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67" r:id="rId3"/>
    <p:sldId id="375" r:id="rId4"/>
    <p:sldId id="368" r:id="rId5"/>
    <p:sldId id="371" r:id="rId6"/>
    <p:sldId id="372" r:id="rId7"/>
    <p:sldId id="373" r:id="rId8"/>
    <p:sldId id="365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80808"/>
    <a:srgbClr val="CC0066"/>
    <a:srgbClr val="6600CC"/>
    <a:srgbClr val="A568D2"/>
    <a:srgbClr val="B381D9"/>
    <a:srgbClr val="B64340"/>
    <a:srgbClr val="007E3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04031D-E5C4-43FC-B462-BE80DE10699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2362776-AAE7-479C-8B05-5D4CAE77A58C}">
      <dgm:prSet/>
      <dgm:spPr/>
      <dgm:t>
        <a:bodyPr/>
        <a:lstStyle/>
        <a:p>
          <a:r>
            <a:rPr lang="ru-RU" dirty="0"/>
            <a:t>Содержание образования</a:t>
          </a:r>
          <a:endParaRPr lang="en-US" dirty="0"/>
        </a:p>
      </dgm:t>
    </dgm:pt>
    <dgm:pt modelId="{A3BEBBB3-6223-46EB-A322-31DADF2898AF}" type="parTrans" cxnId="{897EE36F-83B4-4CFC-8033-51AD423CD492}">
      <dgm:prSet/>
      <dgm:spPr/>
      <dgm:t>
        <a:bodyPr/>
        <a:lstStyle/>
        <a:p>
          <a:endParaRPr lang="en-US"/>
        </a:p>
      </dgm:t>
    </dgm:pt>
    <dgm:pt modelId="{FF2C0282-AA39-4BA1-933B-38F23C8C88AD}" type="sibTrans" cxnId="{897EE36F-83B4-4CFC-8033-51AD423CD492}">
      <dgm:prSet/>
      <dgm:spPr/>
      <dgm:t>
        <a:bodyPr/>
        <a:lstStyle/>
        <a:p>
          <a:endParaRPr lang="en-US"/>
        </a:p>
      </dgm:t>
    </dgm:pt>
    <dgm:pt modelId="{8636D8E3-2371-43B9-A05E-D686107BE31F}">
      <dgm:prSet/>
      <dgm:spPr/>
      <dgm:t>
        <a:bodyPr/>
        <a:lstStyle/>
        <a:p>
          <a:r>
            <a:rPr lang="ru-RU" dirty="0"/>
            <a:t>Организация образовательного процесса</a:t>
          </a:r>
          <a:endParaRPr lang="en-US" dirty="0"/>
        </a:p>
      </dgm:t>
    </dgm:pt>
    <dgm:pt modelId="{B4A8DFC8-784E-4FF1-9AAC-706C17513237}" type="parTrans" cxnId="{860449AE-2AA3-42B8-B051-DE824D4D7622}">
      <dgm:prSet/>
      <dgm:spPr/>
      <dgm:t>
        <a:bodyPr/>
        <a:lstStyle/>
        <a:p>
          <a:endParaRPr lang="en-US"/>
        </a:p>
      </dgm:t>
    </dgm:pt>
    <dgm:pt modelId="{472FE5EC-10CD-407B-8BB0-A469B1243EF2}" type="sibTrans" cxnId="{860449AE-2AA3-42B8-B051-DE824D4D7622}">
      <dgm:prSet/>
      <dgm:spPr/>
      <dgm:t>
        <a:bodyPr/>
        <a:lstStyle/>
        <a:p>
          <a:endParaRPr lang="en-US"/>
        </a:p>
      </dgm:t>
    </dgm:pt>
    <dgm:pt modelId="{C27B71F9-7856-471B-A490-4EEBC85AF02E}">
      <dgm:prSet/>
      <dgm:spPr/>
      <dgm:t>
        <a:bodyPr/>
        <a:lstStyle/>
        <a:p>
          <a:r>
            <a:rPr lang="ru-RU" dirty="0"/>
            <a:t>Технологии </a:t>
          </a:r>
          <a:endParaRPr lang="en-US" dirty="0"/>
        </a:p>
      </dgm:t>
    </dgm:pt>
    <dgm:pt modelId="{B9AAD636-19C9-47AA-84A1-E9E9A645F360}" type="parTrans" cxnId="{6E39AAEE-B030-4749-B406-F44E5DEEB6B5}">
      <dgm:prSet/>
      <dgm:spPr/>
      <dgm:t>
        <a:bodyPr/>
        <a:lstStyle/>
        <a:p>
          <a:endParaRPr lang="en-US"/>
        </a:p>
      </dgm:t>
    </dgm:pt>
    <dgm:pt modelId="{C482D051-DEC6-4B21-AE36-0C63181BCAE1}" type="sibTrans" cxnId="{6E39AAEE-B030-4749-B406-F44E5DEEB6B5}">
      <dgm:prSet/>
      <dgm:spPr/>
      <dgm:t>
        <a:bodyPr/>
        <a:lstStyle/>
        <a:p>
          <a:endParaRPr lang="en-US"/>
        </a:p>
      </dgm:t>
    </dgm:pt>
    <dgm:pt modelId="{1A4522B0-B6EC-4A01-8FB0-B752A529C7F6}" type="pres">
      <dgm:prSet presAssocID="{B704031D-E5C4-43FC-B462-BE80DE10699A}" presName="root" presStyleCnt="0">
        <dgm:presLayoutVars>
          <dgm:dir/>
          <dgm:resizeHandles val="exact"/>
        </dgm:presLayoutVars>
      </dgm:prSet>
      <dgm:spPr/>
    </dgm:pt>
    <dgm:pt modelId="{4CD0B76A-8841-4308-BD2E-8D104E84A6C7}" type="pres">
      <dgm:prSet presAssocID="{32362776-AAE7-479C-8B05-5D4CAE77A58C}" presName="compNode" presStyleCnt="0"/>
      <dgm:spPr/>
    </dgm:pt>
    <dgm:pt modelId="{35AE7108-7E13-4DC7-BB08-BD56927FFCC9}" type="pres">
      <dgm:prSet presAssocID="{32362776-AAE7-479C-8B05-5D4CAE77A58C}" presName="bgRect" presStyleLbl="bgShp" presStyleIdx="0" presStyleCnt="3"/>
      <dgm:spPr/>
    </dgm:pt>
    <dgm:pt modelId="{1CB73E6F-1CDD-4A93-B0DE-14E6AEC4F068}" type="pres">
      <dgm:prSet presAssocID="{32362776-AAE7-479C-8B05-5D4CAE77A58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st"/>
        </a:ext>
      </dgm:extLst>
    </dgm:pt>
    <dgm:pt modelId="{7809ACF4-0ED6-42C8-804D-091F1A7FE81C}" type="pres">
      <dgm:prSet presAssocID="{32362776-AAE7-479C-8B05-5D4CAE77A58C}" presName="spaceRect" presStyleCnt="0"/>
      <dgm:spPr/>
    </dgm:pt>
    <dgm:pt modelId="{0F4C5B0D-24C1-416F-AAD5-2473AB1A37D5}" type="pres">
      <dgm:prSet presAssocID="{32362776-AAE7-479C-8B05-5D4CAE77A58C}" presName="parTx" presStyleLbl="revTx" presStyleIdx="0" presStyleCnt="3">
        <dgm:presLayoutVars>
          <dgm:chMax val="0"/>
          <dgm:chPref val="0"/>
        </dgm:presLayoutVars>
      </dgm:prSet>
      <dgm:spPr/>
    </dgm:pt>
    <dgm:pt modelId="{D69D9511-161D-46C0-9C7C-88BF6ADCEDBF}" type="pres">
      <dgm:prSet presAssocID="{FF2C0282-AA39-4BA1-933B-38F23C8C88AD}" presName="sibTrans" presStyleCnt="0"/>
      <dgm:spPr/>
    </dgm:pt>
    <dgm:pt modelId="{5D5409F0-5B5D-449D-A2D2-99AFE77393C4}" type="pres">
      <dgm:prSet presAssocID="{8636D8E3-2371-43B9-A05E-D686107BE31F}" presName="compNode" presStyleCnt="0"/>
      <dgm:spPr/>
    </dgm:pt>
    <dgm:pt modelId="{4E534BDF-CCC3-4ECD-9ED4-01123E87CD00}" type="pres">
      <dgm:prSet presAssocID="{8636D8E3-2371-43B9-A05E-D686107BE31F}" presName="bgRect" presStyleLbl="bgShp" presStyleIdx="1" presStyleCnt="3"/>
      <dgm:spPr/>
    </dgm:pt>
    <dgm:pt modelId="{C7EE4A46-4D6C-43E1-8B5C-1CD63659B748}" type="pres">
      <dgm:prSet presAssocID="{8636D8E3-2371-43B9-A05E-D686107BE31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D5CDC2C4-E896-4D99-BFC8-20BE9B56609F}" type="pres">
      <dgm:prSet presAssocID="{8636D8E3-2371-43B9-A05E-D686107BE31F}" presName="spaceRect" presStyleCnt="0"/>
      <dgm:spPr/>
    </dgm:pt>
    <dgm:pt modelId="{D0538007-5C07-4647-873C-F11A19B7A9C9}" type="pres">
      <dgm:prSet presAssocID="{8636D8E3-2371-43B9-A05E-D686107BE31F}" presName="parTx" presStyleLbl="revTx" presStyleIdx="1" presStyleCnt="3">
        <dgm:presLayoutVars>
          <dgm:chMax val="0"/>
          <dgm:chPref val="0"/>
        </dgm:presLayoutVars>
      </dgm:prSet>
      <dgm:spPr/>
    </dgm:pt>
    <dgm:pt modelId="{51D1C1D1-5C88-4A8E-8312-8FDDAEC17340}" type="pres">
      <dgm:prSet presAssocID="{472FE5EC-10CD-407B-8BB0-A469B1243EF2}" presName="sibTrans" presStyleCnt="0"/>
      <dgm:spPr/>
    </dgm:pt>
    <dgm:pt modelId="{5E3126B3-B21A-4044-92F6-C6219416AA32}" type="pres">
      <dgm:prSet presAssocID="{C27B71F9-7856-471B-A490-4EEBC85AF02E}" presName="compNode" presStyleCnt="0"/>
      <dgm:spPr/>
    </dgm:pt>
    <dgm:pt modelId="{01DC83E1-1E5A-42FF-BE0A-098917C5982A}" type="pres">
      <dgm:prSet presAssocID="{C27B71F9-7856-471B-A490-4EEBC85AF02E}" presName="bgRect" presStyleLbl="bgShp" presStyleIdx="2" presStyleCnt="3"/>
      <dgm:spPr/>
    </dgm:pt>
    <dgm:pt modelId="{720D6B6B-5AC4-483E-82E7-9BFA7B0A65B5}" type="pres">
      <dgm:prSet presAssocID="{C27B71F9-7856-471B-A490-4EEBC85AF02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reless router"/>
        </a:ext>
      </dgm:extLst>
    </dgm:pt>
    <dgm:pt modelId="{D98C11C8-117F-4377-B551-6833630C267E}" type="pres">
      <dgm:prSet presAssocID="{C27B71F9-7856-471B-A490-4EEBC85AF02E}" presName="spaceRect" presStyleCnt="0"/>
      <dgm:spPr/>
    </dgm:pt>
    <dgm:pt modelId="{7B06FED0-3B88-4EB9-BDFB-4F740E7F3AB9}" type="pres">
      <dgm:prSet presAssocID="{C27B71F9-7856-471B-A490-4EEBC85AF02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5D95D39-E30A-4AB3-A736-F96CE36B59B1}" type="presOf" srcId="{32362776-AAE7-479C-8B05-5D4CAE77A58C}" destId="{0F4C5B0D-24C1-416F-AAD5-2473AB1A37D5}" srcOrd="0" destOrd="0" presId="urn:microsoft.com/office/officeart/2018/2/layout/IconVerticalSolidList"/>
    <dgm:cxn modelId="{6481EA44-20FB-4888-9F4D-8B811956FC69}" type="presOf" srcId="{C27B71F9-7856-471B-A490-4EEBC85AF02E}" destId="{7B06FED0-3B88-4EB9-BDFB-4F740E7F3AB9}" srcOrd="0" destOrd="0" presId="urn:microsoft.com/office/officeart/2018/2/layout/IconVerticalSolidList"/>
    <dgm:cxn modelId="{897EE36F-83B4-4CFC-8033-51AD423CD492}" srcId="{B704031D-E5C4-43FC-B462-BE80DE10699A}" destId="{32362776-AAE7-479C-8B05-5D4CAE77A58C}" srcOrd="0" destOrd="0" parTransId="{A3BEBBB3-6223-46EB-A322-31DADF2898AF}" sibTransId="{FF2C0282-AA39-4BA1-933B-38F23C8C88AD}"/>
    <dgm:cxn modelId="{860449AE-2AA3-42B8-B051-DE824D4D7622}" srcId="{B704031D-E5C4-43FC-B462-BE80DE10699A}" destId="{8636D8E3-2371-43B9-A05E-D686107BE31F}" srcOrd="1" destOrd="0" parTransId="{B4A8DFC8-784E-4FF1-9AAC-706C17513237}" sibTransId="{472FE5EC-10CD-407B-8BB0-A469B1243EF2}"/>
    <dgm:cxn modelId="{DE5325B3-79D8-4DA4-B0E1-4776E1379EF7}" type="presOf" srcId="{B704031D-E5C4-43FC-B462-BE80DE10699A}" destId="{1A4522B0-B6EC-4A01-8FB0-B752A529C7F6}" srcOrd="0" destOrd="0" presId="urn:microsoft.com/office/officeart/2018/2/layout/IconVerticalSolidList"/>
    <dgm:cxn modelId="{C9E1AFEC-FAB0-4B30-B0D2-4063BE71F977}" type="presOf" srcId="{8636D8E3-2371-43B9-A05E-D686107BE31F}" destId="{D0538007-5C07-4647-873C-F11A19B7A9C9}" srcOrd="0" destOrd="0" presId="urn:microsoft.com/office/officeart/2018/2/layout/IconVerticalSolidList"/>
    <dgm:cxn modelId="{6E39AAEE-B030-4749-B406-F44E5DEEB6B5}" srcId="{B704031D-E5C4-43FC-B462-BE80DE10699A}" destId="{C27B71F9-7856-471B-A490-4EEBC85AF02E}" srcOrd="2" destOrd="0" parTransId="{B9AAD636-19C9-47AA-84A1-E9E9A645F360}" sibTransId="{C482D051-DEC6-4B21-AE36-0C63181BCAE1}"/>
    <dgm:cxn modelId="{C1810DB2-3393-4A88-8E70-D2548A5652D2}" type="presParOf" srcId="{1A4522B0-B6EC-4A01-8FB0-B752A529C7F6}" destId="{4CD0B76A-8841-4308-BD2E-8D104E84A6C7}" srcOrd="0" destOrd="0" presId="urn:microsoft.com/office/officeart/2018/2/layout/IconVerticalSolidList"/>
    <dgm:cxn modelId="{C1A7C81D-E957-471C-A0EB-111A29EE8D78}" type="presParOf" srcId="{4CD0B76A-8841-4308-BD2E-8D104E84A6C7}" destId="{35AE7108-7E13-4DC7-BB08-BD56927FFCC9}" srcOrd="0" destOrd="0" presId="urn:microsoft.com/office/officeart/2018/2/layout/IconVerticalSolidList"/>
    <dgm:cxn modelId="{D2AD8CAC-5261-4C14-9261-5FC8533ED7AB}" type="presParOf" srcId="{4CD0B76A-8841-4308-BD2E-8D104E84A6C7}" destId="{1CB73E6F-1CDD-4A93-B0DE-14E6AEC4F068}" srcOrd="1" destOrd="0" presId="urn:microsoft.com/office/officeart/2018/2/layout/IconVerticalSolidList"/>
    <dgm:cxn modelId="{86D2C78C-99E7-4756-8FC5-AAADD783F971}" type="presParOf" srcId="{4CD0B76A-8841-4308-BD2E-8D104E84A6C7}" destId="{7809ACF4-0ED6-42C8-804D-091F1A7FE81C}" srcOrd="2" destOrd="0" presId="urn:microsoft.com/office/officeart/2018/2/layout/IconVerticalSolidList"/>
    <dgm:cxn modelId="{B3E2BBB5-A775-4CD4-8763-4CC3BD03531F}" type="presParOf" srcId="{4CD0B76A-8841-4308-BD2E-8D104E84A6C7}" destId="{0F4C5B0D-24C1-416F-AAD5-2473AB1A37D5}" srcOrd="3" destOrd="0" presId="urn:microsoft.com/office/officeart/2018/2/layout/IconVerticalSolidList"/>
    <dgm:cxn modelId="{E90A8766-BD90-49C2-95AE-179882D60E29}" type="presParOf" srcId="{1A4522B0-B6EC-4A01-8FB0-B752A529C7F6}" destId="{D69D9511-161D-46C0-9C7C-88BF6ADCEDBF}" srcOrd="1" destOrd="0" presId="urn:microsoft.com/office/officeart/2018/2/layout/IconVerticalSolidList"/>
    <dgm:cxn modelId="{26A824D5-3E9C-475A-93CC-164526411405}" type="presParOf" srcId="{1A4522B0-B6EC-4A01-8FB0-B752A529C7F6}" destId="{5D5409F0-5B5D-449D-A2D2-99AFE77393C4}" srcOrd="2" destOrd="0" presId="urn:microsoft.com/office/officeart/2018/2/layout/IconVerticalSolidList"/>
    <dgm:cxn modelId="{962DE901-F303-4C1E-8EC6-F2975D59FA96}" type="presParOf" srcId="{5D5409F0-5B5D-449D-A2D2-99AFE77393C4}" destId="{4E534BDF-CCC3-4ECD-9ED4-01123E87CD00}" srcOrd="0" destOrd="0" presId="urn:microsoft.com/office/officeart/2018/2/layout/IconVerticalSolidList"/>
    <dgm:cxn modelId="{62A36BF7-BEEE-4EE3-B12D-AF7E05EC2A9F}" type="presParOf" srcId="{5D5409F0-5B5D-449D-A2D2-99AFE77393C4}" destId="{C7EE4A46-4D6C-43E1-8B5C-1CD63659B748}" srcOrd="1" destOrd="0" presId="urn:microsoft.com/office/officeart/2018/2/layout/IconVerticalSolidList"/>
    <dgm:cxn modelId="{B97B24B5-6834-40D6-9B1A-19888B94ECED}" type="presParOf" srcId="{5D5409F0-5B5D-449D-A2D2-99AFE77393C4}" destId="{D5CDC2C4-E896-4D99-BFC8-20BE9B56609F}" srcOrd="2" destOrd="0" presId="urn:microsoft.com/office/officeart/2018/2/layout/IconVerticalSolidList"/>
    <dgm:cxn modelId="{8876EB0E-BABE-451A-B42B-6754B2724E0D}" type="presParOf" srcId="{5D5409F0-5B5D-449D-A2D2-99AFE77393C4}" destId="{D0538007-5C07-4647-873C-F11A19B7A9C9}" srcOrd="3" destOrd="0" presId="urn:microsoft.com/office/officeart/2018/2/layout/IconVerticalSolidList"/>
    <dgm:cxn modelId="{253F6B97-89DA-4D45-A8FD-1BBB20EFF942}" type="presParOf" srcId="{1A4522B0-B6EC-4A01-8FB0-B752A529C7F6}" destId="{51D1C1D1-5C88-4A8E-8312-8FDDAEC17340}" srcOrd="3" destOrd="0" presId="urn:microsoft.com/office/officeart/2018/2/layout/IconVerticalSolidList"/>
    <dgm:cxn modelId="{F9F646BE-E73B-499F-AEEA-C453691F6F1D}" type="presParOf" srcId="{1A4522B0-B6EC-4A01-8FB0-B752A529C7F6}" destId="{5E3126B3-B21A-4044-92F6-C6219416AA32}" srcOrd="4" destOrd="0" presId="urn:microsoft.com/office/officeart/2018/2/layout/IconVerticalSolidList"/>
    <dgm:cxn modelId="{D5ABC67F-A5B2-4FB5-AA98-DBD8C0EAEAEB}" type="presParOf" srcId="{5E3126B3-B21A-4044-92F6-C6219416AA32}" destId="{01DC83E1-1E5A-42FF-BE0A-098917C5982A}" srcOrd="0" destOrd="0" presId="urn:microsoft.com/office/officeart/2018/2/layout/IconVerticalSolidList"/>
    <dgm:cxn modelId="{EAF0E799-1939-4160-932A-8527E563D397}" type="presParOf" srcId="{5E3126B3-B21A-4044-92F6-C6219416AA32}" destId="{720D6B6B-5AC4-483E-82E7-9BFA7B0A65B5}" srcOrd="1" destOrd="0" presId="urn:microsoft.com/office/officeart/2018/2/layout/IconVerticalSolidList"/>
    <dgm:cxn modelId="{3A37748C-4B87-49E9-8D16-ED7B2D320FEF}" type="presParOf" srcId="{5E3126B3-B21A-4044-92F6-C6219416AA32}" destId="{D98C11C8-117F-4377-B551-6833630C267E}" srcOrd="2" destOrd="0" presId="urn:microsoft.com/office/officeart/2018/2/layout/IconVerticalSolidList"/>
    <dgm:cxn modelId="{CFE35F62-9BF8-4E0A-B1BE-90E1E8EBCB48}" type="presParOf" srcId="{5E3126B3-B21A-4044-92F6-C6219416AA32}" destId="{7B06FED0-3B88-4EB9-BDFB-4F740E7F3AB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E7108-7E13-4DC7-BB08-BD56927FFCC9}">
      <dsp:nvSpPr>
        <dsp:cNvPr id="0" name=""/>
        <dsp:cNvSpPr/>
      </dsp:nvSpPr>
      <dsp:spPr>
        <a:xfrm>
          <a:off x="0" y="531"/>
          <a:ext cx="5472608" cy="124429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B73E6F-1CDD-4A93-B0DE-14E6AEC4F068}">
      <dsp:nvSpPr>
        <dsp:cNvPr id="0" name=""/>
        <dsp:cNvSpPr/>
      </dsp:nvSpPr>
      <dsp:spPr>
        <a:xfrm>
          <a:off x="376399" y="280498"/>
          <a:ext cx="684362" cy="6843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4C5B0D-24C1-416F-AAD5-2473AB1A37D5}">
      <dsp:nvSpPr>
        <dsp:cNvPr id="0" name=""/>
        <dsp:cNvSpPr/>
      </dsp:nvSpPr>
      <dsp:spPr>
        <a:xfrm>
          <a:off x="1437162" y="531"/>
          <a:ext cx="4035445" cy="124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688" tIns="131688" rIns="131688" bIns="131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Содержание образования</a:t>
          </a:r>
          <a:endParaRPr lang="en-US" sz="2400" kern="1200" dirty="0"/>
        </a:p>
      </dsp:txBody>
      <dsp:txXfrm>
        <a:off x="1437162" y="531"/>
        <a:ext cx="4035445" cy="1244296"/>
      </dsp:txXfrm>
    </dsp:sp>
    <dsp:sp modelId="{4E534BDF-CCC3-4ECD-9ED4-01123E87CD00}">
      <dsp:nvSpPr>
        <dsp:cNvPr id="0" name=""/>
        <dsp:cNvSpPr/>
      </dsp:nvSpPr>
      <dsp:spPr>
        <a:xfrm>
          <a:off x="0" y="1555901"/>
          <a:ext cx="5472608" cy="124429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EE4A46-4D6C-43E1-8B5C-1CD63659B748}">
      <dsp:nvSpPr>
        <dsp:cNvPr id="0" name=""/>
        <dsp:cNvSpPr/>
      </dsp:nvSpPr>
      <dsp:spPr>
        <a:xfrm>
          <a:off x="376399" y="1835868"/>
          <a:ext cx="684362" cy="6843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538007-5C07-4647-873C-F11A19B7A9C9}">
      <dsp:nvSpPr>
        <dsp:cNvPr id="0" name=""/>
        <dsp:cNvSpPr/>
      </dsp:nvSpPr>
      <dsp:spPr>
        <a:xfrm>
          <a:off x="1437162" y="1555901"/>
          <a:ext cx="4035445" cy="124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688" tIns="131688" rIns="131688" bIns="131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Организация образовательного процесса</a:t>
          </a:r>
          <a:endParaRPr lang="en-US" sz="2400" kern="1200" dirty="0"/>
        </a:p>
      </dsp:txBody>
      <dsp:txXfrm>
        <a:off x="1437162" y="1555901"/>
        <a:ext cx="4035445" cy="1244296"/>
      </dsp:txXfrm>
    </dsp:sp>
    <dsp:sp modelId="{01DC83E1-1E5A-42FF-BE0A-098917C5982A}">
      <dsp:nvSpPr>
        <dsp:cNvPr id="0" name=""/>
        <dsp:cNvSpPr/>
      </dsp:nvSpPr>
      <dsp:spPr>
        <a:xfrm>
          <a:off x="0" y="3111272"/>
          <a:ext cx="5472608" cy="124429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0D6B6B-5AC4-483E-82E7-9BFA7B0A65B5}">
      <dsp:nvSpPr>
        <dsp:cNvPr id="0" name=""/>
        <dsp:cNvSpPr/>
      </dsp:nvSpPr>
      <dsp:spPr>
        <a:xfrm>
          <a:off x="376399" y="3391238"/>
          <a:ext cx="684362" cy="6843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6FED0-3B88-4EB9-BDFB-4F740E7F3AB9}">
      <dsp:nvSpPr>
        <dsp:cNvPr id="0" name=""/>
        <dsp:cNvSpPr/>
      </dsp:nvSpPr>
      <dsp:spPr>
        <a:xfrm>
          <a:off x="1437162" y="3111272"/>
          <a:ext cx="4035445" cy="124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688" tIns="131688" rIns="131688" bIns="131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Технологии </a:t>
          </a:r>
          <a:endParaRPr lang="en-US" sz="2400" kern="1200" dirty="0"/>
        </a:p>
      </dsp:txBody>
      <dsp:txXfrm>
        <a:off x="1437162" y="3111272"/>
        <a:ext cx="4035445" cy="1244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379FF-99C2-4E86-8B88-4E852FBCB8A4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A5069-A78F-4A53-B232-27AB38FFC0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730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060A-9049-4E69-82FC-5B0CBBEE53C3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060A-9049-4E69-82FC-5B0CBBEE53C3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060A-9049-4E69-82FC-5B0CBBEE53C3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060A-9049-4E69-82FC-5B0CBBEE53C3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060A-9049-4E69-82FC-5B0CBBEE53C3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060A-9049-4E69-82FC-5B0CBBEE53C3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060A-9049-4E69-82FC-5B0CBBEE53C3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060A-9049-4E69-82FC-5B0CBBEE53C3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060A-9049-4E69-82FC-5B0CBBEE53C3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060A-9049-4E69-82FC-5B0CBBEE53C3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060A-9049-4E69-82FC-5B0CBBEE53C3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0060A-9049-4E69-82FC-5B0CBBEE53C3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639944" cy="2016224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3600" b="1" cap="all" dirty="0">
                <a:ln w="6350">
                  <a:noFill/>
                </a:ln>
                <a:solidFill>
                  <a:srgbClr val="0070C0"/>
                </a:solidFill>
              </a:rPr>
              <a:t>Уроки пандемии: Учитель, его роль и развитие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581128"/>
            <a:ext cx="8352928" cy="172819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r">
              <a:buClr>
                <a:schemeClr val="tx1">
                  <a:shade val="95000"/>
                </a:schemeClr>
              </a:buClr>
              <a:buSzPct val="65000"/>
              <a:buFont typeface="Wingdings 2"/>
            </a:pPr>
            <a:r>
              <a:rPr lang="ru-RU" sz="2400" b="1" dirty="0">
                <a:solidFill>
                  <a:srgbClr val="0070C0"/>
                </a:solidFill>
              </a:rPr>
              <a:t>Киселева Н.А, учитель,</a:t>
            </a:r>
          </a:p>
          <a:p>
            <a:pPr algn="r">
              <a:buClr>
                <a:schemeClr val="tx1">
                  <a:shade val="95000"/>
                </a:schemeClr>
              </a:buClr>
              <a:buSzPct val="65000"/>
              <a:buFont typeface="Wingdings 2"/>
            </a:pPr>
            <a:r>
              <a:rPr lang="ru-RU" sz="2400" b="1" dirty="0">
                <a:solidFill>
                  <a:srgbClr val="0070C0"/>
                </a:solidFill>
              </a:rPr>
              <a:t>выпускница магистратуры </a:t>
            </a:r>
          </a:p>
          <a:p>
            <a:pPr algn="r">
              <a:buClr>
                <a:schemeClr val="tx1">
                  <a:shade val="95000"/>
                </a:schemeClr>
              </a:buClr>
              <a:buSzPct val="65000"/>
              <a:buFont typeface="Wingdings 2"/>
            </a:pPr>
            <a:r>
              <a:rPr lang="ru-RU" sz="2400" b="1" dirty="0">
                <a:solidFill>
                  <a:srgbClr val="0070C0"/>
                </a:solidFill>
              </a:rPr>
              <a:t>Института образования НИУ ВШЭ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645333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экономики, Москва, 2020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www.hse.ru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AD7355C0-3115-41DF-AECC-E63D0BEA3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 и реалии на «входе»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747D6EC1-D63D-4026-BD07-3320CD64B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u="sng" dirty="0"/>
              <a:t>ФЗ № 273 «Об образовании в РФ» ст.15,16</a:t>
            </a:r>
          </a:p>
          <a:p>
            <a:r>
              <a:rPr lang="ru-RU" sz="2000" dirty="0"/>
              <a:t>О сетевой форме реализации образовательных программ;</a:t>
            </a:r>
          </a:p>
          <a:p>
            <a:r>
              <a:rPr lang="ru-RU" sz="2000" dirty="0"/>
              <a:t>Об электронном обучении и дистанционных образовательных технологиях.</a:t>
            </a:r>
          </a:p>
          <a:p>
            <a:pPr marL="0" indent="0">
              <a:buNone/>
            </a:pPr>
            <a:r>
              <a:rPr lang="ru-RU" sz="2000" dirty="0"/>
              <a:t>Возможность сочетания различных форм обучения и форм получения образования.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u="sng" dirty="0"/>
              <a:t>Опыт реализации в системе школьного образования</a:t>
            </a:r>
            <a:r>
              <a:rPr lang="ru-RU" sz="2000" dirty="0"/>
              <a:t>:</a:t>
            </a:r>
          </a:p>
          <a:p>
            <a:r>
              <a:rPr lang="ru-RU" sz="2000" dirty="0"/>
              <a:t>Обучение по скайпу (удаленные сельские поселения, дети с ограниченными возможностями здоровья с 2009 года).</a:t>
            </a:r>
          </a:p>
          <a:p>
            <a:r>
              <a:rPr lang="ru-RU" sz="2000" dirty="0"/>
              <a:t>Использование образовательных платформ (домашние задания и проверочные работы), видеоуроков.</a:t>
            </a:r>
          </a:p>
          <a:p>
            <a:r>
              <a:rPr lang="ru-RU" sz="2000" dirty="0"/>
              <a:t>Использование социальных сетей в образовательных целях.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874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3BE093-E1CD-4AE5-A324-FB05CA06B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3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66CC"/>
                </a:solidFill>
              </a:rPr>
              <a:t>Шаг первый</a:t>
            </a:r>
            <a:r>
              <a:rPr lang="ru-RU" sz="2800" dirty="0"/>
              <a:t>: технологический. Освоение необходимого минимума (коммуникация, контент).</a:t>
            </a:r>
          </a:p>
          <a:p>
            <a:r>
              <a:rPr lang="ru-RU" sz="2800" dirty="0">
                <a:solidFill>
                  <a:srgbClr val="0066CC"/>
                </a:solidFill>
              </a:rPr>
              <a:t>Шаг второй</a:t>
            </a:r>
            <a:r>
              <a:rPr lang="ru-RU" sz="2800" dirty="0"/>
              <a:t>: содержательный. Новые платформы и новый контент, создание собственного контента.</a:t>
            </a:r>
          </a:p>
          <a:p>
            <a:r>
              <a:rPr lang="ru-RU" sz="2800" dirty="0">
                <a:solidFill>
                  <a:srgbClr val="0066CC"/>
                </a:solidFill>
              </a:rPr>
              <a:t>Шаг третий</a:t>
            </a:r>
            <a:r>
              <a:rPr lang="ru-RU" sz="2800" dirty="0"/>
              <a:t>: организационный. Поиск новых форм и методов обучения, обратной связи.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2A927C-0661-4F2F-979A-833C9EFEA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50" y="274638"/>
            <a:ext cx="7067550" cy="777875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Путь профессионального развития учителя в «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дистанте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EE0057-4E9B-449E-A823-C5D9BA440012}"/>
              </a:ext>
            </a:extLst>
          </p:cNvPr>
          <p:cNvSpPr txBox="1"/>
          <p:nvPr/>
        </p:nvSpPr>
        <p:spPr>
          <a:xfrm>
            <a:off x="457200" y="5577413"/>
            <a:ext cx="8003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66CC"/>
                </a:solidFill>
              </a:rPr>
              <a:t>Профессиональное педагогическое неравенство из понимания «необходимости и достаточности»</a:t>
            </a:r>
          </a:p>
        </p:txBody>
      </p:sp>
    </p:spTree>
    <p:extLst>
      <p:ext uri="{BB962C8B-B14F-4D97-AF65-F5344CB8AC3E}">
        <p14:creationId xmlns:p14="http://schemas.microsoft.com/office/powerpoint/2010/main" val="130568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AD7355C0-3115-41DF-AECC-E63D0BEA3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77809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ситуации в процессе обучения в «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дистанте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AFF340E3-EBC7-4A7E-A566-BCCC4965D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66CC"/>
                </a:solidFill>
              </a:rPr>
              <a:t>Тезис: «От общего к частному» </a:t>
            </a:r>
            <a:r>
              <a:rPr lang="ru-RU" dirty="0"/>
              <a:t>- глобальное обучение учителей всего мира глобальным количеством частных практик.</a:t>
            </a:r>
          </a:p>
          <a:p>
            <a:pPr marL="0" indent="0">
              <a:buNone/>
            </a:pPr>
            <a:r>
              <a:rPr lang="ru-RU" u="sng" dirty="0"/>
              <a:t>Следствие 1</a:t>
            </a:r>
            <a:r>
              <a:rPr lang="ru-RU" dirty="0"/>
              <a:t>: доминирование кейсов, исследований на основе анализа частных практик, выводов социологических опросов.</a:t>
            </a:r>
          </a:p>
          <a:p>
            <a:pPr marL="0" indent="0">
              <a:buNone/>
            </a:pPr>
            <a:r>
              <a:rPr lang="ru-RU" u="sng" dirty="0"/>
              <a:t>Следствие 2</a:t>
            </a:r>
            <a:r>
              <a:rPr lang="ru-RU" dirty="0"/>
              <a:t>: Быстрая смена авторитетов: от проверенных методик и авторских программ с ситуативно успешному опыту.</a:t>
            </a:r>
          </a:p>
        </p:txBody>
      </p:sp>
    </p:spTree>
    <p:extLst>
      <p:ext uri="{BB962C8B-B14F-4D97-AF65-F5344CB8AC3E}">
        <p14:creationId xmlns:p14="http://schemas.microsoft.com/office/powerpoint/2010/main" val="956449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AD7355C0-3115-41DF-AECC-E63D0BEA3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696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и администрация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C5DD3282-601F-4681-9A66-97C402EF6F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528" y="1600201"/>
            <a:ext cx="4038600" cy="34849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66CC"/>
                </a:solidFill>
              </a:rPr>
              <a:t>Выявленные проблемы:</a:t>
            </a:r>
          </a:p>
          <a:p>
            <a:r>
              <a:rPr lang="ru-RU" sz="1800" dirty="0"/>
              <a:t>Педагогическая изоляция и профессиональное одиночество</a:t>
            </a:r>
          </a:p>
          <a:p>
            <a:pPr marL="0" indent="0">
              <a:buNone/>
            </a:pPr>
            <a:endParaRPr lang="ru-RU" sz="1800" dirty="0"/>
          </a:p>
          <a:p>
            <a:r>
              <a:rPr lang="ru-RU" sz="1800" dirty="0"/>
              <a:t>Дополнительные формы контроля и отчетность, проверки внешние и внутренние</a:t>
            </a:r>
          </a:p>
          <a:p>
            <a:endParaRPr lang="ru-RU" sz="1800" dirty="0"/>
          </a:p>
          <a:p>
            <a:r>
              <a:rPr lang="ru-RU" sz="1800" dirty="0"/>
              <a:t>Работа «на доверии»: Дополнительные обязанности без правового регулирования, отсутствие четких регламентов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6289DB-D1B3-4697-BF23-E8EB16BB0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7984" y="1600200"/>
            <a:ext cx="425881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66CC"/>
                </a:solidFill>
              </a:rPr>
              <a:t>Позитивный опыт:</a:t>
            </a:r>
          </a:p>
          <a:p>
            <a:r>
              <a:rPr lang="ru-RU" sz="1800" dirty="0"/>
              <a:t>Поддержка коллег в освоении технологий</a:t>
            </a:r>
          </a:p>
          <a:p>
            <a:r>
              <a:rPr lang="ru-RU" sz="1800" dirty="0"/>
              <a:t>Новые формы обучения и общения учителей, информационная и профессиональная открытость</a:t>
            </a:r>
          </a:p>
          <a:p>
            <a:r>
              <a:rPr lang="ru-RU" sz="1800" dirty="0"/>
              <a:t>Оптимизация времени педагогических советов и планерок в онлайн</a:t>
            </a:r>
          </a:p>
          <a:p>
            <a:r>
              <a:rPr lang="ru-RU" sz="1800" dirty="0"/>
              <a:t>Возможность оперативного взаимодействия с администрацией, «шанс быть услышанным»</a:t>
            </a: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32EB44-5D73-4E9F-8BEA-DF29B55BABF6}"/>
              </a:ext>
            </a:extLst>
          </p:cNvPr>
          <p:cNvSpPr txBox="1"/>
          <p:nvPr/>
        </p:nvSpPr>
        <p:spPr>
          <a:xfrm>
            <a:off x="803152" y="5664498"/>
            <a:ext cx="7993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66CC"/>
                </a:solidFill>
              </a:rPr>
              <a:t>Учителя хотят творчества, но просят дать инструкции</a:t>
            </a:r>
          </a:p>
        </p:txBody>
      </p:sp>
    </p:spTree>
    <p:extLst>
      <p:ext uri="{BB962C8B-B14F-4D97-AF65-F5344CB8AC3E}">
        <p14:creationId xmlns:p14="http://schemas.microsoft.com/office/powerpoint/2010/main" val="635643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E6E3CAB-84CA-42E8-8509-BD8B34FAAE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0066CC"/>
                </a:solidFill>
              </a:rPr>
              <a:t>Выявленные проблемы:</a:t>
            </a:r>
          </a:p>
          <a:p>
            <a:r>
              <a:rPr lang="ru-RU" sz="2000" dirty="0"/>
              <a:t>Доступность 24/7</a:t>
            </a:r>
          </a:p>
          <a:p>
            <a:r>
              <a:rPr lang="ru-RU" sz="2000" dirty="0"/>
              <a:t>Попытки родителей заменить учителя</a:t>
            </a:r>
          </a:p>
          <a:p>
            <a:r>
              <a:rPr lang="ru-RU" sz="2000" dirty="0"/>
              <a:t>Включение в онлайн уроки, комментарии и оценка</a:t>
            </a:r>
          </a:p>
          <a:p>
            <a:r>
              <a:rPr lang="ru-RU" sz="2000" dirty="0"/>
              <a:t>Требования в онлайн проводить все так, как в школе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16E0B0-6CFE-4D49-A6F1-FB8AA63C55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0066CC"/>
                </a:solidFill>
              </a:rPr>
              <a:t>Позитивный опыт:</a:t>
            </a:r>
          </a:p>
          <a:p>
            <a:r>
              <a:rPr lang="ru-RU" sz="2000" dirty="0"/>
              <a:t>Новые формы взаимодействия с родителями (онлайн родительские собрания и консультации)</a:t>
            </a:r>
          </a:p>
          <a:p>
            <a:r>
              <a:rPr lang="ru-RU" sz="2000" dirty="0"/>
              <a:t>Увеличился родительский контроль и включенность в образование детей. Появились конструктивные  вопросы</a:t>
            </a:r>
          </a:p>
          <a:p>
            <a:endParaRPr lang="ru-RU" sz="2000" dirty="0"/>
          </a:p>
          <a:p>
            <a:pPr marL="0" indent="0">
              <a:buNone/>
            </a:pPr>
            <a:endParaRPr lang="ru-RU" b="1" dirty="0">
              <a:solidFill>
                <a:srgbClr val="0066CC"/>
              </a:solidFill>
            </a:endParaRPr>
          </a:p>
          <a:p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6005A548-9D8B-4057-B124-9AD32C908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и родители обучающихся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D0ADE3-AC17-42EA-8DB0-3C15EB82581C}"/>
              </a:ext>
            </a:extLst>
          </p:cNvPr>
          <p:cNvSpPr txBox="1"/>
          <p:nvPr/>
        </p:nvSpPr>
        <p:spPr>
          <a:xfrm>
            <a:off x="1053952" y="5108396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66CC"/>
                </a:solidFill>
              </a:rPr>
              <a:t>Рост эмоционального дискомфорта, усталости учителей – новый путь к профессиональному выгоранию.</a:t>
            </a:r>
          </a:p>
        </p:txBody>
      </p:sp>
    </p:spTree>
    <p:extLst>
      <p:ext uri="{BB962C8B-B14F-4D97-AF65-F5344CB8AC3E}">
        <p14:creationId xmlns:p14="http://schemas.microsoft.com/office/powerpoint/2010/main" val="2959023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и ученики: вопрос приоритетов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0ED63E8-740C-4103-891C-07698EB510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8530282"/>
              </p:ext>
            </p:extLst>
          </p:nvPr>
        </p:nvGraphicFramePr>
        <p:xfrm>
          <a:off x="179512" y="1556792"/>
          <a:ext cx="5472608" cy="435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EA9ADE3-DD0A-4924-8AFB-4D30B68B1FC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9125" t="53914" r="33361" b="15287"/>
          <a:stretch/>
        </p:blipFill>
        <p:spPr>
          <a:xfrm>
            <a:off x="5652120" y="2834742"/>
            <a:ext cx="3414048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511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Уроки «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дистанта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для учителей: ответы или вопросы?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9B3987-0BDC-4D2F-922A-CD010FE85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62682"/>
            <a:ext cx="8229600" cy="4525963"/>
          </a:xfrm>
        </p:spPr>
        <p:txBody>
          <a:bodyPr>
            <a:normAutofit/>
          </a:bodyPr>
          <a:lstStyle/>
          <a:p>
            <a:r>
              <a:rPr lang="ru-RU" sz="2000" dirty="0"/>
              <a:t>Уровень владения учителем ИКТ   - не уровень владения навыками онлайн преподавания и обучения.</a:t>
            </a:r>
          </a:p>
          <a:p>
            <a:r>
              <a:rPr lang="ru-RU" sz="2000" dirty="0"/>
              <a:t>Технологическое оснащение школы не является показателем готовности учеников и учителей к обучению в иных форматах, кроме обучения внутри школы.</a:t>
            </a:r>
          </a:p>
          <a:p>
            <a:r>
              <a:rPr lang="ru-RU" sz="2000" dirty="0"/>
              <a:t>Переход в «</a:t>
            </a:r>
            <a:r>
              <a:rPr lang="ru-RU" sz="2000" dirty="0" err="1"/>
              <a:t>дистант</a:t>
            </a:r>
            <a:r>
              <a:rPr lang="ru-RU" sz="2000" dirty="0"/>
              <a:t>» с методической точки зрения изменился мало (формы и стили преподавания, формы и методы оценки практически не изменились).</a:t>
            </a:r>
          </a:p>
          <a:p>
            <a:r>
              <a:rPr lang="ru-RU" sz="2000" dirty="0"/>
              <a:t>Доверие и доверчивость к контенту и отсутствие квалифицированной экспертизы. </a:t>
            </a:r>
          </a:p>
          <a:p>
            <a:r>
              <a:rPr lang="ru-RU" sz="2000" dirty="0"/>
              <a:t>Копирование или соблюдение авторских прав?</a:t>
            </a:r>
          </a:p>
          <a:p>
            <a:r>
              <a:rPr lang="ru-RU" sz="2000" dirty="0"/>
              <a:t>Школа, а главное, урок стали открытыми, доступными для всех. Любой может «прийти» на урок, всегда можно «выключить» урок.</a:t>
            </a:r>
          </a:p>
        </p:txBody>
      </p:sp>
    </p:spTree>
    <p:extLst>
      <p:ext uri="{BB962C8B-B14F-4D97-AF65-F5344CB8AC3E}">
        <p14:creationId xmlns:p14="http://schemas.microsoft.com/office/powerpoint/2010/main" val="445923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02730"/>
            <a:ext cx="9144000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экономики, Москва, 2020 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www.hse.ru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3861048"/>
            <a:ext cx="6400800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 dirty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2743200" y="5661248"/>
            <a:ext cx="6400800" cy="3848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5836</TotalTime>
  <Words>536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Myriad Pro</vt:lpstr>
      <vt:lpstr>Times New Roman</vt:lpstr>
      <vt:lpstr>Wingdings 2</vt:lpstr>
      <vt:lpstr>Тема Office</vt:lpstr>
      <vt:lpstr>Уроки пандемии: Учитель, его роль и развитие</vt:lpstr>
      <vt:lpstr>Возможности и реалии на «входе»</vt:lpstr>
      <vt:lpstr>Путь профессионального развития учителя в «дистанте»</vt:lpstr>
      <vt:lpstr>Анализ ситуации в процессе обучения в «дистанте»</vt:lpstr>
      <vt:lpstr>Учитель и администрация</vt:lpstr>
      <vt:lpstr>Учитель и родители обучающихся</vt:lpstr>
      <vt:lpstr>Учитель и ученики: вопрос приоритетов</vt:lpstr>
      <vt:lpstr>Уроки «дистанта» для учителей: ответы или вопросы?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Nataliia Kiseleva</cp:lastModifiedBy>
  <cp:revision>405</cp:revision>
  <dcterms:created xsi:type="dcterms:W3CDTF">2015-11-30T21:23:28Z</dcterms:created>
  <dcterms:modified xsi:type="dcterms:W3CDTF">2020-06-23T12:26:48Z</dcterms:modified>
</cp:coreProperties>
</file>