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1fc948d70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1fc948d70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a8531ec78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a8531ec78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a8531ec7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a8531ec7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a8531ec7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a8531ec7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a8531ec78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a8531ec78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8a8531ec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8a8531ec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a8531ec78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a8531ec78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1fc948d7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1fc948d7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a8531ec78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a8531ec78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a8531ec78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a8531ec78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1fc948d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1fc948d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1fc948d70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1fc948d70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1fc948d70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1fc948d70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34299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5191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Родители и дети в период дистанционной учебы</a:t>
            </a:r>
            <a:endParaRPr dirty="0"/>
          </a:p>
        </p:txBody>
      </p:sp>
      <p:sp>
        <p:nvSpPr>
          <p:cNvPr id="56" name="Google Shape;56;p13"/>
          <p:cNvSpPr txBox="1"/>
          <p:nvPr/>
        </p:nvSpPr>
        <p:spPr>
          <a:xfrm>
            <a:off x="0" y="3429975"/>
            <a:ext cx="22353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99999"/>
                </a:solidFill>
              </a:rPr>
              <a:t>No Context Russia / twitter</a:t>
            </a:r>
            <a:endParaRPr sz="800">
              <a:solidFill>
                <a:srgbClr val="999999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0" y="3893825"/>
            <a:ext cx="9144000" cy="11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Елизавета Сивак</a:t>
            </a:r>
            <a:endParaRPr sz="2900">
              <a:solidFill>
                <a:srgbClr val="FF0000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Центр исследований современного детства</a:t>
            </a:r>
            <a:endParaRPr sz="19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Институт образования НИУ ВШЭ</a:t>
            </a:r>
            <a:endParaRPr sz="1900"/>
          </a:p>
        </p:txBody>
      </p:sp>
      <p:sp>
        <p:nvSpPr>
          <p:cNvPr id="58" name="Google Shape;58;p13"/>
          <p:cNvSpPr txBox="1"/>
          <p:nvPr/>
        </p:nvSpPr>
        <p:spPr>
          <a:xfrm>
            <a:off x="1097700" y="2572613"/>
            <a:ext cx="73410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Что их опыт говорит нам о школьном образовании?</a:t>
            </a:r>
            <a:endParaRPr sz="2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232375" y="221825"/>
            <a:ext cx="8640000" cy="4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7BFDF"/>
                </a:solidFill>
              </a:rPr>
              <a:t>Проблемы с родительской вовлеченностью:</a:t>
            </a:r>
            <a:endParaRPr sz="2400" b="1" dirty="0">
              <a:solidFill>
                <a:srgbClr val="07BFDF"/>
              </a:solidFill>
            </a:endParaRPr>
          </a:p>
          <a:p>
            <a:pPr marL="76200" lvl="0" indent="0" algn="l" rtl="0">
              <a:spcBef>
                <a:spcPts val="1600"/>
              </a:spcBef>
              <a:spcAft>
                <a:spcPts val="0"/>
              </a:spcAft>
              <a:buClr>
                <a:srgbClr val="07BFDF"/>
              </a:buClr>
              <a:buSzPts val="2400"/>
              <a:buNone/>
            </a:pPr>
            <a:r>
              <a:rPr lang="ru-RU" sz="2000" b="1" dirty="0">
                <a:solidFill>
                  <a:srgbClr val="00B0F0"/>
                </a:solidFill>
              </a:rPr>
              <a:t>1. </a:t>
            </a:r>
            <a:r>
              <a:rPr lang="en" sz="1600" dirty="0"/>
              <a:t>Противоречие между разными родительскими ролями</a:t>
            </a:r>
            <a:endParaRPr sz="1600" dirty="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“collision of roles, responsibilities, and expectations” (Coyne et al., 2020)</a:t>
            </a:r>
            <a:endParaRPr sz="16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i="1" dirty="0"/>
              <a:t>“Родитель-надзиратель!!! Сильно испортились отношения с ребёнком. Родителям навязана роль тюремного надзирателя”</a:t>
            </a:r>
            <a:endParaRPr lang="ru-RU" i="1" dirty="0"/>
          </a:p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Clr>
                <a:srgbClr val="07BFDF"/>
              </a:buClr>
              <a:buSzPts val="2400"/>
              <a:buNone/>
            </a:pPr>
            <a:r>
              <a:rPr lang="ru-RU" sz="2000" b="1" dirty="0">
                <a:solidFill>
                  <a:srgbClr val="00B0F0"/>
                </a:solidFill>
              </a:rPr>
              <a:t>2. </a:t>
            </a:r>
            <a:r>
              <a:rPr lang="ru-RU" sz="1600" dirty="0"/>
              <a:t>Большая нагрузка на родителей 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в основном на матерей - “четвертая смена”</a:t>
            </a:r>
            <a:endParaRPr sz="1600" dirty="0"/>
          </a:p>
          <a:p>
            <a:pPr marL="9144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434343"/>
                </a:solidFill>
              </a:rPr>
              <a:t>отцы экстренно вовлеклись в воспитание детей - повлияет ли это на распределение обязанностей в семье? (Carlson, Petts, Pepin, 2020; Shafer, Milkie, Scheibling, 2020</a:t>
            </a:r>
            <a:r>
              <a:rPr lang="en" sz="1900" dirty="0">
                <a:solidFill>
                  <a:srgbClr val="434343"/>
                </a:solidFill>
              </a:rPr>
              <a:t>)</a:t>
            </a:r>
            <a:endParaRPr lang="ru-RU" sz="1900" dirty="0">
              <a:solidFill>
                <a:srgbClr val="434343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Clr>
                <a:srgbClr val="07BFDF"/>
              </a:buClr>
              <a:buSzPts val="2400"/>
              <a:buNone/>
            </a:pPr>
            <a:r>
              <a:rPr lang="ru-RU" sz="2000" b="1" dirty="0">
                <a:solidFill>
                  <a:srgbClr val="00B0F0"/>
                </a:solidFill>
              </a:rPr>
              <a:t>3. </a:t>
            </a:r>
            <a:r>
              <a:rPr lang="ru-RU" sz="1600" dirty="0"/>
              <a:t>Разные возможности у семей. Неравенство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 dirty="0">
              <a:solidFill>
                <a:srgbClr val="FF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311700" y="278575"/>
            <a:ext cx="8520600" cy="44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7BFDF"/>
                </a:solidFill>
              </a:rPr>
              <a:t>О чем эти проблемы говорят?</a:t>
            </a:r>
            <a:endParaRPr sz="2400" b="1" dirty="0">
              <a:solidFill>
                <a:srgbClr val="07BFDF"/>
              </a:solidFill>
            </a:endParaRPr>
          </a:p>
          <a:p>
            <a:pPr marL="69850" lvl="0" indent="0">
              <a:spcBef>
                <a:spcPts val="1600"/>
              </a:spcBef>
              <a:buClr>
                <a:srgbClr val="07BFDF"/>
              </a:buClr>
              <a:buSzPts val="2500"/>
              <a:buNone/>
            </a:pPr>
            <a:r>
              <a:rPr lang="ru-RU" b="1" dirty="0">
                <a:solidFill>
                  <a:srgbClr val="00B0F0"/>
                </a:solidFill>
              </a:rPr>
              <a:t>1. </a:t>
            </a:r>
            <a:r>
              <a:rPr lang="en" dirty="0"/>
              <a:t>Адресная помощь детям в школе</a:t>
            </a:r>
            <a:endParaRPr dirty="0"/>
          </a:p>
          <a:p>
            <a:pPr marL="69850" lvl="0" indent="0">
              <a:buClr>
                <a:srgbClr val="07BFDF"/>
              </a:buClr>
              <a:buSzPts val="2500"/>
              <a:buNone/>
            </a:pPr>
            <a:r>
              <a:rPr lang="ru-RU" b="1" dirty="0">
                <a:solidFill>
                  <a:srgbClr val="00B0F0"/>
                </a:solidFill>
              </a:rPr>
              <a:t>2. </a:t>
            </a:r>
            <a:r>
              <a:rPr lang="en" dirty="0"/>
              <a:t>Школам и родителям нужны знания о разных формах родительской вовлеченности (!= контроль за выполнением домашнего задания, помощь с уроками) </a:t>
            </a:r>
            <a:endParaRPr dirty="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i="1" dirty="0">
                <a:solidFill>
                  <a:srgbClr val="434343"/>
                </a:solidFill>
              </a:rPr>
              <a:t>только 16% родителей легко помогать по всем предметам</a:t>
            </a:r>
            <a:endParaRPr i="1" dirty="0">
              <a:solidFill>
                <a:srgbClr val="434343"/>
              </a:solidFill>
            </a:endParaRPr>
          </a:p>
          <a:p>
            <a:pPr marL="69850" lvl="0" indent="0">
              <a:spcBef>
                <a:spcPts val="1600"/>
              </a:spcBef>
              <a:buClr>
                <a:srgbClr val="07BFDF"/>
              </a:buClr>
              <a:buSzPts val="2500"/>
              <a:buNone/>
            </a:pPr>
            <a:r>
              <a:rPr lang="ru-RU" b="1" dirty="0">
                <a:solidFill>
                  <a:srgbClr val="00B0F0"/>
                </a:solidFill>
              </a:rPr>
              <a:t>3. </a:t>
            </a:r>
            <a:r>
              <a:rPr lang="en" dirty="0"/>
              <a:t>и о том, как поддерживать родительскую вовлеченность, какие ресурсы могут быть полезны родителям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/>
          <p:nvPr/>
        </p:nvSpPr>
        <p:spPr>
          <a:xfrm>
            <a:off x="443925" y="2179700"/>
            <a:ext cx="581700" cy="568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</a:rPr>
              <a:t>3</a:t>
            </a:r>
            <a:endParaRPr sz="2500" b="1">
              <a:solidFill>
                <a:schemeClr val="accent3"/>
              </a:solidFill>
            </a:endParaRPr>
          </a:p>
        </p:txBody>
      </p:sp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311700" y="2748200"/>
            <a:ext cx="5268300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3F3F3"/>
                </a:solidFill>
              </a:rPr>
              <a:t>Роль школы и класса как физического пространства </a:t>
            </a:r>
            <a:endParaRPr sz="2700">
              <a:solidFill>
                <a:srgbClr val="F3F3F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/>
          <p:nvPr/>
        </p:nvSpPr>
        <p:spPr>
          <a:xfrm>
            <a:off x="150" y="1075"/>
            <a:ext cx="44985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419175" y="0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>
                <a:solidFill>
                  <a:srgbClr val="FE713C"/>
                </a:solidFill>
              </a:rPr>
              <a:t>Роль школьных рамок и триггеров</a:t>
            </a:r>
            <a:endParaRPr sz="3300" b="1">
              <a:solidFill>
                <a:srgbClr val="FE713C"/>
              </a:solidFill>
            </a:endParaRPr>
          </a:p>
        </p:txBody>
      </p:sp>
      <p:sp>
        <p:nvSpPr>
          <p:cNvPr id="145" name="Google Shape;145;p25"/>
          <p:cNvSpPr txBox="1">
            <a:spLocks noGrp="1"/>
          </p:cNvSpPr>
          <p:nvPr>
            <p:ph type="body" idx="1"/>
          </p:nvPr>
        </p:nvSpPr>
        <p:spPr>
          <a:xfrm>
            <a:off x="311700" y="903075"/>
            <a:ext cx="4033500" cy="41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“У меня за счет дистанционного обучения с моей этой силой воли … Я задания делаю, но я стала спать еще меньше в результате. Атмосфера как-то свободнее, не то что пришел в школу, надо сделать уроки, пришел из школы, нужно сделать уроки. Когда делаешь домашние задания, трудно заставить себя не отвлекаться”.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>
            <a:off x="4572000" y="903075"/>
            <a:ext cx="4260300" cy="37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“Теперь я могу не слушать 45 минут то, что не понял другой ученик, а могу это сам прочитать, запомнить, сделать самостоятельно работу и потом сдавать”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/>
              <a:t>“Теперь я успеваю с утра бегать, давно хотел”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/>
              <a:t>“Рад тому, что можно спокойно сидеть и выполнять задания, никто тебя не подгоняет, не орет”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245600" y="140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7BFDF"/>
                </a:solidFill>
              </a:rPr>
              <a:t>О чем это нам говорит?</a:t>
            </a:r>
            <a:endParaRPr sz="2400" b="1">
              <a:solidFill>
                <a:srgbClr val="07BFDF"/>
              </a:solidFill>
            </a:endParaRPr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245600" y="7136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BFDF"/>
              </a:buClr>
              <a:buSzPts val="2600"/>
              <a:buNone/>
            </a:pPr>
            <a:r>
              <a:rPr lang="ru-RU" sz="2000" b="1" dirty="0">
                <a:solidFill>
                  <a:srgbClr val="00B0F0"/>
                </a:solidFill>
              </a:rPr>
              <a:t>1. </a:t>
            </a:r>
            <a:r>
              <a:rPr lang="en" dirty="0"/>
              <a:t>Обучение переизобретается (индустриальная модель → </a:t>
            </a:r>
            <a:br>
              <a:rPr lang="ru-RU" dirty="0"/>
            </a:br>
            <a:r>
              <a:rPr lang="ru-RU" dirty="0"/>
              <a:t>     </a:t>
            </a:r>
            <a:r>
              <a:rPr lang="en" dirty="0"/>
              <a:t>гибкие </a:t>
            </a:r>
            <a:r>
              <a:rPr lang="ru-RU" dirty="0"/>
              <a:t>     </a:t>
            </a:r>
            <a:r>
              <a:rPr lang="en" dirty="0"/>
              <a:t>траектории, самообучение, lifelong learning)</a:t>
            </a:r>
            <a:br>
              <a:rPr lang="ru-RU" dirty="0"/>
            </a:br>
            <a:r>
              <a:rPr lang="ru-RU" dirty="0"/>
              <a:t>     </a:t>
            </a:r>
            <a:br>
              <a:rPr lang="ru-RU" dirty="0"/>
            </a:br>
            <a:r>
              <a:rPr lang="ru-RU" dirty="0"/>
              <a:t>     Но пока учеба в большой степени опирается школьные рамки (для кого-</a:t>
            </a:r>
            <a:br>
              <a:rPr lang="ru-RU" dirty="0"/>
            </a:br>
            <a:r>
              <a:rPr lang="ru-RU" dirty="0"/>
              <a:t>     то они - необходимость, для кого-то - барьер)</a:t>
            </a:r>
          </a:p>
          <a:p>
            <a:pPr marL="63500" lvl="0" indent="0" algn="l" rtl="0">
              <a:spcBef>
                <a:spcPts val="1600"/>
              </a:spcBef>
              <a:spcAft>
                <a:spcPts val="0"/>
              </a:spcAft>
              <a:buClr>
                <a:srgbClr val="07BFDF"/>
              </a:buClr>
              <a:buSzPts val="2600"/>
              <a:buNone/>
            </a:pPr>
            <a:r>
              <a:rPr lang="ru-RU" sz="2000" b="1" dirty="0">
                <a:solidFill>
                  <a:srgbClr val="00B0F0"/>
                </a:solidFill>
              </a:rPr>
              <a:t>2.  </a:t>
            </a:r>
            <a:r>
              <a:rPr lang="en" dirty="0"/>
              <a:t>Важна школа как физическое пространство для общения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>     </a:t>
            </a:r>
            <a:r>
              <a:rPr lang="en" dirty="0"/>
              <a:t>Но с другим наполнением: поощряющим и развивающим самообучение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04800" y="2231725"/>
            <a:ext cx="8534400" cy="17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434343"/>
                </a:solidFill>
              </a:rPr>
              <a:t>О каких вопросах и проблемах в образовании нас (в очередной раз) заставляет задуматься </a:t>
            </a:r>
            <a:r>
              <a:rPr lang="en" sz="2100">
                <a:solidFill>
                  <a:srgbClr val="000000"/>
                </a:solidFill>
              </a:rPr>
              <a:t>кризисный опыт семей</a:t>
            </a:r>
            <a:r>
              <a:rPr lang="en" sz="2100">
                <a:solidFill>
                  <a:srgbClr val="434343"/>
                </a:solidFill>
              </a:rPr>
              <a:t>?</a:t>
            </a:r>
            <a:endParaRPr sz="21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5646200" y="859450"/>
            <a:ext cx="3358500" cy="50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rgbClr val="F3F3F3"/>
                </a:solidFill>
              </a:rPr>
              <a:t>Авторы:</a:t>
            </a:r>
            <a:endParaRPr sz="3500" dirty="0">
              <a:solidFill>
                <a:srgbClr val="F3F3F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Александра Бочавер, Полина Ефимова, Оксана Михайлова, Яна Михайлова, Надежда Озорнина, Ксения Павленко, Елизавета Сивак, Николь Тимошенко, Анастасия Капуза, Ксения Адамович, Айнур Кулиева </a:t>
            </a:r>
            <a:endParaRPr sz="1600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Центр исследований современного детства &amp; Международная лаборатория оценки практик и инноваций в образовании</a:t>
            </a:r>
            <a:endParaRPr sz="1600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1827825" y="230200"/>
            <a:ext cx="3358500" cy="22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4"/>
                </a:solidFill>
              </a:rPr>
              <a:t>Опрос родителей</a:t>
            </a:r>
            <a:endParaRPr sz="2000" b="1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434343"/>
                </a:solidFill>
                <a:highlight>
                  <a:srgbClr val="F3F3F3"/>
                </a:highlight>
              </a:rPr>
              <a:t>Партнерские школы НИУ ВШЭ и Лицей НИУ ВШЭ</a:t>
            </a:r>
            <a:endParaRPr sz="1700">
              <a:solidFill>
                <a:srgbClr val="434343"/>
              </a:solidFill>
              <a:highlight>
                <a:srgbClr val="F3F3F3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434343"/>
                </a:solidFill>
                <a:highlight>
                  <a:srgbClr val="F3F3F3"/>
                </a:highlight>
              </a:rPr>
              <a:t>Выборка волонтеров</a:t>
            </a:r>
            <a:endParaRPr sz="1700">
              <a:solidFill>
                <a:srgbClr val="434343"/>
              </a:solidFill>
              <a:highlight>
                <a:srgbClr val="F3F3F3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434343"/>
                </a:solidFill>
                <a:highlight>
                  <a:srgbClr val="F3F3F3"/>
                </a:highlight>
              </a:rPr>
              <a:t>2500+ человек, в основном матери</a:t>
            </a:r>
            <a:endParaRPr sz="1700">
              <a:solidFill>
                <a:srgbClr val="434343"/>
              </a:solidFill>
              <a:highlight>
                <a:srgbClr val="F3F3F3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434343"/>
                </a:solidFill>
                <a:highlight>
                  <a:srgbClr val="F3F3F3"/>
                </a:highlight>
              </a:rPr>
              <a:t>15 российских регионов</a:t>
            </a:r>
            <a:endParaRPr sz="1700">
              <a:solidFill>
                <a:srgbClr val="434343"/>
              </a:solidFill>
              <a:highlight>
                <a:srgbClr val="F3F3F3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100">
              <a:solidFill>
                <a:srgbClr val="F3F3F3"/>
              </a:solidFill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1827825" y="2874775"/>
            <a:ext cx="3633300" cy="18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accent1"/>
                </a:solidFill>
              </a:rPr>
              <a:t>Интервью с подростками</a:t>
            </a:r>
            <a:endParaRPr sz="2000" b="1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434343"/>
                </a:solidFill>
                <a:highlight>
                  <a:srgbClr val="F3F3F3"/>
                </a:highlight>
              </a:rPr>
              <a:t>16</a:t>
            </a:r>
            <a:r>
              <a:rPr lang="ru-RU" dirty="0">
                <a:solidFill>
                  <a:srgbClr val="434343"/>
                </a:solidFill>
                <a:highlight>
                  <a:srgbClr val="F3F3F3"/>
                </a:highlight>
              </a:rPr>
              <a:t>-</a:t>
            </a:r>
            <a:r>
              <a:rPr lang="en" dirty="0">
                <a:solidFill>
                  <a:srgbClr val="434343"/>
                </a:solidFill>
                <a:highlight>
                  <a:srgbClr val="F3F3F3"/>
                </a:highlight>
              </a:rPr>
              <a:t>17 лет</a:t>
            </a:r>
            <a:endParaRPr dirty="0">
              <a:solidFill>
                <a:srgbClr val="434343"/>
              </a:solidFill>
              <a:highlight>
                <a:srgbClr val="F3F3F3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434343"/>
                </a:solidFill>
                <a:highlight>
                  <a:srgbClr val="F3F3F3"/>
                </a:highlight>
              </a:rPr>
              <a:t>Выборка волонтеров</a:t>
            </a:r>
            <a:endParaRPr dirty="0">
              <a:solidFill>
                <a:srgbClr val="434343"/>
              </a:solidFill>
              <a:highlight>
                <a:srgbClr val="F3F3F3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434343"/>
                </a:solidFill>
                <a:highlight>
                  <a:srgbClr val="F3F3F3"/>
                </a:highlight>
              </a:rPr>
              <a:t>15 кейсов</a:t>
            </a:r>
            <a:endParaRPr dirty="0">
              <a:solidFill>
                <a:srgbClr val="FFFFFF"/>
              </a:solidFill>
              <a:highlight>
                <a:srgbClr val="F3F3F3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3F3F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F3F3F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100" dirty="0">
              <a:solidFill>
                <a:srgbClr val="F3F3F3"/>
              </a:solidFill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353600" y="230200"/>
            <a:ext cx="1390200" cy="1441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625" y="312388"/>
            <a:ext cx="1238125" cy="12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/>
          <p:nvPr/>
        </p:nvSpPr>
        <p:spPr>
          <a:xfrm>
            <a:off x="353600" y="2874775"/>
            <a:ext cx="1390200" cy="1441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626" y="2938288"/>
            <a:ext cx="1314150" cy="131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5C6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1409200" y="1835025"/>
            <a:ext cx="3020400" cy="6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rgbClr val="FFFFFF"/>
                </a:solidFill>
              </a:rPr>
              <a:t>Неравенство</a:t>
            </a:r>
            <a:endParaRPr sz="3100" b="1">
              <a:solidFill>
                <a:srgbClr val="FFFFFF"/>
              </a:solidFill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1515000" y="1319425"/>
            <a:ext cx="581700" cy="568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4A86E8"/>
                </a:solidFill>
              </a:rPr>
              <a:t>1</a:t>
            </a:r>
            <a:endParaRPr sz="2500" b="1">
              <a:solidFill>
                <a:srgbClr val="4A86E8"/>
              </a:solidFill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1409200" y="2530125"/>
            <a:ext cx="3443700" cy="28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Дети учатся в разных условиях. Различия в вовлеченности родителей и доступе к технологиям усугубляют неравенство.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3940500" y="146375"/>
            <a:ext cx="5077500" cy="46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6110550" y="0"/>
            <a:ext cx="3077100" cy="51435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6323100" y="2479225"/>
            <a:ext cx="2737200" cy="17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Дети из более обеспеченных семей: больше поддержки родителей и больше возможностей в период дистанционного обучения (Bol, 2020)</a:t>
            </a:r>
            <a:endParaRPr b="1"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0" y="0"/>
            <a:ext cx="29619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269850" y="2571750"/>
            <a:ext cx="2537400" cy="1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в 47% случаев у ребенка нет личного компьютера\ноутбука 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7"/>
          <p:cNvSpPr/>
          <p:nvPr/>
        </p:nvSpPr>
        <p:spPr>
          <a:xfrm>
            <a:off x="3033450" y="0"/>
            <a:ext cx="3014100" cy="51435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3255075" y="2479225"/>
            <a:ext cx="2620200" cy="23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Своя комната у ребенка есть в семьях 60% опрошенных. Если своей комнаты нет - в каждом втором случае ребенок и другие члены семьи мешают друг другу заниматься (если комната есть - в 25% случаев)</a:t>
            </a:r>
            <a:endParaRPr sz="1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850" y="531000"/>
            <a:ext cx="1732201" cy="173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9025" y="531000"/>
            <a:ext cx="1600149" cy="160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1925" y="531000"/>
            <a:ext cx="1732201" cy="173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/>
          <p:nvPr/>
        </p:nvSpPr>
        <p:spPr>
          <a:xfrm>
            <a:off x="4918950" y="437275"/>
            <a:ext cx="4046100" cy="2194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8"/>
          <p:cNvSpPr/>
          <p:nvPr/>
        </p:nvSpPr>
        <p:spPr>
          <a:xfrm>
            <a:off x="119250" y="437275"/>
            <a:ext cx="4714200" cy="4310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142800" y="536150"/>
            <a:ext cx="4714200" cy="2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Если у мамы ребенка нет высшего образования:</a:t>
            </a:r>
            <a:endParaRPr sz="1700" b="1"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25% не хватало навыков для использования онлайн-сервисов (vs 15%)</a:t>
            </a:r>
            <a:endParaRPr sz="1400"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61% - технические сбои платформ дистанционного обучения (vs 55%)</a:t>
            </a:r>
            <a:endParaRPr sz="1400"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35% - неудобно отправлять домашние задания (vs 28%)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19% - сложно разобраться с расписанием: когда и как будут проходить занятия, какие занятия (vs 15%)</a:t>
            </a:r>
            <a:endParaRPr sz="1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19% не удавалось оказывать помощь в дистанционном обучении (vs 14% - если есть ВО)</a:t>
            </a:r>
            <a:endParaRPr sz="1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4918950" y="437275"/>
            <a:ext cx="3940200" cy="20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Среди родителей с более высоким материальным положением:</a:t>
            </a:r>
            <a:endParaRPr sz="17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Больше тех, кто ежедневно занимался с ребенком чем-то интересным, искал дополнительные учебные материалы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311700" y="2748200"/>
            <a:ext cx="5268300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>
                <a:solidFill>
                  <a:srgbClr val="F3F3F3"/>
                </a:solidFill>
              </a:rPr>
              <a:t>Участие семьи в образовании ребенка</a:t>
            </a:r>
            <a:endParaRPr sz="2700">
              <a:solidFill>
                <a:srgbClr val="F3F3F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9"/>
          <p:cNvSpPr/>
          <p:nvPr/>
        </p:nvSpPr>
        <p:spPr>
          <a:xfrm>
            <a:off x="311700" y="2179700"/>
            <a:ext cx="581700" cy="568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666666"/>
                </a:solidFill>
              </a:rPr>
              <a:t>2</a:t>
            </a:r>
            <a:endParaRPr sz="2500" b="1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26B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3927275" y="0"/>
            <a:ext cx="4257600" cy="50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/>
              <a:t>После перехода на дистанционное обучение:</a:t>
            </a:r>
            <a:endParaRPr sz="26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Только каждому десятому школьнику не помогал никто из взрослых</a:t>
            </a:r>
            <a:endParaRPr sz="1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40% младшеклассников и 30% старшеклассников помощь требовалась в очень большом объеме</a:t>
            </a:r>
            <a:endParaRPr sz="1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/>
              <a:t>Родитель как учитель, организатор, техподдержка, психолог</a:t>
            </a:r>
            <a:endParaRPr sz="1600" b="1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Семьи с детьми испытывали больше стресса, чем семьи без детей (Kowal и др., 2020)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600"/>
              <a:t>25% стали помогать чаще</a:t>
            </a:r>
            <a:endParaRPr sz="1600"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1425" y="73350"/>
            <a:ext cx="1502149" cy="150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26B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3927275" y="0"/>
            <a:ext cx="4257600" cy="50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/>
              <a:t>После перехода на дистанционное обучение:</a:t>
            </a:r>
            <a:endParaRPr sz="26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Только каждому десятому школьнику не помогал никто из взрослых</a:t>
            </a:r>
            <a:endParaRPr sz="1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40% младшеклассников и 30% старшеклассников помощь требовалась в очень большом объеме</a:t>
            </a:r>
            <a:endParaRPr sz="1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/>
              <a:t>Родитель как учитель, организатор, техподдержка, психолог</a:t>
            </a:r>
            <a:endParaRPr sz="1600" b="1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Семьи с детьми испытывали больше стресса, чем семьи без детей (Kowal и др., 2020)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600"/>
              <a:t>25% стали помогать чаще</a:t>
            </a:r>
            <a:endParaRPr sz="1600"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129300" y="694800"/>
            <a:ext cx="3441000" cy="44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/>
              <a:t>До перехода:</a:t>
            </a:r>
            <a:endParaRPr sz="26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4% помощь нужна была в очень большом объеме</a:t>
            </a:r>
            <a:endParaRPr sz="160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28% отмечали, что помощь не требовалась вообще</a:t>
            </a:r>
            <a:endParaRPr sz="1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54% ежедневно контролировали выполнение дз</a:t>
            </a:r>
            <a:endParaRPr sz="1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53% помогали по предметам и 47% помогали сделать дз как минимум несколько раз в неделю</a:t>
            </a:r>
            <a:endParaRPr sz="1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1425" y="73350"/>
            <a:ext cx="1502149" cy="150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BB4D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865</Words>
  <Application>Microsoft Office PowerPoint</Application>
  <PresentationFormat>On-screen Show (16:9)</PresentationFormat>
  <Paragraphs>87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Simple Light</vt:lpstr>
      <vt:lpstr>Родители и дети в период дистанционной учебы</vt:lpstr>
      <vt:lpstr>PowerPoint Presentation</vt:lpstr>
      <vt:lpstr>PowerPoint Presentation</vt:lpstr>
      <vt:lpstr>Неравенство</vt:lpstr>
      <vt:lpstr>PowerPoint Presentation</vt:lpstr>
      <vt:lpstr>PowerPoint Presentation</vt:lpstr>
      <vt:lpstr>Участие семьи в образовании ребенка </vt:lpstr>
      <vt:lpstr>PowerPoint Presentation</vt:lpstr>
      <vt:lpstr>PowerPoint Presentation</vt:lpstr>
      <vt:lpstr>PowerPoint Presentation</vt:lpstr>
      <vt:lpstr>PowerPoint Presentation</vt:lpstr>
      <vt:lpstr>Роль школы и класса как физического пространства  </vt:lpstr>
      <vt:lpstr>Роль школьных рамок и триггеров</vt:lpstr>
      <vt:lpstr>О чем это нам говорит?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Родители и дети в период дистанционной учебы</dc:title>
  <cp:lastModifiedBy>Lisa Sivak</cp:lastModifiedBy>
  <cp:revision>4</cp:revision>
  <dcterms:modified xsi:type="dcterms:W3CDTF">2020-06-23T11:26:13Z</dcterms:modified>
</cp:coreProperties>
</file>