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62" r:id="rId3"/>
    <p:sldId id="359" r:id="rId4"/>
    <p:sldId id="361" r:id="rId5"/>
    <p:sldId id="363" r:id="rId6"/>
    <p:sldId id="364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0066CC"/>
    <a:srgbClr val="CC0066"/>
    <a:srgbClr val="6600CC"/>
    <a:srgbClr val="A568D2"/>
    <a:srgbClr val="B381D9"/>
    <a:srgbClr val="B64340"/>
    <a:srgbClr val="007E3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/>
              <a:t>Процент согласившихся, что указанный вопрос является крайне важным, 247 респондентов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Sheet1!$I$254</c:f>
              <c:strCache>
                <c:ptCount val="1"/>
                <c:pt idx="0">
                  <c:v>% согласившихся, что этот вопрос является крайне важным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Sheet1!$H$255:$H$260</c:f>
              <c:strCache>
                <c:ptCount val="6"/>
                <c:pt idx="0">
                  <c:v>Могут ли поменять оплату труда?</c:v>
                </c:pt>
                <c:pt idx="1">
                  <c:v>Как в новых условиях разделить рабочее время с личным, семейным?</c:v>
                </c:pt>
                <c:pt idx="2">
                  <c:v> Что будет с отпусками в этом году?</c:v>
                </c:pt>
                <c:pt idx="3">
                  <c:v>Как в новых условиях изменятся обязанности педагогов?</c:v>
                </c:pt>
                <c:pt idx="4">
                  <c:v>Как будет организована работа летом?</c:v>
                </c:pt>
                <c:pt idx="5">
                  <c:v>Если должность не предполагает легкого перехода на дистанционную работу, или нет технических возможностей у педагога - какие решения может принять администрация?</c:v>
                </c:pt>
              </c:strCache>
            </c:strRef>
          </c:cat>
          <c:val>
            <c:numRef>
              <c:f>Sheet1!$I$255:$I$260</c:f>
              <c:numCache>
                <c:formatCode>0</c:formatCode>
                <c:ptCount val="6"/>
                <c:pt idx="0">
                  <c:v>79</c:v>
                </c:pt>
                <c:pt idx="1">
                  <c:v>72</c:v>
                </c:pt>
                <c:pt idx="2">
                  <c:v>70</c:v>
                </c:pt>
                <c:pt idx="3">
                  <c:v>68</c:v>
                </c:pt>
                <c:pt idx="4">
                  <c:v>62</c:v>
                </c:pt>
                <c:pt idx="5">
                  <c:v>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19-2D46-B3E8-5C61EF7676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12608"/>
        <c:axId val="40337408"/>
      </c:barChart>
      <c:catAx>
        <c:axId val="1412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337408"/>
        <c:crosses val="autoZero"/>
        <c:auto val="1"/>
        <c:lblAlgn val="ctr"/>
        <c:lblOffset val="100"/>
        <c:noMultiLvlLbl val="0"/>
      </c:catAx>
      <c:valAx>
        <c:axId val="40337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2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pivotSource>
    <c:name>[Опрос _барометр_ ожиданий педагогов 21-05-20 Вебинар Скайенг исправленный.xlsx]диаграмма 1!СводнаяТаблица1</c:name>
    <c:fmtId val="-1"/>
  </c:pivotSource>
  <c:chart>
    <c:autoTitleDeleted val="0"/>
    <c:pivotFmts>
      <c:pivotFmt>
        <c:idx val="0"/>
        <c:spPr>
          <a:solidFill>
            <a:schemeClr val="accent6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>
              <a:lumMod val="7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46181336918096505"/>
          <c:y val="2.2802654516263229E-2"/>
          <c:w val="0.468274307880926"/>
          <c:h val="0.876447676795534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'диаграмма 1'!$C$16</c:f>
              <c:strCache>
                <c:ptCount val="1"/>
                <c:pt idx="0">
                  <c:v>"1"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'диаграмма 1'!$B$17:$B$26</c:f>
              <c:strCache>
                <c:ptCount val="9"/>
                <c:pt idx="0">
                  <c:v>Изменение и уменьшение стимулирующих выплат
</c:v>
                </c:pt>
                <c:pt idx="1">
                  <c:v>Потеря работы из-за несоответствия новым квалификационным требованиям (например, не умею проводить уроки онлайн)
</c:v>
                </c:pt>
                <c:pt idx="2">
                  <c:v>Потеря учебной нагрузки
</c:v>
                </c:pt>
                <c:pt idx="3">
                  <c:v>Появление конфликтных ситуации с родителями, коллегами, администрацией
</c:v>
                </c:pt>
                <c:pt idx="4">
                  <c:v>Снижение конкурентоспособности (в оффлайн - лучший учитель, в онлайн - как все или хуже)
</c:v>
                </c:pt>
                <c:pt idx="5">
                  <c:v>Снижение мотивации к работе
</c:v>
                </c:pt>
                <c:pt idx="6">
                  <c:v>Увеличение объема работы (например, на проверку заданий или на подготовку к уроку)
</c:v>
                </c:pt>
                <c:pt idx="7">
                  <c:v>Увеличение расходов для обеспечения качественной работы (обновление программного обеспечения, покупка технических средств, обучение на курсах и т.д.)
</c:v>
                </c:pt>
                <c:pt idx="8">
                  <c:v>Уменьшение заработной платы</c:v>
                </c:pt>
              </c:strCache>
            </c:strRef>
          </c:cat>
          <c:val>
            <c:numRef>
              <c:f>'диаграмма 1'!$C$17:$C$26</c:f>
              <c:numCache>
                <c:formatCode>General</c:formatCode>
                <c:ptCount val="9"/>
                <c:pt idx="0">
                  <c:v>12.5</c:v>
                </c:pt>
                <c:pt idx="1">
                  <c:v>62.5</c:v>
                </c:pt>
                <c:pt idx="2">
                  <c:v>47.5</c:v>
                </c:pt>
                <c:pt idx="3">
                  <c:v>25</c:v>
                </c:pt>
                <c:pt idx="4">
                  <c:v>35</c:v>
                </c:pt>
                <c:pt idx="5">
                  <c:v>47.5</c:v>
                </c:pt>
                <c:pt idx="6">
                  <c:v>0</c:v>
                </c:pt>
                <c:pt idx="7">
                  <c:v>10</c:v>
                </c:pt>
                <c:pt idx="8">
                  <c:v>22.5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6D-FA40-8D03-C896928079CA}"/>
            </c:ext>
          </c:extLst>
        </c:ser>
        <c:ser>
          <c:idx val="1"/>
          <c:order val="1"/>
          <c:tx>
            <c:strRef>
              <c:f>'диаграмма 1'!$D$16</c:f>
              <c:strCache>
                <c:ptCount val="1"/>
                <c:pt idx="0">
                  <c:v>"2"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'диаграмма 1'!$B$17:$B$26</c:f>
              <c:strCache>
                <c:ptCount val="9"/>
                <c:pt idx="0">
                  <c:v>Изменение и уменьшение стимулирующих выплат
</c:v>
                </c:pt>
                <c:pt idx="1">
                  <c:v>Потеря работы из-за несоответствия новым квалификационным требованиям (например, не умею проводить уроки онлайн)
</c:v>
                </c:pt>
                <c:pt idx="2">
                  <c:v>Потеря учебной нагрузки
</c:v>
                </c:pt>
                <c:pt idx="3">
                  <c:v>Появление конфликтных ситуации с родителями, коллегами, администрацией
</c:v>
                </c:pt>
                <c:pt idx="4">
                  <c:v>Снижение конкурентоспособности (в оффлайн - лучший учитель, в онлайн - как все или хуже)
</c:v>
                </c:pt>
                <c:pt idx="5">
                  <c:v>Снижение мотивации к работе
</c:v>
                </c:pt>
                <c:pt idx="6">
                  <c:v>Увеличение объема работы (например, на проверку заданий или на подготовку к уроку)
</c:v>
                </c:pt>
                <c:pt idx="7">
                  <c:v>Увеличение расходов для обеспечения качественной работы (обновление программного обеспечения, покупка технических средств, обучение на курсах и т.д.)
</c:v>
                </c:pt>
                <c:pt idx="8">
                  <c:v>Уменьшение заработной платы</c:v>
                </c:pt>
              </c:strCache>
            </c:strRef>
          </c:cat>
          <c:val>
            <c:numRef>
              <c:f>'диаграмма 1'!$D$17:$D$26</c:f>
              <c:numCache>
                <c:formatCode>General</c:formatCode>
                <c:ptCount val="9"/>
                <c:pt idx="0">
                  <c:v>17.5</c:v>
                </c:pt>
                <c:pt idx="1">
                  <c:v>22.5</c:v>
                </c:pt>
                <c:pt idx="2">
                  <c:v>12.5</c:v>
                </c:pt>
                <c:pt idx="3">
                  <c:v>17.5</c:v>
                </c:pt>
                <c:pt idx="4">
                  <c:v>22.5</c:v>
                </c:pt>
                <c:pt idx="5">
                  <c:v>10</c:v>
                </c:pt>
                <c:pt idx="6">
                  <c:v>5</c:v>
                </c:pt>
                <c:pt idx="7">
                  <c:v>12.5</c:v>
                </c:pt>
                <c:pt idx="8">
                  <c:v>12.5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6D-FA40-8D03-C896928079CA}"/>
            </c:ext>
          </c:extLst>
        </c:ser>
        <c:ser>
          <c:idx val="2"/>
          <c:order val="2"/>
          <c:tx>
            <c:strRef>
              <c:f>'диаграмма 1'!$E$16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'диаграмма 1'!$B$17:$B$26</c:f>
              <c:strCache>
                <c:ptCount val="9"/>
                <c:pt idx="0">
                  <c:v>Изменение и уменьшение стимулирующих выплат
</c:v>
                </c:pt>
                <c:pt idx="1">
                  <c:v>Потеря работы из-за несоответствия новым квалификационным требованиям (например, не умею проводить уроки онлайн)
</c:v>
                </c:pt>
                <c:pt idx="2">
                  <c:v>Потеря учебной нагрузки
</c:v>
                </c:pt>
                <c:pt idx="3">
                  <c:v>Появление конфликтных ситуации с родителями, коллегами, администрацией
</c:v>
                </c:pt>
                <c:pt idx="4">
                  <c:v>Снижение конкурентоспособности (в оффлайн - лучший учитель, в онлайн - как все или хуже)
</c:v>
                </c:pt>
                <c:pt idx="5">
                  <c:v>Снижение мотивации к работе
</c:v>
                </c:pt>
                <c:pt idx="6">
                  <c:v>Увеличение объема работы (например, на проверку заданий или на подготовку к уроку)
</c:v>
                </c:pt>
                <c:pt idx="7">
                  <c:v>Увеличение расходов для обеспечения качественной работы (обновление программного обеспечения, покупка технических средств, обучение на курсах и т.д.)
</c:v>
                </c:pt>
                <c:pt idx="8">
                  <c:v>Уменьшение заработной платы</c:v>
                </c:pt>
              </c:strCache>
            </c:strRef>
          </c:cat>
          <c:val>
            <c:numRef>
              <c:f>'диаграмма 1'!$E$17:$E$26</c:f>
              <c:numCache>
                <c:formatCode>General</c:formatCode>
                <c:ptCount val="9"/>
                <c:pt idx="0">
                  <c:v>7.5</c:v>
                </c:pt>
                <c:pt idx="1">
                  <c:v>7.5</c:v>
                </c:pt>
                <c:pt idx="2">
                  <c:v>12.5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2.5</c:v>
                </c:pt>
                <c:pt idx="7">
                  <c:v>17.5</c:v>
                </c:pt>
                <c:pt idx="8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6D-FA40-8D03-C896928079CA}"/>
            </c:ext>
          </c:extLst>
        </c:ser>
        <c:ser>
          <c:idx val="3"/>
          <c:order val="3"/>
          <c:tx>
            <c:strRef>
              <c:f>'диаграмма 1'!$F$16</c:f>
              <c:strCache>
                <c:ptCount val="1"/>
                <c:pt idx="0">
                  <c:v>"4"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'диаграмма 1'!$B$17:$B$26</c:f>
              <c:strCache>
                <c:ptCount val="9"/>
                <c:pt idx="0">
                  <c:v>Изменение и уменьшение стимулирующих выплат
</c:v>
                </c:pt>
                <c:pt idx="1">
                  <c:v>Потеря работы из-за несоответствия новым квалификационным требованиям (например, не умею проводить уроки онлайн)
</c:v>
                </c:pt>
                <c:pt idx="2">
                  <c:v>Потеря учебной нагрузки
</c:v>
                </c:pt>
                <c:pt idx="3">
                  <c:v>Появление конфликтных ситуации с родителями, коллегами, администрацией
</c:v>
                </c:pt>
                <c:pt idx="4">
                  <c:v>Снижение конкурентоспособности (в оффлайн - лучший учитель, в онлайн - как все или хуже)
</c:v>
                </c:pt>
                <c:pt idx="5">
                  <c:v>Снижение мотивации к работе
</c:v>
                </c:pt>
                <c:pt idx="6">
                  <c:v>Увеличение объема работы (например, на проверку заданий или на подготовку к уроку)
</c:v>
                </c:pt>
                <c:pt idx="7">
                  <c:v>Увеличение расходов для обеспечения качественной работы (обновление программного обеспечения, покупка технических средств, обучение на курсах и т.д.)
</c:v>
                </c:pt>
                <c:pt idx="8">
                  <c:v>Уменьшение заработной платы</c:v>
                </c:pt>
              </c:strCache>
            </c:strRef>
          </c:cat>
          <c:val>
            <c:numRef>
              <c:f>'диаграмма 1'!$F$17:$F$26</c:f>
              <c:numCache>
                <c:formatCode>General</c:formatCode>
                <c:ptCount val="9"/>
                <c:pt idx="0">
                  <c:v>7.5</c:v>
                </c:pt>
                <c:pt idx="1">
                  <c:v>2.5</c:v>
                </c:pt>
                <c:pt idx="2">
                  <c:v>10</c:v>
                </c:pt>
                <c:pt idx="3">
                  <c:v>10</c:v>
                </c:pt>
                <c:pt idx="4">
                  <c:v>7.5</c:v>
                </c:pt>
                <c:pt idx="5">
                  <c:v>7.5</c:v>
                </c:pt>
                <c:pt idx="6">
                  <c:v>7.5</c:v>
                </c:pt>
                <c:pt idx="7">
                  <c:v>10</c:v>
                </c:pt>
                <c:pt idx="8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76D-FA40-8D03-C896928079CA}"/>
            </c:ext>
          </c:extLst>
        </c:ser>
        <c:ser>
          <c:idx val="4"/>
          <c:order val="4"/>
          <c:tx>
            <c:strRef>
              <c:f>'диаграмма 1'!$G$16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'диаграмма 1'!$B$17:$B$26</c:f>
              <c:strCache>
                <c:ptCount val="9"/>
                <c:pt idx="0">
                  <c:v>Изменение и уменьшение стимулирующих выплат
</c:v>
                </c:pt>
                <c:pt idx="1">
                  <c:v>Потеря работы из-за несоответствия новым квалификационным требованиям (например, не умею проводить уроки онлайн)
</c:v>
                </c:pt>
                <c:pt idx="2">
                  <c:v>Потеря учебной нагрузки
</c:v>
                </c:pt>
                <c:pt idx="3">
                  <c:v>Появление конфликтных ситуации с родителями, коллегами, администрацией
</c:v>
                </c:pt>
                <c:pt idx="4">
                  <c:v>Снижение конкурентоспособности (в оффлайн - лучший учитель, в онлайн - как все или хуже)
</c:v>
                </c:pt>
                <c:pt idx="5">
                  <c:v>Снижение мотивации к работе
</c:v>
                </c:pt>
                <c:pt idx="6">
                  <c:v>Увеличение объема работы (например, на проверку заданий или на подготовку к уроку)
</c:v>
                </c:pt>
                <c:pt idx="7">
                  <c:v>Увеличение расходов для обеспечения качественной работы (обновление программного обеспечения, покупка технических средств, обучение на курсах и т.д.)
</c:v>
                </c:pt>
                <c:pt idx="8">
                  <c:v>Уменьшение заработной платы</c:v>
                </c:pt>
              </c:strCache>
            </c:strRef>
          </c:cat>
          <c:val>
            <c:numRef>
              <c:f>'диаграмма 1'!$G$17:$G$26</c:f>
              <c:numCache>
                <c:formatCode>General</c:formatCode>
                <c:ptCount val="9"/>
                <c:pt idx="0">
                  <c:v>17.5</c:v>
                </c:pt>
                <c:pt idx="1">
                  <c:v>2.5</c:v>
                </c:pt>
                <c:pt idx="2">
                  <c:v>10</c:v>
                </c:pt>
                <c:pt idx="3">
                  <c:v>15</c:v>
                </c:pt>
                <c:pt idx="4">
                  <c:v>7.5</c:v>
                </c:pt>
                <c:pt idx="5">
                  <c:v>5</c:v>
                </c:pt>
                <c:pt idx="6">
                  <c:v>22.5</c:v>
                </c:pt>
                <c:pt idx="7">
                  <c:v>12.5</c:v>
                </c:pt>
                <c:pt idx="8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76D-FA40-8D03-C896928079CA}"/>
            </c:ext>
          </c:extLst>
        </c:ser>
        <c:ser>
          <c:idx val="5"/>
          <c:order val="5"/>
          <c:tx>
            <c:strRef>
              <c:f>'диаграмма 1'!$H$16</c:f>
              <c:strCache>
                <c:ptCount val="1"/>
                <c:pt idx="0">
                  <c:v>"6"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'диаграмма 1'!$B$17:$B$26</c:f>
              <c:strCache>
                <c:ptCount val="9"/>
                <c:pt idx="0">
                  <c:v>Изменение и уменьшение стимулирующих выплат
</c:v>
                </c:pt>
                <c:pt idx="1">
                  <c:v>Потеря работы из-за несоответствия новым квалификационным требованиям (например, не умею проводить уроки онлайн)
</c:v>
                </c:pt>
                <c:pt idx="2">
                  <c:v>Потеря учебной нагрузки
</c:v>
                </c:pt>
                <c:pt idx="3">
                  <c:v>Появление конфликтных ситуации с родителями, коллегами, администрацией
</c:v>
                </c:pt>
                <c:pt idx="4">
                  <c:v>Снижение конкурентоспособности (в оффлайн - лучший учитель, в онлайн - как все или хуже)
</c:v>
                </c:pt>
                <c:pt idx="5">
                  <c:v>Снижение мотивации к работе
</c:v>
                </c:pt>
                <c:pt idx="6">
                  <c:v>Увеличение объема работы (например, на проверку заданий или на подготовку к уроку)
</c:v>
                </c:pt>
                <c:pt idx="7">
                  <c:v>Увеличение расходов для обеспечения качественной работы (обновление программного обеспечения, покупка технических средств, обучение на курсах и т.д.)
</c:v>
                </c:pt>
                <c:pt idx="8">
                  <c:v>Уменьшение заработной платы</c:v>
                </c:pt>
              </c:strCache>
            </c:strRef>
          </c:cat>
          <c:val>
            <c:numRef>
              <c:f>'диаграмма 1'!$H$17:$H$26</c:f>
              <c:numCache>
                <c:formatCode>General</c:formatCode>
                <c:ptCount val="9"/>
                <c:pt idx="0">
                  <c:v>37.5</c:v>
                </c:pt>
                <c:pt idx="1">
                  <c:v>2.5</c:v>
                </c:pt>
                <c:pt idx="2">
                  <c:v>7.5</c:v>
                </c:pt>
                <c:pt idx="3">
                  <c:v>7.5</c:v>
                </c:pt>
                <c:pt idx="4">
                  <c:v>2.5</c:v>
                </c:pt>
                <c:pt idx="5">
                  <c:v>5</c:v>
                </c:pt>
                <c:pt idx="6">
                  <c:v>62.5</c:v>
                </c:pt>
                <c:pt idx="7">
                  <c:v>37.5</c:v>
                </c:pt>
                <c:pt idx="8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76D-FA40-8D03-C896928079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96820736"/>
        <c:axId val="40344320"/>
      </c:barChart>
      <c:catAx>
        <c:axId val="96820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40344320"/>
        <c:crosses val="autoZero"/>
        <c:auto val="1"/>
        <c:lblAlgn val="ctr"/>
        <c:lblOffset val="100"/>
        <c:noMultiLvlLbl val="0"/>
      </c:catAx>
      <c:valAx>
        <c:axId val="4034432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820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9491728285434122"/>
          <c:y val="0.95860306935317297"/>
          <c:w val="0.3856173590273424"/>
          <c:h val="3.2678474559383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379FF-99C2-4E86-8B88-4E852FBCB8A4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A5069-A78F-4A53-B232-27AB38FFC0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730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060A-9049-4E69-82FC-5B0CBBEE53C3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060A-9049-4E69-82FC-5B0CBBEE53C3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060A-9049-4E69-82FC-5B0CBBEE53C3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060A-9049-4E69-82FC-5B0CBBEE53C3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060A-9049-4E69-82FC-5B0CBBEE53C3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060A-9049-4E69-82FC-5B0CBBEE53C3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060A-9049-4E69-82FC-5B0CBBEE53C3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060A-9049-4E69-82FC-5B0CBBEE53C3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060A-9049-4E69-82FC-5B0CBBEE53C3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060A-9049-4E69-82FC-5B0CBBEE53C3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0060A-9049-4E69-82FC-5B0CBBEE53C3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0060A-9049-4E69-82FC-5B0CBBEE53C3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091B4-FEDF-4F4F-97C0-AE1EE101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639944" cy="2016224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3600" b="1" cap="all" dirty="0" smtClean="0">
                <a:ln w="6350">
                  <a:noFill/>
                </a:ln>
                <a:solidFill>
                  <a:srgbClr val="0070C0"/>
                </a:solidFill>
              </a:rPr>
              <a:t>Уроки труда: за что и как платить учителю после пандемии</a:t>
            </a:r>
            <a:endParaRPr lang="ru-RU" sz="3600" b="1" cap="all" dirty="0">
              <a:ln w="6350">
                <a:noFill/>
              </a:ln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581128"/>
            <a:ext cx="8352928" cy="1728192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r">
              <a:buClr>
                <a:schemeClr val="tx1">
                  <a:shade val="95000"/>
                </a:schemeClr>
              </a:buClr>
              <a:buSzPct val="65000"/>
              <a:buFont typeface="Wingdings 2"/>
            </a:pPr>
            <a:r>
              <a:rPr lang="ru-RU" sz="2400" b="1" dirty="0">
                <a:solidFill>
                  <a:srgbClr val="0070C0"/>
                </a:solidFill>
              </a:rPr>
              <a:t>Абанкина И.В. </a:t>
            </a:r>
            <a:r>
              <a:rPr lang="ru-RU" sz="2400" b="1" dirty="0" smtClean="0">
                <a:solidFill>
                  <a:srgbClr val="0070C0"/>
                </a:solidFill>
              </a:rPr>
              <a:t>, </a:t>
            </a:r>
            <a:r>
              <a:rPr lang="ru-RU" sz="2400" b="1" dirty="0" smtClean="0">
                <a:solidFill>
                  <a:srgbClr val="0070C0"/>
                </a:solidFill>
              </a:rPr>
              <a:t>Вавилова А.А., </a:t>
            </a:r>
            <a:r>
              <a:rPr lang="ru-RU" sz="2400" b="1" dirty="0" err="1" smtClean="0">
                <a:solidFill>
                  <a:srgbClr val="0070C0"/>
                </a:solidFill>
              </a:rPr>
              <a:t>Зиньковский</a:t>
            </a:r>
            <a:r>
              <a:rPr lang="ru-RU" sz="2400" b="1" dirty="0" smtClean="0">
                <a:solidFill>
                  <a:srgbClr val="0070C0"/>
                </a:solidFill>
              </a:rPr>
              <a:t> К.В., </a:t>
            </a:r>
          </a:p>
          <a:p>
            <a:pPr algn="r">
              <a:buClr>
                <a:schemeClr val="tx1">
                  <a:shade val="95000"/>
                </a:schemeClr>
              </a:buClr>
              <a:buSzPct val="65000"/>
              <a:buFont typeface="Wingdings 2"/>
            </a:pPr>
            <a:r>
              <a:rPr lang="ru-RU" sz="2400" b="1" dirty="0" smtClean="0">
                <a:solidFill>
                  <a:srgbClr val="0070C0"/>
                </a:solidFill>
              </a:rPr>
              <a:t>Семенова </a:t>
            </a:r>
            <a:r>
              <a:rPr lang="ru-RU" sz="2400" b="1" dirty="0" smtClean="0">
                <a:solidFill>
                  <a:srgbClr val="0070C0"/>
                </a:solidFill>
              </a:rPr>
              <a:t>К.А</a:t>
            </a:r>
            <a:r>
              <a:rPr lang="ru-RU" sz="2400" b="1" dirty="0" smtClean="0">
                <a:solidFill>
                  <a:srgbClr val="0070C0"/>
                </a:solidFill>
              </a:rPr>
              <a:t>., Суркова Н.Е.</a:t>
            </a:r>
            <a:endParaRPr lang="ru-RU" sz="2400" b="1" dirty="0">
              <a:solidFill>
                <a:srgbClr val="0070C0"/>
              </a:solidFill>
            </a:endParaRPr>
          </a:p>
          <a:p>
            <a:pPr algn="r">
              <a:buClr>
                <a:schemeClr val="tx1">
                  <a:shade val="95000"/>
                </a:schemeClr>
              </a:buClr>
              <a:buSzPct val="65000"/>
              <a:buFont typeface="Wingdings 2"/>
            </a:pPr>
            <a:r>
              <a:rPr lang="ru-RU" sz="2400" b="1" dirty="0" smtClean="0">
                <a:solidFill>
                  <a:srgbClr val="0070C0"/>
                </a:solidFill>
              </a:rPr>
              <a:t>Центр </a:t>
            </a:r>
            <a:r>
              <a:rPr lang="ru-RU" sz="2400" b="1" dirty="0">
                <a:solidFill>
                  <a:srgbClr val="0070C0"/>
                </a:solidFill>
              </a:rPr>
              <a:t>финансово-экономических решений в образовании</a:t>
            </a:r>
          </a:p>
          <a:p>
            <a:pPr algn="r">
              <a:buClr>
                <a:schemeClr val="tx1">
                  <a:shade val="95000"/>
                </a:schemeClr>
              </a:buClr>
              <a:buSzPct val="65000"/>
              <a:buFont typeface="Wingdings 2"/>
            </a:pPr>
            <a:r>
              <a:rPr lang="ru-RU" sz="2400" b="1" dirty="0">
                <a:solidFill>
                  <a:srgbClr val="0070C0"/>
                </a:solidFill>
              </a:rPr>
              <a:t>Института образования НИУ ВШЭ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645333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экономики, Москва,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www.hse.ru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Регулирование трудовых отношение </a:t>
            </a:r>
            <a:b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образовании: катализатор или ингибитор?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43326" y="4221088"/>
            <a:ext cx="877385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Что выявил карантин?</a:t>
            </a:r>
          </a:p>
          <a:p>
            <a:pPr marL="571500" indent="-571500" algn="l">
              <a:buFontTx/>
              <a:buChar char="-"/>
            </a:pP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Глубокий кризис в регулировании трудовых отношений в школьном образовании</a:t>
            </a:r>
          </a:p>
          <a:p>
            <a:pPr marL="571500" indent="-571500" algn="l">
              <a:buFontTx/>
              <a:buChar char="-"/>
            </a:pP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Радикальное изменение характера труда и взаимоотношений педагогов со всеми участниками образовательного процесса в период карантина</a:t>
            </a:r>
          </a:p>
          <a:p>
            <a:pPr marL="571500" indent="-571500" algn="l">
              <a:buFontTx/>
              <a:buChar char="-"/>
            </a:pP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Новые угрозы и  причины стрессов у школьных педагогов</a:t>
            </a:r>
          </a:p>
          <a:p>
            <a:pPr marL="571500" indent="-571500" algn="l">
              <a:buFontTx/>
              <a:buChar char="-"/>
            </a:pP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Открытость к инновациям и готовность меняться</a:t>
            </a:r>
          </a:p>
          <a:p>
            <a:pPr marL="571500" indent="-571500" algn="l">
              <a:buFontTx/>
              <a:buChar char="-"/>
            </a:pPr>
            <a:endParaRPr lang="ru-RU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Какие документы регулируют нагрузку педагогов и систему оплаты их труда?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Трудовой Кодекс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endParaRPr lang="ru-RU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«Об образовании в Российской Федерации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 по формированию систем оплаты труда (письмо </a:t>
            </a:r>
            <a:r>
              <a:rPr lang="ru-RU" sz="6400" dirty="0" err="1"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 России </a:t>
            </a:r>
            <a:r>
              <a:rPr lang="ru-RU" sz="6400" b="1" dirty="0">
                <a:latin typeface="Arial" panose="020B0604020202020204" pitchFamily="34" charset="0"/>
                <a:cs typeface="Arial" panose="020B0604020202020204" pitchFamily="34" charset="0"/>
              </a:rPr>
              <a:t>от 29 декабря 2017 г. № ВП-1992/02</a:t>
            </a:r>
            <a:r>
              <a:rPr lang="ru-RU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endParaRPr lang="ru-RU" sz="6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ru-RU" sz="6400" b="1" dirty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6400" b="1" dirty="0">
                <a:latin typeface="Arial" panose="020B0604020202020204" pitchFamily="34" charset="0"/>
                <a:cs typeface="Arial" panose="020B0604020202020204" pitchFamily="34" charset="0"/>
              </a:rPr>
              <a:t> России от 22.12.2014 N 1601 (ред. от 13.05.2019) О продолжительности рабочего времени (нормах часов педагогической работы за ставку заработной платы) педагогических работников и о порядке определения учебной нагрузки педагогических работников, оговариваемой в трудовом </a:t>
            </a:r>
            <a:r>
              <a:rPr lang="ru-RU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договоре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endParaRPr lang="ru-RU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ru-RU" sz="6400" b="1" dirty="0">
                <a:latin typeface="Arial" panose="020B0604020202020204" pitchFamily="34" charset="0"/>
                <a:cs typeface="Arial" panose="020B0604020202020204" pitchFamily="34" charset="0"/>
              </a:rPr>
              <a:t>Единые рекомендации по установлению систем оплаты </a:t>
            </a:r>
            <a:r>
              <a:rPr lang="ru-RU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труда </a:t>
            </a:r>
            <a:r>
              <a:rPr lang="ru-RU" sz="6400" dirty="0">
                <a:latin typeface="Arial" panose="020B0604020202020204" pitchFamily="34" charset="0"/>
                <a:cs typeface="Arial" panose="020B0604020202020204" pitchFamily="34" charset="0"/>
              </a:rPr>
              <a:t>органам государственной власти субъектов Российской Федерации, органам местного самоуправления и руководителям государственных и муниципальных образовательных учреждений при формировании систем оплаты труда педагогических и иных работников сферы образования </a:t>
            </a:r>
            <a:r>
              <a:rPr lang="ru-RU" sz="6400" b="1" dirty="0">
                <a:latin typeface="Arial" panose="020B0604020202020204" pitchFamily="34" charset="0"/>
                <a:cs typeface="Arial" panose="020B0604020202020204" pitchFamily="34" charset="0"/>
              </a:rPr>
              <a:t>в 2019 году </a:t>
            </a:r>
            <a:r>
              <a:rPr lang="ru-RU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(глава 8)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endParaRPr lang="ru-RU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Tx/>
              <a:buChar char="-"/>
            </a:pPr>
            <a:endParaRPr lang="ru-RU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Tx/>
              <a:buChar char="-"/>
            </a:pPr>
            <a:endParaRPr lang="ru-RU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Tx/>
              <a:buChar char="-"/>
            </a:pPr>
            <a:endParaRPr lang="ru-RU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Tx/>
              <a:buChar char="-"/>
            </a:pPr>
            <a:endParaRPr lang="ru-RU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72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9926727"/>
              </p:ext>
            </p:extLst>
          </p:nvPr>
        </p:nvGraphicFramePr>
        <p:xfrm>
          <a:off x="395536" y="1268760"/>
          <a:ext cx="8424936" cy="5070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95736" y="323257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Приоритеты для учителей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68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aink="http://schemas.microsoft.com/office/drawing/2016/ink" xmlns:am3d="http://schemas.microsoft.com/office/drawing/2017/model3d" xmlns:o="urn:schemas-microsoft-com:office:office" xmlns:v="urn:schemas-microsoft-com:vml" xmlns:w10="urn:schemas-microsoft-com:office:word" xmlns:w="http://schemas.openxmlformats.org/wordprocessingml/2006/main" xmlns:w15="http://schemas.microsoft.com/office/word/2012/wordml" xmlns:w16cid="http://schemas.microsoft.com/office/word/2016/wordml/cid" xmlns:w16se="http://schemas.microsoft.com/office/word/2015/wordml/symex" xmlns:a16="http://schemas.microsoft.com/office/drawing/2014/main" xmlns:lc="http://schemas.openxmlformats.org/drawingml/2006/lockedCanvas" id="{00000000-0008-0000-01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4064042"/>
              </p:ext>
            </p:extLst>
          </p:nvPr>
        </p:nvGraphicFramePr>
        <p:xfrm>
          <a:off x="179512" y="1988840"/>
          <a:ext cx="8964488" cy="379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03648" y="0"/>
            <a:ext cx="774035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Угрозы,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возникающих в связи  с переходом на дистанционное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обучение: мнение педагогов</a:t>
            </a:r>
          </a:p>
          <a:p>
            <a:endParaRPr lang="ru-RU" sz="1000" b="1" dirty="0" smtClean="0">
              <a:solidFill>
                <a:srgbClr val="FFFF00"/>
              </a:solidFill>
            </a:endParaRPr>
          </a:p>
          <a:p>
            <a:r>
              <a:rPr lang="ru-RU" sz="2000" b="1" dirty="0" smtClean="0">
                <a:solidFill>
                  <a:srgbClr val="FFFF00"/>
                </a:solidFill>
              </a:rPr>
              <a:t>угрозы </a:t>
            </a:r>
            <a:r>
              <a:rPr lang="ru-RU" sz="2000" b="1" dirty="0">
                <a:solidFill>
                  <a:srgbClr val="FFFF00"/>
                </a:solidFill>
              </a:rPr>
              <a:t>оценены от 1 "минимальная" до 6 "максимальная"</a:t>
            </a:r>
            <a:endParaRPr lang="ru-RU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96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332656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>
                <a:ln w="6350">
                  <a:noFill/>
                </a:ln>
                <a:solidFill>
                  <a:schemeClr val="bg1"/>
                </a:solidFill>
              </a:rPr>
              <a:t>Уроки </a:t>
            </a:r>
            <a:r>
              <a:rPr lang="ru-RU" b="1" cap="all" dirty="0" smtClean="0">
                <a:ln w="6350">
                  <a:noFill/>
                </a:ln>
                <a:solidFill>
                  <a:schemeClr val="bg1"/>
                </a:solidFill>
              </a:rPr>
              <a:t>труда: </a:t>
            </a:r>
            <a:r>
              <a:rPr lang="ru-RU" b="1" cap="all" dirty="0">
                <a:ln w="6350">
                  <a:noFill/>
                </a:ln>
                <a:solidFill>
                  <a:schemeClr val="bg1"/>
                </a:solidFill>
              </a:rPr>
              <a:t>за что и как платить учителю после пандемии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84784"/>
            <a:ext cx="828092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Новое регулирование должно: 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вернуть учителю творческий характер его деятельности,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способствовать развитию креативного потенциала педагогов, 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поддержку инновационной деятельности,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/>
              <a:t>новое содержание труда учителя при переходе на стратегии смешанного обучения в </a:t>
            </a:r>
            <a:r>
              <a:rPr lang="ru-RU" sz="2400" b="1" dirty="0" err="1" smtClean="0"/>
              <a:t>офф-лайн</a:t>
            </a:r>
            <a:r>
              <a:rPr lang="ru-RU" sz="2400" b="1" dirty="0" smtClean="0"/>
              <a:t> и он-</a:t>
            </a:r>
            <a:r>
              <a:rPr lang="ru-RU" sz="2400" b="1" dirty="0" err="1" smtClean="0"/>
              <a:t>лайн</a:t>
            </a:r>
            <a:r>
              <a:rPr lang="ru-RU" sz="2400" b="1" dirty="0" smtClean="0"/>
              <a:t> форматах,</a:t>
            </a:r>
          </a:p>
          <a:p>
            <a:pPr marL="342900" indent="-342900">
              <a:buFontTx/>
              <a:buChar char="-"/>
            </a:pPr>
            <a:r>
              <a:rPr lang="ru-RU" sz="2400" b="1" dirty="0"/>
              <a:t>о</a:t>
            </a:r>
            <a:r>
              <a:rPr lang="ru-RU" sz="2400" b="1" dirty="0" smtClean="0"/>
              <a:t>рганичное включение воспитательной работы на принципах партнерства со всеми участниками образовательного процесса с учетом уроков, извлеченных во период карантина</a:t>
            </a:r>
          </a:p>
          <a:p>
            <a:endParaRPr lang="ru-RU" sz="24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948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298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Система оплаты труда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86166-16D0-48B5-951E-A332BE9A7B9B}" type="slidenum">
              <a:rPr lang="en-US" altLang="ru-RU" smtClean="0"/>
              <a:pPr>
                <a:defRPr/>
              </a:pPr>
              <a:t>6</a:t>
            </a:fld>
            <a:endParaRPr lang="en-US" altLang="ru-RU"/>
          </a:p>
        </p:txBody>
      </p:sp>
      <p:sp>
        <p:nvSpPr>
          <p:cNvPr id="4" name="TextBox 3"/>
          <p:cNvSpPr txBox="1"/>
          <p:nvPr/>
        </p:nvSpPr>
        <p:spPr>
          <a:xfrm>
            <a:off x="652984" y="1412776"/>
            <a:ext cx="1887374" cy="2618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000" tIns="108000" rIns="108000" bIns="108000" rtlCol="0">
            <a:spAutoFit/>
          </a:bodyPr>
          <a:lstStyle/>
          <a:p>
            <a:r>
              <a:rPr lang="ru-RU" sz="2400" b="1" dirty="0" smtClean="0"/>
              <a:t>Заработная плата: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Оклад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Компенсационные выплаты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Стимулирующие выплаты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53209" y="1412776"/>
            <a:ext cx="2675866" cy="51117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000" tIns="108000" rIns="108000" bIns="108000" rtlCol="0">
            <a:spAutoFit/>
          </a:bodyPr>
          <a:lstStyle/>
          <a:p>
            <a:r>
              <a:rPr lang="ru-RU" sz="2400" b="1" dirty="0" smtClean="0"/>
              <a:t>Финансовое обеспечение </a:t>
            </a:r>
            <a:br>
              <a:rPr lang="ru-RU" sz="2400" b="1" dirty="0" smtClean="0"/>
            </a:br>
            <a:r>
              <a:rPr lang="ru-RU" sz="2400" b="1" dirty="0" smtClean="0"/>
              <a:t>и доступность образовательных ресурсов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Услуги связи, интернета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Обслуживание компьютерной техники и др.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r>
              <a:rPr lang="ru-RU" dirty="0" smtClean="0"/>
              <a:t>По аналогии с компенсацией расходов педагогов на оплату учебной литературы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546817" y="1412776"/>
            <a:ext cx="2067059" cy="3542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8000" tIns="108000" rIns="108000" bIns="108000" rtlCol="0">
            <a:spAutoFit/>
          </a:bodyPr>
          <a:lstStyle/>
          <a:p>
            <a:r>
              <a:rPr lang="ru-RU" sz="2400" b="1" dirty="0" smtClean="0"/>
              <a:t>Сертификаты на повышение квалификации, профессиональное развитие и стажировки</a:t>
            </a:r>
            <a:endParaRPr lang="ru-RU" sz="2400" b="1" dirty="0"/>
          </a:p>
        </p:txBody>
      </p:sp>
      <p:sp>
        <p:nvSpPr>
          <p:cNvPr id="7" name="Плюс 6"/>
          <p:cNvSpPr/>
          <p:nvPr/>
        </p:nvSpPr>
        <p:spPr>
          <a:xfrm>
            <a:off x="2656267" y="1886521"/>
            <a:ext cx="502276" cy="72737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люс 7"/>
          <p:cNvSpPr/>
          <p:nvPr/>
        </p:nvSpPr>
        <p:spPr>
          <a:xfrm>
            <a:off x="6043409" y="1886521"/>
            <a:ext cx="502276" cy="72737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5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502730"/>
            <a:ext cx="9144000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экономики, Москва,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www.hse.ru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3861048"/>
            <a:ext cx="6400800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 dirty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2743200" y="5661248"/>
            <a:ext cx="6400800" cy="3848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5722</TotalTime>
  <Words>353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Уроки труда: за что и как платить учителю после пандемии</vt:lpstr>
      <vt:lpstr>Регулирование трудовых отношение  в образовании: катализатор или ингибитор?</vt:lpstr>
      <vt:lpstr>Презентация PowerPoint</vt:lpstr>
      <vt:lpstr>Презентация PowerPoint</vt:lpstr>
      <vt:lpstr>Презентация PowerPoint</vt:lpstr>
      <vt:lpstr>Система оплаты труда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Apple</cp:lastModifiedBy>
  <cp:revision>392</cp:revision>
  <dcterms:created xsi:type="dcterms:W3CDTF">2015-11-30T21:23:28Z</dcterms:created>
  <dcterms:modified xsi:type="dcterms:W3CDTF">2020-06-17T18:15:08Z</dcterms:modified>
</cp:coreProperties>
</file>