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</p:sldMasterIdLst>
  <p:notesMasterIdLst>
    <p:notesMasterId r:id="rId11"/>
  </p:notesMasterIdLst>
  <p:handoutMasterIdLst>
    <p:handoutMasterId r:id="rId12"/>
  </p:handoutMasterIdLst>
  <p:sldIdLst>
    <p:sldId id="353" r:id="rId2"/>
    <p:sldId id="287" r:id="rId3"/>
    <p:sldId id="349" r:id="rId4"/>
    <p:sldId id="346" r:id="rId5"/>
    <p:sldId id="332" r:id="rId6"/>
    <p:sldId id="347" r:id="rId7"/>
    <p:sldId id="344" r:id="rId8"/>
    <p:sldId id="343" r:id="rId9"/>
    <p:sldId id="351" r:id="rId10"/>
  </p:sldIdLst>
  <p:sldSz cx="9906000" cy="6858000" type="A4"/>
  <p:notesSz cx="6797675" cy="9926638"/>
  <p:defaultTextStyle>
    <a:defPPr marL="0" marR="0" indent="0" algn="l" defTabSz="67354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26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5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16838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5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33677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5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505160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5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67354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5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84193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5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010321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5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17870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5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34709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5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87302" autoAdjust="0"/>
  </p:normalViewPr>
  <p:slideViewPr>
    <p:cSldViewPr snapToGrid="0" snapToObjects="1">
      <p:cViewPr varScale="1">
        <p:scale>
          <a:sx n="62" d="100"/>
          <a:sy n="62" d="100"/>
        </p:scale>
        <p:origin x="1458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48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D0783-8D3C-4590-BD9C-0455C6E5022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60ECD-B0E8-4798-8C74-572588AA6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84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356433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1pPr>
    <a:lvl2pPr indent="168387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2pPr>
    <a:lvl3pPr indent="336774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3pPr>
    <a:lvl4pPr indent="505160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4pPr>
    <a:lvl5pPr indent="673547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5pPr>
    <a:lvl6pPr indent="841934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6pPr>
    <a:lvl7pPr indent="1010321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7pPr>
    <a:lvl8pPr indent="1178707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8pPr>
    <a:lvl9pPr indent="1347094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683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336774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Ребенок сидит в маске смотрит на картинки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2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237914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Соотнести с </a:t>
            </a:r>
            <a:r>
              <a:rPr lang="ru-RU" baseline="0" dirty="0" err="1" smtClean="0"/>
              <a:t>количесвом</a:t>
            </a:r>
            <a:r>
              <a:rPr lang="ru-RU" baseline="0" dirty="0" smtClean="0"/>
              <a:t> публикаций на эти темы</a:t>
            </a:r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3562274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4015831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smtClean="0"/>
              <a:t>ДАБВИТЬ ИНФОРМАЦИЮ ПО ИССЛЕДОВАНИЯМ</a:t>
            </a:r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1467984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1714872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35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/>
          <p:nvPr/>
        </p:nvSpPr>
        <p:spPr>
          <a:xfrm>
            <a:off x="3093999" y="-95053"/>
            <a:ext cx="6947850" cy="70481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807786" y="6505277"/>
            <a:ext cx="280753" cy="2756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04020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Изображение"/>
          <p:cNvSpPr>
            <a:spLocks noGrp="1"/>
          </p:cNvSpPr>
          <p:nvPr>
            <p:ph type="pic" idx="13"/>
          </p:nvPr>
        </p:nvSpPr>
        <p:spPr>
          <a:xfrm>
            <a:off x="1223739" y="446485"/>
            <a:ext cx="7448848" cy="4161234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r>
              <a:rPr lang="en-US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7383" y="4723805"/>
            <a:ext cx="7971234" cy="1000125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Образец заголовка</a:t>
            </a:r>
            <a:endParaRPr/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7383" y="5759649"/>
            <a:ext cx="7971234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168387" algn="ctr">
              <a:spcBef>
                <a:spcPts val="0"/>
              </a:spcBef>
              <a:buSzTx/>
              <a:buNone/>
              <a:defRPr sz="2400"/>
            </a:lvl2pPr>
            <a:lvl3pPr marL="0" indent="336774" algn="ctr">
              <a:spcBef>
                <a:spcPts val="0"/>
              </a:spcBef>
              <a:buSzTx/>
              <a:buNone/>
              <a:defRPr sz="2400"/>
            </a:lvl3pPr>
            <a:lvl4pPr marL="0" indent="505160" algn="ctr">
              <a:spcBef>
                <a:spcPts val="0"/>
              </a:spcBef>
              <a:buSzTx/>
              <a:buNone/>
              <a:defRPr sz="2400"/>
            </a:lvl4pPr>
            <a:lvl5pPr marL="0" indent="673547" algn="ctr">
              <a:spcBef>
                <a:spcPts val="0"/>
              </a:spcBef>
              <a:buSzTx/>
              <a:buNone/>
              <a:defRPr sz="2400"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/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799183" y="6500812"/>
            <a:ext cx="297960" cy="275624"/>
          </a:xfrm>
          <a:prstGeom prst="rect">
            <a:avLst/>
          </a:prstGeom>
        </p:spPr>
        <p:txBody>
          <a:bodyPr/>
          <a:lstStyle/>
          <a:p>
            <a:pPr defTabSz="472839" hangingPunct="1"/>
            <a:fld id="{CBD92849-6F36-F949-98BB-EDD3020AEDB4}" type="slidenum">
              <a:rPr lang="ru-RU" kern="1200" smtClean="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defTabSz="472839" hangingPunct="1"/>
              <a:t>‹#›</a:t>
            </a:fld>
            <a:endParaRPr lang="ru-RU" kern="1200" dirty="0">
              <a:solidFill>
                <a:srgbClr val="000000">
                  <a:tint val="75000"/>
                </a:srgb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117455" y="446484"/>
            <a:ext cx="4063008" cy="5786438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r>
              <a:rPr lang="en-US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5537" y="446484"/>
            <a:ext cx="4063008" cy="2803922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Образец заголовка</a:t>
            </a:r>
            <a:endParaRPr/>
          </a:p>
        </p:txBody>
      </p:sp>
      <p:sp>
        <p:nvSpPr>
          <p:cNvPr id="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5537" y="3348633"/>
            <a:ext cx="4063008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168387" algn="ctr">
              <a:spcBef>
                <a:spcPts val="0"/>
              </a:spcBef>
              <a:buSzTx/>
              <a:buNone/>
              <a:defRPr sz="2400"/>
            </a:lvl2pPr>
            <a:lvl3pPr marL="0" indent="336774" algn="ctr">
              <a:spcBef>
                <a:spcPts val="0"/>
              </a:spcBef>
              <a:buSzTx/>
              <a:buNone/>
              <a:defRPr sz="2400"/>
            </a:lvl3pPr>
            <a:lvl4pPr marL="0" indent="505160" algn="ctr">
              <a:spcBef>
                <a:spcPts val="0"/>
              </a:spcBef>
              <a:buSzTx/>
              <a:buNone/>
              <a:defRPr sz="2400"/>
            </a:lvl4pPr>
            <a:lvl5pPr marL="0" indent="673547" algn="ctr">
              <a:spcBef>
                <a:spcPts val="0"/>
              </a:spcBef>
              <a:buSzTx/>
              <a:buNone/>
              <a:defRPr sz="2400"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/>
          </a:p>
        </p:txBody>
      </p:sp>
      <p:sp>
        <p:nvSpPr>
          <p:cNvPr id="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72839" hangingPunct="1"/>
            <a:fld id="{CBD92849-6F36-F949-98BB-EDD3020AEDB4}" type="slidenum">
              <a:rPr lang="ru-RU" kern="1200" smtClean="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defTabSz="472839" hangingPunct="1"/>
              <a:t>‹#›</a:t>
            </a:fld>
            <a:endParaRPr lang="ru-RU" kern="1200" dirty="0">
              <a:solidFill>
                <a:srgbClr val="000000">
                  <a:tint val="75000"/>
                </a:srgb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117455" y="1830586"/>
            <a:ext cx="4063008" cy="4420195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r>
              <a:rPr lang="en-US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Образец заголовка</a:t>
            </a:r>
            <a:endParaRPr/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725537" y="1830586"/>
            <a:ext cx="4063008" cy="4420195"/>
          </a:xfrm>
          <a:prstGeom prst="rect">
            <a:avLst/>
          </a:prstGeom>
        </p:spPr>
        <p:txBody>
          <a:bodyPr/>
          <a:lstStyle>
            <a:lvl1pPr marL="252580" indent="-252580">
              <a:spcBef>
                <a:spcPts val="2357"/>
              </a:spcBef>
              <a:defRPr sz="2100"/>
            </a:lvl1pPr>
            <a:lvl2pPr marL="505160" indent="-252580">
              <a:spcBef>
                <a:spcPts val="2357"/>
              </a:spcBef>
              <a:defRPr sz="2100"/>
            </a:lvl2pPr>
            <a:lvl3pPr marL="757740" indent="-252580">
              <a:spcBef>
                <a:spcPts val="2357"/>
              </a:spcBef>
              <a:defRPr sz="2100"/>
            </a:lvl3pPr>
            <a:lvl4pPr marL="1010321" indent="-252580">
              <a:spcBef>
                <a:spcPts val="2357"/>
              </a:spcBef>
              <a:defRPr sz="2100"/>
            </a:lvl4pPr>
            <a:lvl5pPr marL="1262901" indent="-252580">
              <a:spcBef>
                <a:spcPts val="2357"/>
              </a:spcBef>
              <a:defRPr sz="2100"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/>
          </a:p>
        </p:txBody>
      </p:sp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72839" hangingPunct="1"/>
            <a:fld id="{CBD92849-6F36-F949-98BB-EDD3020AEDB4}" type="slidenum">
              <a:rPr lang="ru-RU" kern="1200" smtClean="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defTabSz="472839" hangingPunct="1"/>
              <a:t>‹#›</a:t>
            </a:fld>
            <a:endParaRPr lang="ru-RU" kern="1200" dirty="0">
              <a:solidFill>
                <a:srgbClr val="000000">
                  <a:tint val="75000"/>
                </a:srgb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725537" y="892969"/>
            <a:ext cx="8454926" cy="5072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/>
          </a:p>
        </p:txBody>
      </p:sp>
      <p:sp>
        <p:nvSpPr>
          <p:cNvPr id="7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72839" hangingPunct="1"/>
            <a:fld id="{CBD92849-6F36-F949-98BB-EDD3020AEDB4}" type="slidenum">
              <a:rPr lang="ru-RU" kern="1200" smtClean="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defTabSz="472839" hangingPunct="1"/>
              <a:t>‹#›</a:t>
            </a:fld>
            <a:endParaRPr lang="ru-RU" kern="1200" dirty="0">
              <a:solidFill>
                <a:srgbClr val="000000">
                  <a:tint val="75000"/>
                </a:srgb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5117455" y="3580805"/>
            <a:ext cx="4063008" cy="2652117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r>
              <a:rPr lang="en-US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81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5122192" y="625078"/>
            <a:ext cx="4063009" cy="2652117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r>
              <a:rPr lang="en-US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82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725537" y="625078"/>
            <a:ext cx="4063008" cy="5607844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r>
              <a:rPr lang="en-US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72839" hangingPunct="1"/>
            <a:fld id="{CBD92849-6F36-F949-98BB-EDD3020AEDB4}" type="slidenum">
              <a:rPr lang="ru-RU" kern="1200" smtClean="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defTabSz="472839" hangingPunct="1"/>
              <a:t>‹#›</a:t>
            </a:fld>
            <a:endParaRPr lang="ru-RU" kern="1200" dirty="0">
              <a:solidFill>
                <a:srgbClr val="000000">
                  <a:tint val="75000"/>
                </a:srgb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967383" y="4473774"/>
            <a:ext cx="7971234" cy="3525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9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967383" y="2988249"/>
            <a:ext cx="7971234" cy="5064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72839" hangingPunct="1"/>
            <a:fld id="{CBD92849-6F36-F949-98BB-EDD3020AEDB4}" type="slidenum">
              <a:rPr lang="ru-RU" kern="1200" smtClean="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defTabSz="472839" hangingPunct="1"/>
              <a:t>‹#›</a:t>
            </a:fld>
            <a:endParaRPr lang="ru-RU" kern="1200" dirty="0">
              <a:solidFill>
                <a:srgbClr val="000000">
                  <a:tint val="75000"/>
                </a:srgb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r>
              <a:rPr lang="en-US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72839" hangingPunct="1"/>
            <a:fld id="{CBD92849-6F36-F949-98BB-EDD3020AEDB4}" type="slidenum">
              <a:rPr lang="ru-RU" kern="1200" smtClean="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defTabSz="472839" hangingPunct="1"/>
              <a:t>‹#›</a:t>
            </a:fld>
            <a:endParaRPr lang="ru-RU" kern="1200" dirty="0">
              <a:solidFill>
                <a:srgbClr val="000000">
                  <a:tint val="75000"/>
                </a:srgb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7383" y="2268141"/>
            <a:ext cx="7971234" cy="232171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5537" y="312539"/>
            <a:ext cx="8454926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7419" tIns="37419" rIns="37419" bIns="374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725537" y="1830586"/>
            <a:ext cx="8454926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7419" tIns="37419" rIns="37419" bIns="37419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799183" y="6505277"/>
            <a:ext cx="297960" cy="275624"/>
          </a:xfrm>
          <a:prstGeom prst="rect">
            <a:avLst/>
          </a:prstGeom>
          <a:ln w="12700">
            <a:miter lim="400000"/>
          </a:ln>
        </p:spPr>
        <p:txBody>
          <a:bodyPr wrap="none" lIns="37419" tIns="37419" rIns="37419" bIns="37419">
            <a:spAutoFit/>
          </a:bodyPr>
          <a:lstStyle>
            <a:lvl1pPr>
              <a:defRPr sz="1300"/>
            </a:lvl1pPr>
          </a:lstStyle>
          <a:p>
            <a:pPr defTabSz="472839" hangingPunct="1"/>
            <a:fld id="{CBD92849-6F36-F949-98BB-EDD3020AEDB4}" type="slidenum">
              <a:rPr lang="ru-RU" kern="1200" smtClean="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defTabSz="472839" hangingPunct="1"/>
              <a:t>‹#›</a:t>
            </a:fld>
            <a:endParaRPr lang="ru-RU" kern="1200" dirty="0">
              <a:solidFill>
                <a:srgbClr val="000000">
                  <a:tint val="75000"/>
                </a:srgbClr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8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7" r:id="rId9"/>
    <p:sldLayoutId id="2147483718" r:id="rId10"/>
  </p:sldLayoutIdLst>
  <p:transition spd="med"/>
  <p:hf hdr="0" ftr="0" dt="0"/>
  <p:txStyles>
    <p:titleStyle>
      <a:lvl1pPr marL="0" marR="0" indent="0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168387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336774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505160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673547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841934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010321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178707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347094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27419" marR="0" indent="-327419" algn="l" defTabSz="430322" rtl="0" eaLnBrk="1" latinLnBrk="0" hangingPunct="1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654837" marR="0" indent="-327419" algn="l" defTabSz="430322" rtl="0" eaLnBrk="1" latinLnBrk="0" hangingPunct="1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982256" marR="0" indent="-327419" algn="l" defTabSz="430322" rtl="0" eaLnBrk="1" latinLnBrk="0" hangingPunct="1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309675" marR="0" indent="-327419" algn="l" defTabSz="430322" rtl="0" eaLnBrk="1" latinLnBrk="0" hangingPunct="1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1637094" marR="0" indent="-327419" algn="l" defTabSz="430322" rtl="0" eaLnBrk="1" latinLnBrk="0" hangingPunct="1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1964512" marR="0" indent="-327419" algn="l" defTabSz="430322" rtl="0" eaLnBrk="1" latinLnBrk="0" hangingPunct="1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2291931" marR="0" indent="-327419" algn="l" defTabSz="430322" rtl="0" eaLnBrk="1" latinLnBrk="0" hangingPunct="1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2619350" marR="0" indent="-327419" algn="l" defTabSz="430322" rtl="0" eaLnBrk="1" latinLnBrk="0" hangingPunct="1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2946768" marR="0" indent="-327419" algn="l" defTabSz="430322" rtl="0" eaLnBrk="1" latinLnBrk="0" hangingPunct="1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8387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36774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505160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73547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41934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010321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78707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347094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oe.hse.ru/news/356427871.html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ioe.hse.ru/news/373728458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ioe.hse.ru/news/367813585.html" TargetMode="External"/><Relationship Id="rId5" Type="http://schemas.openxmlformats.org/officeDocument/2006/relationships/hyperlink" Target="https://ioe.hse.ru/news/367589678.html" TargetMode="External"/><Relationship Id="rId10" Type="http://schemas.openxmlformats.org/officeDocument/2006/relationships/hyperlink" Target="https://ioe.hse.ru/news/362716229.html" TargetMode="External"/><Relationship Id="rId4" Type="http://schemas.openxmlformats.org/officeDocument/2006/relationships/hyperlink" Target="https://ioe.hse.ru/modernchildhood/" TargetMode="External"/><Relationship Id="rId9" Type="http://schemas.openxmlformats.org/officeDocument/2006/relationships/hyperlink" Target="https://ioe.hse.ru/news/350019729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oe.hse.ru/sao_do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ioe.hse.ru/sao_reg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ioe.hse.ru/data/2020/05/27/1550216086/%D0%9F%D0%B5%D1%80%D0%B5%D1%85%D0%BE%D0%B4%20%D0%BE%D0%B1%D1%89%D0%B5%D0%BE%D0%B1%D1%80%D0%B0%D0%B7%D0%BE%D0%B2%D0%B0%D1%82%D0%B5%D0%BB%D1%8C%D0%BD%D1%8B%D1%85%20%D1%88%D0%BA%D0%BE%D0%BB%20%D0%BD%D0%B0%20%D0%B4%D0%B8%D1%81%D1%82..%D0%B7%D0%B0%D1%86%D0%B8%D0%BE%D0%BD%D0%BD%D0%BE-%D0%BF%D0%B5%D0%B4%D0%B0%D0%B3%D0%BE%D0%B3%D0%B8%D1%87%D0%B5%D1%81%D0%BA%D0%B8%D0%B5%20%D0%B0%D1%81%D0%BF%D0%B5%D0%BA%D1%82%D1%8B.pdf" TargetMode="External"/><Relationship Id="rId5" Type="http://schemas.openxmlformats.org/officeDocument/2006/relationships/hyperlink" Target="https://www.hse.ru/corona/news/370295750.html" TargetMode="External"/><Relationship Id="rId4" Type="http://schemas.openxmlformats.org/officeDocument/2006/relationships/hyperlink" Target="https://ioe.hse.ru/news/367821266.html" TargetMode="External"/><Relationship Id="rId9" Type="http://schemas.openxmlformats.org/officeDocument/2006/relationships/hyperlink" Target="https://ioe.hse.ru/data/2020/04/17/1557061019/%D0%A4%D0%9E%202(27)%20%D1%8D%D0%BB%D0%B5%D0%BA%D1%82%D1%80%D0%BE%D0%BD%D0%BD%D1%8B%D0%B9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oe.hse.ru/data/2020/06/19/1607509887/%D0%A4%D0%9E%205(30)%20%D1%8D%D0%BB%D0%B5%D0%BA%D1%82%D1%80%D0%BE%D0%BD%D0%BD%D1%8B%D0%B9.pdf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ioe.hse.ru/news/364814095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ioe.hse.ru/news/351694714.html" TargetMode="External"/><Relationship Id="rId5" Type="http://schemas.openxmlformats.org/officeDocument/2006/relationships/hyperlink" Target="https://ioe.hse.ru/data/2019/07/18/1482267351/%D0%A1%D0%90%D0%9E%20(2)23%20%D1%8D%D0%BB%D0%B5%D0%BA%D1%82%D1%80%D0%BE%D0%BD%D0%BD%D1%8B%D0%B9.pdf" TargetMode="External"/><Relationship Id="rId4" Type="http://schemas.openxmlformats.org/officeDocument/2006/relationships/hyperlink" Target="https://ioe.hse.ru/cdle/publications?search=15a2d174e97e87863dd28c8cfacb3ee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hyperlink" Target="https://www.youtube.com/watch?v=-Lt3ASEB9Q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uchim-v-distante.tilda.ws/" TargetMode="External"/><Relationship Id="rId9" Type="http://schemas.openxmlformats.org/officeDocument/2006/relationships/hyperlink" Target="https://ioe.hse.ru/news/362716229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738" y="899607"/>
            <a:ext cx="3981773" cy="5749166"/>
          </a:xfrm>
          <a:prstGeom prst="rect">
            <a:avLst/>
          </a:prstGeom>
        </p:spPr>
      </p:pic>
      <p:sp>
        <p:nvSpPr>
          <p:cNvPr id="11" name="Линия"/>
          <p:cNvSpPr/>
          <p:nvPr/>
        </p:nvSpPr>
        <p:spPr>
          <a:xfrm>
            <a:off x="301083" y="791121"/>
            <a:ext cx="8036719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4" name="Прямоугольник 13"/>
          <p:cNvSpPr/>
          <p:nvPr/>
        </p:nvSpPr>
        <p:spPr>
          <a:xfrm>
            <a:off x="301083" y="68610"/>
            <a:ext cx="9211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kern="1200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АНАТОЛИЙ АРКАДЬЕВИЧ ПИНСКИЙ</a:t>
            </a:r>
          </a:p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kern="1200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1956-2006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1083" y="899607"/>
            <a:ext cx="539341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just">
              <a:lnSpc>
                <a:spcPct val="150000"/>
              </a:lnSpc>
            </a:pPr>
            <a:r>
              <a:rPr lang="ru-RU" sz="1800" i="1" dirty="0">
                <a:latin typeface="+mn-lt"/>
                <a:ea typeface="Calibri" panose="020F0502020204030204" pitchFamily="34" charset="0"/>
              </a:rPr>
              <a:t>В мире всё выше растет ценность индивидуальности, «особости» каждого человека – школа учит всех всему, одинаково, фронтально, и не взирая на различия склонностей и интересов. Во всем мире лавинообразно растет ценность здоровья – школа, как известно уже абсолютно всем, не только не укрепляет здоровье, но вносит очень существенный вклад в его ухудшение. </a:t>
            </a:r>
          </a:p>
          <a:p>
            <a:pPr indent="226695" algn="just">
              <a:lnSpc>
                <a:spcPct val="150000"/>
              </a:lnSpc>
            </a:pPr>
            <a:r>
              <a:rPr lang="ru-RU" sz="1800" i="1" dirty="0">
                <a:latin typeface="+mn-lt"/>
                <a:ea typeface="Calibri" panose="020F0502020204030204" pitchFamily="34" charset="0"/>
              </a:rPr>
              <a:t>Интернет взломал информационную закрытость мира и упразднил информационную монополию школы для подростков – школа по-прежнему трогательно считает себя самым главным источником информации и преследует детей (впрочем, безнадежно) за «скачивание» рефератов из Сети.</a:t>
            </a:r>
          </a:p>
        </p:txBody>
      </p:sp>
    </p:spTree>
    <p:extLst>
      <p:ext uri="{BB962C8B-B14F-4D97-AF65-F5344CB8AC3E}">
        <p14:creationId xmlns:p14="http://schemas.microsoft.com/office/powerpoint/2010/main" val="41674137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Линия"/>
          <p:cNvSpPr/>
          <p:nvPr/>
        </p:nvSpPr>
        <p:spPr>
          <a:xfrm flipV="1">
            <a:off x="3966270" y="802084"/>
            <a:ext cx="1" cy="1388675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5" tIns="35715" rIns="35715" bIns="35715" anchor="ctr"/>
          <a:lstStyle/>
          <a:p>
            <a:pPr algn="ctr" defTabSz="410730" eaLnBrk="1" fontAlgn="auto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7" name="Очень крутой…"/>
          <p:cNvSpPr txBox="1"/>
          <p:nvPr/>
        </p:nvSpPr>
        <p:spPr>
          <a:xfrm>
            <a:off x="3860879" y="1412776"/>
            <a:ext cx="5115189" cy="207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5" tIns="35715" rIns="35715" bIns="35715" anchor="b"/>
          <a:lstStyle/>
          <a:p>
            <a:pPr defTabSz="449263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9" name="Название подразделения,  лаборатории, факультета и т.д."/>
          <p:cNvSpPr txBox="1"/>
          <p:nvPr/>
        </p:nvSpPr>
        <p:spPr>
          <a:xfrm>
            <a:off x="3966271" y="6131045"/>
            <a:ext cx="5115187" cy="37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5" tIns="35715" rIns="35715" bIns="35715" anchor="ctr">
            <a:spAutoFit/>
          </a:bodyPr>
          <a:lstStyle/>
          <a:p>
            <a:pPr defTabSz="449263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0" name="Москва, 2017"/>
          <p:cNvSpPr txBox="1"/>
          <p:nvPr/>
        </p:nvSpPr>
        <p:spPr>
          <a:xfrm>
            <a:off x="3665195" y="3889257"/>
            <a:ext cx="6025735" cy="99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 algn="l" defTabSz="457200"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449263" hangingPunct="1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 dirty="0">
              <a:solidFill>
                <a:srgbClr val="002060"/>
              </a:solidFill>
            </a:endParaRPr>
          </a:p>
          <a:p>
            <a:pPr defTabSz="449263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defTabSz="449263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5195" y="871704"/>
            <a:ext cx="607974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00"/>
            <a:r>
              <a:rPr lang="ru-RU" sz="32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БУРЯ В ОБРАЗОВАНИИ: КАК ОТРЕАГИРОВАЛИ ИССЛЕДОВАТЕЛИ ИНОБРА</a:t>
            </a:r>
            <a:endParaRPr kumimoji="0" lang="en-US" sz="3200" b="1" i="0" u="none" strike="noStrike" cap="none" spc="0" normalizeH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cs typeface="Arial" pitchFamily="34" charset="0"/>
              <a:sym typeface="Helvetica Light"/>
            </a:endParaRP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09" y="409031"/>
            <a:ext cx="1607309" cy="2006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114" y="3032101"/>
            <a:ext cx="55816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6023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Линия"/>
          <p:cNvSpPr/>
          <p:nvPr/>
        </p:nvSpPr>
        <p:spPr>
          <a:xfrm>
            <a:off x="301083" y="1067813"/>
            <a:ext cx="8036719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348" y="97338"/>
            <a:ext cx="599790" cy="5997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Название подразделения, лаборатории, факультета и т.д."/>
          <p:cNvSpPr txBox="1"/>
          <p:nvPr/>
        </p:nvSpPr>
        <p:spPr>
          <a:xfrm>
            <a:off x="-3450130" y="776497"/>
            <a:ext cx="568320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1266" dirty="0">
                <a:latin typeface="Arial Narrow" charset="0"/>
                <a:ea typeface="Arial Narrow" charset="0"/>
                <a:cs typeface="Arial Narrow" charset="0"/>
              </a:rPr>
              <a:t>Институт образования НИУ ВШЭ</a:t>
            </a:r>
            <a:endParaRPr sz="1266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4850590" y="6238537"/>
            <a:ext cx="280753" cy="275624"/>
          </a:xfrm>
        </p:spPr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19" y="2454670"/>
            <a:ext cx="1151562" cy="1020399"/>
          </a:xfrm>
          <a:prstGeom prst="ellipse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62" y="3717265"/>
            <a:ext cx="1185486" cy="1273997"/>
          </a:xfrm>
          <a:prstGeom prst="ellipse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47349" y="1972432"/>
            <a:ext cx="294414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n-lt"/>
              </a:rPr>
              <a:t>Организации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7397" y="1970723"/>
            <a:ext cx="294414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n-lt"/>
              </a:rPr>
              <a:t>Учащиеся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51471" y="1960224"/>
            <a:ext cx="294414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n-lt"/>
              </a:rPr>
              <a:t>Персонал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6129" y="2917145"/>
            <a:ext cx="196551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13 409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n-lt"/>
              <a:ea typeface="+mj-ea"/>
              <a:cs typeface="+mj-cs"/>
              <a:sym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402602"/>
            <a:ext cx="294414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latin typeface="+mn-lt"/>
              </a:rPr>
              <a:t>Дополнительное образование</a:t>
            </a:r>
            <a:endParaRPr kumimoji="0" lang="ru-RU" sz="3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210534" y="5059051"/>
            <a:ext cx="294414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latin typeface="+mn-lt"/>
              </a:rPr>
              <a:t>Школьное образование</a:t>
            </a:r>
            <a:endParaRPr kumimoji="0" lang="ru-RU" sz="3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32830" y="2858456"/>
            <a:ext cx="196551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10 825 000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73458" y="2858456"/>
            <a:ext cx="196551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2 807 000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19322" y="4480439"/>
            <a:ext cx="196551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41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349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78151" y="4481626"/>
            <a:ext cx="196551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16 137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73458" y="4440447"/>
            <a:ext cx="196551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2 024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000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166587" y="68610"/>
            <a:ext cx="8345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kern="1200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МАСШТАБ СИСТЕМЫ ОБРАЗОВАНИЯ, ПЕРЕШЕДШЕЙ  В НОВЫЙ РЕЖИМ ОБУЧЕНИЯ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138" y="5843185"/>
            <a:ext cx="5719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</a:rPr>
              <a:t> 700 000 уроков в день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9871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Линия"/>
          <p:cNvSpPr/>
          <p:nvPr/>
        </p:nvSpPr>
        <p:spPr>
          <a:xfrm>
            <a:off x="934641" y="846022"/>
            <a:ext cx="8036719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>
              <a:latin typeface="+mn-lt"/>
            </a:endParaRPr>
          </a:p>
        </p:txBody>
      </p:sp>
      <p:pic>
        <p:nvPicPr>
          <p:cNvPr id="14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23" y="7998"/>
            <a:ext cx="615818" cy="615818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Прямоугольник 26"/>
          <p:cNvSpPr/>
          <p:nvPr/>
        </p:nvSpPr>
        <p:spPr>
          <a:xfrm>
            <a:off x="1237187" y="162151"/>
            <a:ext cx="8345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1200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ВОПРОСЫ, НА КОТОРЫЕ МЫ ИСКАЛИ ОТВЕТЫ: ДЕТИ И СЕМЬИ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44143" y="1709092"/>
            <a:ext cx="4853000" cy="422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+mn-lt"/>
              </a:rPr>
              <a:t>К</a:t>
            </a:r>
            <a:r>
              <a:rPr lang="ru-RU" sz="1600" dirty="0" smtClean="0">
                <a:latin typeface="+mn-lt"/>
              </a:rPr>
              <a:t>акие </a:t>
            </a:r>
            <a:r>
              <a:rPr lang="ru-RU" sz="1600" dirty="0"/>
              <a:t>задачи </a:t>
            </a:r>
            <a:r>
              <a:rPr lang="ru-RU" sz="1600" dirty="0" smtClean="0">
                <a:latin typeface="+mn-lt"/>
              </a:rPr>
              <a:t>ставят </a:t>
            </a:r>
            <a:r>
              <a:rPr lang="ru-RU" sz="1600" dirty="0">
                <a:latin typeface="+mn-lt"/>
              </a:rPr>
              <a:t>перед собой </a:t>
            </a:r>
            <a:r>
              <a:rPr lang="ru-RU" sz="1600" dirty="0" smtClean="0"/>
              <a:t>родители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для адаптации </a:t>
            </a:r>
            <a:r>
              <a:rPr lang="ru-RU" sz="1600" dirty="0" smtClean="0">
                <a:latin typeface="+mn-lt"/>
              </a:rPr>
              <a:t>детей </a:t>
            </a:r>
            <a:r>
              <a:rPr lang="ru-RU" sz="1600" dirty="0">
                <a:latin typeface="+mn-lt"/>
              </a:rPr>
              <a:t>к дистанционному обучению?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+mn-lt"/>
              </a:rPr>
              <a:t>Какие произошли изменения в режиме работы и жизни родителей, связанные с социальной изоляцией</a:t>
            </a:r>
            <a:r>
              <a:rPr lang="ru-RU" sz="1600" dirty="0" smtClean="0">
                <a:latin typeface="+mn-lt"/>
              </a:rPr>
              <a:t>, и с участием в </a:t>
            </a:r>
            <a:r>
              <a:rPr lang="ru-RU" sz="1600" dirty="0">
                <a:latin typeface="+mn-lt"/>
              </a:rPr>
              <a:t>образовании детей?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+mn-lt"/>
              </a:rPr>
              <a:t>Как школы и родители </a:t>
            </a:r>
            <a:r>
              <a:rPr lang="ru-RU" sz="1600" dirty="0" err="1" smtClean="0">
                <a:latin typeface="+mn-lt"/>
              </a:rPr>
              <a:t>коммуницируют</a:t>
            </a:r>
            <a:r>
              <a:rPr lang="ru-RU" sz="1600" dirty="0" smtClean="0">
                <a:latin typeface="+mn-lt"/>
              </a:rPr>
              <a:t> в </a:t>
            </a:r>
            <a:r>
              <a:rPr lang="ru-RU" sz="1600" dirty="0">
                <a:latin typeface="+mn-lt"/>
              </a:rPr>
              <a:t>этой сложной ситуации?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+mn-lt"/>
              </a:rPr>
              <a:t>Какие есть в семьях ресурсные ограничения для перехода на дистанционное обучение?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+mn-lt"/>
              </a:rPr>
              <a:t>Как подростки учатся, общаются в условиях социальной изоляции?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+mn-lt"/>
              </a:rPr>
              <a:t>Как </a:t>
            </a:r>
            <a:r>
              <a:rPr lang="ru-RU" sz="1600" dirty="0">
                <a:latin typeface="+mn-lt"/>
              </a:rPr>
              <a:t>подростки обманывают систему на дистанционном обучении?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10018" y="1585878"/>
            <a:ext cx="4228591" cy="4561249"/>
          </a:xfrm>
          <a:prstGeom prst="rect">
            <a:avLst/>
          </a:prstGeom>
          <a:solidFill>
            <a:schemeClr val="bg1"/>
          </a:solidFill>
          <a:ln w="412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+mn-lt"/>
              </a:rPr>
              <a:t>ОТВЕТЫ ПРЕДСТАВЛЕНЫ В СЛЕДУЮЩИХ ПУБЛИКАЦИЯХ:</a:t>
            </a:r>
          </a:p>
          <a:p>
            <a:pPr marL="2857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+mn-lt"/>
                <a:hlinkClick r:id="rId4"/>
              </a:rPr>
              <a:t>Как подростки учились в социальной изоляции</a:t>
            </a:r>
            <a:endParaRPr lang="ru-RU" sz="1600" dirty="0">
              <a:latin typeface="+mn-lt"/>
            </a:endParaRPr>
          </a:p>
          <a:p>
            <a:pPr marL="2857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+mn-lt"/>
                <a:hlinkClick r:id="rId5"/>
              </a:rPr>
              <a:t>QuaranTeens-2: Не видимся – и не беда</a:t>
            </a:r>
            <a:r>
              <a:rPr lang="ru-RU" sz="1600" dirty="0" smtClean="0">
                <a:latin typeface="+mn-lt"/>
                <a:hlinkClick r:id="rId5"/>
              </a:rPr>
              <a:t>?</a:t>
            </a:r>
            <a:endParaRPr lang="ru-RU" sz="1600" dirty="0" smtClean="0">
              <a:latin typeface="+mn-lt"/>
            </a:endParaRPr>
          </a:p>
          <a:p>
            <a:pPr marL="2857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+mn-lt"/>
                <a:hlinkClick r:id="rId6"/>
              </a:rPr>
              <a:t>QuaranTeens-3: В Москве скучнее, чем в деревне</a:t>
            </a:r>
            <a:endParaRPr lang="ru-RU" sz="1600" dirty="0">
              <a:latin typeface="+mn-lt"/>
            </a:endParaRPr>
          </a:p>
          <a:p>
            <a:pPr marL="2857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+mn-lt"/>
                <a:hlinkClick r:id="rId7"/>
              </a:rPr>
              <a:t>QuaranTeens-4: отношения с родителями больше не ритуал</a:t>
            </a:r>
            <a:endParaRPr lang="ru-RU" sz="1600" dirty="0">
              <a:latin typeface="+mn-lt"/>
            </a:endParaRPr>
          </a:p>
          <a:p>
            <a:pPr marL="2857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n-lt"/>
                <a:hlinkClick r:id="rId8"/>
              </a:rPr>
              <a:t>Как </a:t>
            </a:r>
            <a:r>
              <a:rPr lang="ru-RU" sz="1600" dirty="0">
                <a:latin typeface="+mn-lt"/>
                <a:hlinkClick r:id="rId8"/>
              </a:rPr>
              <a:t>школьники обманывают систему онлайн</a:t>
            </a:r>
            <a:endParaRPr lang="ru-RU" sz="1600" dirty="0">
              <a:latin typeface="+mn-lt"/>
            </a:endParaRPr>
          </a:p>
          <a:p>
            <a:pPr marL="2857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n-lt"/>
                <a:hlinkClick r:id="rId9"/>
              </a:rPr>
              <a:t>Вовлеченность </a:t>
            </a:r>
            <a:r>
              <a:rPr lang="ru-RU" sz="1600" dirty="0">
                <a:latin typeface="+mn-lt"/>
                <a:hlinkClick r:id="rId9"/>
              </a:rPr>
              <a:t>родителей в дистанционное обучение детей в период социальной изоляции на данных опроса родителей </a:t>
            </a:r>
            <a:endParaRPr lang="ru-RU" sz="1600" dirty="0">
              <a:latin typeface="+mn-lt"/>
            </a:endParaRPr>
          </a:p>
          <a:p>
            <a:pPr marL="2857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+mn-lt"/>
                <a:hlinkClick r:id="rId10"/>
              </a:rPr>
              <a:t>Рекомендации для школ по коммуникации с родителями </a:t>
            </a:r>
            <a:endParaRPr lang="en-US" altLang="ru-RU" sz="1600" dirty="0">
              <a:latin typeface="+mn-lt"/>
            </a:endParaRPr>
          </a:p>
        </p:txBody>
      </p:sp>
      <p:sp>
        <p:nvSpPr>
          <p:cNvPr id="8" name="Название подразделения, лаборатории, факультета и т.д."/>
          <p:cNvSpPr txBox="1"/>
          <p:nvPr/>
        </p:nvSpPr>
        <p:spPr>
          <a:xfrm>
            <a:off x="-3450130" y="579089"/>
            <a:ext cx="568320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1266" dirty="0">
                <a:latin typeface="Arial Narrow" charset="0"/>
                <a:ea typeface="Arial Narrow" charset="0"/>
                <a:cs typeface="Arial Narrow" charset="0"/>
              </a:rPr>
              <a:t>Институт образования НИУ ВШЭ</a:t>
            </a:r>
            <a:endParaRPr sz="1266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53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Линия"/>
          <p:cNvSpPr/>
          <p:nvPr/>
        </p:nvSpPr>
        <p:spPr>
          <a:xfrm>
            <a:off x="934641" y="846022"/>
            <a:ext cx="8036719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>
              <a:latin typeface="+mn-lt"/>
            </a:endParaRPr>
          </a:p>
        </p:txBody>
      </p:sp>
      <p:pic>
        <p:nvPicPr>
          <p:cNvPr id="14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02" y="38389"/>
            <a:ext cx="615818" cy="615818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Прямоугольник 26"/>
          <p:cNvSpPr/>
          <p:nvPr/>
        </p:nvSpPr>
        <p:spPr>
          <a:xfrm>
            <a:off x="1317094" y="-58518"/>
            <a:ext cx="8345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1200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ВОПРОСЫ, НА КОТОРЫЕ МЫ ИСКАЛИ ОТВЕТЫ: ШКОЛЫ И </a:t>
            </a:r>
            <a:r>
              <a:rPr lang="ru-RU" altLang="ru-RU" sz="2400" b="1" kern="1200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УЧИТЕЛЯ, ОРГАНИЗАЦИИ ДО</a:t>
            </a:r>
            <a:endParaRPr lang="ru-RU" altLang="ru-RU" sz="2400" b="1" kern="1200" dirty="0">
              <a:solidFill>
                <a:srgbClr val="002060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9197" y="1808755"/>
            <a:ext cx="4975187" cy="38266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+mn-lt"/>
              </a:rPr>
              <a:t>Каков уровень готовности цифровой инфраструктуры школ </a:t>
            </a:r>
            <a:r>
              <a:rPr lang="ru-RU" sz="1600" dirty="0">
                <a:latin typeface="+mn-lt"/>
              </a:rPr>
              <a:t>к </a:t>
            </a:r>
            <a:r>
              <a:rPr lang="ru-RU" sz="1600" dirty="0" smtClean="0">
                <a:latin typeface="+mn-lt"/>
              </a:rPr>
              <a:t>форс-мажорным обстоятельствам?</a:t>
            </a:r>
            <a:endParaRPr lang="ru-RU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+mn-lt"/>
              </a:rPr>
              <a:t>Каковы </a:t>
            </a:r>
            <a:r>
              <a:rPr lang="ru-RU" sz="1600" dirty="0">
                <a:latin typeface="+mn-lt"/>
              </a:rPr>
              <a:t>модели, стратегии, практики регионов в организации школьного обучения в условиях особого режима?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+mn-lt"/>
              </a:rPr>
              <a:t>Как </a:t>
            </a:r>
            <a:r>
              <a:rPr lang="ru-RU" sz="1600" dirty="0">
                <a:latin typeface="+mn-lt"/>
              </a:rPr>
              <a:t>можно сократить </a:t>
            </a:r>
            <a:r>
              <a:rPr lang="ru-RU" sz="1600" dirty="0" smtClean="0">
                <a:latin typeface="+mn-lt"/>
              </a:rPr>
              <a:t>риски </a:t>
            </a:r>
            <a:r>
              <a:rPr lang="ru-RU" sz="1600" dirty="0">
                <a:latin typeface="+mn-lt"/>
              </a:rPr>
              <a:t>нарастания неравенства в условиях домашнего обучения? </a:t>
            </a:r>
            <a:endParaRPr lang="ru-RU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+mn-lt"/>
              </a:rPr>
              <a:t>Как </a:t>
            </a:r>
            <a:r>
              <a:rPr lang="ru-RU" sz="1600" dirty="0">
                <a:latin typeface="+mn-lt"/>
              </a:rPr>
              <a:t>можно компенсировать пробелы в обучении, возникшие в условиях пандемии?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+mn-lt"/>
              </a:rPr>
              <a:t>Какие возможности получения дополнительного образования и саморазвития есть </a:t>
            </a:r>
            <a:r>
              <a:rPr lang="ru-RU" sz="1600" dirty="0" smtClean="0">
                <a:latin typeface="+mn-lt"/>
              </a:rPr>
              <a:t>у детей </a:t>
            </a:r>
            <a:r>
              <a:rPr lang="ru-RU" sz="1600" dirty="0">
                <a:latin typeface="+mn-lt"/>
              </a:rPr>
              <a:t>в режиме самоизоляции?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97143" y="947440"/>
            <a:ext cx="4684871" cy="5872377"/>
          </a:xfrm>
          <a:prstGeom prst="rect">
            <a:avLst/>
          </a:prstGeom>
          <a:solidFill>
            <a:schemeClr val="bg1"/>
          </a:solidFill>
          <a:ln w="412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ОТВЕТЫ ПРЕДСТАВЛЕНЫ В СЛЕДУЮЩИХ ПУБЛИКАЦИЯХ</a:t>
            </a:r>
          </a:p>
          <a:p>
            <a:pPr marL="285750" indent="-285750" algn="l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  <a:latin typeface="+mn-lt"/>
                <a:hlinkClick r:id="rId4"/>
              </a:rPr>
              <a:t>Как </a:t>
            </a:r>
            <a:r>
              <a:rPr lang="ru-RU" sz="1600" dirty="0">
                <a:solidFill>
                  <a:schemeClr val="tx1"/>
                </a:solidFill>
                <a:latin typeface="+mn-lt"/>
                <a:hlinkClick r:id="rId4"/>
              </a:rPr>
              <a:t>регионы справляются с онлайн </a:t>
            </a:r>
            <a:endParaRPr lang="ru-RU" sz="16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l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1"/>
                </a:solidFill>
                <a:latin typeface="+mn-lt"/>
                <a:hlinkClick r:id="rId5"/>
              </a:rPr>
              <a:t>Анализ проблем перехода общеобразовательных организаций на дистанционное обучение в условиях COVID-19: баланс прав и ответственности педагогов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marL="285750" indent="-285750" algn="l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1"/>
                </a:solidFill>
                <a:latin typeface="+mn-lt"/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hlinkClick r:id="rId6"/>
              </a:rPr>
              <a:t>Переход </a:t>
            </a:r>
            <a:r>
              <a:rPr lang="ru-RU" sz="1600" dirty="0">
                <a:solidFill>
                  <a:schemeClr val="tx1"/>
                </a:solidFill>
                <a:latin typeface="+mn-lt"/>
                <a:hlinkClick r:id="rId6"/>
              </a:rPr>
              <a:t>общеобразовательных школ на дистанционное обучение в условиях пандемии </a:t>
            </a:r>
            <a:r>
              <a:rPr lang="ru-RU" sz="1600" dirty="0" err="1">
                <a:solidFill>
                  <a:schemeClr val="tx1"/>
                </a:solidFill>
                <a:latin typeface="+mn-lt"/>
                <a:hlinkClick r:id="rId6"/>
              </a:rPr>
              <a:t>коронавируса</a:t>
            </a:r>
            <a:r>
              <a:rPr lang="ru-RU" sz="1600" dirty="0">
                <a:solidFill>
                  <a:schemeClr val="tx1"/>
                </a:solidFill>
                <a:latin typeface="+mn-lt"/>
                <a:hlinkClick r:id="rId6"/>
              </a:rPr>
              <a:t>: технологический аспект </a:t>
            </a:r>
            <a:endParaRPr lang="ru-RU" sz="16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l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  <a:latin typeface="+mn-lt"/>
                <a:hlinkClick r:id="rId6"/>
              </a:rPr>
              <a:t>Переход </a:t>
            </a:r>
            <a:r>
              <a:rPr lang="ru-RU" sz="1600" dirty="0">
                <a:solidFill>
                  <a:schemeClr val="tx1"/>
                </a:solidFill>
                <a:latin typeface="+mn-lt"/>
                <a:hlinkClick r:id="rId6"/>
              </a:rPr>
              <a:t>общеобразовательных школ на дистанционное обучение в условиях пандемии </a:t>
            </a:r>
            <a:r>
              <a:rPr lang="ru-RU" sz="1600" dirty="0" err="1">
                <a:solidFill>
                  <a:schemeClr val="tx1"/>
                </a:solidFill>
                <a:latin typeface="+mn-lt"/>
                <a:hlinkClick r:id="rId6"/>
              </a:rPr>
              <a:t>коронавируса</a:t>
            </a:r>
            <a:r>
              <a:rPr lang="ru-RU" sz="1600" dirty="0">
                <a:solidFill>
                  <a:schemeClr val="tx1"/>
                </a:solidFill>
                <a:latin typeface="+mn-lt"/>
                <a:hlinkClick r:id="rId6"/>
              </a:rPr>
              <a:t>: организационно-педагогический аспект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marL="285750" indent="-285750" algn="l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1"/>
                </a:solidFill>
                <a:latin typeface="+mn-lt"/>
                <a:hlinkClick r:id="rId7"/>
              </a:rPr>
              <a:t>Образовательное неравенство в условиях перехода на дистанционный режим работы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marL="285750" indent="-285750" algn="l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1"/>
                </a:solidFill>
                <a:latin typeface="+mn-lt"/>
                <a:hlinkClick r:id="rId8"/>
              </a:rPr>
              <a:t>Дополнительное образование в условиях карантина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marL="285750" indent="-285750" algn="l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1"/>
                </a:solidFill>
                <a:latin typeface="+mn-lt"/>
                <a:hlinkClick r:id="rId9"/>
              </a:rPr>
              <a:t>Готовность Российских школ и семей к обучению в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hlinkClick r:id="rId9"/>
              </a:rPr>
              <a:t>условиях </a:t>
            </a:r>
            <a:r>
              <a:rPr lang="ru-RU" sz="1600" dirty="0">
                <a:solidFill>
                  <a:schemeClr val="tx1"/>
                </a:solidFill>
                <a:latin typeface="+mn-lt"/>
                <a:hlinkClick r:id="rId9"/>
              </a:rPr>
              <a:t>карантина: оценка базовых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hlinkClick r:id="rId9"/>
              </a:rPr>
              <a:t>показателей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Название подразделения, лаборатории, факультета и т.д."/>
          <p:cNvSpPr txBox="1"/>
          <p:nvPr/>
        </p:nvSpPr>
        <p:spPr>
          <a:xfrm>
            <a:off x="-3530340" y="616648"/>
            <a:ext cx="568320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1266" dirty="0">
                <a:latin typeface="Arial Narrow" charset="0"/>
                <a:ea typeface="Arial Narrow" charset="0"/>
                <a:cs typeface="Arial Narrow" charset="0"/>
              </a:rPr>
              <a:t>Институт образования НИУ ВШЭ</a:t>
            </a:r>
            <a:endParaRPr sz="1266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617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Линия"/>
          <p:cNvSpPr/>
          <p:nvPr/>
        </p:nvSpPr>
        <p:spPr>
          <a:xfrm>
            <a:off x="934641" y="846022"/>
            <a:ext cx="8036719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>
              <a:latin typeface="+mn-lt"/>
            </a:endParaRPr>
          </a:p>
        </p:txBody>
      </p:sp>
      <p:pic>
        <p:nvPicPr>
          <p:cNvPr id="14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23" y="38167"/>
            <a:ext cx="615818" cy="615818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Прямоугольник 26"/>
          <p:cNvSpPr/>
          <p:nvPr/>
        </p:nvSpPr>
        <p:spPr>
          <a:xfrm>
            <a:off x="1919112" y="-38898"/>
            <a:ext cx="8345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1200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ВОПРОСЫ, НА КОТОРЫЕ МЫ ИСКАЛИ ОТВЕТЫ: ЦИФРОВЫЕ ТЕХНОЛОГИИ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6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8701" y="1626496"/>
            <a:ext cx="5175643" cy="45653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+mn-lt"/>
              </a:rPr>
              <a:t>Отношение </a:t>
            </a:r>
            <a:r>
              <a:rPr lang="ru-RU" sz="1600" dirty="0">
                <a:latin typeface="+mn-lt"/>
              </a:rPr>
              <a:t>педагогов к использованию цифровых инструментов и </a:t>
            </a:r>
            <a:r>
              <a:rPr lang="ru-RU" sz="1600" dirty="0" smtClean="0">
                <a:latin typeface="+mn-lt"/>
              </a:rPr>
              <a:t>ресурсов.</a:t>
            </a:r>
            <a:endParaRPr lang="ru-RU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+mn-lt"/>
              </a:rPr>
              <a:t>Как в регионах решены проблемы преодоления технологического неравенства: обеспечение физического доступа к цифровым технологиям, мотивация в их освоении и использовании, а также формирование базовой цифровой грамотности у педагогов и учащихся? 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+mn-lt"/>
              </a:rPr>
              <a:t>Насколько учителя готовы к </a:t>
            </a:r>
            <a:r>
              <a:rPr lang="ru-RU" sz="1600" dirty="0" err="1">
                <a:latin typeface="+mn-lt"/>
              </a:rPr>
              <a:t>online</a:t>
            </a:r>
            <a:r>
              <a:rPr lang="ru-RU" sz="1600" dirty="0">
                <a:latin typeface="+mn-lt"/>
              </a:rPr>
              <a:t> тестированию и работе в дистанционном формате с использованием цифровых образовательных платформ, ресурсов и инструментов? 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+mn-lt"/>
              </a:rPr>
              <a:t>Какие </a:t>
            </a:r>
            <a:r>
              <a:rPr lang="ru-RU" sz="1600" dirty="0">
                <a:latin typeface="+mn-lt"/>
              </a:rPr>
              <a:t>цифровые образовательные ресурсы и сервисы </a:t>
            </a:r>
            <a:r>
              <a:rPr lang="ru-RU" sz="1600" dirty="0" smtClean="0">
                <a:latin typeface="+mn-lt"/>
              </a:rPr>
              <a:t>можно </a:t>
            </a:r>
            <a:r>
              <a:rPr lang="ru-RU" sz="1600" dirty="0" err="1" smtClean="0">
                <a:latin typeface="+mn-lt"/>
              </a:rPr>
              <a:t>использвоать</a:t>
            </a:r>
            <a:r>
              <a:rPr lang="ru-RU" sz="1600" dirty="0" smtClean="0">
                <a:latin typeface="+mn-lt"/>
              </a:rPr>
              <a:t> при </a:t>
            </a:r>
            <a:r>
              <a:rPr lang="ru-RU" sz="1600" dirty="0">
                <a:latin typeface="+mn-lt"/>
              </a:rPr>
              <a:t>организации образовательного процесса в режиме онлайн?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+mn-lt"/>
              </a:rPr>
              <a:t>Каковы изменения рынка цифровых сервисов и продуктов в общем образовании из-за пандемии?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03375" y="1013477"/>
            <a:ext cx="4047641" cy="5546134"/>
          </a:xfrm>
          <a:prstGeom prst="rect">
            <a:avLst/>
          </a:prstGeom>
          <a:noFill/>
          <a:ln w="412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base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+mn-lt"/>
              </a:rPr>
              <a:t>ОТВЕТЫ ПРЕДСТАВЛЕНЫ В СЛЕДУЮЩИХ ПУБЛИКАЦИЯХ:</a:t>
            </a:r>
          </a:p>
          <a:p>
            <a:pPr marL="285750" indent="-285750" algn="l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+mn-lt"/>
                <a:hlinkClick r:id="rId4"/>
              </a:rPr>
              <a:t>Российские школы через призму мониторинга цифровой трансформации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hlinkClick r:id="rId4"/>
              </a:rPr>
              <a:t>образования</a:t>
            </a:r>
            <a:endParaRPr lang="ru-RU" sz="16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l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+mn-lt"/>
                <a:hlinkClick r:id="rId5"/>
              </a:rPr>
              <a:t>Ц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hlinkClick r:id="rId5"/>
              </a:rPr>
              <a:t>ифровая трансформация школьного образования. международный опыт, тренды, глобальные рекомендации</a:t>
            </a:r>
            <a:endParaRPr lang="ru-RU" sz="16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l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+mn-lt"/>
                <a:hlinkClick r:id="rId4"/>
              </a:rPr>
              <a:t>Новое </a:t>
            </a:r>
            <a:r>
              <a:rPr lang="ru-RU" sz="1600" dirty="0">
                <a:solidFill>
                  <a:schemeClr val="tx1"/>
                </a:solidFill>
                <a:latin typeface="+mn-lt"/>
                <a:hlinkClick r:id="rId4"/>
              </a:rPr>
              <a:t>цифровое неравенство: от технологического неравенства к новому цифровому разрыву в школах и регионах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marL="285750" indent="-285750" algn="l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+mn-lt"/>
              </a:rPr>
              <a:t> </a:t>
            </a:r>
            <a:r>
              <a:rPr lang="ru-RU" sz="1600" dirty="0">
                <a:solidFill>
                  <a:schemeClr val="tx1"/>
                </a:solidFill>
                <a:latin typeface="+mn-lt"/>
                <a:hlinkClick r:id="rId6"/>
              </a:rPr>
              <a:t>Экспресс-анализ цифровых образовательных ресурсов и сервисов для организации учебного процесса школ в условиях пандемии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marL="285750" indent="-285750" algn="l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+mn-lt"/>
                <a:hlinkClick r:id="rId7"/>
              </a:rPr>
              <a:t>Breaking </a:t>
            </a:r>
            <a:r>
              <a:rPr lang="ru-RU" sz="1600" dirty="0" err="1">
                <a:solidFill>
                  <a:schemeClr val="tx1"/>
                </a:solidFill>
                <a:latin typeface="+mn-lt"/>
                <a:hlinkClick r:id="rId7"/>
              </a:rPr>
              <a:t>News</a:t>
            </a:r>
            <a:r>
              <a:rPr lang="ru-RU" sz="1600" dirty="0">
                <a:solidFill>
                  <a:schemeClr val="tx1"/>
                </a:solidFill>
                <a:latin typeface="+mn-lt"/>
                <a:hlinkClick r:id="rId7"/>
              </a:rPr>
              <a:t> от </a:t>
            </a:r>
            <a:r>
              <a:rPr lang="ru-RU" sz="1600" dirty="0" err="1" smtClean="0">
                <a:solidFill>
                  <a:schemeClr val="tx1"/>
                </a:solidFill>
                <a:latin typeface="+mn-lt"/>
                <a:hlinkClick r:id="rId7"/>
              </a:rPr>
              <a:t>EdTech</a:t>
            </a:r>
            <a:endParaRPr lang="ru-RU" sz="16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l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+mn-lt"/>
                <a:hlinkClick r:id="rId8"/>
              </a:rPr>
              <a:t>Учащиеся начальных классов и их педагоги в цифровой среде</a:t>
            </a:r>
            <a:r>
              <a:rPr lang="ru-RU" sz="1600" b="1" dirty="0"/>
              <a:t> 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Название подразделения, лаборатории, факультета и т.д."/>
          <p:cNvSpPr txBox="1"/>
          <p:nvPr/>
        </p:nvSpPr>
        <p:spPr>
          <a:xfrm>
            <a:off x="-3562425" y="592423"/>
            <a:ext cx="568320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1266" dirty="0">
                <a:latin typeface="Arial Narrow" charset="0"/>
                <a:ea typeface="Arial Narrow" charset="0"/>
                <a:cs typeface="Arial Narrow" charset="0"/>
              </a:rPr>
              <a:t>Институт образования НИУ ВШЭ</a:t>
            </a:r>
            <a:endParaRPr sz="1266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148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Линия"/>
          <p:cNvSpPr/>
          <p:nvPr/>
        </p:nvSpPr>
        <p:spPr>
          <a:xfrm>
            <a:off x="934641" y="1048412"/>
            <a:ext cx="8036719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>
              <a:latin typeface="+mn-lt"/>
            </a:endParaRPr>
          </a:p>
        </p:txBody>
      </p:sp>
      <p:pic>
        <p:nvPicPr>
          <p:cNvPr id="14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23" y="94561"/>
            <a:ext cx="615818" cy="615818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Прямоугольник 26"/>
          <p:cNvSpPr/>
          <p:nvPr/>
        </p:nvSpPr>
        <p:spPr>
          <a:xfrm>
            <a:off x="1560338" y="34090"/>
            <a:ext cx="8345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1200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ДОКАЗАТЕЛЬНАЯ АНАЛИТИКА – НА КАКИЕ ДАННЫЕ МЫ ОПИРАЛИСЬ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477" y="1164666"/>
            <a:ext cx="980337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+mn-lt"/>
              </a:rPr>
              <a:t>Экспертные интервью с представителями региональных и муниципальных органов управления образованием </a:t>
            </a:r>
            <a:endParaRPr lang="ru-RU" sz="20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n-lt"/>
              </a:rPr>
              <a:t>Мониторинг </a:t>
            </a:r>
            <a:r>
              <a:rPr lang="ru-RU" sz="2000" dirty="0">
                <a:latin typeface="+mn-lt"/>
              </a:rPr>
              <a:t>ИК-компетентности выпускников основной школы, анкетирования учителей и администраторов школ (12 субъектов РФ, 800 школ, 15000 учащихся и свыше 8000 педагогов)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+mn-lt"/>
              </a:rPr>
              <a:t>Данные от провайдеров цифровых образовательных сервисов и платформ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+mn-lt"/>
              </a:rPr>
              <a:t>Данные мониторинга </a:t>
            </a:r>
            <a:r>
              <a:rPr lang="ru-RU" sz="2000" dirty="0" smtClean="0">
                <a:latin typeface="+mn-lt"/>
              </a:rPr>
              <a:t>цифровой трансформации школ</a:t>
            </a:r>
            <a:endParaRPr lang="en-US" sz="20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n-lt"/>
              </a:rPr>
              <a:t>Данные международного исследования «Школьный барометр» (277 органов управления образованием,1111 представителей школьной админис</a:t>
            </a:r>
            <a:r>
              <a:rPr lang="ru-RU" sz="2000" dirty="0">
                <a:latin typeface="+mn-lt"/>
              </a:rPr>
              <a:t>т</a:t>
            </a:r>
            <a:r>
              <a:rPr lang="ru-RU" sz="2000" dirty="0" smtClean="0">
                <a:latin typeface="+mn-lt"/>
              </a:rPr>
              <a:t>рации, 11788 педагогов, 22080 учеников, 34963 родителя)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n-lt"/>
              </a:rPr>
              <a:t>Анкетный опрос </a:t>
            </a:r>
            <a:r>
              <a:rPr lang="ru-RU" sz="2000" dirty="0">
                <a:latin typeface="+mn-lt"/>
              </a:rPr>
              <a:t>учителей (4500 человек из 85 регионов России</a:t>
            </a:r>
            <a:r>
              <a:rPr lang="ru-RU" sz="2000" dirty="0" smtClean="0">
                <a:latin typeface="+mn-lt"/>
              </a:rPr>
              <a:t>)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+mn-lt"/>
              </a:rPr>
              <a:t>О</a:t>
            </a:r>
            <a:r>
              <a:rPr lang="ru-RU" sz="2000" dirty="0" smtClean="0">
                <a:latin typeface="+mn-lt"/>
              </a:rPr>
              <a:t>прос более </a:t>
            </a:r>
            <a:r>
              <a:rPr lang="ru-RU" sz="2000" dirty="0">
                <a:latin typeface="+mn-lt"/>
              </a:rPr>
              <a:t>25 тысяч учителей в р. </a:t>
            </a:r>
            <a:r>
              <a:rPr lang="ru-RU" sz="2000" dirty="0" smtClean="0">
                <a:latin typeface="+mn-lt"/>
              </a:rPr>
              <a:t>Башкортостан</a:t>
            </a:r>
            <a:r>
              <a:rPr lang="ru-RU" sz="2000" dirty="0">
                <a:latin typeface="+mn-lt"/>
              </a:rPr>
              <a:t> на предмет перехода на новый формат работы </a:t>
            </a:r>
            <a:endParaRPr lang="ru-RU" sz="20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n-lt"/>
              </a:rPr>
              <a:t>Интервью </a:t>
            </a:r>
            <a:r>
              <a:rPr lang="ru-RU" sz="2000" dirty="0">
                <a:latin typeface="+mn-lt"/>
              </a:rPr>
              <a:t>с подростками, опрос родителей в партнерских школах НИУ ВШЭ (2500 человек в 15 регионах РФ)</a:t>
            </a:r>
          </a:p>
        </p:txBody>
      </p:sp>
      <p:sp>
        <p:nvSpPr>
          <p:cNvPr id="7" name="Название подразделения, лаборатории, факультета и т.д."/>
          <p:cNvSpPr txBox="1"/>
          <p:nvPr/>
        </p:nvSpPr>
        <p:spPr>
          <a:xfrm>
            <a:off x="-3450130" y="760455"/>
            <a:ext cx="568320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1266" dirty="0">
                <a:latin typeface="Arial Narrow" charset="0"/>
                <a:ea typeface="Arial Narrow" charset="0"/>
                <a:cs typeface="Arial Narrow" charset="0"/>
              </a:rPr>
              <a:t>Институт образования НИУ ВШЭ</a:t>
            </a:r>
            <a:endParaRPr sz="1266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833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Линия"/>
          <p:cNvSpPr/>
          <p:nvPr/>
        </p:nvSpPr>
        <p:spPr>
          <a:xfrm>
            <a:off x="934641" y="846022"/>
            <a:ext cx="8036719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>
              <a:latin typeface="+mn-lt"/>
            </a:endParaRPr>
          </a:p>
        </p:txBody>
      </p:sp>
      <p:pic>
        <p:nvPicPr>
          <p:cNvPr id="14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23" y="55494"/>
            <a:ext cx="615818" cy="615818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Прямоугольник 26"/>
          <p:cNvSpPr/>
          <p:nvPr/>
        </p:nvSpPr>
        <p:spPr>
          <a:xfrm>
            <a:off x="1671140" y="59225"/>
            <a:ext cx="8345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1200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МЕЖДУНАРОДНОЕ СОТРУДНИЧЕСТВО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7064" y="1113410"/>
            <a:ext cx="494072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1800"/>
              </a:spcBef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Совместные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семинары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со Всемирным Банком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и университетом Джонса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Хопкинса</a:t>
            </a:r>
            <a:endParaRPr lang="ru-RU" sz="180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pPr marL="514350" indent="-514350" algn="just">
              <a:spcBef>
                <a:spcPts val="1800"/>
              </a:spcBef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Международный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семинар о судьбе дополнительного образования</a:t>
            </a:r>
          </a:p>
          <a:p>
            <a:pPr marL="514350" indent="-514350" algn="just">
              <a:spcBef>
                <a:spcPts val="1800"/>
              </a:spcBef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Участие в международном проекте с Гарвардским университетом о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том как университеты помогают школам в ситуации пандемии</a:t>
            </a:r>
          </a:p>
          <a:p>
            <a:pPr marL="514350" indent="-514350" algn="just">
              <a:spcBef>
                <a:spcPts val="1800"/>
              </a:spcBef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Участие в международном проекте (9 стран) о влиянии 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дистанционного образования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на семью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University College London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)</a:t>
            </a:r>
            <a:endParaRPr lang="ru-RU" sz="180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299" y="1409773"/>
            <a:ext cx="4019550" cy="3971925"/>
          </a:xfrm>
          <a:prstGeom prst="rect">
            <a:avLst/>
          </a:prstGeom>
        </p:spPr>
      </p:pic>
      <p:sp>
        <p:nvSpPr>
          <p:cNvPr id="8" name="Название подразделения, лаборатории, факультета и т.д."/>
          <p:cNvSpPr txBox="1"/>
          <p:nvPr/>
        </p:nvSpPr>
        <p:spPr>
          <a:xfrm>
            <a:off x="-3450130" y="579782"/>
            <a:ext cx="568320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1266" dirty="0">
                <a:latin typeface="Arial Narrow" charset="0"/>
                <a:ea typeface="Arial Narrow" charset="0"/>
                <a:cs typeface="Arial Narrow" charset="0"/>
              </a:rPr>
              <a:t>Институт образования НИУ ВШЭ</a:t>
            </a:r>
            <a:endParaRPr sz="1266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92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Линия"/>
          <p:cNvSpPr/>
          <p:nvPr/>
        </p:nvSpPr>
        <p:spPr>
          <a:xfrm>
            <a:off x="929803" y="532448"/>
            <a:ext cx="8036719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>
              <a:latin typeface="+mn-lt"/>
            </a:endParaRPr>
          </a:p>
        </p:txBody>
      </p:sp>
      <p:pic>
        <p:nvPicPr>
          <p:cNvPr id="14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041" y="28748"/>
            <a:ext cx="615818" cy="615818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Прямоугольник 26"/>
          <p:cNvSpPr/>
          <p:nvPr/>
        </p:nvSpPr>
        <p:spPr>
          <a:xfrm>
            <a:off x="1560338" y="58282"/>
            <a:ext cx="8345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1200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ПРАКТИЧЕСКИЕ СОВЕТЫ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9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15014" y="581394"/>
            <a:ext cx="5652300" cy="18476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indent="0" algn="just" fontAlgn="base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sz="1800" dirty="0" smtClean="0">
                <a:latin typeface="+mn-lt"/>
                <a:ea typeface="ＭＳ Ｐゴシック" pitchFamily="34" charset="-128"/>
              </a:rPr>
              <a:t>Создан сайт «</a:t>
            </a:r>
            <a:r>
              <a:rPr lang="ru-RU" sz="1800" dirty="0" smtClean="0">
                <a:latin typeface="+mn-lt"/>
                <a:ea typeface="ＭＳ Ｐゴシック" pitchFamily="34" charset="-128"/>
                <a:hlinkClick r:id="rId4"/>
              </a:rPr>
              <a:t>Учим в </a:t>
            </a:r>
            <a:r>
              <a:rPr lang="ru-RU" sz="1800" dirty="0" err="1" smtClean="0">
                <a:latin typeface="+mn-lt"/>
                <a:ea typeface="ＭＳ Ｐゴシック" pitchFamily="34" charset="-128"/>
                <a:hlinkClick r:id="rId4"/>
              </a:rPr>
              <a:t>дистанте</a:t>
            </a:r>
            <a:r>
              <a:rPr lang="ru-RU" sz="1800" dirty="0" smtClean="0">
                <a:latin typeface="+mn-lt"/>
                <a:ea typeface="ＭＳ Ｐゴシック" pitchFamily="34" charset="-128"/>
              </a:rPr>
              <a:t>» - </a:t>
            </a:r>
            <a:r>
              <a:rPr lang="ru-RU" sz="1800" dirty="0">
                <a:latin typeface="+mn-lt"/>
              </a:rPr>
              <a:t>Проект исследования перехода общеобразовательных организаций на дистанционную форму </a:t>
            </a:r>
            <a:r>
              <a:rPr lang="ru-RU" sz="1800" dirty="0" smtClean="0">
                <a:latin typeface="+mn-lt"/>
              </a:rPr>
              <a:t>обучения, </a:t>
            </a:r>
            <a:r>
              <a:rPr lang="ru-RU" sz="1800" dirty="0" smtClean="0">
                <a:latin typeface="+mn-lt"/>
                <a:ea typeface="ＭＳ Ｐゴシック" pitchFamily="34" charset="-128"/>
              </a:rPr>
              <a:t>на котором собраны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главные вопросы и кейсы образовательных </a:t>
            </a:r>
            <a:r>
              <a:rPr lang="ru-RU" sz="1800" dirty="0" smtClean="0">
                <a:latin typeface="+mn-lt"/>
              </a:rPr>
              <a:t>организаций. Представленная информация прокомментирована экспертами </a:t>
            </a:r>
            <a:r>
              <a:rPr lang="ru-RU" sz="1800" dirty="0">
                <a:latin typeface="+mn-lt"/>
              </a:rPr>
              <a:t>Института образования НИУ </a:t>
            </a:r>
            <a:r>
              <a:rPr lang="ru-RU" sz="1800" dirty="0" smtClean="0">
                <a:latin typeface="+mn-lt"/>
              </a:rPr>
              <a:t>ВШЭ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288" y="637156"/>
            <a:ext cx="2908058" cy="1478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7329" y="4525505"/>
            <a:ext cx="3597811" cy="19953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0321" y="4707537"/>
            <a:ext cx="5678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just" fontAlgn="base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sz="1800" dirty="0">
                <a:latin typeface="+mn-lt"/>
              </a:rPr>
              <a:t>Создан к</a:t>
            </a:r>
            <a:r>
              <a:rPr lang="ru-RU" sz="1800" dirty="0">
                <a:latin typeface="+mn-lt"/>
                <a:ea typeface="ＭＳ Ｐゴシック" pitchFamily="34" charset="-128"/>
              </a:rPr>
              <a:t>анал </a:t>
            </a:r>
            <a:r>
              <a:rPr lang="ru-RU" sz="1800" dirty="0">
                <a:latin typeface="+mn-lt"/>
                <a:ea typeface="ＭＳ Ｐゴシック" pitchFamily="34" charset="-128"/>
                <a:hlinkClick r:id="rId7"/>
              </a:rPr>
              <a:t>«Право Онлайн</a:t>
            </a:r>
            <a:r>
              <a:rPr lang="ru-RU" sz="1800" dirty="0">
                <a:latin typeface="+mn-lt"/>
                <a:ea typeface="ＭＳ Ｐゴシック" pitchFamily="34" charset="-128"/>
              </a:rPr>
              <a:t>» на </a:t>
            </a:r>
            <a:r>
              <a:rPr lang="ru-RU" sz="1800" dirty="0" err="1">
                <a:latin typeface="+mn-lt"/>
                <a:ea typeface="ＭＳ Ｐゴシック" pitchFamily="34" charset="-128"/>
              </a:rPr>
              <a:t>YouTube</a:t>
            </a:r>
            <a:r>
              <a:rPr lang="ru-RU" sz="1800" dirty="0">
                <a:latin typeface="+mn-lt"/>
                <a:ea typeface="ＭＳ Ｐゴシック" pitchFamily="34" charset="-128"/>
              </a:rPr>
              <a:t>, ролики, разъясняющие правовые проблемы образовательных организаций в условиях пандемии (7 486 - часть тем для роликов является запросом аудитории</a:t>
            </a:r>
            <a:r>
              <a:rPr lang="ru-RU" sz="1800" dirty="0">
                <a:latin typeface="+mn-lt"/>
              </a:rPr>
              <a:t>.)</a:t>
            </a:r>
            <a:endParaRPr lang="ru-RU" sz="1800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174" y="2478024"/>
            <a:ext cx="3860876" cy="19389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97143" y="2277928"/>
            <a:ext cx="4438142" cy="21246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lvl="1" indent="-285750" algn="just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atin typeface="+mn-lt"/>
                <a:ea typeface="ＭＳ Ｐゴシック" pitchFamily="34" charset="-128"/>
              </a:rPr>
              <a:t>Горячая </a:t>
            </a:r>
            <a:r>
              <a:rPr lang="ru-RU" sz="1800" dirty="0" smtClean="0">
                <a:latin typeface="+mn-lt"/>
                <a:ea typeface="ＭＳ Ｐゴシック" pitchFamily="34" charset="-128"/>
                <a:hlinkClick r:id="rId9"/>
              </a:rPr>
              <a:t>линия </a:t>
            </a:r>
            <a:r>
              <a:rPr lang="ru-RU" sz="1800" dirty="0">
                <a:latin typeface="+mn-lt"/>
                <a:ea typeface="ＭＳ Ｐゴシック" pitchFamily="34" charset="-128"/>
                <a:hlinkClick r:id="rId9"/>
              </a:rPr>
              <a:t>по коммуникации с </a:t>
            </a:r>
            <a:r>
              <a:rPr lang="ru-RU" sz="1800" dirty="0" smtClean="0">
                <a:latin typeface="+mn-lt"/>
                <a:ea typeface="ＭＳ Ｐゴシック" pitchFamily="34" charset="-128"/>
                <a:hlinkClick r:id="rId9"/>
              </a:rPr>
              <a:t>родителями</a:t>
            </a:r>
            <a:endParaRPr lang="ru-RU" sz="1800" dirty="0" smtClean="0">
              <a:latin typeface="+mn-lt"/>
              <a:ea typeface="ＭＳ Ｐゴシック" pitchFamily="34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+mn-lt"/>
                <a:ea typeface="ＭＳ Ｐゴシック" pitchFamily="34" charset="-128"/>
              </a:rPr>
              <a:t>2 экспертных семинара «Дополнительное образование детей в условиях </a:t>
            </a:r>
            <a:r>
              <a:rPr lang="ru-RU" sz="1800" dirty="0" err="1">
                <a:latin typeface="+mn-lt"/>
                <a:ea typeface="ＭＳ Ｐゴシック" pitchFamily="34" charset="-128"/>
              </a:rPr>
              <a:t>дистанта</a:t>
            </a:r>
            <a:r>
              <a:rPr lang="ru-RU" sz="1800" dirty="0">
                <a:latin typeface="+mn-lt"/>
                <a:ea typeface="ＭＳ Ｐゴシック" pitchFamily="34" charset="-128"/>
              </a:rPr>
              <a:t>: проблемы, решения, лучшие практики»;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+mn-lt"/>
                <a:ea typeface="ＭＳ Ｐゴシック" pitchFamily="34" charset="-128"/>
              </a:rPr>
              <a:t>Рекомендации по вопросам выхода из карантина на мероприятиях </a:t>
            </a:r>
            <a:r>
              <a:rPr lang="ru-RU" sz="1800" dirty="0" smtClean="0">
                <a:latin typeface="+mn-lt"/>
                <a:ea typeface="ＭＳ Ｐゴシック" pitchFamily="34" charset="-128"/>
              </a:rPr>
              <a:t>ММСО-2020</a:t>
            </a:r>
            <a:endParaRPr lang="ru-RU" sz="180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7194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Шаблон 2018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2018.thmx</Template>
  <TotalTime>4287</TotalTime>
  <Words>852</Words>
  <Application>Microsoft Office PowerPoint</Application>
  <PresentationFormat>Лист A4 (210x297 мм)</PresentationFormat>
  <Paragraphs>97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ＭＳ Ｐゴシック</vt:lpstr>
      <vt:lpstr>Arial</vt:lpstr>
      <vt:lpstr>Arial Narrow</vt:lpstr>
      <vt:lpstr>Calibri</vt:lpstr>
      <vt:lpstr>Calibri Light</vt:lpstr>
      <vt:lpstr>Helvetica</vt:lpstr>
      <vt:lpstr>Helvetica Light</vt:lpstr>
      <vt:lpstr>Helvetica Neue</vt:lpstr>
      <vt:lpstr>Times New Roman</vt:lpstr>
      <vt:lpstr>Wingdings</vt:lpstr>
      <vt:lpstr>Шаблон 2018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Заманова Лилия Каримовна</dc:creator>
  <cp:lastModifiedBy>Полянская Анна Сергеевна</cp:lastModifiedBy>
  <cp:revision>231</cp:revision>
  <cp:lastPrinted>2019-05-16T13:20:27Z</cp:lastPrinted>
  <dcterms:modified xsi:type="dcterms:W3CDTF">2020-06-23T12:16:43Z</dcterms:modified>
</cp:coreProperties>
</file>