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2"/>
  </p:notesMasterIdLst>
  <p:sldIdLst>
    <p:sldId id="256" r:id="rId2"/>
    <p:sldId id="258" r:id="rId3"/>
    <p:sldId id="257" r:id="rId4"/>
    <p:sldId id="265" r:id="rId5"/>
    <p:sldId id="262" r:id="rId6"/>
    <p:sldId id="263" r:id="rId7"/>
    <p:sldId id="267" r:id="rId8"/>
    <p:sldId id="268" r:id="rId9"/>
    <p:sldId id="269" r:id="rId10"/>
    <p:sldId id="270" r:id="rId11"/>
    <p:sldId id="271" r:id="rId12"/>
    <p:sldId id="272" r:id="rId13"/>
    <p:sldId id="261" r:id="rId14"/>
    <p:sldId id="273" r:id="rId15"/>
    <p:sldId id="259" r:id="rId16"/>
    <p:sldId id="264" r:id="rId17"/>
    <p:sldId id="260" r:id="rId18"/>
    <p:sldId id="266" r:id="rId19"/>
    <p:sldId id="274" r:id="rId20"/>
    <p:sldId id="275" r:id="rId21"/>
    <p:sldId id="277" r:id="rId22"/>
    <p:sldId id="278" r:id="rId23"/>
    <p:sldId id="276" r:id="rId24"/>
    <p:sldId id="279" r:id="rId25"/>
    <p:sldId id="280" r:id="rId26"/>
    <p:sldId id="281" r:id="rId27"/>
    <p:sldId id="284" r:id="rId28"/>
    <p:sldId id="282" r:id="rId29"/>
    <p:sldId id="285" r:id="rId30"/>
    <p:sldId id="286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8CC5F-BB0B-4177-88FB-1F5AAE9A15E5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C8013-7E8A-4C70-8AD8-8150967B8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131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75E6C6-D028-2B4D-A93A-08C5B87241F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1127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75E6C6-D028-2B4D-A93A-08C5B87241FA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056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75E6C6-D028-2B4D-A93A-08C5B87241FA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073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75E6C6-D028-2B4D-A93A-08C5B87241FA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324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75E6C6-D028-2B4D-A93A-08C5B87241FA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271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75E6C6-D028-2B4D-A93A-08C5B87241FA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1851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75E6C6-D028-2B4D-A93A-08C5B87241FA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6132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75E6C6-D028-2B4D-A93A-08C5B87241FA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8818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75E6C6-D028-2B4D-A93A-08C5B87241FA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5294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75E6C6-D028-2B4D-A93A-08C5B87241FA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119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1209964"/>
            <a:ext cx="8915399" cy="3567417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>
                <a:solidFill>
                  <a:srgbClr val="FF0000"/>
                </a:solidFill>
              </a:rPr>
              <a:t/>
            </a:r>
            <a:br>
              <a:rPr lang="ru-RU" sz="3600" dirty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Развитие </a:t>
            </a:r>
            <a:r>
              <a:rPr lang="ru-RU" sz="3600" dirty="0">
                <a:solidFill>
                  <a:srgbClr val="FF0000"/>
                </a:solidFill>
              </a:rPr>
              <a:t>экологической̆ грамотности и экологически-ответственного поведения у обучающихся в рамках реализации дополнительных общеобразовательных программ»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ru-RU" sz="2100" dirty="0"/>
              <a:t>Косарецкий Сергей </a:t>
            </a:r>
            <a:r>
              <a:rPr lang="ru-RU" sz="2100" dirty="0" smtClean="0"/>
              <a:t>Геннадьевич</a:t>
            </a:r>
          </a:p>
          <a:p>
            <a:pPr algn="r"/>
            <a:r>
              <a:rPr lang="ru-RU" dirty="0" smtClean="0"/>
              <a:t> директор </a:t>
            </a:r>
            <a:r>
              <a:rPr lang="ru-RU" dirty="0"/>
              <a:t>Центра общего и дополнительного образования Института образования НИУ ВШЭ</a:t>
            </a:r>
            <a:br>
              <a:rPr lang="ru-RU" dirty="0"/>
            </a:br>
            <a:endParaRPr lang="ru-RU" dirty="0"/>
          </a:p>
        </p:txBody>
      </p:sp>
      <p:pic>
        <p:nvPicPr>
          <p:cNvPr id="6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303" y="293090"/>
            <a:ext cx="599790" cy="59979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510515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759983-0094-8F4D-9752-80C779E17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Туристско-краеведческая  направленность  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2592924" y="1745674"/>
            <a:ext cx="9340458" cy="5112326"/>
          </a:xfrm>
        </p:spPr>
        <p:txBody>
          <a:bodyPr>
            <a:normAutofit/>
          </a:bodyPr>
          <a:lstStyle/>
          <a:p>
            <a:pPr lvl="0"/>
            <a:r>
              <a:rPr lang="ru-RU" sz="2200" dirty="0" smtClean="0"/>
              <a:t> </a:t>
            </a:r>
            <a:r>
              <a:rPr lang="ru-RU" sz="2200" dirty="0"/>
              <a:t>экологический туризм (экологически качественные походы, проектирование экологических маршрутов для территории, ознакомительные экскурсионные туры) </a:t>
            </a:r>
          </a:p>
          <a:p>
            <a:pPr lvl="0"/>
            <a:r>
              <a:rPr lang="ru-RU" sz="2200" dirty="0"/>
              <a:t>навыки экологического поведения и бережного природопользования в природной </a:t>
            </a:r>
            <a:r>
              <a:rPr lang="ru-RU" sz="2200" dirty="0" smtClean="0"/>
              <a:t>среде </a:t>
            </a:r>
            <a:endParaRPr lang="ru-RU" sz="2200" dirty="0"/>
          </a:p>
          <a:p>
            <a:pPr lvl="0"/>
            <a:r>
              <a:rPr lang="ru-RU" sz="2200" dirty="0"/>
              <a:t>«экологическая география» и «экологическая история» родного края</a:t>
            </a:r>
          </a:p>
          <a:p>
            <a:pPr lvl="0"/>
            <a:r>
              <a:rPr lang="ru-RU" sz="2200" dirty="0" smtClean="0"/>
              <a:t>исследования </a:t>
            </a:r>
            <a:r>
              <a:rPr lang="ru-RU" sz="2200" dirty="0"/>
              <a:t>экосистем, взаимосвязи природы и общества, отличительных особенностей местного сообщества и культуры</a:t>
            </a:r>
          </a:p>
          <a:p>
            <a:pPr lvl="0"/>
            <a:r>
              <a:rPr lang="ru-RU" sz="2200" dirty="0" smtClean="0"/>
              <a:t>экологическая </a:t>
            </a:r>
            <a:r>
              <a:rPr lang="ru-RU" sz="2200" dirty="0"/>
              <a:t>картография</a:t>
            </a:r>
          </a:p>
          <a:p>
            <a:endParaRPr lang="ru-RU" dirty="0"/>
          </a:p>
          <a:p>
            <a:pPr lvl="0"/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3556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759983-0094-8F4D-9752-80C779E17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Художественная направленность    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2592924" y="1745674"/>
            <a:ext cx="9340458" cy="5112326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/>
              <a:t> эко-реставрация</a:t>
            </a:r>
            <a:r>
              <a:rPr lang="ru-RU" sz="2400" dirty="0"/>
              <a:t>, </a:t>
            </a:r>
            <a:r>
              <a:rPr lang="ru-RU" sz="2400" dirty="0" err="1"/>
              <a:t>рекультивационные</a:t>
            </a:r>
            <a:r>
              <a:rPr lang="ru-RU" sz="2400" dirty="0"/>
              <a:t> проекты</a:t>
            </a:r>
          </a:p>
          <a:p>
            <a:pPr lvl="0"/>
            <a:r>
              <a:rPr lang="ru-RU" sz="2400" dirty="0"/>
              <a:t>проблема </a:t>
            </a:r>
            <a:r>
              <a:rPr lang="ru-RU" sz="2400" dirty="0" err="1"/>
              <a:t>экологичности</a:t>
            </a:r>
            <a:r>
              <a:rPr lang="ru-RU" sz="2400" dirty="0"/>
              <a:t> используемых материалов, их эксплуатации, повторного использования и правильной утилизации</a:t>
            </a:r>
          </a:p>
          <a:p>
            <a:pPr lvl="0"/>
            <a:r>
              <a:rPr lang="ru-RU" sz="2400" dirty="0"/>
              <a:t>экологическое материаловедение</a:t>
            </a:r>
          </a:p>
          <a:p>
            <a:pPr lvl="0"/>
            <a:r>
              <a:rPr lang="ru-RU" sz="2400" dirty="0"/>
              <a:t>экологическая эстетика и экологический дизайн</a:t>
            </a:r>
          </a:p>
          <a:p>
            <a:endParaRPr lang="ru-RU" dirty="0"/>
          </a:p>
          <a:p>
            <a:pPr lvl="0"/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1879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759983-0094-8F4D-9752-80C779E17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Физкультурно-спортивная направленность  направленность    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2592924" y="1745674"/>
            <a:ext cx="9340458" cy="5112326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/>
              <a:t> </a:t>
            </a:r>
            <a:r>
              <a:rPr lang="ru-RU" dirty="0" smtClean="0"/>
              <a:t>физическая </a:t>
            </a:r>
            <a:r>
              <a:rPr lang="ru-RU" dirty="0"/>
              <a:t>культура и здоровье – здоровая окружающая природная среда</a:t>
            </a:r>
          </a:p>
          <a:p>
            <a:pPr lvl="0"/>
            <a:r>
              <a:rPr lang="ru-RU" dirty="0"/>
              <a:t>проведение состязаний и акций (марафон, турнир, велопробег) для поддержки экологических  инициатив (в защиту природных объектов и др.)</a:t>
            </a:r>
          </a:p>
          <a:p>
            <a:pPr lvl="0"/>
            <a:r>
              <a:rPr lang="ru-RU" dirty="0"/>
              <a:t>проблема </a:t>
            </a:r>
            <a:r>
              <a:rPr lang="ru-RU" dirty="0" err="1"/>
              <a:t>экологичности</a:t>
            </a:r>
            <a:r>
              <a:rPr lang="ru-RU" dirty="0"/>
              <a:t> используемых материалов, их эксплуатации, повторного использования и правильной утилизации</a:t>
            </a:r>
          </a:p>
          <a:p>
            <a:pPr lvl="0"/>
            <a:r>
              <a:rPr lang="ru-RU" dirty="0" err="1"/>
              <a:t>экогигиена</a:t>
            </a:r>
            <a:r>
              <a:rPr lang="ru-RU" dirty="0"/>
              <a:t>, здоровый образ жизни и правильное питание как элементы заботы о себе и природе</a:t>
            </a:r>
          </a:p>
          <a:p>
            <a:pPr lvl="0"/>
            <a:r>
              <a:rPr lang="ru-RU" dirty="0"/>
              <a:t>изучение влияния климата, погодных и природных условий  на </a:t>
            </a:r>
            <a:r>
              <a:rPr lang="ru-RU" dirty="0" smtClean="0"/>
              <a:t>физическую активность и спортивную </a:t>
            </a:r>
            <a:r>
              <a:rPr lang="ru-RU" dirty="0"/>
              <a:t>деятельность</a:t>
            </a:r>
          </a:p>
          <a:p>
            <a:pPr lvl="0"/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1404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359380-B46C-5C41-876C-1DD05D5C1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08" y="240145"/>
            <a:ext cx="9700491" cy="782539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Обучение через общественно-полезную активность   (</a:t>
            </a:r>
            <a:r>
              <a:rPr lang="en-US" sz="2800" dirty="0"/>
              <a:t>service</a:t>
            </a:r>
            <a:r>
              <a:rPr lang="ru-RU" sz="2800" dirty="0"/>
              <a:t>-</a:t>
            </a:r>
            <a:r>
              <a:rPr lang="en-US" sz="2800" dirty="0"/>
              <a:t>learning</a:t>
            </a:r>
            <a:r>
              <a:rPr lang="ru-RU" sz="2800" i="1" dirty="0"/>
              <a:t>)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4C59C5-EE9B-1947-9D94-C6C90BE7C1CD}"/>
              </a:ext>
            </a:extLst>
          </p:cNvPr>
          <p:cNvSpPr txBox="1"/>
          <p:nvPr/>
        </p:nvSpPr>
        <p:spPr>
          <a:xfrm>
            <a:off x="1729994" y="1205588"/>
            <a:ext cx="9623805" cy="5606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marL="285750" indent="-285750">
              <a:spcBef>
                <a:spcPts val="1000"/>
              </a:spcBef>
              <a:spcAft>
                <a:spcPts val="120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ru-RU" sz="1900" dirty="0"/>
              <a:t>вовлечение </a:t>
            </a:r>
            <a:r>
              <a:rPr lang="ru-RU" sz="1900" dirty="0"/>
              <a:t>обучающихся на добровольных началах в общественную работу, которая  объединена </a:t>
            </a:r>
            <a:r>
              <a:rPr lang="ru-RU" sz="1900" dirty="0"/>
              <a:t>с </a:t>
            </a:r>
            <a:r>
              <a:rPr lang="ru-RU" sz="1900" dirty="0"/>
              <a:t>целями изучения </a:t>
            </a:r>
            <a:r>
              <a:rPr lang="ru-RU" sz="1900" dirty="0"/>
              <a:t>программы</a:t>
            </a:r>
          </a:p>
          <a:p>
            <a:pPr marL="285750" indent="-285750">
              <a:spcBef>
                <a:spcPts val="1000"/>
              </a:spcBef>
              <a:spcAft>
                <a:spcPts val="120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ru-RU" sz="1900" dirty="0"/>
              <a:t>обеспечивает   </a:t>
            </a:r>
            <a:r>
              <a:rPr lang="ru-RU" sz="1900" dirty="0"/>
              <a:t>предоставление учащимся полезного опыта, который основан на подлинных ситуациях, возникающих в местных  </a:t>
            </a:r>
            <a:r>
              <a:rPr lang="ru-RU" sz="1900" dirty="0"/>
              <a:t>сообществах</a:t>
            </a:r>
          </a:p>
          <a:p>
            <a:pPr marL="285750" indent="-285750">
              <a:spcBef>
                <a:spcPts val="1000"/>
              </a:spcBef>
              <a:spcAft>
                <a:spcPts val="120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ru-RU" sz="1900" dirty="0"/>
              <a:t>позволяет  </a:t>
            </a:r>
            <a:r>
              <a:rPr lang="ru-RU" sz="1900" dirty="0"/>
              <a:t>сформировать у учащихся понимание значимости и полезности   </a:t>
            </a:r>
            <a:r>
              <a:rPr lang="ru-RU" sz="1900" dirty="0"/>
              <a:t>занятий, поддерживает </a:t>
            </a:r>
            <a:r>
              <a:rPr lang="ru-RU" sz="1900" dirty="0"/>
              <a:t>учебную </a:t>
            </a:r>
            <a:r>
              <a:rPr lang="ru-RU" sz="1900" dirty="0"/>
              <a:t>мотивацию, </a:t>
            </a:r>
            <a:r>
              <a:rPr lang="ru-RU" sz="1900" dirty="0" err="1"/>
              <a:t>самоэффективность</a:t>
            </a:r>
            <a:r>
              <a:rPr lang="ru-RU" sz="1900" dirty="0"/>
              <a:t>, чувство принадлежности, востребованности социальным окружением </a:t>
            </a:r>
            <a:br>
              <a:rPr lang="ru-RU" sz="1900" dirty="0"/>
            </a:br>
            <a:r>
              <a:rPr lang="ru-RU" sz="1900" dirty="0"/>
              <a:t> не </a:t>
            </a:r>
            <a:r>
              <a:rPr lang="ru-RU" sz="1900" dirty="0"/>
              <a:t>просто получают абстрактные знания, но находят   применение им для решения важных проблем </a:t>
            </a:r>
            <a:r>
              <a:rPr lang="ru-RU" sz="1900" dirty="0"/>
              <a:t>сообщества</a:t>
            </a:r>
          </a:p>
          <a:p>
            <a:pPr marL="285750" indent="-285750">
              <a:spcBef>
                <a:spcPts val="1000"/>
              </a:spcBef>
              <a:spcAft>
                <a:spcPts val="120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ru-RU" sz="1900" dirty="0"/>
              <a:t> предусматривает </a:t>
            </a:r>
            <a:r>
              <a:rPr lang="ru-RU" sz="1900" dirty="0"/>
              <a:t>организацию постоянной рефлексии того, как учебное</a:t>
            </a:r>
            <a:r>
              <a:rPr lang="ru-RU" sz="1900" dirty="0"/>
              <a:t> знание используется «работает» в  реальных ситуациях, на практике, приносит реальные блага людям, природной </a:t>
            </a:r>
            <a:r>
              <a:rPr lang="ru-RU" sz="1900" dirty="0" smtClean="0"/>
              <a:t>среде </a:t>
            </a:r>
            <a:endParaRPr lang="ru-RU" sz="1900" dirty="0"/>
          </a:p>
          <a:p>
            <a:pPr algn="just"/>
            <a:r>
              <a:rPr lang="ru-RU" sz="2000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7737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359380-B46C-5C41-876C-1DD05D5C1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08" y="240145"/>
            <a:ext cx="9700491" cy="782539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Обучение, связанное с «местом</a:t>
            </a:r>
            <a:r>
              <a:rPr lang="ru-RU" sz="2800" dirty="0" smtClean="0"/>
              <a:t>»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dirty="0"/>
              <a:t>(</a:t>
            </a:r>
            <a:r>
              <a:rPr lang="en-US" sz="2800" dirty="0"/>
              <a:t>place</a:t>
            </a:r>
            <a:r>
              <a:rPr lang="ru-RU" sz="2800" dirty="0"/>
              <a:t>-</a:t>
            </a:r>
            <a:r>
              <a:rPr lang="en-US" sz="2800" dirty="0"/>
              <a:t>based</a:t>
            </a:r>
            <a:r>
              <a:rPr lang="ru-RU" sz="2800" dirty="0"/>
              <a:t>  </a:t>
            </a:r>
            <a:r>
              <a:rPr lang="en-US" sz="2800" dirty="0" smtClean="0"/>
              <a:t>learning</a:t>
            </a:r>
            <a:r>
              <a:rPr lang="ru-RU" sz="2800" dirty="0"/>
              <a:t>)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4C59C5-EE9B-1947-9D94-C6C90BE7C1CD}"/>
              </a:ext>
            </a:extLst>
          </p:cNvPr>
          <p:cNvSpPr txBox="1"/>
          <p:nvPr/>
        </p:nvSpPr>
        <p:spPr>
          <a:xfrm>
            <a:off x="1729994" y="1205588"/>
            <a:ext cx="9208169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marL="285750" indent="-285750">
              <a:spcBef>
                <a:spcPts val="1000"/>
              </a:spcBef>
              <a:spcAft>
                <a:spcPts val="120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ru-RU" sz="1900" dirty="0"/>
              <a:t>Использование  </a:t>
            </a:r>
            <a:r>
              <a:rPr lang="ru-RU" sz="1900" dirty="0"/>
              <a:t>места учебных занятий (как </a:t>
            </a:r>
            <a:r>
              <a:rPr lang="ru-RU" sz="1900" dirty="0"/>
              <a:t>правило, в </a:t>
            </a:r>
            <a:r>
              <a:rPr lang="ru-RU" sz="1900" dirty="0"/>
              <a:t>открытом пространстве) как существенного элемента   обучения.  </a:t>
            </a:r>
            <a:endParaRPr lang="ru-RU" sz="1900" dirty="0"/>
          </a:p>
          <a:p>
            <a:pPr marL="285750" indent="-285750">
              <a:spcBef>
                <a:spcPts val="1000"/>
              </a:spcBef>
              <a:spcAft>
                <a:spcPts val="120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ru-RU" sz="2000" dirty="0" smtClean="0"/>
              <a:t>Может  </a:t>
            </a:r>
            <a:r>
              <a:rPr lang="ru-RU" sz="2000" dirty="0"/>
              <a:t>предусматривать включение представителей местного населения (например, коренных народов), работников  </a:t>
            </a:r>
            <a:r>
              <a:rPr lang="ru-RU" sz="2000" dirty="0" smtClean="0"/>
              <a:t>определенных </a:t>
            </a:r>
            <a:r>
              <a:rPr lang="ru-RU" sz="2000" dirty="0"/>
              <a:t>производств, лесничеств, заповедников. </a:t>
            </a:r>
          </a:p>
          <a:p>
            <a:pPr marL="285750" indent="-285750">
              <a:spcBef>
                <a:spcPts val="1000"/>
              </a:spcBef>
              <a:spcAft>
                <a:spcPts val="120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ru-RU" sz="1900" dirty="0" smtClean="0"/>
              <a:t>Помогает </a:t>
            </a:r>
            <a:r>
              <a:rPr lang="ru-RU" sz="1900" dirty="0"/>
              <a:t>учащимся  соединить абстрактные понятия  с практическими вопросами и проблемами в их собственном сообществе, выступает триггером для вовлеченности, мотивации и вдохновения, формирует сильное чувство </a:t>
            </a:r>
            <a:r>
              <a:rPr lang="ru-RU" dirty="0"/>
              <a:t>идентичности</a:t>
            </a:r>
            <a:r>
              <a:rPr lang="ru-RU" dirty="0" smtClean="0"/>
              <a:t>.</a:t>
            </a:r>
          </a:p>
          <a:p>
            <a:endParaRPr lang="ru-RU" dirty="0">
              <a:solidFill>
                <a:srgbClr val="C00000"/>
              </a:solidFill>
            </a:endParaRP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Маршрутные </a:t>
            </a:r>
            <a:r>
              <a:rPr lang="ru-RU" sz="2400" dirty="0">
                <a:solidFill>
                  <a:srgbClr val="C00000"/>
                </a:solidFill>
              </a:rPr>
              <a:t>наблюдения, экскурсии, полевые исследования,  экспедиции.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69634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359380-B46C-5C41-876C-1DD05D5C1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08" y="240145"/>
            <a:ext cx="9700491" cy="782539"/>
          </a:xfrm>
        </p:spPr>
        <p:txBody>
          <a:bodyPr>
            <a:noAutofit/>
          </a:bodyPr>
          <a:lstStyle/>
          <a:p>
            <a:pPr algn="ctr"/>
            <a:r>
              <a:rPr lang="ru-RU" sz="2700" dirty="0"/>
              <a:t>Обучение, ориентированное на действие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(</a:t>
            </a:r>
            <a:r>
              <a:rPr lang="ru-RU" sz="2700" dirty="0" err="1"/>
              <a:t>action-oriented</a:t>
            </a:r>
            <a:r>
              <a:rPr lang="ru-RU" sz="2700" dirty="0"/>
              <a:t> </a:t>
            </a:r>
            <a:r>
              <a:rPr lang="ru-RU" sz="2700" dirty="0" err="1"/>
              <a:t>teaching</a:t>
            </a:r>
            <a:r>
              <a:rPr lang="ru-RU" sz="2400" dirty="0" smtClean="0"/>
              <a:t>)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4C59C5-EE9B-1947-9D94-C6C90BE7C1CD}"/>
              </a:ext>
            </a:extLst>
          </p:cNvPr>
          <p:cNvSpPr txBox="1"/>
          <p:nvPr/>
        </p:nvSpPr>
        <p:spPr>
          <a:xfrm>
            <a:off x="2085110" y="1454970"/>
            <a:ext cx="9598891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000"/>
              </a:spcBef>
              <a:spcAft>
                <a:spcPts val="120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Преодолевает пассивность восприятия информации и риски абстрактного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морализаторства</a:t>
            </a:r>
          </a:p>
          <a:p>
            <a:pPr marL="285750" indent="-285750">
              <a:spcBef>
                <a:spcPts val="1000"/>
              </a:spcBef>
              <a:spcAft>
                <a:spcPts val="120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Обеспечивает  </a:t>
            </a:r>
            <a:r>
              <a:rPr lang="ru-RU" dirty="0">
                <a:latin typeface="+mj-lt"/>
              </a:rPr>
              <a:t>соединение </a:t>
            </a:r>
            <a:r>
              <a:rPr lang="ru-RU" dirty="0">
                <a:latin typeface="+mj-lt"/>
              </a:rPr>
              <a:t>ценностей, </a:t>
            </a:r>
            <a:r>
              <a:rPr lang="ru-RU" dirty="0" smtClean="0">
                <a:latin typeface="+mj-lt"/>
              </a:rPr>
              <a:t>знаний, эмоционально-волевого компонента и действия.</a:t>
            </a:r>
          </a:p>
          <a:p>
            <a:endParaRPr lang="ru-RU" sz="2400" dirty="0" smtClean="0"/>
          </a:p>
          <a:p>
            <a:r>
              <a:rPr lang="ru-RU" dirty="0" smtClean="0">
                <a:solidFill>
                  <a:srgbClr val="C00000"/>
                </a:solidFill>
              </a:rPr>
              <a:t>Компетентность действия </a:t>
            </a:r>
            <a:r>
              <a:rPr lang="ru-RU" dirty="0" smtClean="0"/>
              <a:t>- знание </a:t>
            </a:r>
            <a:r>
              <a:rPr lang="ru-RU" dirty="0"/>
              <a:t>и </a:t>
            </a:r>
            <a:r>
              <a:rPr lang="ru-RU" dirty="0" smtClean="0"/>
              <a:t>понимание:</a:t>
            </a:r>
          </a:p>
          <a:p>
            <a:pPr marL="285750" indent="-285750">
              <a:spcBef>
                <a:spcPts val="1000"/>
              </a:spcBef>
              <a:spcAft>
                <a:spcPts val="120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чем заключаются проблемы, как они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возникли</a:t>
            </a:r>
          </a:p>
          <a:p>
            <a:pPr marL="285750" indent="-285750">
              <a:spcBef>
                <a:spcPts val="1000"/>
              </a:spcBef>
              <a:spcAft>
                <a:spcPts val="120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какие существуют возможности для решения проблем</a:t>
            </a:r>
          </a:p>
          <a:p>
            <a:pPr marL="285750" indent="-285750">
              <a:spcBef>
                <a:spcPts val="1000"/>
              </a:spcBef>
              <a:spcAft>
                <a:spcPts val="120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убежденность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возможности решения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проблемы, настойчивость в стремлении решить проблему</a:t>
            </a:r>
          </a:p>
          <a:p>
            <a:pPr marL="285750" indent="-285750">
              <a:spcBef>
                <a:spcPts val="1000"/>
              </a:spcBef>
              <a:spcAft>
                <a:spcPts val="120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видение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будущего</a:t>
            </a:r>
          </a:p>
          <a:p>
            <a:pPr marL="285750" indent="-285750">
              <a:spcBef>
                <a:spcPts val="1000"/>
              </a:spcBef>
              <a:spcAft>
                <a:spcPts val="120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практический </a:t>
            </a:r>
            <a:r>
              <a:rPr lang="ru-RU" dirty="0"/>
              <a:t>опыт решения проблем. </a:t>
            </a:r>
          </a:p>
        </p:txBody>
      </p:sp>
    </p:spTree>
    <p:extLst>
      <p:ext uri="{BB962C8B-B14F-4D97-AF65-F5344CB8AC3E}">
        <p14:creationId xmlns:p14="http://schemas.microsoft.com/office/powerpoint/2010/main" val="458142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359380-B46C-5C41-876C-1DD05D5C1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08" y="240145"/>
            <a:ext cx="9700491" cy="782539"/>
          </a:xfrm>
        </p:spPr>
        <p:txBody>
          <a:bodyPr>
            <a:noAutofit/>
          </a:bodyPr>
          <a:lstStyle/>
          <a:p>
            <a:pPr algn="ctr"/>
            <a:r>
              <a:rPr lang="ru-RU" sz="2700" dirty="0"/>
              <a:t>Обучение, ориентированное на действие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(</a:t>
            </a:r>
            <a:r>
              <a:rPr lang="ru-RU" sz="2700" dirty="0" err="1"/>
              <a:t>action-oriented</a:t>
            </a:r>
            <a:r>
              <a:rPr lang="ru-RU" sz="2700" dirty="0"/>
              <a:t> </a:t>
            </a:r>
            <a:r>
              <a:rPr lang="ru-RU" sz="2700" dirty="0" err="1"/>
              <a:t>teaching</a:t>
            </a:r>
            <a:r>
              <a:rPr lang="ru-RU" sz="2400" dirty="0" smtClean="0"/>
              <a:t>)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4C59C5-EE9B-1947-9D94-C6C90BE7C1CD}"/>
              </a:ext>
            </a:extLst>
          </p:cNvPr>
          <p:cNvSpPr txBox="1"/>
          <p:nvPr/>
        </p:nvSpPr>
        <p:spPr>
          <a:xfrm>
            <a:off x="2057400" y="1519625"/>
            <a:ext cx="9208169" cy="4329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</a:t>
            </a:r>
            <a:r>
              <a:rPr lang="ru-RU" sz="2200" dirty="0"/>
              <a:t>Экологически ответственное поведение </a:t>
            </a:r>
            <a:r>
              <a:rPr lang="ru-RU" sz="2200" dirty="0" smtClean="0"/>
              <a:t> возникают</a:t>
            </a:r>
            <a:r>
              <a:rPr lang="ru-RU" sz="2200" dirty="0"/>
              <a:t>, когда граждане:</a:t>
            </a:r>
          </a:p>
          <a:p>
            <a:pPr marL="285750" lvl="0" indent="-285750">
              <a:spcBef>
                <a:spcPts val="1000"/>
              </a:spcBef>
              <a:spcAft>
                <a:spcPts val="120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ru-RU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имеют мотивацию что-то изменить</a:t>
            </a: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 </a:t>
            </a:r>
            <a:endParaRPr lang="ru-RU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lvl="0" indent="-285750">
              <a:spcBef>
                <a:spcPts val="1000"/>
              </a:spcBef>
              <a:spcAft>
                <a:spcPts val="120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ru-RU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способны увидеть проблему комплексно, </a:t>
            </a:r>
            <a:r>
              <a:rPr lang="ru-RU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системн</a:t>
            </a: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ru-RU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lvl="0" indent="-285750">
              <a:spcBef>
                <a:spcPts val="1000"/>
              </a:spcBef>
              <a:spcAft>
                <a:spcPts val="120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ru-RU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способны найти решение, не противоречащее целям устойчивого развития</a:t>
            </a: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 </a:t>
            </a:r>
            <a:endParaRPr lang="ru-RU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lvl="0" indent="-285750">
              <a:spcBef>
                <a:spcPts val="1000"/>
              </a:spcBef>
              <a:spcAft>
                <a:spcPts val="120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ru-RU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имеют опыт успешного выполнения относительно схожих действий (</a:t>
            </a:r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Smith</a:t>
            </a:r>
            <a:r>
              <a:rPr lang="ru-RU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2014).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12910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6F7EFE-E5D4-A347-B2D7-0EBA9FD06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9361" y="337783"/>
            <a:ext cx="8911687" cy="128089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ru-RU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011773-479D-4744-B290-7C00694895E3}"/>
              </a:ext>
            </a:extLst>
          </p:cNvPr>
          <p:cNvSpPr txBox="1"/>
          <p:nvPr/>
        </p:nvSpPr>
        <p:spPr>
          <a:xfrm>
            <a:off x="637674" y="1888958"/>
            <a:ext cx="4355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Прямого действия   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DD1DFC-2C21-D149-BE6B-282B7BCE3488}"/>
              </a:ext>
            </a:extLst>
          </p:cNvPr>
          <p:cNvSpPr txBox="1"/>
          <p:nvPr/>
        </p:nvSpPr>
        <p:spPr>
          <a:xfrm>
            <a:off x="6733674" y="1888958"/>
            <a:ext cx="4355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 Косвенного действия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A2842D-8FAB-084B-B24F-E2E609A61D6D}"/>
              </a:ext>
            </a:extLst>
          </p:cNvPr>
          <p:cNvSpPr txBox="1"/>
          <p:nvPr/>
        </p:nvSpPr>
        <p:spPr>
          <a:xfrm>
            <a:off x="1099493" y="2430379"/>
            <a:ext cx="46441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Цель – </a:t>
            </a:r>
            <a:r>
              <a:rPr lang="ru-RU" dirty="0" smtClean="0"/>
              <a:t> способствовать решению экологической проблемы</a:t>
            </a:r>
          </a:p>
          <a:p>
            <a:endParaRPr lang="ru-RU" dirty="0" smtClean="0"/>
          </a:p>
          <a:p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сортировка мусора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 </a:t>
            </a:r>
            <a:r>
              <a:rPr lang="ru-RU" dirty="0"/>
              <a:t>экономия воды и </a:t>
            </a:r>
            <a:endParaRPr lang="ru-RU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 smtClean="0"/>
              <a:t> уборка, озеленение </a:t>
            </a:r>
            <a:r>
              <a:rPr lang="ru-RU" dirty="0"/>
              <a:t>и </a:t>
            </a:r>
            <a:r>
              <a:rPr lang="ru-RU" dirty="0" smtClean="0"/>
              <a:t>благоустройство </a:t>
            </a:r>
            <a:r>
              <a:rPr lang="ru-RU" dirty="0"/>
              <a:t>территорий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F89ACA7-5D04-7943-8973-1EF124DF1D8C}"/>
              </a:ext>
            </a:extLst>
          </p:cNvPr>
          <p:cNvSpPr/>
          <p:nvPr/>
        </p:nvSpPr>
        <p:spPr>
          <a:xfrm>
            <a:off x="5983705" y="2430379"/>
            <a:ext cx="6096000" cy="387798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ru-RU" dirty="0" smtClean="0"/>
              <a:t>Цель  - побудить </a:t>
            </a:r>
            <a:r>
              <a:rPr lang="ru-RU" dirty="0"/>
              <a:t>других сделать что-то, чтобы внести свой вклад в решение рассматриваемой экологической </a:t>
            </a:r>
            <a:r>
              <a:rPr lang="ru-RU" dirty="0" smtClean="0"/>
              <a:t>проблемы</a:t>
            </a:r>
          </a:p>
          <a:p>
            <a:pPr>
              <a:spcAft>
                <a:spcPts val="600"/>
              </a:spcAft>
            </a:pPr>
            <a:endParaRPr lang="ru-RU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/>
              <a:t>  подготовка и распространение информационных материалов о проблемах окружающей среды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/>
              <a:t> подготовка писем и обращений в адрес   политиков и компаний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/>
              <a:t>организация   дебатов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/>
              <a:t>участие </a:t>
            </a:r>
            <a:r>
              <a:rPr lang="ru-RU" dirty="0"/>
              <a:t>в  экологических </a:t>
            </a:r>
            <a:r>
              <a:rPr lang="ru-RU" dirty="0" smtClean="0"/>
              <a:t>акциях </a:t>
            </a:r>
            <a:endParaRPr lang="ru-RU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89361" y="266842"/>
            <a:ext cx="96889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Обучение, ориентированное на действие </a:t>
            </a:r>
            <a:br>
              <a:rPr lang="ru-RU" sz="2800" dirty="0"/>
            </a:br>
            <a:r>
              <a:rPr lang="ru-RU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1014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2947939E-9D91-7C49-84CE-529F5E5E2C55}"/>
              </a:ext>
            </a:extLst>
          </p:cNvPr>
          <p:cNvCxnSpPr>
            <a:cxnSpLocks/>
          </p:cNvCxnSpPr>
          <p:nvPr/>
        </p:nvCxnSpPr>
        <p:spPr>
          <a:xfrm>
            <a:off x="4187475" y="2772796"/>
            <a:ext cx="629653" cy="51824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Заголовок 1">
            <a:extLst>
              <a:ext uri="{FF2B5EF4-FFF2-40B4-BE49-F238E27FC236}">
                <a16:creationId xmlns:a16="http://schemas.microsoft.com/office/drawing/2014/main" id="{FBFA0653-F34A-DE42-A04A-D387E1C5F023}"/>
              </a:ext>
            </a:extLst>
          </p:cNvPr>
          <p:cNvSpPr txBox="1">
            <a:spLocks/>
          </p:cNvSpPr>
          <p:nvPr/>
        </p:nvSpPr>
        <p:spPr>
          <a:xfrm>
            <a:off x="3080084" y="740938"/>
            <a:ext cx="5775158" cy="838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EB49A70F-D140-4840-9DDB-918B71AB8641}"/>
              </a:ext>
            </a:extLst>
          </p:cNvPr>
          <p:cNvCxnSpPr>
            <a:cxnSpLocks/>
          </p:cNvCxnSpPr>
          <p:nvPr/>
        </p:nvCxnSpPr>
        <p:spPr>
          <a:xfrm flipH="1">
            <a:off x="6630674" y="2748840"/>
            <a:ext cx="617620" cy="51839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817630F7-70C6-534F-AA9E-AE8688EF309A}"/>
              </a:ext>
            </a:extLst>
          </p:cNvPr>
          <p:cNvSpPr txBox="1"/>
          <p:nvPr/>
        </p:nvSpPr>
        <p:spPr>
          <a:xfrm>
            <a:off x="6630674" y="1714171"/>
            <a:ext cx="2923674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Универсальные компетентности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0E917F8-5781-6E4E-91BB-9776511EE755}"/>
              </a:ext>
            </a:extLst>
          </p:cNvPr>
          <p:cNvSpPr txBox="1"/>
          <p:nvPr/>
        </p:nvSpPr>
        <p:spPr>
          <a:xfrm>
            <a:off x="2595417" y="1782022"/>
            <a:ext cx="236451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Предметные </a:t>
            </a:r>
            <a:br>
              <a:rPr lang="ru-RU" sz="2000" dirty="0"/>
            </a:br>
            <a:r>
              <a:rPr lang="ru-RU" sz="2000" dirty="0"/>
              <a:t>знания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ABD47B4-49F0-1D41-9716-FAA9232FC2B9}"/>
              </a:ext>
            </a:extLst>
          </p:cNvPr>
          <p:cNvSpPr txBox="1"/>
          <p:nvPr/>
        </p:nvSpPr>
        <p:spPr>
          <a:xfrm>
            <a:off x="2440405" y="3769866"/>
            <a:ext cx="7134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itchFamily="2" charset="2"/>
              <a:buChar char="ü"/>
            </a:pPr>
            <a:r>
              <a:rPr lang="ru-RU" sz="2800" b="1" i="1" dirty="0"/>
              <a:t>Экологически ответственное поведение </a:t>
            </a:r>
            <a:r>
              <a:rPr lang="ru-RU" sz="2000" b="1" i="1" dirty="0"/>
              <a:t>на основе экологической грамотности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3A86F8-D7A7-9740-BBAF-2010E8362A6C}"/>
              </a:ext>
            </a:extLst>
          </p:cNvPr>
          <p:cNvSpPr txBox="1"/>
          <p:nvPr/>
        </p:nvSpPr>
        <p:spPr>
          <a:xfrm>
            <a:off x="1256051" y="2639937"/>
            <a:ext cx="27710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Естественные науки + гуманитарные и социальные науки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0B426B7-6030-2A4C-B084-D3A1D9CA56BD}"/>
              </a:ext>
            </a:extLst>
          </p:cNvPr>
          <p:cNvSpPr txBox="1"/>
          <p:nvPr/>
        </p:nvSpPr>
        <p:spPr>
          <a:xfrm>
            <a:off x="8423564" y="2577720"/>
            <a:ext cx="2843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Нужны для перехода на уровень действий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064E0E-EC25-6649-BAB1-B2D7386C67F2}"/>
              </a:ext>
            </a:extLst>
          </p:cNvPr>
          <p:cNvSpPr txBox="1"/>
          <p:nvPr/>
        </p:nvSpPr>
        <p:spPr>
          <a:xfrm>
            <a:off x="5432257" y="1980387"/>
            <a:ext cx="902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4083738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359380-B46C-5C41-876C-1DD05D5C1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08" y="240145"/>
            <a:ext cx="9700491" cy="782539"/>
          </a:xfrm>
        </p:spPr>
        <p:txBody>
          <a:bodyPr>
            <a:noAutofit/>
          </a:bodyPr>
          <a:lstStyle/>
          <a:p>
            <a:pPr algn="ctr"/>
            <a:r>
              <a:rPr lang="ru-RU" sz="2800" dirty="0" err="1" smtClean="0"/>
              <a:t>Медиатехнологии</a:t>
            </a:r>
            <a:r>
              <a:rPr lang="ru-RU" sz="2800" dirty="0" smtClean="0"/>
              <a:t> </a:t>
            </a:r>
            <a:r>
              <a:rPr lang="ru-RU" sz="2800" dirty="0"/>
              <a:t>в   формировании ЭГ и </a:t>
            </a:r>
            <a:r>
              <a:rPr lang="ru-RU" sz="2800" dirty="0" smtClean="0"/>
              <a:t>ЭОП:</a:t>
            </a:r>
            <a:br>
              <a:rPr lang="ru-RU" sz="2800" dirty="0" smtClean="0"/>
            </a:br>
            <a:r>
              <a:rPr lang="ru-RU" sz="2800" dirty="0" smtClean="0"/>
              <a:t>возможности </a:t>
            </a:r>
            <a:endParaRPr lang="ru-RU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4C59C5-EE9B-1947-9D94-C6C90BE7C1CD}"/>
              </a:ext>
            </a:extLst>
          </p:cNvPr>
          <p:cNvSpPr txBox="1"/>
          <p:nvPr/>
        </p:nvSpPr>
        <p:spPr>
          <a:xfrm>
            <a:off x="2057400" y="1519625"/>
            <a:ext cx="9208169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000"/>
              </a:spcBef>
              <a:spcAft>
                <a:spcPts val="120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ru-RU" sz="2400" dirty="0" smtClean="0"/>
              <a:t> </a:t>
            </a:r>
            <a:r>
              <a:rPr lang="ru-RU" sz="1900" dirty="0">
                <a:latin typeface="+mj-lt"/>
              </a:rPr>
              <a:t>углубляет </a:t>
            </a:r>
            <a:r>
              <a:rPr lang="ru-RU" sz="1900" dirty="0">
                <a:latin typeface="+mj-lt"/>
              </a:rPr>
              <a:t>понимание экологических проблем  и возможностей участия в их </a:t>
            </a:r>
            <a:r>
              <a:rPr lang="ru-RU" sz="1900" dirty="0">
                <a:latin typeface="+mj-lt"/>
              </a:rPr>
              <a:t>решении</a:t>
            </a:r>
          </a:p>
          <a:p>
            <a:pPr marL="285750" indent="-285750">
              <a:spcBef>
                <a:spcPts val="1000"/>
              </a:spcBef>
              <a:spcAft>
                <a:spcPts val="120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ru-RU" sz="1900" dirty="0">
                <a:latin typeface="+mj-lt"/>
              </a:rPr>
              <a:t> </a:t>
            </a:r>
            <a:r>
              <a:rPr lang="ru-RU" sz="1900" dirty="0">
                <a:latin typeface="+mj-lt"/>
              </a:rPr>
              <a:t>развивает навыки критического анализа получаемой информации  для развития способности быть независимыми и активными </a:t>
            </a:r>
            <a:r>
              <a:rPr lang="ru-RU" sz="1900" dirty="0" err="1">
                <a:latin typeface="+mj-lt"/>
              </a:rPr>
              <a:t>пользователямиразвивает</a:t>
            </a:r>
            <a:r>
              <a:rPr lang="ru-RU" sz="1900" dirty="0">
                <a:latin typeface="+mj-lt"/>
              </a:rPr>
              <a:t>  </a:t>
            </a:r>
            <a:r>
              <a:rPr lang="ru-RU" sz="1900" dirty="0">
                <a:latin typeface="+mj-lt"/>
              </a:rPr>
              <a:t>навыки коммуникаций в </a:t>
            </a:r>
            <a:r>
              <a:rPr lang="ru-RU" sz="1900" dirty="0" err="1">
                <a:latin typeface="+mj-lt"/>
              </a:rPr>
              <a:t>медиасреде</a:t>
            </a:r>
            <a:r>
              <a:rPr lang="ru-RU" sz="1900" dirty="0">
                <a:latin typeface="+mj-lt"/>
              </a:rPr>
              <a:t>,  направленных на продвижение ценностей устойчивого развития, решение и экологических проблем, способствует формированию сообществ, объединенных интересами </a:t>
            </a:r>
            <a:r>
              <a:rPr lang="ru-RU" sz="1900" dirty="0">
                <a:latin typeface="+mj-lt"/>
              </a:rPr>
              <a:t>ЭОП</a:t>
            </a:r>
          </a:p>
          <a:p>
            <a:pPr marL="285750" indent="-285750">
              <a:spcBef>
                <a:spcPts val="1000"/>
              </a:spcBef>
              <a:spcAft>
                <a:spcPts val="120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ru-RU" sz="1900" dirty="0">
                <a:latin typeface="+mj-lt"/>
              </a:rPr>
              <a:t>стимулирует   </a:t>
            </a:r>
            <a:r>
              <a:rPr lang="ru-RU" sz="1900" dirty="0">
                <a:latin typeface="+mj-lt"/>
              </a:rPr>
              <a:t>творчество, поддерживающее  вовлеченность в освоение экологических знаний и природоохранную </a:t>
            </a:r>
            <a:r>
              <a:rPr lang="ru-RU" sz="1900" dirty="0">
                <a:latin typeface="+mj-lt"/>
              </a:rPr>
              <a:t>деятельность</a:t>
            </a:r>
          </a:p>
          <a:p>
            <a:pPr marL="285750" indent="-285750">
              <a:spcBef>
                <a:spcPts val="1000"/>
              </a:spcBef>
              <a:spcAft>
                <a:spcPts val="120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ru-RU" sz="1900" dirty="0">
                <a:latin typeface="+mj-lt"/>
              </a:rPr>
              <a:t>повышает </a:t>
            </a:r>
            <a:r>
              <a:rPr lang="ru-RU" sz="1900" dirty="0" err="1">
                <a:latin typeface="+mj-lt"/>
              </a:rPr>
              <a:t>самоэффективность</a:t>
            </a:r>
            <a:r>
              <a:rPr lang="ru-RU" sz="1900" dirty="0">
                <a:latin typeface="+mj-lt"/>
              </a:rPr>
              <a:t> и усиливает мотивацию, позволяя  представлять в публичном </a:t>
            </a:r>
            <a:r>
              <a:rPr lang="ru-RU" sz="1900" dirty="0" err="1">
                <a:latin typeface="+mj-lt"/>
              </a:rPr>
              <a:t>медиапространстве</a:t>
            </a:r>
            <a:r>
              <a:rPr lang="ru-RU" sz="1900" dirty="0">
                <a:latin typeface="+mj-lt"/>
              </a:rPr>
              <a:t>  результаты проведенных экспериментов</a:t>
            </a:r>
            <a:r>
              <a:rPr lang="ru-RU" sz="1900" dirty="0"/>
              <a:t>, мониторинговых исследований, проведенных </a:t>
            </a:r>
            <a:r>
              <a:rPr lang="ru-RU" sz="1900" dirty="0" smtClean="0"/>
              <a:t>учениками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2513924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359380-B46C-5C41-876C-1DD05D5C1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08" y="240145"/>
            <a:ext cx="9700491" cy="782539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Современные подходы к формированию  экологической грамотности</a:t>
            </a:r>
            <a:endParaRPr lang="ru-RU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4C59C5-EE9B-1947-9D94-C6C90BE7C1CD}"/>
              </a:ext>
            </a:extLst>
          </p:cNvPr>
          <p:cNvSpPr txBox="1"/>
          <p:nvPr/>
        </p:nvSpPr>
        <p:spPr>
          <a:xfrm>
            <a:off x="2145630" y="1778243"/>
            <a:ext cx="920816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C00000"/>
                </a:solidFill>
              </a:rPr>
              <a:t>междисциплинарный подход</a:t>
            </a:r>
            <a:r>
              <a:rPr lang="ru-RU" sz="2000" dirty="0"/>
              <a:t>, </a:t>
            </a:r>
            <a:r>
              <a:rPr lang="ru-RU" sz="2000" dirty="0" smtClean="0"/>
              <a:t>при котором экологическая проблематика </a:t>
            </a:r>
            <a:r>
              <a:rPr lang="ru-RU" sz="2000" dirty="0"/>
              <a:t>вплетена в разные </a:t>
            </a:r>
            <a:r>
              <a:rPr lang="ru-RU" sz="2000" dirty="0" smtClean="0"/>
              <a:t>предметы,  акцент делается не на запоминание разрозненных фактов, </a:t>
            </a:r>
            <a:r>
              <a:rPr lang="ru-RU" sz="2000" dirty="0"/>
              <a:t>а </a:t>
            </a:r>
            <a:r>
              <a:rPr lang="ru-RU" sz="2000" dirty="0" smtClean="0"/>
              <a:t>на понимание базовых </a:t>
            </a:r>
            <a:r>
              <a:rPr lang="ru-RU" sz="2000" dirty="0"/>
              <a:t>принципов, </a:t>
            </a:r>
            <a:r>
              <a:rPr lang="ru-RU" sz="2000" dirty="0" smtClean="0"/>
              <a:t>«больших идей» </a:t>
            </a:r>
            <a:endParaRPr lang="ru-RU" sz="20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C00000"/>
                </a:solidFill>
              </a:rPr>
              <a:t>связь приобретаемых знаний и реальных проблем</a:t>
            </a:r>
            <a:r>
              <a:rPr lang="ru-RU" sz="2000" dirty="0" smtClean="0"/>
              <a:t> в близком окружении, демонстрация возможностей практического применения знаний  для улучшения ситуации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C00000"/>
                </a:solidFill>
              </a:rPr>
              <a:t>акцент на   активных стратегиях обучения</a:t>
            </a:r>
            <a:r>
              <a:rPr lang="ru-RU" sz="2000" dirty="0" smtClean="0"/>
              <a:t>, ориентированных на вовлеченность учащихся, формирование опыта поведения, действия, в том числе   умения работать совместно с другими  </a:t>
            </a:r>
            <a:endParaRPr lang="ru-RU" sz="20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17533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359380-B46C-5C41-876C-1DD05D5C1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08" y="240145"/>
            <a:ext cx="9700491" cy="782539"/>
          </a:xfrm>
        </p:spPr>
        <p:txBody>
          <a:bodyPr>
            <a:noAutofit/>
          </a:bodyPr>
          <a:lstStyle/>
          <a:p>
            <a:pPr algn="ctr"/>
            <a:r>
              <a:rPr lang="ru-RU" sz="2800" dirty="0" err="1" smtClean="0"/>
              <a:t>Медиатехнологии</a:t>
            </a:r>
            <a:r>
              <a:rPr lang="ru-RU" sz="2800" dirty="0" smtClean="0"/>
              <a:t> </a:t>
            </a:r>
            <a:r>
              <a:rPr lang="ru-RU" sz="2800" dirty="0"/>
              <a:t>в   формировании ЭГ и </a:t>
            </a:r>
            <a:r>
              <a:rPr lang="ru-RU" sz="2800" dirty="0" smtClean="0"/>
              <a:t>ЭОП:</a:t>
            </a:r>
            <a:br>
              <a:rPr lang="ru-RU" sz="2800" dirty="0" smtClean="0"/>
            </a:br>
            <a:r>
              <a:rPr lang="ru-RU" sz="2800" dirty="0" smtClean="0"/>
              <a:t>направления </a:t>
            </a:r>
            <a:endParaRPr lang="ru-RU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4C59C5-EE9B-1947-9D94-C6C90BE7C1CD}"/>
              </a:ext>
            </a:extLst>
          </p:cNvPr>
          <p:cNvSpPr txBox="1"/>
          <p:nvPr/>
        </p:nvSpPr>
        <p:spPr>
          <a:xfrm>
            <a:off x="2145630" y="2313952"/>
            <a:ext cx="9208169" cy="2221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Bef>
                <a:spcPts val="1000"/>
              </a:spcBef>
              <a:spcAft>
                <a:spcPts val="120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ru-RU" sz="2400" dirty="0" smtClean="0"/>
              <a:t> </a:t>
            </a:r>
            <a:r>
              <a:rPr lang="ru-RU" sz="2400" dirty="0">
                <a:latin typeface="+mj-lt"/>
              </a:rPr>
              <a:t>Просвещение и популяризация экологических знаний, природоохранной деятельности, </a:t>
            </a:r>
            <a:r>
              <a:rPr lang="ru-RU" sz="2400" dirty="0" smtClean="0">
                <a:latin typeface="+mj-lt"/>
              </a:rPr>
              <a:t>ЭОП </a:t>
            </a:r>
          </a:p>
          <a:p>
            <a:pPr marL="285750" lvl="0" indent="-285750">
              <a:spcBef>
                <a:spcPts val="1000"/>
              </a:spcBef>
              <a:spcAft>
                <a:spcPts val="120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ru-RU" sz="2400" dirty="0" smtClean="0">
                <a:latin typeface="+mj-lt"/>
              </a:rPr>
              <a:t>Формирование </a:t>
            </a:r>
            <a:r>
              <a:rPr lang="ru-RU" sz="2400" dirty="0" err="1">
                <a:latin typeface="+mj-lt"/>
              </a:rPr>
              <a:t>медиакомпететности</a:t>
            </a:r>
            <a:r>
              <a:rPr lang="ru-RU" sz="2400" dirty="0">
                <a:latin typeface="+mj-lt"/>
              </a:rPr>
              <a:t>, навыков работы с информацией в </a:t>
            </a:r>
            <a:r>
              <a:rPr lang="ru-RU" sz="2400" dirty="0" err="1">
                <a:latin typeface="+mj-lt"/>
              </a:rPr>
              <a:t>медиасреде</a:t>
            </a:r>
            <a:r>
              <a:rPr lang="ru-RU" sz="2400" dirty="0">
                <a:latin typeface="+mj-lt"/>
              </a:rPr>
              <a:t>, использования и создания </a:t>
            </a:r>
            <a:r>
              <a:rPr lang="ru-RU" sz="2400" dirty="0" err="1">
                <a:latin typeface="+mj-lt"/>
              </a:rPr>
              <a:t>медиапродуктов</a:t>
            </a:r>
            <a:r>
              <a:rPr lang="ru-RU" sz="24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95109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359380-B46C-5C41-876C-1DD05D5C1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08" y="240145"/>
            <a:ext cx="9700491" cy="782539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Просвещение и популяризация экологических </a:t>
            </a:r>
            <a:r>
              <a:rPr lang="ru-RU" sz="2800" dirty="0" smtClean="0"/>
              <a:t>знаний, ЭОП </a:t>
            </a:r>
            <a:endParaRPr lang="ru-RU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4C59C5-EE9B-1947-9D94-C6C90BE7C1CD}"/>
              </a:ext>
            </a:extLst>
          </p:cNvPr>
          <p:cNvSpPr txBox="1"/>
          <p:nvPr/>
        </p:nvSpPr>
        <p:spPr>
          <a:xfrm>
            <a:off x="2057400" y="1519625"/>
            <a:ext cx="9208169" cy="3611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0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sz="2400" dirty="0" smtClean="0"/>
              <a:t>короткие </a:t>
            </a:r>
            <a:r>
              <a:rPr lang="ru-RU" sz="2400" dirty="0"/>
              <a:t>лекции и передачи, подкасты, рассказывающие доступным языком об  современных проблемах </a:t>
            </a:r>
            <a:r>
              <a:rPr lang="ru-RU" sz="2400" dirty="0" smtClean="0"/>
              <a:t>экологии</a:t>
            </a:r>
          </a:p>
          <a:p>
            <a:pPr marL="285750" indent="-285750">
              <a:spcBef>
                <a:spcPts val="10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sz="2400" dirty="0" smtClean="0"/>
              <a:t> программы </a:t>
            </a:r>
            <a:r>
              <a:rPr lang="ru-RU" sz="2400" dirty="0"/>
              <a:t>и ролики, пропагандирующие модели природоохранного поведения в повседневной </a:t>
            </a:r>
            <a:r>
              <a:rPr lang="ru-RU" sz="2400" dirty="0" smtClean="0"/>
              <a:t>жизнедеятельности</a:t>
            </a:r>
          </a:p>
          <a:p>
            <a:pPr marL="285750" indent="-285750">
              <a:spcBef>
                <a:spcPts val="10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sz="2400" dirty="0" smtClean="0"/>
              <a:t>открытые </a:t>
            </a:r>
            <a:r>
              <a:rPr lang="ru-RU" sz="2400" dirty="0"/>
              <a:t>показы  фильмов (документальных, научно-популярных, игровых) и с последующей </a:t>
            </a:r>
            <a:r>
              <a:rPr lang="ru-RU" sz="2400" dirty="0" smtClean="0"/>
              <a:t>дискуссией  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060069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359380-B46C-5C41-876C-1DD05D5C1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08" y="240145"/>
            <a:ext cx="9700491" cy="782539"/>
          </a:xfrm>
        </p:spPr>
        <p:txBody>
          <a:bodyPr>
            <a:noAutofit/>
          </a:bodyPr>
          <a:lstStyle/>
          <a:p>
            <a:pPr algn="ctr"/>
            <a:r>
              <a:rPr lang="ru-RU" sz="2800" dirty="0" err="1" smtClean="0"/>
              <a:t>Медиаграмотность</a:t>
            </a:r>
            <a:r>
              <a:rPr lang="ru-RU" sz="2800" dirty="0" smtClean="0"/>
              <a:t> и </a:t>
            </a:r>
            <a:r>
              <a:rPr lang="ru-RU" sz="2800" dirty="0" err="1" smtClean="0"/>
              <a:t>медиакомпететность</a:t>
            </a:r>
            <a:r>
              <a:rPr lang="ru-RU" sz="2800" dirty="0" smtClean="0"/>
              <a:t>   в области экологии</a:t>
            </a:r>
            <a:endParaRPr lang="ru-RU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4C59C5-EE9B-1947-9D94-C6C90BE7C1CD}"/>
              </a:ext>
            </a:extLst>
          </p:cNvPr>
          <p:cNvSpPr txBox="1"/>
          <p:nvPr/>
        </p:nvSpPr>
        <p:spPr>
          <a:xfrm>
            <a:off x="1893455" y="1334897"/>
            <a:ext cx="9809018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0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sz="1600" dirty="0" smtClean="0"/>
              <a:t>поиск   </a:t>
            </a:r>
            <a:r>
              <a:rPr lang="ru-RU" sz="1600" dirty="0"/>
              <a:t>информации по   экологической проблематике, связанной  как с глобальными, так и локальными задачами (работа с базами данных, открытыми информационными ресурсами, материалами СМИ и </a:t>
            </a:r>
            <a:r>
              <a:rPr lang="ru-RU" sz="1600" dirty="0" err="1" smtClean="0"/>
              <a:t>др</a:t>
            </a:r>
            <a:r>
              <a:rPr lang="ru-RU" sz="1600" dirty="0" smtClean="0"/>
              <a:t>).</a:t>
            </a:r>
          </a:p>
          <a:p>
            <a:pPr marL="285750" indent="-285750">
              <a:spcBef>
                <a:spcPts val="10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sz="1600" dirty="0" smtClean="0"/>
              <a:t>систематизация </a:t>
            </a:r>
            <a:r>
              <a:rPr lang="ru-RU" sz="1600" dirty="0"/>
              <a:t>информации, </a:t>
            </a:r>
            <a:r>
              <a:rPr lang="ru-RU" sz="1600" dirty="0" smtClean="0"/>
              <a:t>создание   </a:t>
            </a:r>
            <a:r>
              <a:rPr lang="ru-RU" sz="1600" dirty="0"/>
              <a:t>баз данных, электронных библиотек, видеотек  и др</a:t>
            </a:r>
            <a:r>
              <a:rPr lang="ru-RU" sz="1600" dirty="0" smtClean="0"/>
              <a:t>..</a:t>
            </a:r>
          </a:p>
          <a:p>
            <a:pPr marL="285750" indent="-285750">
              <a:spcBef>
                <a:spcPts val="10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sz="1600" dirty="0" smtClean="0"/>
              <a:t>критический анализ  </a:t>
            </a:r>
            <a:r>
              <a:rPr lang="ru-RU" sz="1600" dirty="0"/>
              <a:t>информации из различных </a:t>
            </a:r>
            <a:r>
              <a:rPr lang="ru-RU" sz="1600" dirty="0" smtClean="0"/>
              <a:t>источников, выявление ошибок </a:t>
            </a:r>
            <a:r>
              <a:rPr lang="ru-RU" sz="1600" dirty="0"/>
              <a:t>и сознательно недостоверной информации (</a:t>
            </a:r>
            <a:r>
              <a:rPr lang="ru-RU" sz="1600" dirty="0" err="1"/>
              <a:t>фейков</a:t>
            </a:r>
            <a:r>
              <a:rPr lang="ru-RU" sz="1600" dirty="0"/>
              <a:t>), </a:t>
            </a:r>
            <a:r>
              <a:rPr lang="ru-RU" sz="1600" dirty="0" smtClean="0"/>
              <a:t>противостояние </a:t>
            </a:r>
            <a:r>
              <a:rPr lang="ru-RU" sz="1600" dirty="0"/>
              <a:t>манипуляциям и в информационной </a:t>
            </a:r>
            <a:r>
              <a:rPr lang="ru-RU" sz="1600" dirty="0" smtClean="0"/>
              <a:t>среде</a:t>
            </a:r>
          </a:p>
          <a:p>
            <a:pPr marL="285750" indent="-285750">
              <a:spcBef>
                <a:spcPts val="10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sz="1600" dirty="0" smtClean="0"/>
              <a:t>творчество </a:t>
            </a:r>
            <a:r>
              <a:rPr lang="ru-RU" sz="1600" dirty="0"/>
              <a:t>с использованием </a:t>
            </a:r>
            <a:r>
              <a:rPr lang="ru-RU" sz="1600" dirty="0" err="1"/>
              <a:t>медиатехнологий</a:t>
            </a:r>
            <a:r>
              <a:rPr lang="ru-RU" sz="1600" dirty="0"/>
              <a:t>: создание мультимедийных проектов,  анимационных, документальных, художественных фильмов,  радиопередач, </a:t>
            </a:r>
            <a:r>
              <a:rPr lang="ru-RU" sz="1600" dirty="0" smtClean="0"/>
              <a:t> блогов</a:t>
            </a:r>
            <a:r>
              <a:rPr lang="ru-RU" sz="1600" dirty="0"/>
              <a:t>, </a:t>
            </a:r>
            <a:r>
              <a:rPr lang="ru-RU" sz="1600" dirty="0" err="1" smtClean="0"/>
              <a:t>влогов</a:t>
            </a:r>
            <a:r>
              <a:rPr lang="ru-RU" sz="1600" dirty="0" smtClean="0"/>
              <a:t> </a:t>
            </a:r>
            <a:endParaRPr lang="ru-RU" sz="1600" dirty="0"/>
          </a:p>
          <a:p>
            <a:pPr marL="285750" indent="-285750">
              <a:spcBef>
                <a:spcPts val="10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sz="1600" dirty="0" smtClean="0"/>
              <a:t>коммуникации </a:t>
            </a:r>
            <a:r>
              <a:rPr lang="ru-RU" sz="1600" dirty="0"/>
              <a:t>в </a:t>
            </a:r>
            <a:r>
              <a:rPr lang="ru-RU" sz="1600" dirty="0" err="1"/>
              <a:t>медиасреде</a:t>
            </a:r>
            <a:r>
              <a:rPr lang="ru-RU" sz="1600" dirty="0"/>
              <a:t>, в </a:t>
            </a:r>
            <a:r>
              <a:rPr lang="ru-RU" sz="1600" dirty="0" err="1"/>
              <a:t>т.ч</a:t>
            </a:r>
            <a:r>
              <a:rPr lang="ru-RU" sz="1600" dirty="0"/>
              <a:t>. </a:t>
            </a:r>
            <a:r>
              <a:rPr lang="ru-RU" sz="1600" dirty="0" err="1"/>
              <a:t>н</a:t>
            </a:r>
            <a:r>
              <a:rPr lang="ru-RU" sz="1600" dirty="0" err="1" smtClean="0"/>
              <a:t>етворкинг</a:t>
            </a:r>
            <a:r>
              <a:rPr lang="ru-RU" sz="1600" dirty="0" smtClean="0"/>
              <a:t>  </a:t>
            </a:r>
            <a:r>
              <a:rPr lang="ru-RU" sz="1600" dirty="0"/>
              <a:t>и </a:t>
            </a:r>
            <a:r>
              <a:rPr lang="ru-RU" sz="1600" dirty="0" smtClean="0"/>
              <a:t>презентации: </a:t>
            </a:r>
            <a:r>
              <a:rPr lang="ru-RU" sz="1600" dirty="0"/>
              <a:t>создание и координация работы </a:t>
            </a:r>
            <a:r>
              <a:rPr lang="ru-RU" sz="1600" dirty="0" err="1"/>
              <a:t>пабликов</a:t>
            </a:r>
            <a:r>
              <a:rPr lang="ru-RU" sz="1600" dirty="0"/>
              <a:t>  и он-</a:t>
            </a:r>
            <a:r>
              <a:rPr lang="ru-RU" sz="1600" dirty="0" err="1"/>
              <a:t>лайн</a:t>
            </a:r>
            <a:r>
              <a:rPr lang="ru-RU" sz="1600" dirty="0"/>
              <a:t> форумов в социальных сетях по  экологической проблематике,  проведение </a:t>
            </a:r>
            <a:r>
              <a:rPr lang="ru-RU" sz="1600" dirty="0" err="1"/>
              <a:t>видеокоференций</a:t>
            </a:r>
            <a:r>
              <a:rPr lang="ru-RU" sz="1600" dirty="0"/>
              <a:t>, </a:t>
            </a:r>
            <a:r>
              <a:rPr lang="ru-RU" sz="1600" dirty="0" smtClean="0"/>
              <a:t>дискуссий, дебатов</a:t>
            </a:r>
          </a:p>
          <a:p>
            <a:pPr marL="285750" indent="-285750">
              <a:spcBef>
                <a:spcPts val="10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sz="1600" dirty="0" smtClean="0"/>
              <a:t>информационная поддержка </a:t>
            </a:r>
            <a:r>
              <a:rPr lang="ru-RU" sz="1600" dirty="0"/>
              <a:t>экологических акций: организация  </a:t>
            </a:r>
            <a:r>
              <a:rPr lang="ru-RU" sz="1600" dirty="0" err="1"/>
              <a:t>стримов</a:t>
            </a:r>
            <a:r>
              <a:rPr lang="ru-RU" sz="1600" dirty="0"/>
              <a:t>,   медиа-акций, проведение он-</a:t>
            </a:r>
            <a:r>
              <a:rPr lang="ru-RU" sz="1600" dirty="0" err="1"/>
              <a:t>лайн</a:t>
            </a:r>
            <a:r>
              <a:rPr lang="ru-RU" sz="1600" dirty="0"/>
              <a:t> </a:t>
            </a:r>
            <a:r>
              <a:rPr lang="ru-RU" sz="1600" dirty="0" err="1"/>
              <a:t>флешмобов</a:t>
            </a:r>
            <a:r>
              <a:rPr lang="ru-RU" sz="1600" dirty="0"/>
              <a:t> </a:t>
            </a:r>
            <a:r>
              <a:rPr lang="ru-RU" sz="1600" dirty="0" smtClean="0"/>
              <a:t> </a:t>
            </a:r>
            <a:endParaRPr lang="ru-RU" sz="1600" dirty="0"/>
          </a:p>
          <a:p>
            <a:r>
              <a:rPr lang="ru-RU" sz="1600" dirty="0"/>
              <a:t> </a:t>
            </a:r>
          </a:p>
          <a:p>
            <a:pPr marL="285750" indent="-285750">
              <a:spcBef>
                <a:spcPts val="10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0047064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359380-B46C-5C41-876C-1DD05D5C1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08" y="240145"/>
            <a:ext cx="9700491" cy="782539"/>
          </a:xfrm>
        </p:spPr>
        <p:txBody>
          <a:bodyPr>
            <a:noAutofit/>
          </a:bodyPr>
          <a:lstStyle/>
          <a:p>
            <a:pPr algn="ctr"/>
            <a:r>
              <a:rPr lang="ru-RU" sz="2800" dirty="0" err="1" smtClean="0"/>
              <a:t>Медиатехнологии</a:t>
            </a:r>
            <a:r>
              <a:rPr lang="ru-RU" sz="2800" dirty="0" smtClean="0"/>
              <a:t> </a:t>
            </a:r>
            <a:r>
              <a:rPr lang="ru-RU" sz="2800" dirty="0"/>
              <a:t>в   формировании ЭГ и ЭОП </a:t>
            </a:r>
            <a:endParaRPr lang="ru-RU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4C59C5-EE9B-1947-9D94-C6C90BE7C1CD}"/>
              </a:ext>
            </a:extLst>
          </p:cNvPr>
          <p:cNvSpPr txBox="1"/>
          <p:nvPr/>
        </p:nvSpPr>
        <p:spPr>
          <a:xfrm>
            <a:off x="2048163" y="1436497"/>
            <a:ext cx="9208169" cy="5237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Эко-медиа </a:t>
            </a:r>
            <a:r>
              <a:rPr lang="ru-RU" sz="2000" b="1" dirty="0">
                <a:solidFill>
                  <a:srgbClr val="C00000"/>
                </a:solidFill>
              </a:rPr>
              <a:t>грамотность   </a:t>
            </a:r>
            <a:r>
              <a:rPr lang="ru-RU" sz="2000" dirty="0"/>
              <a:t>-   новая область </a:t>
            </a:r>
            <a:r>
              <a:rPr lang="ru-RU" sz="2000" dirty="0" err="1"/>
              <a:t>медиаграмотности</a:t>
            </a:r>
            <a:r>
              <a:rPr lang="ru-RU" sz="2000" dirty="0"/>
              <a:t>, предметом которой является интегрированная </a:t>
            </a:r>
            <a:r>
              <a:rPr lang="ru-RU" sz="2000" dirty="0" smtClean="0"/>
              <a:t>взаимосвязь </a:t>
            </a:r>
            <a:r>
              <a:rPr lang="ru-RU" sz="2000" dirty="0"/>
              <a:t>между медиа и живыми системам (</a:t>
            </a:r>
            <a:r>
              <a:rPr lang="ru-RU" sz="2000" dirty="0" err="1"/>
              <a:t>Antonio</a:t>
            </a:r>
            <a:r>
              <a:rPr lang="ru-RU" sz="2000" dirty="0"/>
              <a:t> </a:t>
            </a:r>
            <a:r>
              <a:rPr lang="ru-RU" sz="2000" dirty="0" err="1"/>
              <a:t>López</a:t>
            </a:r>
            <a:r>
              <a:rPr lang="ru-RU" sz="2000" dirty="0"/>
              <a:t>, </a:t>
            </a:r>
            <a:r>
              <a:rPr lang="ru-RU" sz="2000" dirty="0" smtClean="0"/>
              <a:t>“  </a:t>
            </a:r>
            <a:r>
              <a:rPr lang="ru-RU" sz="2000" dirty="0"/>
              <a:t>2019). </a:t>
            </a:r>
            <a:endParaRPr lang="ru-RU" sz="2000" dirty="0" smtClean="0"/>
          </a:p>
          <a:p>
            <a:pPr marL="285750" indent="-285750">
              <a:spcBef>
                <a:spcPts val="1000"/>
              </a:spcBef>
              <a:spcAft>
                <a:spcPts val="120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ru-RU" sz="1900" dirty="0">
                <a:latin typeface="+mj-lt"/>
              </a:rPr>
              <a:t>Включает критический </a:t>
            </a:r>
            <a:r>
              <a:rPr lang="ru-RU" sz="1900" dirty="0">
                <a:latin typeface="+mj-lt"/>
              </a:rPr>
              <a:t>анализ воздействия средств массовой информации и коммуникационных технологий на физическую </a:t>
            </a:r>
            <a:r>
              <a:rPr lang="ru-RU" sz="1900" dirty="0">
                <a:latin typeface="+mj-lt"/>
              </a:rPr>
              <a:t>среду</a:t>
            </a:r>
          </a:p>
          <a:p>
            <a:pPr marL="285750" indent="-285750">
              <a:spcBef>
                <a:spcPts val="1000"/>
              </a:spcBef>
              <a:spcAft>
                <a:spcPts val="120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ru-RU" sz="1900" dirty="0">
                <a:latin typeface="+mj-lt"/>
              </a:rPr>
              <a:t>Исследует </a:t>
            </a:r>
            <a:r>
              <a:rPr lang="ru-RU" sz="1900" dirty="0">
                <a:latin typeface="+mj-lt"/>
              </a:rPr>
              <a:t>различные способы, которыми медиа-системы распространяют представления о взаимоотношениях между людьми и живыми системами, которые их поддерживают. </a:t>
            </a:r>
            <a:endParaRPr lang="ru-RU" sz="1900" dirty="0">
              <a:latin typeface="+mj-lt"/>
            </a:endParaRPr>
          </a:p>
          <a:p>
            <a:pPr marL="285750" indent="-285750">
              <a:spcBef>
                <a:spcPts val="1000"/>
              </a:spcBef>
              <a:spcAft>
                <a:spcPts val="120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ru-RU" sz="1900" dirty="0">
                <a:latin typeface="+mj-lt"/>
              </a:rPr>
              <a:t>Исследует </a:t>
            </a:r>
            <a:r>
              <a:rPr lang="ru-RU" sz="1900" dirty="0">
                <a:latin typeface="+mj-lt"/>
              </a:rPr>
              <a:t>влияние СМИ на то, как люди понимают свои отношения с экосистемами, которые их поддерживают. </a:t>
            </a:r>
            <a:endParaRPr lang="ru-RU" sz="1900" dirty="0">
              <a:latin typeface="+mj-lt"/>
            </a:endParaRPr>
          </a:p>
          <a:p>
            <a:pPr marL="285750" indent="-285750">
              <a:spcBef>
                <a:spcPts val="1000"/>
              </a:spcBef>
              <a:spcAft>
                <a:spcPts val="120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ru-RU" sz="1900" dirty="0">
                <a:latin typeface="+mj-lt"/>
              </a:rPr>
              <a:t>Признает положительный </a:t>
            </a:r>
            <a:r>
              <a:rPr lang="ru-RU" sz="1900" dirty="0">
                <a:latin typeface="+mj-lt"/>
              </a:rPr>
              <a:t>вклад СМИ в решение экологического кризиса и поддерживает   молодежные СМИ, гражданское участие, альтернативные </a:t>
            </a:r>
            <a:r>
              <a:rPr lang="ru-RU" sz="2000" dirty="0"/>
              <a:t>СМИ  в их деятельности по  содействию устойчивому развитию.</a:t>
            </a:r>
          </a:p>
        </p:txBody>
      </p:sp>
    </p:spTree>
    <p:extLst>
      <p:ext uri="{BB962C8B-B14F-4D97-AF65-F5344CB8AC3E}">
        <p14:creationId xmlns:p14="http://schemas.microsoft.com/office/powerpoint/2010/main" val="26813752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dirty="0" smtClean="0"/>
              <a:t>Цифровые технологии в формировании ЭГ и ЭОП:</a:t>
            </a:r>
            <a:br>
              <a:rPr lang="ru-RU" sz="2500" dirty="0" smtClean="0"/>
            </a:br>
            <a:r>
              <a:rPr lang="ru-RU" sz="2500" dirty="0" smtClean="0"/>
              <a:t>возможности</a:t>
            </a:r>
            <a:endParaRPr lang="ru-RU" sz="2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04485" y="1791854"/>
            <a:ext cx="8915400" cy="454429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2000" dirty="0">
                <a:solidFill>
                  <a:schemeClr val="tx1"/>
                </a:solidFill>
              </a:rPr>
              <a:t>Расширяют диапазон доступных образовательных и научных ресурсов (за счет доступа к веб-сайтам, базам данных и др.),   к высокопрофессиональным педагогам, в том числе для детей в удаленных территориях, детей  с ОВЗ</a:t>
            </a:r>
          </a:p>
          <a:p>
            <a:pPr lvl="0"/>
            <a:r>
              <a:rPr lang="ru-RU" sz="2000" dirty="0">
                <a:solidFill>
                  <a:schemeClr val="tx1"/>
                </a:solidFill>
              </a:rPr>
              <a:t>Повышают  мотивацию и вовлеченность обучающихся, в </a:t>
            </a:r>
            <a:r>
              <a:rPr lang="ru-RU" sz="2000" dirty="0" err="1">
                <a:solidFill>
                  <a:schemeClr val="tx1"/>
                </a:solidFill>
              </a:rPr>
              <a:t>т.ч</a:t>
            </a:r>
            <a:r>
              <a:rPr lang="ru-RU" sz="2000" dirty="0">
                <a:solidFill>
                  <a:schemeClr val="tx1"/>
                </a:solidFill>
              </a:rPr>
              <a:t>. за счет </a:t>
            </a:r>
            <a:r>
              <a:rPr lang="ru-RU" sz="2000" dirty="0" err="1">
                <a:solidFill>
                  <a:schemeClr val="tx1"/>
                </a:solidFill>
              </a:rPr>
              <a:t>иммерсивных</a:t>
            </a:r>
            <a:r>
              <a:rPr lang="ru-RU" sz="2000" dirty="0">
                <a:solidFill>
                  <a:schemeClr val="tx1"/>
                </a:solidFill>
              </a:rPr>
              <a:t> инструментов    (погружения)  и </a:t>
            </a:r>
            <a:r>
              <a:rPr lang="ru-RU" sz="2000" dirty="0" err="1">
                <a:solidFill>
                  <a:schemeClr val="tx1"/>
                </a:solidFill>
              </a:rPr>
              <a:t>геймификации</a:t>
            </a:r>
            <a:endParaRPr lang="ru-RU" sz="2000" dirty="0">
              <a:solidFill>
                <a:schemeClr val="tx1"/>
              </a:solidFill>
            </a:endParaRPr>
          </a:p>
          <a:p>
            <a:pPr lvl="0"/>
            <a:r>
              <a:rPr lang="ru-RU" sz="2000" dirty="0">
                <a:solidFill>
                  <a:schemeClr val="tx1"/>
                </a:solidFill>
              </a:rPr>
              <a:t>Расширяют возможность для проведения исследований  в недоступных или опасных для посещения физических пространствах</a:t>
            </a:r>
          </a:p>
          <a:p>
            <a:pPr lvl="0"/>
            <a:r>
              <a:rPr lang="ru-RU" sz="2000" dirty="0">
                <a:solidFill>
                  <a:schemeClr val="tx1"/>
                </a:solidFill>
              </a:rPr>
              <a:t>Укрепляют самостоятельность  учащихся, поддерживают их субъектную  активность (уменьшают зависимость от педагога и выводят за рамки пассивного восприятия информации)</a:t>
            </a:r>
          </a:p>
          <a:p>
            <a:pPr lvl="0"/>
            <a:r>
              <a:rPr lang="ru-RU" sz="2000" dirty="0">
                <a:solidFill>
                  <a:schemeClr val="tx1"/>
                </a:solidFill>
              </a:rPr>
              <a:t>Расширяют возможности коммуникации и </a:t>
            </a:r>
            <a:r>
              <a:rPr lang="ru-RU" sz="2000" dirty="0" err="1">
                <a:solidFill>
                  <a:schemeClr val="tx1"/>
                </a:solidFill>
              </a:rPr>
              <a:t>коллаборации</a:t>
            </a:r>
            <a:r>
              <a:rPr lang="ru-RU" sz="2000" dirty="0">
                <a:solidFill>
                  <a:schemeClr val="tx1"/>
                </a:solidFill>
              </a:rPr>
              <a:t> между учащимися (например, объединяя в проекты и исследования учащихся в различных регионах и странах) </a:t>
            </a:r>
          </a:p>
          <a:p>
            <a:pPr lvl="0"/>
            <a:endParaRPr lang="ru-RU" sz="20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34504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dirty="0" smtClean="0"/>
              <a:t>Цифровые технологии в формировании ЭГ и ЭОП: </a:t>
            </a:r>
            <a:r>
              <a:rPr lang="ru-RU" sz="2500" dirty="0"/>
              <a:t>возможности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Углубляют </a:t>
            </a:r>
            <a:r>
              <a:rPr lang="ru-RU" dirty="0">
                <a:solidFill>
                  <a:schemeClr val="tx1"/>
                </a:solidFill>
              </a:rPr>
              <a:t>понимание теорий и концепций, и, одновременно способствуют формированию навыков применения  знаний на практике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Обеспечивают персонализацию процесса обучения, создавая возможность обучаться в своем ритме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Формируют конкретные навыки проведения исследований  современного типа (с использованием цифровых инструментов средств сбора и анализа    данных, моделирования окружающей среды 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Позволяют привлекать к проектам и исследованиям наставников из научных организаций и инновационных компаний в секторе экологии, природопользования и др.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Компенсируют дефицит реального лабораторного оборудования для проведения экспериментов  виртуальными лабораториями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Создают условия для международной (глобальной кооперации) обучающихся в решении экологических задач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21815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dirty="0" smtClean="0"/>
              <a:t>Цифровые технологии в формировании ЭГ и ЭОП: инструменты</a:t>
            </a:r>
            <a:endParaRPr lang="ru-RU" sz="2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 smtClean="0">
                <a:solidFill>
                  <a:srgbClr val="FF0000"/>
                </a:solidFill>
              </a:rPr>
              <a:t>Смартфоны, планшеты</a:t>
            </a:r>
            <a:r>
              <a:rPr lang="ru-RU" sz="2200" dirty="0">
                <a:solidFill>
                  <a:srgbClr val="FF0000"/>
                </a:solidFill>
              </a:rPr>
              <a:t>,  портативные </a:t>
            </a:r>
            <a:r>
              <a:rPr lang="ru-RU" sz="2200" dirty="0" smtClean="0">
                <a:solidFill>
                  <a:srgbClr val="FF0000"/>
                </a:solidFill>
              </a:rPr>
              <a:t>компьютеры</a:t>
            </a:r>
            <a:r>
              <a:rPr lang="ru-RU" sz="2200" dirty="0" smtClean="0"/>
              <a:t>:  </a:t>
            </a:r>
          </a:p>
          <a:p>
            <a:r>
              <a:rPr lang="ru-RU" sz="2200" dirty="0" smtClean="0"/>
              <a:t>  создание и распространения снимков и </a:t>
            </a:r>
            <a:r>
              <a:rPr lang="ru-RU" sz="2200" dirty="0" err="1" smtClean="0"/>
              <a:t>видероликов</a:t>
            </a:r>
            <a:r>
              <a:rPr lang="ru-RU" sz="2200" dirty="0" smtClean="0"/>
              <a:t>, проведения видеоконференций, </a:t>
            </a:r>
            <a:r>
              <a:rPr lang="ru-RU" sz="2200" dirty="0" err="1" smtClean="0"/>
              <a:t>стримов</a:t>
            </a:r>
            <a:r>
              <a:rPr lang="ru-RU" sz="2200" dirty="0" smtClean="0"/>
              <a:t> и др.  </a:t>
            </a:r>
            <a:endParaRPr lang="ru-RU" sz="2200" dirty="0"/>
          </a:p>
          <a:p>
            <a:r>
              <a:rPr lang="ru-RU" sz="2200" dirty="0"/>
              <a:t> </a:t>
            </a:r>
            <a:r>
              <a:rPr lang="ru-RU" sz="2200" dirty="0" smtClean="0"/>
              <a:t>использование   приложений, обеспечивающих </a:t>
            </a:r>
            <a:r>
              <a:rPr lang="ru-RU" sz="2200" dirty="0"/>
              <a:t>навигацию на местности, коммуникацию и кооперацию при командной </a:t>
            </a:r>
            <a:r>
              <a:rPr lang="ru-RU" sz="2200" dirty="0" smtClean="0"/>
              <a:t>работе, сбор данных в ходе исследований.    </a:t>
            </a:r>
            <a:endParaRPr lang="ru-RU" sz="2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98891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dirty="0" smtClean="0"/>
              <a:t>Цифровые технологии в формировании ЭГ и ЭОП: инструменты</a:t>
            </a:r>
            <a:endParaRPr lang="ru-RU" sz="2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55086" y="1625601"/>
            <a:ext cx="9151832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rgbClr val="FF0000"/>
                </a:solidFill>
              </a:rPr>
              <a:t>Технологии  виртуальной реальности 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</a:p>
          <a:p>
            <a:pPr algn="just"/>
            <a:r>
              <a:rPr lang="ru-RU" sz="2000" dirty="0" smtClean="0"/>
              <a:t>проведение </a:t>
            </a:r>
            <a:r>
              <a:rPr lang="ru-RU" sz="2000" dirty="0"/>
              <a:t>виртуальных экскурсий,  предоставляющих учащимся возможность посещать места, недоступные в рамках классных комнат; создавать виртуальные выставки и </a:t>
            </a:r>
            <a:r>
              <a:rPr lang="ru-RU" sz="2000" dirty="0" smtClean="0"/>
              <a:t>музеи </a:t>
            </a:r>
          </a:p>
          <a:p>
            <a:pPr algn="just"/>
            <a:endParaRPr lang="ru-RU" sz="2000" dirty="0"/>
          </a:p>
          <a:p>
            <a:pPr marL="0" indent="0">
              <a:buNone/>
            </a:pPr>
            <a:r>
              <a:rPr lang="ru-RU" sz="2000" dirty="0">
                <a:solidFill>
                  <a:srgbClr val="FF0000"/>
                </a:solidFill>
              </a:rPr>
              <a:t>Ц</a:t>
            </a:r>
            <a:r>
              <a:rPr lang="ru-RU" sz="2000" dirty="0" smtClean="0">
                <a:solidFill>
                  <a:srgbClr val="FF0000"/>
                </a:solidFill>
              </a:rPr>
              <a:t>ифровые лаборатории </a:t>
            </a:r>
            <a:r>
              <a:rPr lang="ru-RU" sz="2000" dirty="0" smtClean="0"/>
              <a:t>(доступ </a:t>
            </a:r>
            <a:r>
              <a:rPr lang="ru-RU" sz="2000" dirty="0"/>
              <a:t>в лабораторию обеспечивается либо на специализированном сайте через Интернет или как через   программу на   компьютере  в классе или </a:t>
            </a:r>
            <a:r>
              <a:rPr lang="ru-RU" sz="2000" dirty="0" smtClean="0"/>
              <a:t>дома)</a:t>
            </a:r>
          </a:p>
          <a:p>
            <a:r>
              <a:rPr lang="ru-RU" sz="2000" dirty="0" smtClean="0"/>
              <a:t>сложные </a:t>
            </a:r>
            <a:r>
              <a:rPr lang="ru-RU" sz="2000" dirty="0"/>
              <a:t>эксперименты,  </a:t>
            </a:r>
            <a:r>
              <a:rPr lang="ru-RU" sz="2000" dirty="0" smtClean="0"/>
              <a:t>  виртуальные </a:t>
            </a:r>
            <a:r>
              <a:rPr lang="ru-RU" sz="2000" dirty="0"/>
              <a:t>полевые экспедиции, </a:t>
            </a:r>
            <a:r>
              <a:rPr lang="ru-RU" sz="2000" dirty="0" smtClean="0"/>
              <a:t> взаимодействие </a:t>
            </a:r>
            <a:r>
              <a:rPr lang="ru-RU" sz="2000" dirty="0"/>
              <a:t>с реальным экспериментальным </a:t>
            </a:r>
            <a:r>
              <a:rPr lang="ru-RU" sz="2000" dirty="0" smtClean="0"/>
              <a:t>оборудованием («удаленные  лаборатории») 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430361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dirty="0" smtClean="0"/>
              <a:t>Цифровые технологии в формировании ЭГ и ЭОП: инструменты</a:t>
            </a:r>
            <a:endParaRPr lang="ru-RU" sz="2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36994" y="2068946"/>
            <a:ext cx="8915400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Цифровые датчики и сервисы эко-мониторинга </a:t>
            </a:r>
            <a:endParaRPr lang="ru-R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dirty="0" smtClean="0"/>
              <a:t> сбор  </a:t>
            </a:r>
            <a:r>
              <a:rPr lang="ru-RU" dirty="0"/>
              <a:t>и </a:t>
            </a:r>
            <a:r>
              <a:rPr lang="ru-RU" dirty="0" smtClean="0"/>
              <a:t>анализ достоверных данных </a:t>
            </a:r>
            <a:r>
              <a:rPr lang="ru-RU" dirty="0"/>
              <a:t>о состоянии окружающей </a:t>
            </a:r>
            <a:r>
              <a:rPr lang="ru-RU" dirty="0" smtClean="0"/>
              <a:t>среды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Веб-камеры (в </a:t>
            </a:r>
            <a:r>
              <a:rPr lang="ru-RU" dirty="0" err="1" smtClean="0">
                <a:solidFill>
                  <a:srgbClr val="FF0000"/>
                </a:solidFill>
              </a:rPr>
              <a:t>т.ч</a:t>
            </a:r>
            <a:r>
              <a:rPr lang="ru-RU" dirty="0" smtClean="0">
                <a:solidFill>
                  <a:srgbClr val="FF0000"/>
                </a:solidFill>
              </a:rPr>
              <a:t>. видео-ловушки_</a:t>
            </a:r>
          </a:p>
          <a:p>
            <a:pPr algn="just"/>
            <a:r>
              <a:rPr lang="ru-RU" dirty="0" smtClean="0"/>
              <a:t>наблюдение </a:t>
            </a:r>
            <a:r>
              <a:rPr lang="ru-RU" dirty="0"/>
              <a:t>за событиями в режиме реального </a:t>
            </a:r>
            <a:r>
              <a:rPr lang="ru-RU" dirty="0" smtClean="0"/>
              <a:t>времени  </a:t>
            </a:r>
          </a:p>
          <a:p>
            <a:pPr algn="just"/>
            <a:r>
              <a:rPr lang="ru-RU" dirty="0" smtClean="0"/>
              <a:t> получение данных </a:t>
            </a:r>
            <a:r>
              <a:rPr lang="ru-RU" dirty="0"/>
              <a:t>с отдаленных участков с более высокой частотой, чем это возможно при личном </a:t>
            </a:r>
            <a:r>
              <a:rPr lang="ru-RU" dirty="0" smtClean="0"/>
              <a:t>посещении</a:t>
            </a:r>
          </a:p>
          <a:p>
            <a:pPr algn="just"/>
            <a:r>
              <a:rPr lang="ru-RU" dirty="0" smtClean="0"/>
              <a:t>проведение видеоконференций </a:t>
            </a:r>
            <a:r>
              <a:rPr lang="ru-RU" dirty="0"/>
              <a:t>и </a:t>
            </a:r>
            <a:r>
              <a:rPr lang="ru-RU" dirty="0" smtClean="0"/>
              <a:t>иных коммуникаций </a:t>
            </a:r>
            <a:r>
              <a:rPr lang="ru-RU" dirty="0"/>
              <a:t>с другими детьми, педагогами или экспертами в городе или по всему </a:t>
            </a:r>
            <a:r>
              <a:rPr lang="ru-RU" dirty="0" smtClean="0"/>
              <a:t>миру </a:t>
            </a:r>
            <a:endParaRPr lang="ru-RU" dirty="0"/>
          </a:p>
          <a:p>
            <a:pPr marL="0" indent="0" algn="just">
              <a:buNone/>
            </a:pP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42228655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dirty="0" smtClean="0"/>
              <a:t>Цифровые технологии в формировании ЭГ и ЭОП: инструменты</a:t>
            </a:r>
            <a:endParaRPr lang="ru-RU" sz="2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36994" y="2068946"/>
            <a:ext cx="8915400" cy="37776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100" dirty="0" smtClean="0">
                <a:solidFill>
                  <a:srgbClr val="FF0000"/>
                </a:solidFill>
              </a:rPr>
              <a:t>Цифровые </a:t>
            </a:r>
            <a:r>
              <a:rPr lang="ru-RU" sz="2100" dirty="0">
                <a:solidFill>
                  <a:srgbClr val="FF0000"/>
                </a:solidFill>
              </a:rPr>
              <a:t>сервисы   приема, обработки и анализа изображений Земли из космоса и </a:t>
            </a:r>
            <a:r>
              <a:rPr lang="ru-RU" sz="2100" dirty="0" err="1">
                <a:solidFill>
                  <a:srgbClr val="FF0000"/>
                </a:solidFill>
              </a:rPr>
              <a:t>геопространственных</a:t>
            </a:r>
            <a:r>
              <a:rPr lang="ru-RU" sz="2100" dirty="0">
                <a:solidFill>
                  <a:srgbClr val="FF0000"/>
                </a:solidFill>
              </a:rPr>
              <a:t> </a:t>
            </a:r>
            <a:r>
              <a:rPr lang="ru-RU" sz="2100" dirty="0" smtClean="0">
                <a:solidFill>
                  <a:srgbClr val="FF0000"/>
                </a:solidFill>
              </a:rPr>
              <a:t>данных</a:t>
            </a:r>
          </a:p>
          <a:p>
            <a:r>
              <a:rPr lang="ru-RU" sz="2100" dirty="0" smtClean="0"/>
              <a:t> представить  </a:t>
            </a:r>
            <a:r>
              <a:rPr lang="ru-RU" sz="2100" dirty="0"/>
              <a:t>состояние конкретных экосистем, реконструировать или моделировать процессы их изменений  за определенный период    (лесные пожары, свалки, гидросистемы, сокращение площади ледников, изменение типа землепользования и деградация почв, и др</a:t>
            </a:r>
            <a:r>
              <a:rPr lang="ru-RU" sz="2100" dirty="0" smtClean="0"/>
              <a:t>.)</a:t>
            </a:r>
          </a:p>
          <a:p>
            <a:r>
              <a:rPr lang="ru-RU" sz="2100" dirty="0" smtClean="0"/>
              <a:t> </a:t>
            </a:r>
            <a:r>
              <a:rPr lang="ru-RU" sz="2100" dirty="0"/>
              <a:t>исследовать взаимосвязи различных элементов и факторов экосистемы на локальной </a:t>
            </a:r>
            <a:r>
              <a:rPr lang="ru-RU" sz="2100" dirty="0" smtClean="0"/>
              <a:t>территории</a:t>
            </a:r>
          </a:p>
          <a:p>
            <a:r>
              <a:rPr lang="ru-RU" sz="2100" dirty="0" smtClean="0"/>
              <a:t>изучать </a:t>
            </a:r>
            <a:r>
              <a:rPr lang="ru-RU" sz="2100" dirty="0"/>
              <a:t>влияния различных антропогенных факторов на локальную экосистему.</a:t>
            </a: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1998191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6F7EFE-E5D4-A347-B2D7-0EBA9FD06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9361" y="337783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Междисциплинарный подход</a:t>
            </a:r>
            <a:endParaRPr lang="ru-RU" sz="3200" dirty="0"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011773-479D-4744-B290-7C00694895E3}"/>
              </a:ext>
            </a:extLst>
          </p:cNvPr>
          <p:cNvSpPr txBox="1"/>
          <p:nvPr/>
        </p:nvSpPr>
        <p:spPr>
          <a:xfrm>
            <a:off x="1339273" y="1888958"/>
            <a:ext cx="3653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accent1"/>
                </a:solidFill>
              </a:rPr>
              <a:t>Естественные науки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DD1DFC-2C21-D149-BE6B-282B7BCE3488}"/>
              </a:ext>
            </a:extLst>
          </p:cNvPr>
          <p:cNvSpPr txBox="1"/>
          <p:nvPr/>
        </p:nvSpPr>
        <p:spPr>
          <a:xfrm>
            <a:off x="6733674" y="1888958"/>
            <a:ext cx="4848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accent1"/>
                </a:solidFill>
              </a:rPr>
              <a:t>Гуманитарные и социальные науки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A2842D-8FAB-084B-B24F-E2E609A61D6D}"/>
              </a:ext>
            </a:extLst>
          </p:cNvPr>
          <p:cNvSpPr txBox="1"/>
          <p:nvPr/>
        </p:nvSpPr>
        <p:spPr>
          <a:xfrm>
            <a:off x="1182255" y="2431259"/>
            <a:ext cx="46537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понимание </a:t>
            </a:r>
            <a:br>
              <a:rPr lang="ru-RU" dirty="0"/>
            </a:br>
            <a:r>
              <a:rPr lang="ru-RU" dirty="0"/>
              <a:t>биологических и физических процессов, влияющих на состояние окружающей среды, </a:t>
            </a:r>
            <a:br>
              <a:rPr lang="ru-RU" dirty="0"/>
            </a:br>
            <a:r>
              <a:rPr lang="ru-RU" dirty="0"/>
              <a:t>ее сохранение / истощение и развитие</a:t>
            </a:r>
            <a:r>
              <a:rPr lang="ru-RU" dirty="0">
                <a:effectLst/>
              </a:rPr>
              <a:t> </a:t>
            </a: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F89ACA7-5D04-7943-8973-1EF124DF1D8C}"/>
              </a:ext>
            </a:extLst>
          </p:cNvPr>
          <p:cNvSpPr/>
          <p:nvPr/>
        </p:nvSpPr>
        <p:spPr>
          <a:xfrm>
            <a:off x="5983705" y="2430379"/>
            <a:ext cx="6096000" cy="40010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связь окружающего мира с культурными традициями и историей своего края, </a:t>
            </a:r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страны </a:t>
            </a:r>
            <a:endParaRPr lang="ru-RU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понимание сущности человека: человек – часть природы, но (в отличие от других живых организмов) способен прогнозировать будущее и принимать ответственные рациональные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решения 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понимание конфликта интересов по поводу природных ресурсов, понимание противоречия между краткосрочной выгодой и долгосрочным балансом, моральный выбор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эстетическое понимание красоты природы и биологического разнообразия </a:t>
            </a:r>
            <a:r>
              <a:rPr lang="ru-RU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545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dirty="0" smtClean="0"/>
              <a:t>Цифровые технологии в формировании ЭГ и ЭОП: инструменты</a:t>
            </a:r>
            <a:endParaRPr lang="ru-RU" sz="2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36994" y="2068946"/>
            <a:ext cx="8915400" cy="377762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err="1"/>
              <a:t>Геокешинг</a:t>
            </a:r>
            <a:r>
              <a:rPr lang="ru-RU" sz="2000" dirty="0"/>
              <a:t> ( игры с применением спутниковых навигационных систем, </a:t>
            </a:r>
            <a:r>
              <a:rPr lang="ru-RU" sz="2000" dirty="0" smtClean="0"/>
              <a:t>  </a:t>
            </a:r>
            <a:r>
              <a:rPr lang="ru-RU" sz="2000" dirty="0"/>
              <a:t>в   </a:t>
            </a:r>
            <a:r>
              <a:rPr lang="ru-RU" sz="2000" dirty="0" err="1" smtClean="0"/>
              <a:t>т.ч</a:t>
            </a:r>
            <a:r>
              <a:rPr lang="ru-RU" sz="2000" dirty="0" smtClean="0"/>
              <a:t>. нахождение </a:t>
            </a:r>
            <a:r>
              <a:rPr lang="ru-RU" sz="2000" dirty="0"/>
              <a:t>тайников, спрятанных другими участниками игры) </a:t>
            </a:r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dirty="0" smtClean="0"/>
              <a:t> Беспилотные </a:t>
            </a:r>
            <a:r>
              <a:rPr lang="ru-RU" sz="2000" dirty="0"/>
              <a:t>(управляемые дистанционно) </a:t>
            </a:r>
            <a:r>
              <a:rPr lang="ru-RU" sz="2000" dirty="0" smtClean="0"/>
              <a:t>устройства </a:t>
            </a:r>
            <a:r>
              <a:rPr lang="ru-RU" sz="2000" dirty="0"/>
              <a:t>(</a:t>
            </a:r>
            <a:r>
              <a:rPr lang="ru-RU" sz="2000" dirty="0" err="1"/>
              <a:t>дроны</a:t>
            </a:r>
            <a:r>
              <a:rPr lang="ru-RU" sz="2000" dirty="0" smtClean="0"/>
              <a:t>) с датчиками для проведения эко-мониторинга    </a:t>
            </a:r>
            <a:endParaRPr lang="ru-RU" sz="2000" dirty="0"/>
          </a:p>
          <a:p>
            <a:r>
              <a:rPr lang="ru-RU" sz="2000" dirty="0"/>
              <a:t>Специализированные платформы для компьютерного </a:t>
            </a:r>
            <a:r>
              <a:rPr lang="ru-RU" sz="2000" dirty="0" err="1"/>
              <a:t>коллаборативного</a:t>
            </a:r>
            <a:r>
              <a:rPr lang="ru-RU" sz="2000" dirty="0"/>
              <a:t> обучения и отдельные проекты, использующие соответствующие инструменты, объединяют учащихся  из различных регионов в совместные исследования и проекты, предусматривающие сбор, обмен </a:t>
            </a:r>
            <a:r>
              <a:rPr lang="ru-RU" sz="2000" dirty="0" smtClean="0"/>
              <a:t>и совместный анализ данных</a:t>
            </a:r>
          </a:p>
          <a:p>
            <a:r>
              <a:rPr lang="ru-RU" sz="2000" dirty="0"/>
              <a:t>Компьютерные  игры (имитационные, ролевые, </a:t>
            </a:r>
            <a:r>
              <a:rPr lang="ru-RU" sz="2000" dirty="0" err="1"/>
              <a:t>квесты</a:t>
            </a:r>
            <a:r>
              <a:rPr lang="ru-RU" sz="2000" dirty="0"/>
              <a:t>) на экологическую тематику  </a:t>
            </a:r>
            <a:r>
              <a:rPr lang="ru-RU" sz="2000" dirty="0" smtClean="0"/>
              <a:t>(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16879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BCD9A7-F57E-9443-8E41-CA36912ED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0690" y="397165"/>
            <a:ext cx="8983085" cy="1738745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Участники экологического взаимодействия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EEEF03A-25A9-DE48-AB9A-45B89F6B8F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675" y="1898073"/>
            <a:ext cx="9690100" cy="359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713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759983-0094-8F4D-9752-80C779E17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/>
              <a:t>«Большие идеи»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346036" y="1634836"/>
            <a:ext cx="9282546" cy="4276386"/>
          </a:xfrm>
        </p:spPr>
        <p:txBody>
          <a:bodyPr>
            <a:normAutofit fontScale="25000" lnSpcReduction="20000"/>
          </a:bodyPr>
          <a:lstStyle/>
          <a:p>
            <a:pPr marL="285750" indent="-285750">
              <a:spcAft>
                <a:spcPts val="1200"/>
              </a:spcAft>
            </a:pPr>
            <a:r>
              <a:rPr lang="ru-RU" sz="7200" dirty="0" smtClean="0"/>
              <a:t> рамка </a:t>
            </a:r>
            <a:r>
              <a:rPr lang="ru-RU" sz="7200" dirty="0"/>
              <a:t>интерпретации явлений и процессов, влияющая на совершение выбора и принятие </a:t>
            </a:r>
            <a:r>
              <a:rPr lang="ru-RU" sz="7200" dirty="0" smtClean="0"/>
              <a:t>решений</a:t>
            </a:r>
          </a:p>
          <a:p>
            <a:pPr marL="285750" indent="-285750">
              <a:spcAft>
                <a:spcPts val="1200"/>
              </a:spcAft>
            </a:pPr>
            <a:r>
              <a:rPr lang="ru-RU" sz="7200" dirty="0" smtClean="0"/>
              <a:t> может  </a:t>
            </a:r>
            <a:r>
              <a:rPr lang="ru-RU" sz="7200" dirty="0"/>
              <a:t>затрагивать одновременно несколько </a:t>
            </a:r>
            <a:r>
              <a:rPr lang="ru-RU" sz="7200" dirty="0" smtClean="0"/>
              <a:t>дисциплин </a:t>
            </a:r>
            <a:endParaRPr lang="ru-RU" sz="7200" dirty="0"/>
          </a:p>
          <a:p>
            <a:pPr marL="285750" lvl="0" indent="-285750">
              <a:spcAft>
                <a:spcPts val="1200"/>
              </a:spcAft>
            </a:pPr>
            <a:r>
              <a:rPr lang="ru-RU" sz="7200" dirty="0" smtClean="0"/>
              <a:t>помогает </a:t>
            </a:r>
            <a:r>
              <a:rPr lang="ru-RU" sz="7200" dirty="0"/>
              <a:t>придать смысл наблюдениям, явлениям, фактам, которые первоначально кажутся никак не связанными между собой </a:t>
            </a:r>
            <a:r>
              <a:rPr lang="ru-RU" sz="7200" dirty="0" smtClean="0"/>
              <a:t> </a:t>
            </a:r>
            <a:endParaRPr lang="ru-RU" sz="7200" dirty="0"/>
          </a:p>
          <a:p>
            <a:pPr marL="285750" lvl="0" indent="-285750">
              <a:spcAft>
                <a:spcPts val="1200"/>
              </a:spcAft>
            </a:pPr>
            <a:r>
              <a:rPr lang="ru-RU" sz="7200" dirty="0"/>
              <a:t>сродни линзе, которая фокусирует наш взгляд, направляет </a:t>
            </a:r>
            <a:r>
              <a:rPr lang="ru-RU" sz="7200" dirty="0" smtClean="0"/>
              <a:t>внимание  </a:t>
            </a:r>
            <a:endParaRPr lang="ru-RU" sz="7200" dirty="0"/>
          </a:p>
          <a:p>
            <a:pPr marL="285750" lvl="0" indent="-285750">
              <a:spcAft>
                <a:spcPts val="1200"/>
              </a:spcAft>
            </a:pPr>
            <a:r>
              <a:rPr lang="ru-RU" sz="7200" dirty="0"/>
              <a:t>помогают переносить смысл, выводы в новые ситуации. «Большая идея» описывает что-то, что повторяется в различных </a:t>
            </a:r>
            <a:r>
              <a:rPr lang="ru-RU" sz="7200" dirty="0" smtClean="0"/>
              <a:t>ситуациях</a:t>
            </a:r>
            <a:endParaRPr lang="ru-RU" sz="7200" dirty="0"/>
          </a:p>
          <a:p>
            <a:pPr marL="285750" lvl="0" indent="-285750">
              <a:spcAft>
                <a:spcPts val="1200"/>
              </a:spcAft>
            </a:pPr>
            <a:r>
              <a:rPr lang="ru-RU" sz="7200" dirty="0"/>
              <a:t>помогают прогнозировать поведение элементов, развитие событий, которые мы еще не рассматривали целенаправленно.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2271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759983-0094-8F4D-9752-80C779E17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/>
              <a:t>«Большие идеи»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2592924" y="1745674"/>
            <a:ext cx="9340458" cy="4710544"/>
          </a:xfrm>
        </p:spPr>
        <p:txBody>
          <a:bodyPr>
            <a:normAutofit/>
          </a:bodyPr>
          <a:lstStyle/>
          <a:p>
            <a:pPr marL="285750" lvl="0" indent="-285750">
              <a:spcAft>
                <a:spcPts val="1200"/>
              </a:spcAft>
            </a:pPr>
            <a:r>
              <a:rPr lang="ru-RU" dirty="0"/>
              <a:t>Локальные условия окружающей среды формируют разнообразные экосистемы, которые включают множество элементов, исполняющих разные роли и связанных разными отношениями</a:t>
            </a:r>
          </a:p>
          <a:p>
            <a:pPr marL="285750" lvl="0" indent="-285750">
              <a:spcAft>
                <a:spcPts val="1200"/>
              </a:spcAft>
            </a:pPr>
            <a:r>
              <a:rPr lang="ru-RU" dirty="0"/>
              <a:t>Важным результатом устойчивого развития является стабильность функционирования экосистем</a:t>
            </a:r>
          </a:p>
          <a:p>
            <a:pPr marL="285750" lvl="0" indent="-285750">
              <a:spcAft>
                <a:spcPts val="1200"/>
              </a:spcAft>
            </a:pPr>
            <a:r>
              <a:rPr lang="ru-RU" dirty="0"/>
              <a:t>Деятельность человека влияет на устойчивость функционирования экосистем</a:t>
            </a:r>
          </a:p>
          <a:p>
            <a:pPr marL="285750" lvl="0" indent="-285750">
              <a:spcAft>
                <a:spcPts val="1200"/>
              </a:spcAft>
            </a:pPr>
            <a:r>
              <a:rPr lang="ru-RU" dirty="0"/>
              <a:t>Человек способен вносить свой вклад в сохранение и восстановление экосистем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3672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759983-0094-8F4D-9752-80C779E17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/>
              <a:t>Социально-педагогическая </a:t>
            </a:r>
            <a:r>
              <a:rPr lang="ru-RU" sz="2800" dirty="0" smtClean="0"/>
              <a:t>направленность  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2592924" y="1745674"/>
            <a:ext cx="9340458" cy="4710544"/>
          </a:xfrm>
        </p:spPr>
        <p:txBody>
          <a:bodyPr>
            <a:normAutofit fontScale="92500"/>
          </a:bodyPr>
          <a:lstStyle/>
          <a:p>
            <a:pPr lvl="0"/>
            <a:r>
              <a:rPr lang="ru-RU" dirty="0" smtClean="0"/>
              <a:t>право    </a:t>
            </a:r>
            <a:r>
              <a:rPr lang="ru-RU" dirty="0"/>
              <a:t>- правовое регулирование  вопросов охраны окружающей среды на международном, национальном, местом уровне,  деятельности экологических организаций;  экологическая </a:t>
            </a:r>
            <a:r>
              <a:rPr lang="ru-RU" dirty="0" smtClean="0"/>
              <a:t>экспертиза </a:t>
            </a:r>
            <a:endParaRPr lang="ru-RU" dirty="0"/>
          </a:p>
          <a:p>
            <a:pPr lvl="0"/>
            <a:r>
              <a:rPr lang="ru-RU" dirty="0" smtClean="0"/>
              <a:t>история и обществознание - экологические катастрофы и проблемы  в истории человеческой цивилизации; история  экологического </a:t>
            </a:r>
            <a:r>
              <a:rPr lang="ru-RU" dirty="0" err="1" smtClean="0"/>
              <a:t>активизма</a:t>
            </a:r>
            <a:r>
              <a:rPr lang="ru-RU" dirty="0" smtClean="0"/>
              <a:t>;  экологическая политика «</a:t>
            </a:r>
            <a:r>
              <a:rPr lang="ru-RU" dirty="0"/>
              <a:t>зеленая» экономика  – оценка   издержек и выгод  проектов, направленных на повышение экологической безопасности производств; «зелёная экономика», эко-инновации;  экологический маркетинг; экологическая сертификация товаров и др.  </a:t>
            </a:r>
          </a:p>
          <a:p>
            <a:pPr lvl="0"/>
            <a:r>
              <a:rPr lang="ru-RU" dirty="0"/>
              <a:t>география  -  особо охраняемые природные территории  России, территории с неблагоприятной экологической ситуацией; антропогенное загрязнение окружающей среды; природоохранная деятельность; изменение климата</a:t>
            </a:r>
          </a:p>
          <a:p>
            <a:pPr lvl="0"/>
            <a:r>
              <a:rPr lang="ru-RU" dirty="0"/>
              <a:t>литература – экологическая проблематика в  литературных произведениях </a:t>
            </a:r>
          </a:p>
          <a:p>
            <a:pPr lvl="0"/>
            <a:r>
              <a:rPr lang="ru-RU" dirty="0"/>
              <a:t>социальные проекты и </a:t>
            </a:r>
            <a:r>
              <a:rPr lang="ru-RU" dirty="0" err="1"/>
              <a:t>волонтерство</a:t>
            </a:r>
            <a:r>
              <a:rPr lang="ru-RU" dirty="0"/>
              <a:t> </a:t>
            </a:r>
            <a:r>
              <a:rPr lang="ru-RU" dirty="0" smtClean="0"/>
              <a:t>  </a:t>
            </a:r>
            <a:endParaRPr lang="ru-RU" dirty="0"/>
          </a:p>
          <a:p>
            <a:r>
              <a:rPr lang="ru-RU" dirty="0" smtClean="0"/>
              <a:t>философия - экологическая этика, устойчивое развитие, политическая </a:t>
            </a:r>
            <a:r>
              <a:rPr lang="ru-RU" dirty="0"/>
              <a:t>экология</a:t>
            </a:r>
          </a:p>
          <a:p>
            <a:pPr lvl="0"/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6018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759983-0094-8F4D-9752-80C779E17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/>
              <a:t>Социально-педагогическая </a:t>
            </a:r>
            <a:r>
              <a:rPr lang="ru-RU" sz="2800" dirty="0" smtClean="0"/>
              <a:t>направленность  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2592924" y="1745674"/>
            <a:ext cx="9340458" cy="4710544"/>
          </a:xfrm>
        </p:spPr>
        <p:txBody>
          <a:bodyPr>
            <a:normAutofit fontScale="92500"/>
          </a:bodyPr>
          <a:lstStyle/>
          <a:p>
            <a:pPr lvl="0"/>
            <a:r>
              <a:rPr lang="ru-RU" dirty="0" smtClean="0"/>
              <a:t>право    </a:t>
            </a:r>
            <a:r>
              <a:rPr lang="ru-RU" dirty="0"/>
              <a:t>- правовое регулирование  вопросов охраны окружающей среды на международном, национальном, местом уровне,  деятельности экологических организаций;  экологическая </a:t>
            </a:r>
            <a:r>
              <a:rPr lang="ru-RU" dirty="0" smtClean="0"/>
              <a:t>экспертиза </a:t>
            </a:r>
            <a:endParaRPr lang="ru-RU" dirty="0"/>
          </a:p>
          <a:p>
            <a:pPr lvl="0"/>
            <a:r>
              <a:rPr lang="ru-RU" dirty="0" smtClean="0"/>
              <a:t>история и обществознание - экологические катастрофы и проблемы  в истории человеческой цивилизации; история  экологического </a:t>
            </a:r>
            <a:r>
              <a:rPr lang="ru-RU" dirty="0" err="1" smtClean="0"/>
              <a:t>активизма</a:t>
            </a:r>
            <a:r>
              <a:rPr lang="ru-RU" dirty="0" smtClean="0"/>
              <a:t>;  экологическая политика «</a:t>
            </a:r>
            <a:r>
              <a:rPr lang="ru-RU" dirty="0"/>
              <a:t>зеленая» экономика  – оценка   издержек и выгод  проектов, направленных на повышение экологической безопасности производств; «зелёная экономика», эко-инновации;  экологический маркетинг; экологическая сертификация товаров и др.  </a:t>
            </a:r>
          </a:p>
          <a:p>
            <a:pPr lvl="0"/>
            <a:r>
              <a:rPr lang="ru-RU" dirty="0"/>
              <a:t>география  -  особо охраняемые природные территории  России, территории с неблагоприятной экологической ситуацией; антропогенное загрязнение окружающей среды; природоохранная деятельность; изменение климата</a:t>
            </a:r>
          </a:p>
          <a:p>
            <a:pPr lvl="0"/>
            <a:r>
              <a:rPr lang="ru-RU" dirty="0"/>
              <a:t>литература – экологическая проблематика в  литературных произведениях </a:t>
            </a:r>
          </a:p>
          <a:p>
            <a:r>
              <a:rPr lang="ru-RU" dirty="0"/>
              <a:t>философия - экологическая этика, устойчивое развитие, политическая экология</a:t>
            </a:r>
          </a:p>
          <a:p>
            <a:pPr lvl="0"/>
            <a:r>
              <a:rPr lang="ru-RU" dirty="0" smtClean="0"/>
              <a:t>социальные </a:t>
            </a:r>
            <a:r>
              <a:rPr lang="ru-RU" dirty="0"/>
              <a:t>проекты и </a:t>
            </a:r>
            <a:r>
              <a:rPr lang="ru-RU" dirty="0" err="1"/>
              <a:t>волонтерство</a:t>
            </a:r>
            <a:r>
              <a:rPr lang="ru-RU" dirty="0"/>
              <a:t> </a:t>
            </a:r>
            <a:r>
              <a:rPr lang="ru-RU" dirty="0" smtClean="0"/>
              <a:t>  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5223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759983-0094-8F4D-9752-80C779E17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Техническая направленность  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2592924" y="1745674"/>
            <a:ext cx="9340458" cy="5112326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 </a:t>
            </a:r>
            <a:r>
              <a:rPr lang="ru-RU" sz="2000" dirty="0"/>
              <a:t>разработка  технологических решений, обеспечивающих использование альтернативной энергии, способствующих повышению </a:t>
            </a:r>
            <a:r>
              <a:rPr lang="ru-RU" sz="2000" dirty="0" err="1"/>
              <a:t>энергоэффективности</a:t>
            </a:r>
            <a:r>
              <a:rPr lang="ru-RU" sz="2000" dirty="0"/>
              <a:t>, </a:t>
            </a:r>
            <a:r>
              <a:rPr lang="ru-RU" sz="2000" dirty="0" err="1"/>
              <a:t>водосбережения</a:t>
            </a:r>
            <a:r>
              <a:rPr lang="ru-RU" sz="2000" dirty="0"/>
              <a:t>, утилизации отходов </a:t>
            </a:r>
          </a:p>
          <a:p>
            <a:pPr lvl="0"/>
            <a:r>
              <a:rPr lang="ru-RU" sz="2000" dirty="0"/>
              <a:t>разработка  технических устройств для проведения   мониторинга экологической ситуации (</a:t>
            </a:r>
            <a:r>
              <a:rPr lang="ru-RU" sz="2000" dirty="0" err="1"/>
              <a:t>дроны</a:t>
            </a:r>
            <a:r>
              <a:rPr lang="ru-RU" sz="2000" dirty="0"/>
              <a:t> и др.)</a:t>
            </a:r>
          </a:p>
          <a:p>
            <a:pPr lvl="0"/>
            <a:r>
              <a:rPr lang="ru-RU" sz="2000" dirty="0"/>
              <a:t>разработка  компьютерных программ, мобильных приложений, сайтов, связанных с  экологической проблематикой, </a:t>
            </a:r>
            <a:r>
              <a:rPr lang="ru-RU" sz="2000" dirty="0" err="1"/>
              <a:t>экомониторингом</a:t>
            </a:r>
            <a:endParaRPr lang="ru-RU" sz="2000" dirty="0"/>
          </a:p>
          <a:p>
            <a:pPr lvl="0"/>
            <a:r>
              <a:rPr lang="ru-RU" sz="2000" dirty="0" err="1"/>
              <a:t>экологичность</a:t>
            </a:r>
            <a:r>
              <a:rPr lang="ru-RU" sz="2000" dirty="0"/>
              <a:t> </a:t>
            </a:r>
            <a:r>
              <a:rPr lang="ru-RU" sz="2000" dirty="0" smtClean="0"/>
              <a:t>технологий</a:t>
            </a:r>
            <a:r>
              <a:rPr lang="ru-RU" sz="2000" dirty="0"/>
              <a:t>, техники и инженерных систем</a:t>
            </a:r>
          </a:p>
          <a:p>
            <a:pPr lvl="0"/>
            <a:r>
              <a:rPr lang="ru-RU" sz="2000" dirty="0" err="1"/>
              <a:t>экологичность</a:t>
            </a:r>
            <a:r>
              <a:rPr lang="ru-RU" sz="2000" dirty="0"/>
              <a:t> используемых материалов в разработке устройств, их эксплуатации, </a:t>
            </a:r>
            <a:r>
              <a:rPr lang="ru-RU" sz="2000" dirty="0" smtClean="0"/>
              <a:t>повторное использование </a:t>
            </a:r>
            <a:r>
              <a:rPr lang="ru-RU" sz="2000" dirty="0"/>
              <a:t>и правильная утилизация</a:t>
            </a:r>
          </a:p>
          <a:p>
            <a:endParaRPr lang="ru-RU" dirty="0"/>
          </a:p>
          <a:p>
            <a:pPr lvl="0"/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65676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93</TotalTime>
  <Words>2063</Words>
  <Application>Microsoft Office PowerPoint</Application>
  <PresentationFormat>Широкоэкранный</PresentationFormat>
  <Paragraphs>201</Paragraphs>
  <Slides>30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7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  Развитие экологической̆ грамотности и экологически-ответственного поведения у обучающихся в рамках реализации дополнительных общеобразовательных программ» </vt:lpstr>
      <vt:lpstr>Современные подходы к формированию  экологической грамотности</vt:lpstr>
      <vt:lpstr>Междисциплинарный подход</vt:lpstr>
      <vt:lpstr>Участники экологического взаимодействия</vt:lpstr>
      <vt:lpstr>«Большие идеи»</vt:lpstr>
      <vt:lpstr>«Большие идеи»</vt:lpstr>
      <vt:lpstr>Социально-педагогическая направленность  </vt:lpstr>
      <vt:lpstr>Социально-педагогическая направленность  </vt:lpstr>
      <vt:lpstr>Техническая направленность  </vt:lpstr>
      <vt:lpstr>Туристско-краеведческая  направленность  </vt:lpstr>
      <vt:lpstr>Художественная направленность    </vt:lpstr>
      <vt:lpstr>Физкультурно-спортивная направленность  направленность    </vt:lpstr>
      <vt:lpstr>Обучение через общественно-полезную активность   (service-learning)  </vt:lpstr>
      <vt:lpstr>Обучение, связанное с «местом»  (place-based  learning)   </vt:lpstr>
      <vt:lpstr>Обучение, ориентированное на действие  (action-oriented teaching)  </vt:lpstr>
      <vt:lpstr>Обучение, ориентированное на действие  (action-oriented teaching)  </vt:lpstr>
      <vt:lpstr> </vt:lpstr>
      <vt:lpstr>Презентация PowerPoint</vt:lpstr>
      <vt:lpstr>Медиатехнологии в   формировании ЭГ и ЭОП: возможности </vt:lpstr>
      <vt:lpstr>Медиатехнологии в   формировании ЭГ и ЭОП: направления </vt:lpstr>
      <vt:lpstr>Просвещение и популяризация экологических знаний, ЭОП </vt:lpstr>
      <vt:lpstr>Медиаграмотность и медиакомпететность   в области экологии</vt:lpstr>
      <vt:lpstr>Медиатехнологии в   формировании ЭГ и ЭОП </vt:lpstr>
      <vt:lpstr>Цифровые технологии в формировании ЭГ и ЭОП: возможности</vt:lpstr>
      <vt:lpstr>Цифровые технологии в формировании ЭГ и ЭОП: возможности</vt:lpstr>
      <vt:lpstr>Цифровые технологии в формировании ЭГ и ЭОП: инструменты</vt:lpstr>
      <vt:lpstr>Цифровые технологии в формировании ЭГ и ЭОП: инструменты</vt:lpstr>
      <vt:lpstr>Цифровые технологии в формировании ЭГ и ЭОП: инструменты</vt:lpstr>
      <vt:lpstr>Цифровые технологии в формировании ЭГ и ЭОП: инструменты</vt:lpstr>
      <vt:lpstr>Цифровые технологии в формировании ЭГ и ЭОП: инструменты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14</cp:revision>
  <dcterms:created xsi:type="dcterms:W3CDTF">2020-11-02T03:44:24Z</dcterms:created>
  <dcterms:modified xsi:type="dcterms:W3CDTF">2020-11-02T05:17:33Z</dcterms:modified>
</cp:coreProperties>
</file>