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puchkov\Dropbox\&#1091;&#1089;&#1090;&#1072;&#1083;&#1086;&#1089;&#1090;&#1100;-&#1044;&#1064;-&#1075;&#1088;&#1072;&#1092;&#1080;&#1082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puchkov\Dropbox\&#1091;&#1089;&#1090;&#1072;&#1083;&#1086;&#1089;&#1090;&#1100;-&#1085;&#1086;&#1074;&#1086;&#107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puchkov\Desktop\&#1063;&#1090;&#1086;%20&#1073;&#1091;&#1076;&#1077;&#1096;&#1100;%20&#1076;&#1077;&#1083;&#1072;&#1090;&#1100;%20&#1087;&#1086;&#1089;&#1083;&#1077;%20&#1091;&#1088;&#1086;&#1082;&#1086;&#1074;_&#1075;&#1088;&#1072;&#1092;&#1080;&#1082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puchkov\Desktop\&#1063;&#1090;&#1086;%20&#1073;&#1091;&#1076;&#1077;&#1096;&#1100;%20&#1076;&#1077;&#1083;&#1072;&#1090;&#1100;%20&#1087;&#1086;&#1089;&#1083;&#1077;%20&#1091;&#1088;&#1086;&#1082;&#1086;&#1074;_&#1075;&#1088;&#1072;&#1092;&#1080;&#1082;&#108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puchkov\Desktop\&#1063;&#1090;&#1086;%20&#1073;&#1091;&#1076;&#1077;&#1096;&#1100;%20&#1076;&#1077;&#1083;&#1072;&#1090;&#1100;%20&#1087;&#1086;&#1089;&#1083;&#1077;%20&#1091;&#1088;&#1086;&#1082;&#1086;&#1074;_&#1075;&#1088;&#1072;&#1092;&#1080;&#1082;&#108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puchkov\Desktop\&#1063;&#1090;&#1086;%20&#1073;&#1091;&#1076;&#1077;&#1096;&#1100;%20&#1076;&#1077;&#1083;&#1072;&#1090;&#1100;%20&#1087;&#1086;&#1089;&#1083;&#1077;%20&#1091;&#1088;&#1086;&#1082;&#1086;&#1074;_&#1075;&#1088;&#1072;&#1092;&#1080;&#1082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94668113482281"/>
          <c:y val="4.2416503094706286E-2"/>
          <c:w val="0.85114048023149047"/>
          <c:h val="0.4719006685768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Лист2!$A$10</c:f>
              <c:strCache>
                <c:ptCount val="1"/>
                <c:pt idx="0">
                  <c:v>В конце дня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Лист2!$B$9:$F$9</c:f>
              <c:strCache>
                <c:ptCount val="5"/>
                <c:pt idx="0">
                  <c:v>Абсолютно согласен</c:v>
                </c:pt>
                <c:pt idx="1">
                  <c:v>Скорее согласен</c:v>
                </c:pt>
                <c:pt idx="2">
                  <c:v>Не знаю</c:v>
                </c:pt>
                <c:pt idx="3">
                  <c:v>Скорее не согласен</c:v>
                </c:pt>
                <c:pt idx="4">
                  <c:v>Абсолютно не согласен</c:v>
                </c:pt>
              </c:strCache>
            </c:strRef>
          </c:cat>
          <c:val>
            <c:numRef>
              <c:f>Лист2!$B$10:$F$10</c:f>
              <c:numCache>
                <c:formatCode>General</c:formatCode>
                <c:ptCount val="5"/>
                <c:pt idx="0">
                  <c:v>337</c:v>
                </c:pt>
                <c:pt idx="1">
                  <c:v>293</c:v>
                </c:pt>
                <c:pt idx="2">
                  <c:v>68</c:v>
                </c:pt>
                <c:pt idx="3">
                  <c:v>75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C0-41DF-B7A5-8192E66048C8}"/>
            </c:ext>
          </c:extLst>
        </c:ser>
        <c:ser>
          <c:idx val="1"/>
          <c:order val="1"/>
          <c:tx>
            <c:strRef>
              <c:f>Лист2!$A$11</c:f>
              <c:strCache>
                <c:ptCount val="1"/>
                <c:pt idx="0">
                  <c:v>В конце недели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Лист2!$B$9:$F$9</c:f>
              <c:strCache>
                <c:ptCount val="5"/>
                <c:pt idx="0">
                  <c:v>Абсолютно согласен</c:v>
                </c:pt>
                <c:pt idx="1">
                  <c:v>Скорее согласен</c:v>
                </c:pt>
                <c:pt idx="2">
                  <c:v>Не знаю</c:v>
                </c:pt>
                <c:pt idx="3">
                  <c:v>Скорее не согласен</c:v>
                </c:pt>
                <c:pt idx="4">
                  <c:v>Абсолютно не согласен</c:v>
                </c:pt>
              </c:strCache>
            </c:strRef>
          </c:cat>
          <c:val>
            <c:numRef>
              <c:f>Лист2!$B$11:$F$11</c:f>
              <c:numCache>
                <c:formatCode>General</c:formatCode>
                <c:ptCount val="5"/>
                <c:pt idx="0">
                  <c:v>339</c:v>
                </c:pt>
                <c:pt idx="1">
                  <c:v>242</c:v>
                </c:pt>
                <c:pt idx="2">
                  <c:v>97</c:v>
                </c:pt>
                <c:pt idx="3">
                  <c:v>84</c:v>
                </c:pt>
                <c:pt idx="4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C0-41DF-B7A5-8192E66048C8}"/>
            </c:ext>
          </c:extLst>
        </c:ser>
        <c:ser>
          <c:idx val="2"/>
          <c:order val="2"/>
          <c:tx>
            <c:strRef>
              <c:f>Лист2!$A$12</c:f>
              <c:strCache>
                <c:ptCount val="1"/>
                <c:pt idx="0">
                  <c:v>В конце семестра/триместра/четверти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Лист2!$B$9:$F$9</c:f>
              <c:strCache>
                <c:ptCount val="5"/>
                <c:pt idx="0">
                  <c:v>Абсолютно согласен</c:v>
                </c:pt>
                <c:pt idx="1">
                  <c:v>Скорее согласен</c:v>
                </c:pt>
                <c:pt idx="2">
                  <c:v>Не знаю</c:v>
                </c:pt>
                <c:pt idx="3">
                  <c:v>Скорее не согласен</c:v>
                </c:pt>
                <c:pt idx="4">
                  <c:v>Абсолютно не согласен</c:v>
                </c:pt>
              </c:strCache>
            </c:strRef>
          </c:cat>
          <c:val>
            <c:numRef>
              <c:f>Лист2!$B$12:$F$12</c:f>
              <c:numCache>
                <c:formatCode>General</c:formatCode>
                <c:ptCount val="5"/>
                <c:pt idx="0">
                  <c:v>378</c:v>
                </c:pt>
                <c:pt idx="1">
                  <c:v>205</c:v>
                </c:pt>
                <c:pt idx="2">
                  <c:v>118</c:v>
                </c:pt>
                <c:pt idx="3">
                  <c:v>68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C0-41DF-B7A5-8192E66048C8}"/>
            </c:ext>
          </c:extLst>
        </c:ser>
        <c:ser>
          <c:idx val="3"/>
          <c:order val="3"/>
          <c:tx>
            <c:strRef>
              <c:f>Лист2!$A$13</c:f>
              <c:strCache>
                <c:ptCount val="1"/>
                <c:pt idx="0">
                  <c:v>В конце учебного года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Лист2!$B$9:$F$9</c:f>
              <c:strCache>
                <c:ptCount val="5"/>
                <c:pt idx="0">
                  <c:v>Абсолютно согласен</c:v>
                </c:pt>
                <c:pt idx="1">
                  <c:v>Скорее согласен</c:v>
                </c:pt>
                <c:pt idx="2">
                  <c:v>Не знаю</c:v>
                </c:pt>
                <c:pt idx="3">
                  <c:v>Скорее не согласен</c:v>
                </c:pt>
                <c:pt idx="4">
                  <c:v>Абсолютно не согласен</c:v>
                </c:pt>
              </c:strCache>
            </c:strRef>
          </c:cat>
          <c:val>
            <c:numRef>
              <c:f>Лист2!$B$13:$F$13</c:f>
              <c:numCache>
                <c:formatCode>General</c:formatCode>
                <c:ptCount val="5"/>
                <c:pt idx="0">
                  <c:v>419</c:v>
                </c:pt>
                <c:pt idx="1">
                  <c:v>173</c:v>
                </c:pt>
                <c:pt idx="2">
                  <c:v>81</c:v>
                </c:pt>
                <c:pt idx="3">
                  <c:v>80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C0-41DF-B7A5-8192E66048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0726144"/>
        <c:axId val="167252480"/>
      </c:barChart>
      <c:catAx>
        <c:axId val="70726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Оценка усталости</a:t>
                </a:r>
              </a:p>
            </c:rich>
          </c:tx>
          <c:layout>
            <c:manualLayout>
              <c:xMode val="edge"/>
              <c:yMode val="edge"/>
              <c:x val="0.32113760514917966"/>
              <c:y val="0.76090727914025091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crossAx val="167252480"/>
        <c:crosses val="autoZero"/>
        <c:auto val="1"/>
        <c:lblAlgn val="ctr"/>
        <c:lblOffset val="100"/>
        <c:noMultiLvlLbl val="0"/>
      </c:catAx>
      <c:valAx>
        <c:axId val="1672524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/>
                  <a:t>Число респондентов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07261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3286600636238517"/>
          <c:w val="0.973840769903762"/>
          <c:h val="0.16713399363761478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Лист2!$B$55</c:f>
              <c:strCache>
                <c:ptCount val="1"/>
                <c:pt idx="0">
                  <c:v>Персональные причины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24610591900311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678-4668-9DFC-2D5D8A52878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Лист2!$A$56:$A$75</c:f>
              <c:strCache>
                <c:ptCount val="20"/>
                <c:pt idx="0">
                  <c:v>Недосып</c:v>
                </c:pt>
                <c:pt idx="1">
                  <c:v>Переутомление</c:v>
                </c:pt>
                <c:pt idx="2">
                  <c:v>Проблемы со здоровьем</c:v>
                </c:pt>
                <c:pt idx="3">
                  <c:v>Скука</c:v>
                </c:pt>
                <c:pt idx="4">
                  <c:v>Стресс</c:v>
                </c:pt>
                <c:pt idx="5">
                  <c:v>Голод</c:v>
                </c:pt>
                <c:pt idx="6">
                  <c:v>Личные проблемы</c:v>
                </c:pt>
                <c:pt idx="7">
                  <c:v>Реакция на погоду</c:v>
                </c:pt>
                <c:pt idx="8">
                  <c:v>Проблемы с коллективом</c:v>
                </c:pt>
                <c:pt idx="9">
                  <c:v>Школа в целом</c:v>
                </c:pt>
                <c:pt idx="10">
                  <c:v>Нагрузка</c:v>
                </c:pt>
                <c:pt idx="11">
                  <c:v>Проблемы с расписанием</c:v>
                </c:pt>
                <c:pt idx="12">
                  <c:v>Сложность тем или занятий</c:v>
                </c:pt>
                <c:pt idx="13">
                  <c:v>Домашняя работа</c:v>
                </c:pt>
                <c:pt idx="14">
                  <c:v>Контрольные работы</c:v>
                </c:pt>
                <c:pt idx="15">
                  <c:v>Климат в классе</c:v>
                </c:pt>
                <c:pt idx="16">
                  <c:v>Дополнительные занятия</c:v>
                </c:pt>
                <c:pt idx="17">
                  <c:v>Тяжелый портфель</c:v>
                </c:pt>
                <c:pt idx="18">
                  <c:v>Дорога до школы</c:v>
                </c:pt>
                <c:pt idx="19">
                  <c:v>нет ответа</c:v>
                </c:pt>
              </c:strCache>
            </c:strRef>
          </c:cat>
          <c:val>
            <c:numRef>
              <c:f>Лист2!$B$56:$B$74</c:f>
              <c:numCache>
                <c:formatCode>General</c:formatCode>
                <c:ptCount val="19"/>
                <c:pt idx="0">
                  <c:v>163</c:v>
                </c:pt>
                <c:pt idx="1">
                  <c:v>42</c:v>
                </c:pt>
                <c:pt idx="2">
                  <c:v>32</c:v>
                </c:pt>
                <c:pt idx="3">
                  <c:v>29</c:v>
                </c:pt>
                <c:pt idx="4">
                  <c:v>19</c:v>
                </c:pt>
                <c:pt idx="5">
                  <c:v>18</c:v>
                </c:pt>
                <c:pt idx="6">
                  <c:v>10</c:v>
                </c:pt>
                <c:pt idx="7">
                  <c:v>9</c:v>
                </c:pt>
                <c:pt idx="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78-4668-9DFC-2D5D8A528787}"/>
            </c:ext>
          </c:extLst>
        </c:ser>
        <c:ser>
          <c:idx val="1"/>
          <c:order val="1"/>
          <c:tx>
            <c:strRef>
              <c:f>Лист2!$C$55</c:f>
              <c:strCache>
                <c:ptCount val="1"/>
                <c:pt idx="0">
                  <c:v>Учебные причины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Лист2!$A$56:$A$75</c:f>
              <c:strCache>
                <c:ptCount val="20"/>
                <c:pt idx="0">
                  <c:v>Недосып</c:v>
                </c:pt>
                <c:pt idx="1">
                  <c:v>Переутомление</c:v>
                </c:pt>
                <c:pt idx="2">
                  <c:v>Проблемы со здоровьем</c:v>
                </c:pt>
                <c:pt idx="3">
                  <c:v>Скука</c:v>
                </c:pt>
                <c:pt idx="4">
                  <c:v>Стресс</c:v>
                </c:pt>
                <c:pt idx="5">
                  <c:v>Голод</c:v>
                </c:pt>
                <c:pt idx="6">
                  <c:v>Личные проблемы</c:v>
                </c:pt>
                <c:pt idx="7">
                  <c:v>Реакция на погоду</c:v>
                </c:pt>
                <c:pt idx="8">
                  <c:v>Проблемы с коллективом</c:v>
                </c:pt>
                <c:pt idx="9">
                  <c:v>Школа в целом</c:v>
                </c:pt>
                <c:pt idx="10">
                  <c:v>Нагрузка</c:v>
                </c:pt>
                <c:pt idx="11">
                  <c:v>Проблемы с расписанием</c:v>
                </c:pt>
                <c:pt idx="12">
                  <c:v>Сложность тем или занятий</c:v>
                </c:pt>
                <c:pt idx="13">
                  <c:v>Домашняя работа</c:v>
                </c:pt>
                <c:pt idx="14">
                  <c:v>Контрольные работы</c:v>
                </c:pt>
                <c:pt idx="15">
                  <c:v>Климат в классе</c:v>
                </c:pt>
                <c:pt idx="16">
                  <c:v>Дополнительные занятия</c:v>
                </c:pt>
                <c:pt idx="17">
                  <c:v>Тяжелый портфель</c:v>
                </c:pt>
                <c:pt idx="18">
                  <c:v>Дорога до школы</c:v>
                </c:pt>
                <c:pt idx="19">
                  <c:v>нет ответа</c:v>
                </c:pt>
              </c:strCache>
            </c:strRef>
          </c:cat>
          <c:val>
            <c:numRef>
              <c:f>Лист2!$C$56:$C$74</c:f>
              <c:numCache>
                <c:formatCode>General</c:formatCode>
                <c:ptCount val="19"/>
                <c:pt idx="9">
                  <c:v>161</c:v>
                </c:pt>
                <c:pt idx="10">
                  <c:v>128</c:v>
                </c:pt>
                <c:pt idx="11">
                  <c:v>63</c:v>
                </c:pt>
                <c:pt idx="12">
                  <c:v>35</c:v>
                </c:pt>
                <c:pt idx="13">
                  <c:v>29</c:v>
                </c:pt>
                <c:pt idx="14">
                  <c:v>13</c:v>
                </c:pt>
                <c:pt idx="15">
                  <c:v>9</c:v>
                </c:pt>
                <c:pt idx="16">
                  <c:v>9</c:v>
                </c:pt>
                <c:pt idx="17">
                  <c:v>9</c:v>
                </c:pt>
                <c:pt idx="1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78-4668-9DFC-2D5D8A528787}"/>
            </c:ext>
          </c:extLst>
        </c:ser>
        <c:ser>
          <c:idx val="2"/>
          <c:order val="2"/>
          <c:tx>
            <c:strRef>
              <c:f>Лист2!$D$55</c:f>
              <c:strCache>
                <c:ptCount val="1"/>
                <c:pt idx="0">
                  <c:v>Нет ответа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Лист2!$A$56:$A$75</c:f>
              <c:strCache>
                <c:ptCount val="20"/>
                <c:pt idx="0">
                  <c:v>Недосып</c:v>
                </c:pt>
                <c:pt idx="1">
                  <c:v>Переутомление</c:v>
                </c:pt>
                <c:pt idx="2">
                  <c:v>Проблемы со здоровьем</c:v>
                </c:pt>
                <c:pt idx="3">
                  <c:v>Скука</c:v>
                </c:pt>
                <c:pt idx="4">
                  <c:v>Стресс</c:v>
                </c:pt>
                <c:pt idx="5">
                  <c:v>Голод</c:v>
                </c:pt>
                <c:pt idx="6">
                  <c:v>Личные проблемы</c:v>
                </c:pt>
                <c:pt idx="7">
                  <c:v>Реакция на погоду</c:v>
                </c:pt>
                <c:pt idx="8">
                  <c:v>Проблемы с коллективом</c:v>
                </c:pt>
                <c:pt idx="9">
                  <c:v>Школа в целом</c:v>
                </c:pt>
                <c:pt idx="10">
                  <c:v>Нагрузка</c:v>
                </c:pt>
                <c:pt idx="11">
                  <c:v>Проблемы с расписанием</c:v>
                </c:pt>
                <c:pt idx="12">
                  <c:v>Сложность тем или занятий</c:v>
                </c:pt>
                <c:pt idx="13">
                  <c:v>Домашняя работа</c:v>
                </c:pt>
                <c:pt idx="14">
                  <c:v>Контрольные работы</c:v>
                </c:pt>
                <c:pt idx="15">
                  <c:v>Климат в классе</c:v>
                </c:pt>
                <c:pt idx="16">
                  <c:v>Дополнительные занятия</c:v>
                </c:pt>
                <c:pt idx="17">
                  <c:v>Тяжелый портфель</c:v>
                </c:pt>
                <c:pt idx="18">
                  <c:v>Дорога до школы</c:v>
                </c:pt>
                <c:pt idx="19">
                  <c:v>нет ответа</c:v>
                </c:pt>
              </c:strCache>
            </c:strRef>
          </c:cat>
          <c:val>
            <c:numRef>
              <c:f>Лист2!$D$56:$D$75</c:f>
              <c:numCache>
                <c:formatCode>General</c:formatCode>
                <c:ptCount val="20"/>
                <c:pt idx="19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78-4668-9DFC-2D5D8A5287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5081472"/>
        <c:axId val="184436416"/>
      </c:barChart>
      <c:catAx>
        <c:axId val="135081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4436416"/>
        <c:crosses val="autoZero"/>
        <c:auto val="1"/>
        <c:lblAlgn val="ctr"/>
        <c:lblOffset val="100"/>
        <c:noMultiLvlLbl val="0"/>
      </c:catAx>
      <c:valAx>
        <c:axId val="184436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5081472"/>
        <c:crosses val="autoZero"/>
        <c:crossBetween val="between"/>
      </c:valAx>
      <c:spPr>
        <a:ln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Лист1!$A$52</c:f>
          <c:strCache>
            <c:ptCount val="1"/>
            <c:pt idx="0">
              <c:v>Посещение репетитора (по классу)</c:v>
            </c:pt>
          </c:strCache>
        </c:strRef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Лист1!$A$54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Лист1!$B$53:$L$53</c:f>
              <c:strCache>
                <c:ptCount val="11"/>
                <c:pt idx="0">
                  <c:v>1 кл</c:v>
                </c:pt>
                <c:pt idx="1">
                  <c:v>2 кл</c:v>
                </c:pt>
                <c:pt idx="2">
                  <c:v>3 кл</c:v>
                </c:pt>
                <c:pt idx="3">
                  <c:v>4 кл</c:v>
                </c:pt>
                <c:pt idx="4">
                  <c:v>5 кл</c:v>
                </c:pt>
                <c:pt idx="5">
                  <c:v>6 кл</c:v>
                </c:pt>
                <c:pt idx="6">
                  <c:v>7 кл</c:v>
                </c:pt>
                <c:pt idx="7">
                  <c:v>8 кл</c:v>
                </c:pt>
                <c:pt idx="8">
                  <c:v>9 кл</c:v>
                </c:pt>
                <c:pt idx="9">
                  <c:v>10 кл</c:v>
                </c:pt>
                <c:pt idx="10">
                  <c:v>11 кл</c:v>
                </c:pt>
              </c:strCache>
            </c:strRef>
          </c:cat>
          <c:val>
            <c:numRef>
              <c:f>Лист1!$B$54:$L$54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0.16</c:v>
                </c:pt>
                <c:pt idx="3">
                  <c:v>0.17</c:v>
                </c:pt>
                <c:pt idx="4">
                  <c:v>0.19</c:v>
                </c:pt>
                <c:pt idx="5">
                  <c:v>0.23</c:v>
                </c:pt>
                <c:pt idx="6">
                  <c:v>0.2400000000000001</c:v>
                </c:pt>
                <c:pt idx="7">
                  <c:v>0.25</c:v>
                </c:pt>
                <c:pt idx="8">
                  <c:v>0.30000000000000021</c:v>
                </c:pt>
                <c:pt idx="9">
                  <c:v>0.45</c:v>
                </c:pt>
                <c:pt idx="10">
                  <c:v>0.76000000000000045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7D-4817-97D3-1F0A32AE5EB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9472000"/>
        <c:axId val="52647040"/>
      </c:barChart>
      <c:catAx>
        <c:axId val="109472000"/>
        <c:scaling>
          <c:orientation val="minMax"/>
        </c:scaling>
        <c:delete val="0"/>
        <c:axPos val="b"/>
        <c:title>
          <c:tx>
            <c:strRef>
              <c:f>Лист1!$B$52</c:f>
              <c:strCache>
                <c:ptCount val="1"/>
                <c:pt idx="0">
                  <c:v>Класс обучения</c:v>
                </c:pt>
              </c:strCache>
            </c:strRef>
          </c:tx>
          <c:layout/>
          <c:overlay val="0"/>
          <c:txPr>
            <a:bodyPr/>
            <a:lstStyle/>
            <a:p>
              <a:pPr>
                <a:defRPr b="0"/>
              </a:pPr>
              <a:endParaRPr lang="ru-RU"/>
            </a:p>
          </c:txPr>
        </c:title>
        <c:numFmt formatCode="General" sourceLinked="0"/>
        <c:majorTickMark val="out"/>
        <c:minorTickMark val="none"/>
        <c:tickLblPos val="nextTo"/>
        <c:crossAx val="52647040"/>
        <c:crosses val="autoZero"/>
        <c:auto val="1"/>
        <c:lblAlgn val="ctr"/>
        <c:lblOffset val="100"/>
        <c:noMultiLvlLbl val="0"/>
      </c:catAx>
      <c:valAx>
        <c:axId val="5264704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1094720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Лист1!$A$179</c:f>
          <c:strCache>
            <c:ptCount val="1"/>
            <c:pt idx="0">
              <c:v>Еженедельные прогулки (по классу)</c:v>
            </c:pt>
          </c:strCache>
        </c:strRef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Лист1!$B$180:$L$180</c:f>
              <c:strCache>
                <c:ptCount val="11"/>
                <c:pt idx="0">
                  <c:v>1 кл</c:v>
                </c:pt>
                <c:pt idx="1">
                  <c:v>2 кл</c:v>
                </c:pt>
                <c:pt idx="2">
                  <c:v>3 кл</c:v>
                </c:pt>
                <c:pt idx="3">
                  <c:v>4 кл</c:v>
                </c:pt>
                <c:pt idx="4">
                  <c:v>5 кл</c:v>
                </c:pt>
                <c:pt idx="5">
                  <c:v>6 кл</c:v>
                </c:pt>
                <c:pt idx="6">
                  <c:v>7 кл</c:v>
                </c:pt>
                <c:pt idx="7">
                  <c:v>8 кл</c:v>
                </c:pt>
                <c:pt idx="8">
                  <c:v>9 кл</c:v>
                </c:pt>
                <c:pt idx="9">
                  <c:v>10 кл</c:v>
                </c:pt>
                <c:pt idx="10">
                  <c:v>11 кл</c:v>
                </c:pt>
              </c:strCache>
            </c:strRef>
          </c:cat>
          <c:val>
            <c:numRef>
              <c:f>Лист1!$B$181:$L$181</c:f>
              <c:numCache>
                <c:formatCode>General</c:formatCode>
                <c:ptCount val="11"/>
                <c:pt idx="0">
                  <c:v>5.7</c:v>
                </c:pt>
                <c:pt idx="1">
                  <c:v>5.6</c:v>
                </c:pt>
                <c:pt idx="2">
                  <c:v>4.4000000000000004</c:v>
                </c:pt>
                <c:pt idx="3">
                  <c:v>4.4000000000000004</c:v>
                </c:pt>
                <c:pt idx="4">
                  <c:v>4.9000000000000004</c:v>
                </c:pt>
                <c:pt idx="5">
                  <c:v>3.4</c:v>
                </c:pt>
                <c:pt idx="6">
                  <c:v>3.9</c:v>
                </c:pt>
                <c:pt idx="7">
                  <c:v>3.6</c:v>
                </c:pt>
                <c:pt idx="8">
                  <c:v>3.5</c:v>
                </c:pt>
                <c:pt idx="9">
                  <c:v>2.7</c:v>
                </c:pt>
                <c:pt idx="10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28-4EEB-9A80-701FA2CD9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684288"/>
        <c:axId val="54698752"/>
      </c:barChart>
      <c:catAx>
        <c:axId val="54684288"/>
        <c:scaling>
          <c:orientation val="minMax"/>
        </c:scaling>
        <c:delete val="0"/>
        <c:axPos val="b"/>
        <c:title>
          <c:tx>
            <c:strRef>
              <c:f>Лист1!$B$179</c:f>
              <c:strCache>
                <c:ptCount val="1"/>
                <c:pt idx="0">
                  <c:v>Класс обучения</c:v>
                </c:pt>
              </c:strCache>
            </c:strRef>
          </c:tx>
          <c:layout/>
          <c:overlay val="0"/>
          <c:txPr>
            <a:bodyPr/>
            <a:lstStyle/>
            <a:p>
              <a:pPr>
                <a:defRPr b="0"/>
              </a:pPr>
              <a:endParaRPr lang="ru-RU"/>
            </a:p>
          </c:txPr>
        </c:title>
        <c:numFmt formatCode="General" sourceLinked="0"/>
        <c:majorTickMark val="out"/>
        <c:minorTickMark val="none"/>
        <c:tickLblPos val="nextTo"/>
        <c:crossAx val="54698752"/>
        <c:crosses val="autoZero"/>
        <c:auto val="1"/>
        <c:lblAlgn val="ctr"/>
        <c:lblOffset val="100"/>
        <c:noMultiLvlLbl val="0"/>
      </c:catAx>
      <c:valAx>
        <c:axId val="54698752"/>
        <c:scaling>
          <c:orientation val="minMax"/>
        </c:scaling>
        <c:delete val="0"/>
        <c:axPos val="l"/>
        <c:title>
          <c:tx>
            <c:strRef>
              <c:f>Лист1!$A$181</c:f>
              <c:strCache>
                <c:ptCount val="1"/>
                <c:pt idx="0">
                  <c:v>Число прогулок</c:v>
                </c:pt>
              </c:strCache>
            </c:strRef>
          </c:tx>
          <c:layout/>
          <c:overlay val="0"/>
          <c:txPr>
            <a:bodyPr rot="-5400000" vert="horz"/>
            <a:lstStyle/>
            <a:p>
              <a:pPr>
                <a:defRPr/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crossAx val="546842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Лист1!$A$199</c:f>
          <c:strCache>
            <c:ptCount val="1"/>
            <c:pt idx="0">
              <c:v>Среднее время на домашнюю работу (по классу)</c:v>
            </c:pt>
          </c:strCache>
        </c:strRef>
      </c:tx>
      <c:layout>
        <c:manualLayout>
          <c:xMode val="edge"/>
          <c:yMode val="edge"/>
          <c:x val="0.24085955391034283"/>
          <c:y val="2.681558115416822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Лист1!$A$201</c:f>
              <c:strCache>
                <c:ptCount val="1"/>
                <c:pt idx="0">
                  <c:v>Время (в часах)</c:v>
                </c:pt>
              </c:strCache>
            </c:strRef>
          </c:tx>
          <c:invertIfNegative val="0"/>
          <c:cat>
            <c:strRef>
              <c:f>Лист1!$B$200:$L$200</c:f>
              <c:strCache>
                <c:ptCount val="11"/>
                <c:pt idx="0">
                  <c:v>1 кл</c:v>
                </c:pt>
                <c:pt idx="1">
                  <c:v>2 кл</c:v>
                </c:pt>
                <c:pt idx="2">
                  <c:v>3 кл</c:v>
                </c:pt>
                <c:pt idx="3">
                  <c:v>4 кл</c:v>
                </c:pt>
                <c:pt idx="4">
                  <c:v>5 кл</c:v>
                </c:pt>
                <c:pt idx="5">
                  <c:v>6 кл</c:v>
                </c:pt>
                <c:pt idx="6">
                  <c:v>7 кл</c:v>
                </c:pt>
                <c:pt idx="7">
                  <c:v>8 кл</c:v>
                </c:pt>
                <c:pt idx="8">
                  <c:v>9 кл</c:v>
                </c:pt>
                <c:pt idx="9">
                  <c:v>10 кл</c:v>
                </c:pt>
                <c:pt idx="10">
                  <c:v>11 кл</c:v>
                </c:pt>
              </c:strCache>
            </c:strRef>
          </c:cat>
          <c:val>
            <c:numRef>
              <c:f>Лист1!$B$201:$L$201</c:f>
              <c:numCache>
                <c:formatCode>h:mm</c:formatCode>
                <c:ptCount val="11"/>
                <c:pt idx="0">
                  <c:v>4.1666666666666664E-2</c:v>
                </c:pt>
                <c:pt idx="1">
                  <c:v>8.1944444444444528E-2</c:v>
                </c:pt>
                <c:pt idx="2">
                  <c:v>7.5000000000000011E-2</c:v>
                </c:pt>
                <c:pt idx="3">
                  <c:v>9.7222222222222224E-2</c:v>
                </c:pt>
                <c:pt idx="4">
                  <c:v>7.1527777777777787E-2</c:v>
                </c:pt>
                <c:pt idx="5">
                  <c:v>8.1944444444444528E-2</c:v>
                </c:pt>
                <c:pt idx="6">
                  <c:v>8.3333333333333343E-2</c:v>
                </c:pt>
                <c:pt idx="7">
                  <c:v>7.9166666666666718E-2</c:v>
                </c:pt>
                <c:pt idx="8">
                  <c:v>9.3055555555555683E-2</c:v>
                </c:pt>
                <c:pt idx="9">
                  <c:v>0.10069444444444452</c:v>
                </c:pt>
                <c:pt idx="10">
                  <c:v>0.10625000000000002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95-4C9F-A92A-91B2CCC47F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722944"/>
        <c:axId val="54724864"/>
      </c:barChart>
      <c:catAx>
        <c:axId val="54722944"/>
        <c:scaling>
          <c:orientation val="minMax"/>
        </c:scaling>
        <c:delete val="0"/>
        <c:axPos val="b"/>
        <c:title>
          <c:tx>
            <c:strRef>
              <c:f>Лист1!$B$199</c:f>
              <c:strCache>
                <c:ptCount val="1"/>
                <c:pt idx="0">
                  <c:v>Класс обучения</c:v>
                </c:pt>
              </c:strCache>
            </c:strRef>
          </c:tx>
          <c:layout/>
          <c:overlay val="0"/>
          <c:txPr>
            <a:bodyPr/>
            <a:lstStyle/>
            <a:p>
              <a:pPr>
                <a:defRPr b="0"/>
              </a:pPr>
              <a:endParaRPr lang="ru-RU"/>
            </a:p>
          </c:txPr>
        </c:title>
        <c:numFmt formatCode="General" sourceLinked="0"/>
        <c:majorTickMark val="out"/>
        <c:minorTickMark val="none"/>
        <c:tickLblPos val="nextTo"/>
        <c:crossAx val="54724864"/>
        <c:crosses val="autoZero"/>
        <c:auto val="1"/>
        <c:lblAlgn val="ctr"/>
        <c:lblOffset val="100"/>
        <c:noMultiLvlLbl val="0"/>
      </c:catAx>
      <c:valAx>
        <c:axId val="54724864"/>
        <c:scaling>
          <c:orientation val="minMax"/>
        </c:scaling>
        <c:delete val="0"/>
        <c:axPos val="l"/>
        <c:majorGridlines/>
        <c:title>
          <c:tx>
            <c:strRef>
              <c:f>Лист1!$A$201</c:f>
              <c:strCache>
                <c:ptCount val="1"/>
                <c:pt idx="0">
                  <c:v>Время (в часах)</c:v>
                </c:pt>
              </c:strCache>
            </c:strRef>
          </c:tx>
          <c:layout/>
          <c:overlay val="0"/>
          <c:txPr>
            <a:bodyPr rot="-5400000" vert="horz"/>
            <a:lstStyle/>
            <a:p>
              <a:pPr>
                <a:defRPr/>
              </a:pPr>
              <a:endParaRPr lang="ru-RU"/>
            </a:p>
          </c:txPr>
        </c:title>
        <c:numFmt formatCode="h:mm" sourceLinked="1"/>
        <c:majorTickMark val="out"/>
        <c:minorTickMark val="none"/>
        <c:tickLblPos val="nextTo"/>
        <c:crossAx val="547229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Выполняет</a:t>
            </a:r>
            <a:r>
              <a:rPr lang="ru-RU" baseline="0"/>
              <a:t> ли ребенок</a:t>
            </a:r>
            <a:r>
              <a:rPr lang="ru-RU"/>
              <a:t> домашнюю работу полностью (ответы</a:t>
            </a:r>
            <a:r>
              <a:rPr lang="ru-RU" baseline="0"/>
              <a:t> родителей</a:t>
            </a:r>
            <a:r>
              <a:rPr lang="ru-RU"/>
              <a:t>)</a:t>
            </a:r>
          </a:p>
        </c:rich>
      </c:tx>
      <c:layout>
        <c:manualLayout>
          <c:xMode val="edge"/>
          <c:yMode val="edge"/>
          <c:x val="1.9011524658318825E-2"/>
          <c:y val="2.6019431644994252E-2"/>
        </c:manualLayout>
      </c:layout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Лист1!$A$250</c:f>
              <c:strCache>
                <c:ptCount val="1"/>
                <c:pt idx="0">
                  <c:v>Полностью</c:v>
                </c:pt>
              </c:strCache>
            </c:strRef>
          </c:tx>
          <c:invertIfNegative val="0"/>
          <c:cat>
            <c:strRef>
              <c:f>Лист1!$B$249:$L$249</c:f>
              <c:strCache>
                <c:ptCount val="11"/>
                <c:pt idx="0">
                  <c:v>1 кл</c:v>
                </c:pt>
                <c:pt idx="1">
                  <c:v>2 кл</c:v>
                </c:pt>
                <c:pt idx="2">
                  <c:v>3 кл</c:v>
                </c:pt>
                <c:pt idx="3">
                  <c:v>4 кл</c:v>
                </c:pt>
                <c:pt idx="4">
                  <c:v>5 кл</c:v>
                </c:pt>
                <c:pt idx="5">
                  <c:v>6 кл</c:v>
                </c:pt>
                <c:pt idx="6">
                  <c:v>7 кл</c:v>
                </c:pt>
                <c:pt idx="7">
                  <c:v>8 кл</c:v>
                </c:pt>
                <c:pt idx="8">
                  <c:v>9 кл</c:v>
                </c:pt>
                <c:pt idx="9">
                  <c:v>10 кл</c:v>
                </c:pt>
                <c:pt idx="10">
                  <c:v>11 кл</c:v>
                </c:pt>
              </c:strCache>
            </c:strRef>
          </c:cat>
          <c:val>
            <c:numRef>
              <c:f>Лист1!$B$250:$L$250</c:f>
              <c:numCache>
                <c:formatCode>0%</c:formatCode>
                <c:ptCount val="11"/>
                <c:pt idx="0">
                  <c:v>0.88</c:v>
                </c:pt>
                <c:pt idx="1">
                  <c:v>0.96000000000000041</c:v>
                </c:pt>
                <c:pt idx="2">
                  <c:v>0.93</c:v>
                </c:pt>
                <c:pt idx="3">
                  <c:v>0.94000000000000039</c:v>
                </c:pt>
                <c:pt idx="4">
                  <c:v>0.93</c:v>
                </c:pt>
                <c:pt idx="5">
                  <c:v>0.88</c:v>
                </c:pt>
                <c:pt idx="6">
                  <c:v>0.77000000000000046</c:v>
                </c:pt>
                <c:pt idx="7">
                  <c:v>0.79</c:v>
                </c:pt>
                <c:pt idx="8">
                  <c:v>0.64000000000000046</c:v>
                </c:pt>
                <c:pt idx="9">
                  <c:v>0.71000000000000041</c:v>
                </c:pt>
                <c:pt idx="10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A3-4E29-B909-8A4E71E004E2}"/>
            </c:ext>
          </c:extLst>
        </c:ser>
        <c:ser>
          <c:idx val="1"/>
          <c:order val="1"/>
          <c:tx>
            <c:strRef>
              <c:f>Лист1!$A$251</c:f>
              <c:strCache>
                <c:ptCount val="1"/>
                <c:pt idx="0">
                  <c:v>Частично, под настроение</c:v>
                </c:pt>
              </c:strCache>
            </c:strRef>
          </c:tx>
          <c:invertIfNegative val="0"/>
          <c:cat>
            <c:strRef>
              <c:f>Лист1!$B$249:$L$249</c:f>
              <c:strCache>
                <c:ptCount val="11"/>
                <c:pt idx="0">
                  <c:v>1 кл</c:v>
                </c:pt>
                <c:pt idx="1">
                  <c:v>2 кл</c:v>
                </c:pt>
                <c:pt idx="2">
                  <c:v>3 кл</c:v>
                </c:pt>
                <c:pt idx="3">
                  <c:v>4 кл</c:v>
                </c:pt>
                <c:pt idx="4">
                  <c:v>5 кл</c:v>
                </c:pt>
                <c:pt idx="5">
                  <c:v>6 кл</c:v>
                </c:pt>
                <c:pt idx="6">
                  <c:v>7 кл</c:v>
                </c:pt>
                <c:pt idx="7">
                  <c:v>8 кл</c:v>
                </c:pt>
                <c:pt idx="8">
                  <c:v>9 кл</c:v>
                </c:pt>
                <c:pt idx="9">
                  <c:v>10 кл</c:v>
                </c:pt>
                <c:pt idx="10">
                  <c:v>11 кл</c:v>
                </c:pt>
              </c:strCache>
            </c:strRef>
          </c:cat>
          <c:val>
            <c:numRef>
              <c:f>Лист1!$B$251:$L$251</c:f>
              <c:numCache>
                <c:formatCode>0%</c:formatCode>
                <c:ptCount val="11"/>
                <c:pt idx="0">
                  <c:v>0.11</c:v>
                </c:pt>
                <c:pt idx="1">
                  <c:v>3.0000000000000002E-2</c:v>
                </c:pt>
                <c:pt idx="2">
                  <c:v>6.0000000000000032E-2</c:v>
                </c:pt>
                <c:pt idx="3">
                  <c:v>4.0000000000000022E-2</c:v>
                </c:pt>
                <c:pt idx="4">
                  <c:v>2.0000000000000011E-2</c:v>
                </c:pt>
                <c:pt idx="5">
                  <c:v>7.0000000000000021E-2</c:v>
                </c:pt>
                <c:pt idx="6">
                  <c:v>0.11</c:v>
                </c:pt>
                <c:pt idx="7">
                  <c:v>8.0000000000000043E-2</c:v>
                </c:pt>
                <c:pt idx="8">
                  <c:v>0.16</c:v>
                </c:pt>
                <c:pt idx="9">
                  <c:v>0.05</c:v>
                </c:pt>
                <c:pt idx="10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A3-4E29-B909-8A4E71E004E2}"/>
            </c:ext>
          </c:extLst>
        </c:ser>
        <c:ser>
          <c:idx val="2"/>
          <c:order val="2"/>
          <c:tx>
            <c:strRef>
              <c:f>Лист1!$A$252</c:f>
              <c:strCache>
                <c:ptCount val="1"/>
                <c:pt idx="0">
                  <c:v>Только по "основным" предметам</c:v>
                </c:pt>
              </c:strCache>
            </c:strRef>
          </c:tx>
          <c:invertIfNegative val="0"/>
          <c:cat>
            <c:strRef>
              <c:f>Лист1!$B$249:$L$249</c:f>
              <c:strCache>
                <c:ptCount val="11"/>
                <c:pt idx="0">
                  <c:v>1 кл</c:v>
                </c:pt>
                <c:pt idx="1">
                  <c:v>2 кл</c:v>
                </c:pt>
                <c:pt idx="2">
                  <c:v>3 кл</c:v>
                </c:pt>
                <c:pt idx="3">
                  <c:v>4 кл</c:v>
                </c:pt>
                <c:pt idx="4">
                  <c:v>5 кл</c:v>
                </c:pt>
                <c:pt idx="5">
                  <c:v>6 кл</c:v>
                </c:pt>
                <c:pt idx="6">
                  <c:v>7 кл</c:v>
                </c:pt>
                <c:pt idx="7">
                  <c:v>8 кл</c:v>
                </c:pt>
                <c:pt idx="8">
                  <c:v>9 кл</c:v>
                </c:pt>
                <c:pt idx="9">
                  <c:v>10 кл</c:v>
                </c:pt>
                <c:pt idx="10">
                  <c:v>11 кл</c:v>
                </c:pt>
              </c:strCache>
            </c:strRef>
          </c:cat>
          <c:val>
            <c:numRef>
              <c:f>Лист1!$B$252:$L$252</c:f>
              <c:numCache>
                <c:formatCode>0%</c:formatCode>
                <c:ptCount val="11"/>
                <c:pt idx="0">
                  <c:v>1.0000000000000005E-2</c:v>
                </c:pt>
                <c:pt idx="1">
                  <c:v>1.0000000000000005E-2</c:v>
                </c:pt>
                <c:pt idx="2">
                  <c:v>1.0000000000000005E-2</c:v>
                </c:pt>
                <c:pt idx="3">
                  <c:v>1.0000000000000005E-2</c:v>
                </c:pt>
                <c:pt idx="4">
                  <c:v>2.0000000000000011E-2</c:v>
                </c:pt>
                <c:pt idx="5">
                  <c:v>2.0000000000000011E-2</c:v>
                </c:pt>
                <c:pt idx="6">
                  <c:v>4.0000000000000022E-2</c:v>
                </c:pt>
                <c:pt idx="7">
                  <c:v>8.0000000000000043E-2</c:v>
                </c:pt>
                <c:pt idx="8">
                  <c:v>7.0000000000000021E-2</c:v>
                </c:pt>
                <c:pt idx="9">
                  <c:v>8.0000000000000043E-2</c:v>
                </c:pt>
                <c:pt idx="10">
                  <c:v>0.15000000000000011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A3-4E29-B909-8A4E71E004E2}"/>
            </c:ext>
          </c:extLst>
        </c:ser>
        <c:ser>
          <c:idx val="3"/>
          <c:order val="3"/>
          <c:tx>
            <c:strRef>
              <c:f>Лист1!$A$253</c:f>
              <c:strCache>
                <c:ptCount val="1"/>
                <c:pt idx="0">
                  <c:v>Не знаю, не контролирую</c:v>
                </c:pt>
              </c:strCache>
            </c:strRef>
          </c:tx>
          <c:invertIfNegative val="0"/>
          <c:cat>
            <c:strRef>
              <c:f>Лист1!$B$249:$L$249</c:f>
              <c:strCache>
                <c:ptCount val="11"/>
                <c:pt idx="0">
                  <c:v>1 кл</c:v>
                </c:pt>
                <c:pt idx="1">
                  <c:v>2 кл</c:v>
                </c:pt>
                <c:pt idx="2">
                  <c:v>3 кл</c:v>
                </c:pt>
                <c:pt idx="3">
                  <c:v>4 кл</c:v>
                </c:pt>
                <c:pt idx="4">
                  <c:v>5 кл</c:v>
                </c:pt>
                <c:pt idx="5">
                  <c:v>6 кл</c:v>
                </c:pt>
                <c:pt idx="6">
                  <c:v>7 кл</c:v>
                </c:pt>
                <c:pt idx="7">
                  <c:v>8 кл</c:v>
                </c:pt>
                <c:pt idx="8">
                  <c:v>9 кл</c:v>
                </c:pt>
                <c:pt idx="9">
                  <c:v>10 кл</c:v>
                </c:pt>
                <c:pt idx="10">
                  <c:v>11 кл</c:v>
                </c:pt>
              </c:strCache>
            </c:strRef>
          </c:cat>
          <c:val>
            <c:numRef>
              <c:f>Лист1!$B$253:$L$253</c:f>
              <c:numCache>
                <c:formatCode>0%</c:formatCode>
                <c:ptCount val="11"/>
                <c:pt idx="0">
                  <c:v>0</c:v>
                </c:pt>
                <c:pt idx="1">
                  <c:v>1.0000000000000005E-2</c:v>
                </c:pt>
                <c:pt idx="2">
                  <c:v>0</c:v>
                </c:pt>
                <c:pt idx="3">
                  <c:v>1.0000000000000005E-2</c:v>
                </c:pt>
                <c:pt idx="4">
                  <c:v>1.0000000000000005E-2</c:v>
                </c:pt>
                <c:pt idx="5">
                  <c:v>3.0000000000000002E-2</c:v>
                </c:pt>
                <c:pt idx="6">
                  <c:v>7.0000000000000021E-2</c:v>
                </c:pt>
                <c:pt idx="7">
                  <c:v>6.0000000000000032E-2</c:v>
                </c:pt>
                <c:pt idx="8">
                  <c:v>0.13</c:v>
                </c:pt>
                <c:pt idx="9">
                  <c:v>0.16</c:v>
                </c:pt>
                <c:pt idx="10">
                  <c:v>0.2100000000000001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A3-4E29-B909-8A4E71E004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783360"/>
        <c:axId val="55068160"/>
      </c:barChart>
      <c:catAx>
        <c:axId val="54783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ru-RU" b="0"/>
                  <a:t>Класс обучения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55068160"/>
        <c:crosses val="autoZero"/>
        <c:auto val="1"/>
        <c:lblAlgn val="ctr"/>
        <c:lblOffset val="100"/>
        <c:noMultiLvlLbl val="0"/>
      </c:catAx>
      <c:valAx>
        <c:axId val="550681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47833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E51BB-7C07-47D7-8185-BF28A3AA52BE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F6CB3-C09A-4A27-AECD-4B0592494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51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F6CB3-C09A-4A27-AECD-4B059249437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004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F6CB3-C09A-4A27-AECD-4B059249437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862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F6CB3-C09A-4A27-AECD-4B059249437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743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F6CB3-C09A-4A27-AECD-4B059249437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920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F6CB3-C09A-4A27-AECD-4B059249437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147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F6CB3-C09A-4A27-AECD-4B059249437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395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F6CB3-C09A-4A27-AECD-4B059249437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117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F6CB3-C09A-4A27-AECD-4B059249437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223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FC6E-7685-45A9-86FA-444D6E529E1F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ECE3-B9B4-4C43-A53A-DCF70D141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14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FC6E-7685-45A9-86FA-444D6E529E1F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ECE3-B9B4-4C43-A53A-DCF70D141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96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FC6E-7685-45A9-86FA-444D6E529E1F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ECE3-B9B4-4C43-A53A-DCF70D141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19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FC6E-7685-45A9-86FA-444D6E529E1F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ECE3-B9B4-4C43-A53A-DCF70D141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55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FC6E-7685-45A9-86FA-444D6E529E1F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ECE3-B9B4-4C43-A53A-DCF70D141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1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FC6E-7685-45A9-86FA-444D6E529E1F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ECE3-B9B4-4C43-A53A-DCF70D141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3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FC6E-7685-45A9-86FA-444D6E529E1F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ECE3-B9B4-4C43-A53A-DCF70D141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4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FC6E-7685-45A9-86FA-444D6E529E1F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ECE3-B9B4-4C43-A53A-DCF70D141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81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FC6E-7685-45A9-86FA-444D6E529E1F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ECE3-B9B4-4C43-A53A-DCF70D141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971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FC6E-7685-45A9-86FA-444D6E529E1F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ECE3-B9B4-4C43-A53A-DCF70D141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07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FC6E-7685-45A9-86FA-444D6E529E1F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ECE3-B9B4-4C43-A53A-DCF70D141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24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6FC6E-7685-45A9-86FA-444D6E529E1F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2ECE3-B9B4-4C43-A53A-DCF70D141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94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 flipH="1" flipV="1">
            <a:off x="11146208" y="233279"/>
            <a:ext cx="764703" cy="76470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TextBox 9"/>
          <p:cNvSpPr txBox="1"/>
          <p:nvPr/>
        </p:nvSpPr>
        <p:spPr>
          <a:xfrm>
            <a:off x="2676922" y="1973736"/>
            <a:ext cx="6876256" cy="10724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5717" tIns="35717" rIns="35717" bIns="35717" numCol="1" spcCol="26788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ru-RU" sz="2000" b="1" dirty="0">
                <a:solidFill>
                  <a:srgbClr val="253957"/>
                </a:solidFill>
                <a:latin typeface="Calibri" pitchFamily="34" charset="0"/>
              </a:rPr>
              <a:t>Рекомендации по предотвращению перегрузки школьников, основанные на результатах социологического </a:t>
            </a:r>
            <a:r>
              <a:rPr lang="ru-RU" sz="2000" b="1" dirty="0" smtClean="0">
                <a:solidFill>
                  <a:srgbClr val="253957"/>
                </a:solidFill>
                <a:latin typeface="Calibri" pitchFamily="34" charset="0"/>
              </a:rPr>
              <a:t>исследования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96621" y="6110049"/>
            <a:ext cx="1903017" cy="2875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none" lIns="35717" tIns="35717" rIns="35717" bIns="35717" numCol="1" spcCol="26788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10751" hangingPunct="0"/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Helvetica Light"/>
              </a:rPr>
              <a:t>Москва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Helvetica Light"/>
              </a:rPr>
              <a:t>, 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Helvetica Light"/>
              </a:rPr>
              <a:t>20 апреля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Helvetica Light"/>
              </a:rPr>
              <a:t>20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Helvetica Light"/>
              </a:rPr>
              <a:t>21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Calibri" pitchFamily="34" charset="0"/>
              <a:sym typeface="Helvetica Light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952950" y="3761980"/>
            <a:ext cx="4575609" cy="9339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none" lIns="35717" tIns="35717" rIns="35717" bIns="35717" numCol="1" spcCol="26788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algn="r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Надежда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Княгинина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, 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научный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сотрудник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Лаборатории образовательного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права 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Института образования НИУ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ВШЭ</a:t>
            </a:r>
            <a:endParaRPr lang="en-US" sz="1400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8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838450"/>
            <a:ext cx="3423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Чувствуешь ли ты себя уставшим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92951161"/>
              </p:ext>
            </p:extLst>
          </p:nvPr>
        </p:nvGraphicFramePr>
        <p:xfrm>
          <a:off x="685800" y="3379787"/>
          <a:ext cx="5095875" cy="3324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07655668"/>
              </p:ext>
            </p:extLst>
          </p:nvPr>
        </p:nvGraphicFramePr>
        <p:xfrm>
          <a:off x="5891212" y="3379787"/>
          <a:ext cx="5781675" cy="3324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91212" y="2838450"/>
            <a:ext cx="391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 чем связываешь причины усталости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90575" y="447675"/>
            <a:ext cx="381264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</a:rPr>
              <a:t>Что дети говорят об усталости?</a:t>
            </a:r>
            <a:endParaRPr lang="ru-RU" sz="2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8327" y="997982"/>
            <a:ext cx="5941435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Не менее 72% детей отмечают усталость во всех периодах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Усталость накапливается к концу года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С возрастом усталость отмечают чаще (85% в 11 классе)</a:t>
            </a:r>
            <a:endParaRPr lang="ru-RU" dirty="0"/>
          </a:p>
        </p:txBody>
      </p:sp>
      <p:pic>
        <p:nvPicPr>
          <p:cNvPr id="8" name="Изображение" descr="Изображение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 flipH="1" flipV="1">
            <a:off x="11146208" y="233279"/>
            <a:ext cx="764703" cy="76470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54500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90575" y="447675"/>
            <a:ext cx="34049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</a:rPr>
              <a:t>Что делают уставшие дети?</a:t>
            </a:r>
            <a:endParaRPr lang="ru-RU" sz="2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8327" y="1036082"/>
            <a:ext cx="855458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Дополнительное образование: 2,5 занятия в неделю (53% в школе и 68% вне школы)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В жизни 88% детей присутствует двигательная активность или спорт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Прогулки 3,5 раза в неделю 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90%  вечером делают домашнюю работу</a:t>
            </a:r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808059396"/>
              </p:ext>
            </p:extLst>
          </p:nvPr>
        </p:nvGraphicFramePr>
        <p:xfrm>
          <a:off x="790575" y="3483689"/>
          <a:ext cx="4515802" cy="2913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579068526"/>
              </p:ext>
            </p:extLst>
          </p:nvPr>
        </p:nvGraphicFramePr>
        <p:xfrm>
          <a:off x="5881688" y="3483689"/>
          <a:ext cx="4757738" cy="2948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Изображение" descr="Изображение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 flipH="1" flipV="1">
            <a:off x="11146208" y="233279"/>
            <a:ext cx="764703" cy="76470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37281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90575" y="447675"/>
            <a:ext cx="231710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</a:rPr>
              <a:t>Домашняя работа</a:t>
            </a:r>
            <a:endParaRPr lang="ru-RU" sz="2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8327" y="1036082"/>
            <a:ext cx="6873356" cy="8803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2 часа и 10 минут в среднем тратит школьник на домашнюю работу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Гигиенические нормативы? 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518119172"/>
              </p:ext>
            </p:extLst>
          </p:nvPr>
        </p:nvGraphicFramePr>
        <p:xfrm>
          <a:off x="628650" y="2922532"/>
          <a:ext cx="4781550" cy="3335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343748714"/>
              </p:ext>
            </p:extLst>
          </p:nvPr>
        </p:nvGraphicFramePr>
        <p:xfrm>
          <a:off x="6038850" y="2922532"/>
          <a:ext cx="6067425" cy="3590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2" name="Изображение" descr="Изображение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 flipH="1" flipV="1">
            <a:off x="11146208" y="233279"/>
            <a:ext cx="764703" cy="76470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79679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90575" y="447675"/>
            <a:ext cx="256467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</a:rPr>
              <a:t>Что можно сделать?</a:t>
            </a:r>
            <a:endParaRPr lang="ru-RU" sz="2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0576" y="1064657"/>
            <a:ext cx="10791824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Консенсус с расписанием: нет контрольным на 1 уроке! нет сложным 7м урокам! нет урокам после </a:t>
            </a:r>
            <a:r>
              <a:rPr lang="ru-RU" dirty="0" err="1" smtClean="0"/>
              <a:t>физ-ры</a:t>
            </a:r>
            <a:r>
              <a:rPr lang="ru-RU" dirty="0" smtClean="0"/>
              <a:t>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90575" y="2064387"/>
            <a:ext cx="1004787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Дать школе возможности:</a:t>
            </a:r>
          </a:p>
          <a:p>
            <a:endParaRPr lang="ru-RU" dirty="0" smtClean="0"/>
          </a:p>
          <a:p>
            <a:r>
              <a:rPr lang="ru-RU" dirty="0" smtClean="0"/>
              <a:t>Максимальный зачет результатов: ДОД, ДПО, репетиторы, неформальный сектор.</a:t>
            </a:r>
          </a:p>
          <a:p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(Порядок зачёта, Приказ </a:t>
            </a:r>
            <a:r>
              <a:rPr lang="ru-RU" dirty="0" err="1">
                <a:solidFill>
                  <a:schemeClr val="bg1">
                    <a:lumMod val="65000"/>
                  </a:schemeClr>
                </a:solidFill>
              </a:rPr>
              <a:t>Минобрнауки</a:t>
            </a:r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 России N 845, </a:t>
            </a:r>
            <a:r>
              <a:rPr lang="ru-RU" dirty="0" err="1">
                <a:solidFill>
                  <a:schemeClr val="bg1">
                    <a:lumMod val="65000"/>
                  </a:schemeClr>
                </a:solidFill>
              </a:rPr>
              <a:t>Минпросвещения</a:t>
            </a:r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 России N 369 от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30.07.2020)</a:t>
            </a:r>
          </a:p>
          <a:p>
            <a:endParaRPr lang="ru-RU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ru-RU" dirty="0" smtClean="0"/>
              <a:t>Сочетание семейной формы образования и школы через индивидуальный учебный план</a:t>
            </a:r>
          </a:p>
          <a:p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(ст. 17 Закона об образовании)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  <a:p>
            <a:endParaRPr lang="ru-RU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ru-RU" dirty="0"/>
              <a:t>Р</a:t>
            </a:r>
            <a:r>
              <a:rPr lang="ru-RU" dirty="0" smtClean="0"/>
              <a:t>асширить перечень оснований перехода обучающихся на индивидуальный учебный план</a:t>
            </a:r>
          </a:p>
          <a:p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(ст. 34 Закона об образовании)</a:t>
            </a:r>
          </a:p>
          <a:p>
            <a:endParaRPr lang="ru-RU" dirty="0" smtClean="0"/>
          </a:p>
          <a:p>
            <a:r>
              <a:rPr lang="ru-RU" dirty="0" smtClean="0"/>
              <a:t>Самостоятельно определять сложность предметов с учетом особенностей учеников и учителя</a:t>
            </a:r>
          </a:p>
          <a:p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(СанПиН 1.2.3685-21)</a:t>
            </a:r>
          </a:p>
        </p:txBody>
      </p:sp>
      <p:pic>
        <p:nvPicPr>
          <p:cNvPr id="8" name="Изображение" descr="Изображение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 flipH="1" flipV="1">
            <a:off x="11146208" y="233279"/>
            <a:ext cx="764703" cy="76470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88434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90575" y="447675"/>
            <a:ext cx="256467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</a:rPr>
              <a:t>Что можно сделать?</a:t>
            </a:r>
            <a:endParaRPr lang="ru-RU" sz="2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0575" y="1111887"/>
            <a:ext cx="1125160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Дать школе инструменты:</a:t>
            </a:r>
          </a:p>
          <a:p>
            <a:endParaRPr lang="ru-RU" dirty="0" smtClean="0"/>
          </a:p>
          <a:p>
            <a:r>
              <a:rPr lang="ru-RU" b="1" dirty="0" smtClean="0"/>
              <a:t>Приложение</a:t>
            </a:r>
            <a:r>
              <a:rPr lang="ru-RU" dirty="0" smtClean="0"/>
              <a:t> для составления оптимальных расписаний</a:t>
            </a:r>
          </a:p>
          <a:p>
            <a:endParaRPr lang="ru-RU" dirty="0" smtClean="0"/>
          </a:p>
          <a:p>
            <a:r>
              <a:rPr lang="ru-RU" dirty="0" smtClean="0"/>
              <a:t>Образовательные программы для обучающихся, родителей и педагогических работников </a:t>
            </a:r>
          </a:p>
          <a:p>
            <a:r>
              <a:rPr lang="ru-RU" dirty="0" smtClean="0"/>
              <a:t>по основам </a:t>
            </a:r>
            <a:r>
              <a:rPr lang="ru-RU" b="1" dirty="0" smtClean="0"/>
              <a:t>культуры </a:t>
            </a:r>
            <a:r>
              <a:rPr lang="ru-RU" b="1" dirty="0" err="1" smtClean="0"/>
              <a:t>здоровьесберегающего</a:t>
            </a:r>
            <a:r>
              <a:rPr lang="ru-RU" b="1" dirty="0" smtClean="0"/>
              <a:t> поведения</a:t>
            </a:r>
            <a:r>
              <a:rPr lang="ru-RU" dirty="0" smtClean="0"/>
              <a:t>, методические рекомендации и учебные материалы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endParaRPr lang="ru-RU" dirty="0" smtClean="0"/>
          </a:p>
          <a:p>
            <a:r>
              <a:rPr lang="ru-RU" dirty="0"/>
              <a:t>Исследования </a:t>
            </a:r>
            <a:r>
              <a:rPr lang="ru-RU" b="1" dirty="0"/>
              <a:t>школьного климата </a:t>
            </a:r>
            <a:r>
              <a:rPr lang="ru-RU" dirty="0"/>
              <a:t>для выявления степени нагрузки и перегрузки обучающихся, </a:t>
            </a:r>
          </a:p>
          <a:p>
            <a:r>
              <a:rPr lang="ru-RU" dirty="0"/>
              <a:t>факторов, влияющих на нагрузку в рамках отдельной образовательной организации.</a:t>
            </a:r>
          </a:p>
          <a:p>
            <a:endParaRPr lang="ru-RU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ru-RU" b="1" dirty="0"/>
              <a:t>Рекомендации </a:t>
            </a:r>
            <a:r>
              <a:rPr lang="ru-RU" dirty="0"/>
              <a:t>педагогическим работникам по работе с обучающимися, испытывающими сложности </a:t>
            </a:r>
          </a:p>
          <a:p>
            <a:r>
              <a:rPr lang="ru-RU" dirty="0"/>
              <a:t>с реализацией образовательной программы по причине перегрузки, усталости, </a:t>
            </a:r>
            <a:r>
              <a:rPr lang="ru-RU" b="1" dirty="0"/>
              <a:t>дефицита внимания </a:t>
            </a:r>
          </a:p>
          <a:p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Изображение" descr="Изображение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 flipH="1" flipV="1">
            <a:off x="11146208" y="233279"/>
            <a:ext cx="764703" cy="76470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752573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90575" y="447675"/>
            <a:ext cx="256467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</a:rPr>
              <a:t>Что можно сделать?</a:t>
            </a:r>
            <a:endParaRPr lang="ru-RU" sz="2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0575" y="1111887"/>
            <a:ext cx="1094395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Искать и проверять новые решения:</a:t>
            </a:r>
          </a:p>
          <a:p>
            <a:endParaRPr lang="ru-RU" dirty="0" smtClean="0"/>
          </a:p>
          <a:p>
            <a:r>
              <a:rPr lang="ru-RU" dirty="0" smtClean="0"/>
              <a:t>Экспериментальная ПООП: радикальное сокращение (возможно, отказ) от обязательных домашних заданий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(разработка и апробация: федеральный + региональный уровень)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Дополнительный учебный год через индивидуальный учебный план 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(разработка и апробация: федеральный + региональный уровень)</a:t>
            </a:r>
          </a:p>
        </p:txBody>
      </p:sp>
      <p:pic>
        <p:nvPicPr>
          <p:cNvPr id="4" name="Изображение" descr="Изображение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 flipH="1" flipV="1">
            <a:off x="11146208" y="233279"/>
            <a:ext cx="764703" cy="76470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55515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19625" y="2686050"/>
            <a:ext cx="280397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внимание!</a:t>
            </a:r>
            <a:endParaRPr lang="ru-RU" sz="2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Изображение" descr="Изображение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 flipH="1" flipV="1">
            <a:off x="11146208" y="233279"/>
            <a:ext cx="764703" cy="76470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733232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399</Words>
  <Application>Microsoft Office PowerPoint</Application>
  <PresentationFormat>Широкоэкранный</PresentationFormat>
  <Paragraphs>70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Helvetica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Княгинина Надежда Владимировна</dc:creator>
  <cp:lastModifiedBy>Княгинина Надежда Владимировна</cp:lastModifiedBy>
  <cp:revision>13</cp:revision>
  <dcterms:created xsi:type="dcterms:W3CDTF">2021-04-19T14:09:55Z</dcterms:created>
  <dcterms:modified xsi:type="dcterms:W3CDTF">2021-04-21T08:33:59Z</dcterms:modified>
</cp:coreProperties>
</file>