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6" r:id="rId3"/>
    <p:sldId id="281" r:id="rId4"/>
    <p:sldId id="282" r:id="rId5"/>
    <p:sldId id="265" r:id="rId6"/>
    <p:sldId id="278" r:id="rId7"/>
    <p:sldId id="279" r:id="rId8"/>
    <p:sldId id="283" r:id="rId9"/>
    <p:sldId id="262" r:id="rId10"/>
    <p:sldId id="268" r:id="rId11"/>
    <p:sldId id="260" r:id="rId12"/>
    <p:sldId id="269" r:id="rId13"/>
    <p:sldId id="261" r:id="rId14"/>
    <p:sldId id="264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0050" autoAdjust="0"/>
  </p:normalViewPr>
  <p:slideViewPr>
    <p:cSldViewPr>
      <p:cViewPr>
        <p:scale>
          <a:sx n="50" d="100"/>
          <a:sy n="50" d="100"/>
        </p:scale>
        <p:origin x="-1950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ISA\&#1076;&#1080;&#1085;&#1072;&#1084;&#1080;&#1082;&#1072;_&#1088;&#1072;&#1073;&#1086;&#1095;&#1080;&#108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ISA\&#1076;&#1080;&#1085;&#1072;&#1084;&#1080;&#1082;&#1072;_&#1088;&#1072;&#1073;&#1086;&#1095;&#1080;&#108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ISA\&#1076;&#1080;&#1085;&#1072;&#1084;&#1080;&#1082;&#1072;_&#1088;&#1072;&#1073;&#1086;&#1095;&#1080;&#108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ISA\&#1076;&#1080;&#1085;&#1072;&#1084;&#1080;&#1082;&#1072;_&#1088;&#1072;&#1073;&#1086;&#1095;&#1080;&#1081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ISA\&#1076;&#1080;&#1085;&#1072;&#1084;&#1080;&#1082;&#1072;_&#1088;&#1072;&#1073;&#1086;&#1095;&#1080;&#1081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ISA\&#1076;&#1080;&#1085;&#1072;&#1084;&#1080;&#1082;&#1072;_&#1088;&#1072;&#1073;&#1086;&#1095;&#1080;&#1081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Математика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2342362286543458E-2"/>
          <c:y val="0.20365009300960862"/>
          <c:w val="0.59370874641379823"/>
          <c:h val="0.6742705226484822"/>
        </c:manualLayout>
      </c:layout>
      <c:lineChart>
        <c:grouping val="standard"/>
        <c:ser>
          <c:idx val="0"/>
          <c:order val="0"/>
          <c:tx>
            <c:strRef>
              <c:f>'pv''s'!$V$29</c:f>
              <c:strCache>
                <c:ptCount val="1"/>
                <c:pt idx="0">
                  <c:v>Вся выборка</c:v>
                </c:pt>
              </c:strCache>
            </c:strRef>
          </c:tx>
          <c:spPr>
            <a:ln w="44450"/>
          </c:spPr>
          <c:cat>
            <c:numRef>
              <c:f>('pv''s'!$U$29,'pv''s'!$U$32,'pv''s'!$U$35)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('pv''s'!$W$29,'pv''s'!$W$32,'pv''s'!$W$35)</c:f>
              <c:numCache>
                <c:formatCode>#,##0</c:formatCode>
                <c:ptCount val="3"/>
                <c:pt idx="0">
                  <c:v>468</c:v>
                </c:pt>
                <c:pt idx="1">
                  <c:v>476</c:v>
                </c:pt>
                <c:pt idx="2">
                  <c:v>468</c:v>
                </c:pt>
              </c:numCache>
            </c:numRef>
          </c:val>
        </c:ser>
        <c:ser>
          <c:idx val="1"/>
          <c:order val="1"/>
          <c:tx>
            <c:strRef>
              <c:f>'pv''s'!$V$30</c:f>
              <c:strCache>
                <c:ptCount val="1"/>
                <c:pt idx="0">
                  <c:v>9-классники</c:v>
                </c:pt>
              </c:strCache>
            </c:strRef>
          </c:tx>
          <c:spPr>
            <a:ln w="44450"/>
          </c:spPr>
          <c:cat>
            <c:numRef>
              <c:f>('pv''s'!$U$29,'pv''s'!$U$32,'pv''s'!$U$35)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('pv''s'!$W$30,'pv''s'!$W$33,'pv''s'!$W$36)</c:f>
              <c:numCache>
                <c:formatCode>General</c:formatCode>
                <c:ptCount val="3"/>
                <c:pt idx="0">
                  <c:v>452</c:v>
                </c:pt>
                <c:pt idx="1">
                  <c:v>451</c:v>
                </c:pt>
                <c:pt idx="2">
                  <c:v>464</c:v>
                </c:pt>
              </c:numCache>
            </c:numRef>
          </c:val>
        </c:ser>
        <c:ser>
          <c:idx val="2"/>
          <c:order val="2"/>
          <c:tx>
            <c:strRef>
              <c:f>'pv''s'!$V$31</c:f>
              <c:strCache>
                <c:ptCount val="1"/>
                <c:pt idx="0">
                  <c:v>10-классники</c:v>
                </c:pt>
              </c:strCache>
            </c:strRef>
          </c:tx>
          <c:spPr>
            <a:ln w="44450"/>
          </c:spPr>
          <c:cat>
            <c:numRef>
              <c:f>('pv''s'!$U$29,'pv''s'!$U$32,'pv''s'!$U$35)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('pv''s'!$W$31,'pv''s'!$W$34,'pv''s'!$W$37)</c:f>
              <c:numCache>
                <c:formatCode>General</c:formatCode>
                <c:ptCount val="3"/>
                <c:pt idx="0">
                  <c:v>483</c:v>
                </c:pt>
                <c:pt idx="1">
                  <c:v>495</c:v>
                </c:pt>
                <c:pt idx="2">
                  <c:v>496</c:v>
                </c:pt>
              </c:numCache>
            </c:numRef>
          </c:val>
        </c:ser>
        <c:marker val="1"/>
        <c:axId val="74951296"/>
        <c:axId val="74957184"/>
      </c:lineChart>
      <c:catAx>
        <c:axId val="749512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4957184"/>
        <c:crosses val="autoZero"/>
        <c:auto val="1"/>
        <c:lblAlgn val="ctr"/>
        <c:lblOffset val="100"/>
      </c:catAx>
      <c:valAx>
        <c:axId val="74957184"/>
        <c:scaling>
          <c:orientation val="minMax"/>
          <c:max val="510"/>
          <c:min val="400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4951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026848324042478"/>
          <c:y val="0.33540005526451538"/>
          <c:w val="0.30973151675957572"/>
          <c:h val="0.3711895259501084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Чтение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1694444444444564E-2"/>
          <c:y val="0.18862143871704598"/>
          <c:w val="0.87775000000000081"/>
          <c:h val="0.65200835379072963"/>
        </c:manualLayout>
      </c:layout>
      <c:lineChart>
        <c:grouping val="standard"/>
        <c:ser>
          <c:idx val="0"/>
          <c:order val="0"/>
          <c:tx>
            <c:strRef>
              <c:f>'pv''s'!$V$29</c:f>
              <c:strCache>
                <c:ptCount val="1"/>
                <c:pt idx="0">
                  <c:v>Вся выборка</c:v>
                </c:pt>
              </c:strCache>
            </c:strRef>
          </c:tx>
          <c:spPr>
            <a:ln w="44450"/>
          </c:spPr>
          <c:cat>
            <c:numRef>
              <c:f>('pv''s'!$U$29,'pv''s'!$U$32,'pv''s'!$U$35)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('pv''s'!$Z$29,'pv''s'!$Z$32,'pv''s'!$Z$35)</c:f>
              <c:numCache>
                <c:formatCode>#,##0</c:formatCode>
                <c:ptCount val="3"/>
                <c:pt idx="0">
                  <c:v>442</c:v>
                </c:pt>
                <c:pt idx="1">
                  <c:v>440</c:v>
                </c:pt>
                <c:pt idx="2">
                  <c:v>459</c:v>
                </c:pt>
              </c:numCache>
            </c:numRef>
          </c:val>
        </c:ser>
        <c:ser>
          <c:idx val="1"/>
          <c:order val="1"/>
          <c:tx>
            <c:strRef>
              <c:f>'pv''s'!$V$30</c:f>
              <c:strCache>
                <c:ptCount val="1"/>
                <c:pt idx="0">
                  <c:v>9-классники</c:v>
                </c:pt>
              </c:strCache>
            </c:strRef>
          </c:tx>
          <c:spPr>
            <a:ln w="44450"/>
          </c:spPr>
          <c:cat>
            <c:numRef>
              <c:f>('pv''s'!$U$29,'pv''s'!$U$32,'pv''s'!$U$35)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('pv''s'!$Z$30,'pv''s'!$Z$33,'pv''s'!$Z$36)</c:f>
              <c:numCache>
                <c:formatCode>General</c:formatCode>
                <c:ptCount val="3"/>
                <c:pt idx="0">
                  <c:v>425</c:v>
                </c:pt>
                <c:pt idx="1">
                  <c:v>418</c:v>
                </c:pt>
                <c:pt idx="2">
                  <c:v>457</c:v>
                </c:pt>
              </c:numCache>
            </c:numRef>
          </c:val>
        </c:ser>
        <c:ser>
          <c:idx val="2"/>
          <c:order val="2"/>
          <c:tx>
            <c:strRef>
              <c:f>'pv''s'!$V$31</c:f>
              <c:strCache>
                <c:ptCount val="1"/>
                <c:pt idx="0">
                  <c:v>10-классники</c:v>
                </c:pt>
              </c:strCache>
            </c:strRef>
          </c:tx>
          <c:spPr>
            <a:ln w="44450"/>
          </c:spPr>
          <c:cat>
            <c:numRef>
              <c:f>('pv''s'!$U$29,'pv''s'!$U$32,'pv''s'!$U$35)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('pv''s'!$Z$31,'pv''s'!$Z$34,'pv''s'!$Z$37)</c:f>
              <c:numCache>
                <c:formatCode>General</c:formatCode>
                <c:ptCount val="3"/>
                <c:pt idx="0">
                  <c:v>458</c:v>
                </c:pt>
                <c:pt idx="1">
                  <c:v>458</c:v>
                </c:pt>
                <c:pt idx="2">
                  <c:v>487</c:v>
                </c:pt>
              </c:numCache>
            </c:numRef>
          </c:val>
        </c:ser>
        <c:marker val="1"/>
        <c:axId val="75187712"/>
        <c:axId val="75189248"/>
      </c:lineChart>
      <c:catAx>
        <c:axId val="751877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5189248"/>
        <c:crosses val="autoZero"/>
        <c:auto val="1"/>
        <c:lblAlgn val="ctr"/>
        <c:lblOffset val="100"/>
      </c:catAx>
      <c:valAx>
        <c:axId val="75189248"/>
        <c:scaling>
          <c:orientation val="minMax"/>
          <c:max val="510"/>
          <c:min val="400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100" b="0"/>
            </a:pPr>
            <a:endParaRPr lang="ru-RU"/>
          </a:p>
        </c:txPr>
        <c:crossAx val="75187712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Естественные</a:t>
            </a:r>
            <a:r>
              <a:rPr lang="ru-RU" baseline="0" dirty="0" smtClean="0"/>
              <a:t> науки</a:t>
            </a:r>
            <a:endParaRPr lang="ru-RU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'pv''s'!$V$29</c:f>
              <c:strCache>
                <c:ptCount val="1"/>
                <c:pt idx="0">
                  <c:v>Вся выборка</c:v>
                </c:pt>
              </c:strCache>
            </c:strRef>
          </c:tx>
          <c:spPr>
            <a:ln w="44450"/>
          </c:spPr>
          <c:cat>
            <c:numRef>
              <c:f>('pv''s'!$U$29,'pv''s'!$U$32,'pv''s'!$U$35)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('pv''s'!$AC$29,'pv''s'!$AC$32,'pv''s'!$AC$35)</c:f>
              <c:numCache>
                <c:formatCode>#,##0</c:formatCode>
                <c:ptCount val="3"/>
                <c:pt idx="0">
                  <c:v>489</c:v>
                </c:pt>
                <c:pt idx="1">
                  <c:v>479</c:v>
                </c:pt>
                <c:pt idx="2">
                  <c:v>478</c:v>
                </c:pt>
              </c:numCache>
            </c:numRef>
          </c:val>
        </c:ser>
        <c:ser>
          <c:idx val="1"/>
          <c:order val="1"/>
          <c:tx>
            <c:strRef>
              <c:f>'pv''s'!$V$30</c:f>
              <c:strCache>
                <c:ptCount val="1"/>
                <c:pt idx="0">
                  <c:v>9-классники</c:v>
                </c:pt>
              </c:strCache>
            </c:strRef>
          </c:tx>
          <c:spPr>
            <a:ln w="44450"/>
          </c:spPr>
          <c:cat>
            <c:numRef>
              <c:f>('pv''s'!$U$29,'pv''s'!$U$32,'pv''s'!$U$35)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('pv''s'!$AC$30,'pv''s'!$AC$33,'pv''s'!$AC$36)</c:f>
              <c:numCache>
                <c:formatCode>General</c:formatCode>
                <c:ptCount val="3"/>
                <c:pt idx="0">
                  <c:v>475</c:v>
                </c:pt>
                <c:pt idx="1">
                  <c:v>459</c:v>
                </c:pt>
                <c:pt idx="2">
                  <c:v>477</c:v>
                </c:pt>
              </c:numCache>
            </c:numRef>
          </c:val>
        </c:ser>
        <c:ser>
          <c:idx val="2"/>
          <c:order val="2"/>
          <c:tx>
            <c:strRef>
              <c:f>'pv''s'!$V$31</c:f>
              <c:strCache>
                <c:ptCount val="1"/>
                <c:pt idx="0">
                  <c:v>10-классники</c:v>
                </c:pt>
              </c:strCache>
            </c:strRef>
          </c:tx>
          <c:spPr>
            <a:ln w="44450"/>
          </c:spPr>
          <c:cat>
            <c:numRef>
              <c:f>('pv''s'!$U$29,'pv''s'!$U$32,'pv''s'!$U$35)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('pv''s'!$AC$31,'pv''s'!$AC$34,'pv''s'!$AC$37)</c:f>
              <c:numCache>
                <c:formatCode>General</c:formatCode>
                <c:ptCount val="3"/>
                <c:pt idx="0">
                  <c:v>504</c:v>
                </c:pt>
                <c:pt idx="1">
                  <c:v>496</c:v>
                </c:pt>
                <c:pt idx="2">
                  <c:v>501</c:v>
                </c:pt>
              </c:numCache>
            </c:numRef>
          </c:val>
        </c:ser>
        <c:marker val="1"/>
        <c:axId val="75370496"/>
        <c:axId val="75372032"/>
      </c:lineChart>
      <c:catAx>
        <c:axId val="75370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5372032"/>
        <c:crosses val="autoZero"/>
        <c:auto val="1"/>
        <c:lblAlgn val="ctr"/>
        <c:lblOffset val="100"/>
      </c:catAx>
      <c:valAx>
        <c:axId val="75372032"/>
        <c:scaling>
          <c:orientation val="minMax"/>
          <c:max val="510"/>
          <c:min val="400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5370496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Эффект</a:t>
            </a:r>
            <a:r>
              <a:rPr lang="ru-RU" sz="1600" baseline="0" dirty="0" smtClean="0"/>
              <a:t> социально-экономического статуса на результаты</a:t>
            </a:r>
            <a:endParaRPr lang="ru-RU" sz="1600" dirty="0"/>
          </a:p>
        </c:rich>
      </c:tx>
      <c:layout>
        <c:manualLayout>
          <c:xMode val="edge"/>
          <c:yMode val="edge"/>
          <c:x val="7.3336422215713501E-2"/>
          <c:y val="3.4191150478229723E-2"/>
        </c:manualLayout>
      </c:layout>
    </c:title>
    <c:plotArea>
      <c:layout>
        <c:manualLayout>
          <c:layoutTarget val="inner"/>
          <c:xMode val="edge"/>
          <c:yMode val="edge"/>
          <c:x val="7.4879907523502723E-2"/>
          <c:y val="0.20848388743073798"/>
          <c:w val="0.68675416135420553"/>
          <c:h val="0.60406240886555851"/>
        </c:manualLayout>
      </c:layout>
      <c:barChart>
        <c:barDir val="col"/>
        <c:grouping val="clustered"/>
        <c:ser>
          <c:idx val="0"/>
          <c:order val="0"/>
          <c:tx>
            <c:strRef>
              <c:f>Лист3!$B$1</c:f>
              <c:strCache>
                <c:ptCount val="1"/>
                <c:pt idx="0">
                  <c:v>2003</c:v>
                </c:pt>
              </c:strCache>
            </c:strRef>
          </c:tx>
          <c:cat>
            <c:strRef>
              <c:f>(Лист3!$A$9,Лист3!$A$10,Лист3!$A$11)</c:f>
              <c:strCache>
                <c:ptCount val="3"/>
                <c:pt idx="0">
                  <c:v>Математика</c:v>
                </c:pt>
                <c:pt idx="1">
                  <c:v>Чтение</c:v>
                </c:pt>
                <c:pt idx="2">
                  <c:v>Естественные науки</c:v>
                </c:pt>
              </c:strCache>
            </c:strRef>
          </c:cat>
          <c:val>
            <c:numRef>
              <c:f>(Лист3!$B$2,Лист3!$E$2,Лист3!$H$2)</c:f>
              <c:numCache>
                <c:formatCode>0.00</c:formatCode>
                <c:ptCount val="3"/>
                <c:pt idx="0">
                  <c:v>32.61</c:v>
                </c:pt>
                <c:pt idx="1">
                  <c:v>34.58</c:v>
                </c:pt>
                <c:pt idx="2">
                  <c:v>33.700000000000003</c:v>
                </c:pt>
              </c:numCache>
            </c:numRef>
          </c:val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(Лист3!$A$9,Лист3!$A$10,Лист3!$A$11)</c:f>
              <c:strCache>
                <c:ptCount val="3"/>
                <c:pt idx="0">
                  <c:v>Математика</c:v>
                </c:pt>
                <c:pt idx="1">
                  <c:v>Чтение</c:v>
                </c:pt>
                <c:pt idx="2">
                  <c:v>Естественные науки</c:v>
                </c:pt>
              </c:strCache>
            </c:strRef>
          </c:cat>
          <c:val>
            <c:numRef>
              <c:f>(Лист3!$C$2,Лист3!$F$2,Лист3!$I$2)</c:f>
              <c:numCache>
                <c:formatCode>0.00</c:formatCode>
                <c:ptCount val="3"/>
                <c:pt idx="0">
                  <c:v>27.14</c:v>
                </c:pt>
                <c:pt idx="1">
                  <c:v>28.150000000000016</c:v>
                </c:pt>
                <c:pt idx="2">
                  <c:v>27.24</c:v>
                </c:pt>
              </c:numCache>
            </c:numRef>
          </c:val>
        </c:ser>
        <c:ser>
          <c:idx val="2"/>
          <c:order val="2"/>
          <c:tx>
            <c:strRef>
              <c:f>Лист3!$D$1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(Лист3!$A$9,Лист3!$A$10,Лист3!$A$11)</c:f>
              <c:strCache>
                <c:ptCount val="3"/>
                <c:pt idx="0">
                  <c:v>Математика</c:v>
                </c:pt>
                <c:pt idx="1">
                  <c:v>Чтение</c:v>
                </c:pt>
                <c:pt idx="2">
                  <c:v>Естественные науки</c:v>
                </c:pt>
              </c:strCache>
            </c:strRef>
          </c:cat>
          <c:val>
            <c:numRef>
              <c:f>(Лист3!$D$2,Лист3!$G$2,Лист3!$J$2)</c:f>
              <c:numCache>
                <c:formatCode>0.00</c:formatCode>
                <c:ptCount val="3"/>
                <c:pt idx="0">
                  <c:v>31.150000000000016</c:v>
                </c:pt>
                <c:pt idx="1">
                  <c:v>30.45</c:v>
                </c:pt>
                <c:pt idx="2">
                  <c:v>27.79</c:v>
                </c:pt>
              </c:numCache>
            </c:numRef>
          </c:val>
        </c:ser>
        <c:axId val="75405952"/>
        <c:axId val="75469184"/>
      </c:barChart>
      <c:catAx>
        <c:axId val="75405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5469184"/>
        <c:crosses val="autoZero"/>
        <c:auto val="1"/>
        <c:lblAlgn val="ctr"/>
        <c:lblOffset val="100"/>
      </c:catAx>
      <c:valAx>
        <c:axId val="75469184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5405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22574259425761"/>
          <c:y val="0.36564321136035388"/>
          <c:w val="0.17397714186959842"/>
          <c:h val="0.26888888888888951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Эффект</a:t>
            </a:r>
            <a:r>
              <a:rPr lang="ru-RU" sz="1800" baseline="0" dirty="0" smtClean="0"/>
              <a:t> пола на результаты </a:t>
            </a:r>
            <a:endParaRPr lang="ru-RU" sz="1800" dirty="0"/>
          </a:p>
        </c:rich>
      </c:tx>
      <c:layout>
        <c:manualLayout>
          <c:xMode val="edge"/>
          <c:yMode val="edge"/>
          <c:x val="0.18445599124463768"/>
          <c:y val="6.3608597223259344E-2"/>
        </c:manualLayout>
      </c:layout>
    </c:title>
    <c:plotArea>
      <c:layout>
        <c:manualLayout>
          <c:layoutTarget val="inner"/>
          <c:xMode val="edge"/>
          <c:yMode val="edge"/>
          <c:x val="8.35485564304463E-2"/>
          <c:y val="0.20848388743073798"/>
          <c:w val="0.63606555970905199"/>
          <c:h val="0.60406240886555851"/>
        </c:manualLayout>
      </c:layout>
      <c:barChart>
        <c:barDir val="col"/>
        <c:grouping val="clustered"/>
        <c:ser>
          <c:idx val="0"/>
          <c:order val="0"/>
          <c:tx>
            <c:strRef>
              <c:f>Лист3!$B$1</c:f>
              <c:strCache>
                <c:ptCount val="1"/>
                <c:pt idx="0">
                  <c:v>2003</c:v>
                </c:pt>
              </c:strCache>
            </c:strRef>
          </c:tx>
          <c:cat>
            <c:strRef>
              <c:f>Лист3!$A$9:$A$11</c:f>
              <c:strCache>
                <c:ptCount val="3"/>
                <c:pt idx="0">
                  <c:v>Математика</c:v>
                </c:pt>
                <c:pt idx="1">
                  <c:v>Чтение</c:v>
                </c:pt>
                <c:pt idx="2">
                  <c:v>Естественные науки</c:v>
                </c:pt>
              </c:strCache>
            </c:strRef>
          </c:cat>
          <c:val>
            <c:numRef>
              <c:f>(Лист3!$B$4,Лист3!$E$4,Лист3!$H$4)</c:f>
              <c:numCache>
                <c:formatCode>0.00</c:formatCode>
                <c:ptCount val="3"/>
                <c:pt idx="0">
                  <c:v>-7.73</c:v>
                </c:pt>
                <c:pt idx="1">
                  <c:v>31.09</c:v>
                </c:pt>
                <c:pt idx="2">
                  <c:v>-6.92</c:v>
                </c:pt>
              </c:numCache>
            </c:numRef>
          </c:val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Лист3!$A$9:$A$11</c:f>
              <c:strCache>
                <c:ptCount val="3"/>
                <c:pt idx="0">
                  <c:v>Математика</c:v>
                </c:pt>
                <c:pt idx="1">
                  <c:v>Чтение</c:v>
                </c:pt>
                <c:pt idx="2">
                  <c:v>Естественные науки</c:v>
                </c:pt>
              </c:strCache>
            </c:strRef>
          </c:cat>
          <c:val>
            <c:numRef>
              <c:f>(Лист3!$C$4,Лист3!$F$4,Лист3!$I$4)</c:f>
              <c:numCache>
                <c:formatCode>0.00</c:formatCode>
                <c:ptCount val="3"/>
                <c:pt idx="0">
                  <c:v>-6.91</c:v>
                </c:pt>
                <c:pt idx="1">
                  <c:v>38.24</c:v>
                </c:pt>
              </c:numCache>
            </c:numRef>
          </c:val>
        </c:ser>
        <c:ser>
          <c:idx val="2"/>
          <c:order val="2"/>
          <c:tx>
            <c:strRef>
              <c:f>Лист3!$J$1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Лист3!$A$9:$A$11</c:f>
              <c:strCache>
                <c:ptCount val="3"/>
                <c:pt idx="0">
                  <c:v>Математика</c:v>
                </c:pt>
                <c:pt idx="1">
                  <c:v>Чтение</c:v>
                </c:pt>
                <c:pt idx="2">
                  <c:v>Естественные науки</c:v>
                </c:pt>
              </c:strCache>
            </c:strRef>
          </c:cat>
          <c:val>
            <c:numRef>
              <c:f>(Лист3!$D$4,Лист3!$G$4,Лист3!$J$4)</c:f>
              <c:numCache>
                <c:formatCode>0.00</c:formatCode>
                <c:ptCount val="3"/>
                <c:pt idx="1">
                  <c:v>45.120000000000012</c:v>
                </c:pt>
              </c:numCache>
            </c:numRef>
          </c:val>
        </c:ser>
        <c:axId val="75528448"/>
        <c:axId val="75558912"/>
      </c:barChart>
      <c:catAx>
        <c:axId val="75528448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sz="1600"/>
            </a:pPr>
            <a:endParaRPr lang="ru-RU"/>
          </a:p>
        </c:txPr>
        <c:crossAx val="75558912"/>
        <c:crosses val="autoZero"/>
        <c:auto val="1"/>
        <c:lblAlgn val="ctr"/>
        <c:lblOffset val="100"/>
      </c:catAx>
      <c:valAx>
        <c:axId val="75558912"/>
        <c:scaling>
          <c:orientation val="minMax"/>
          <c:min val="-30"/>
        </c:scaling>
        <c:axPos val="l"/>
        <c:majorGridlines/>
        <c:numFmt formatCode="0" sourceLinked="0"/>
        <c:tickLblPos val="nextTo"/>
        <c:crossAx val="75528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11003025807712"/>
          <c:y val="0.36853018372703439"/>
          <c:w val="0.15926532042248751"/>
          <c:h val="0.26888888888888951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v>Математика</c:v>
          </c:tx>
          <c:spPr>
            <a:ln w="44450"/>
          </c:spPr>
          <c:dLbls>
            <c:delete val="1"/>
          </c:dLbls>
          <c:cat>
            <c:numRef>
              <c:f>('pv''s'!$A$2,'pv''s'!$A$5,'pv''s'!$A$8)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('pv''s'!$E$2,'pv''s'!$E$5,'pv''s'!$E$8)</c:f>
              <c:numCache>
                <c:formatCode>#,##0</c:formatCode>
                <c:ptCount val="3"/>
                <c:pt idx="0">
                  <c:v>468</c:v>
                </c:pt>
                <c:pt idx="1">
                  <c:v>476</c:v>
                </c:pt>
                <c:pt idx="2">
                  <c:v>468</c:v>
                </c:pt>
              </c:numCache>
            </c:numRef>
          </c:val>
        </c:ser>
        <c:ser>
          <c:idx val="1"/>
          <c:order val="1"/>
          <c:tx>
            <c:v>Чтение</c:v>
          </c:tx>
          <c:spPr>
            <a:ln w="44450"/>
          </c:spPr>
          <c:dLbls>
            <c:dLbl>
              <c:idx val="0"/>
              <c:layout>
                <c:manualLayout>
                  <c:x val="-0.13595132948190944"/>
                  <c:y val="-3.631132488547025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0.12860260896937367"/>
                  <c:y val="5.1873321264957466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7.7161565381624261E-2"/>
                  <c:y val="7.7809981897436375E-2"/>
                </c:manualLayout>
              </c:layout>
              <c:dLblPos val="r"/>
              <c:showVal val="1"/>
            </c:dLbl>
            <c:dLblPos val="l"/>
            <c:showVal val="1"/>
          </c:dLbls>
          <c:cat>
            <c:numRef>
              <c:f>('pv''s'!$A$2,'pv''s'!$A$5,'pv''s'!$A$8)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('pv''s'!$E$3,'pv''s'!$E$6,'pv''s'!$E$9)</c:f>
              <c:numCache>
                <c:formatCode>#,##0</c:formatCode>
                <c:ptCount val="3"/>
                <c:pt idx="0">
                  <c:v>442</c:v>
                </c:pt>
                <c:pt idx="1">
                  <c:v>440</c:v>
                </c:pt>
                <c:pt idx="2">
                  <c:v>459</c:v>
                </c:pt>
              </c:numCache>
            </c:numRef>
          </c:val>
        </c:ser>
        <c:ser>
          <c:idx val="2"/>
          <c:order val="2"/>
          <c:tx>
            <c:v>Естественнонаучные</c:v>
          </c:tx>
          <c:spPr>
            <a:ln w="44450"/>
          </c:spPr>
          <c:dLbls>
            <c:dLbl>
              <c:idx val="1"/>
              <c:layout>
                <c:manualLayout>
                  <c:x val="-6.6138484612820819E-2"/>
                  <c:y val="-8.299731402393198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7.7161565381624261E-2"/>
                  <c:y val="-7.2622649770940489E-2"/>
                </c:manualLayout>
              </c:layout>
              <c:dLblPos val="r"/>
              <c:showVal val="1"/>
            </c:dLbl>
            <c:dLblPos val="l"/>
            <c:showVal val="1"/>
          </c:dLbls>
          <c:val>
            <c:numRef>
              <c:f>('pv''s'!$E$4,'pv''s'!$E$7,'pv''s'!$E$10)</c:f>
              <c:numCache>
                <c:formatCode>#,##0</c:formatCode>
                <c:ptCount val="3"/>
                <c:pt idx="0">
                  <c:v>489</c:v>
                </c:pt>
                <c:pt idx="1">
                  <c:v>479</c:v>
                </c:pt>
                <c:pt idx="2">
                  <c:v>478</c:v>
                </c:pt>
              </c:numCache>
            </c:numRef>
          </c:val>
        </c:ser>
        <c:dLbls>
          <c:showVal val="1"/>
        </c:dLbls>
        <c:marker val="1"/>
        <c:axId val="75630464"/>
        <c:axId val="75632000"/>
      </c:lineChart>
      <c:catAx>
        <c:axId val="756304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5632000"/>
        <c:crosses val="autoZero"/>
        <c:auto val="1"/>
        <c:lblAlgn val="ctr"/>
        <c:lblOffset val="100"/>
      </c:catAx>
      <c:valAx>
        <c:axId val="75632000"/>
        <c:scaling>
          <c:orientation val="minMax"/>
          <c:max val="510"/>
          <c:min val="400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5630464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v>Математика</c:v>
          </c:tx>
          <c:spPr>
            <a:ln w="44450"/>
          </c:spPr>
          <c:cat>
            <c:numRef>
              <c:f>Лист1!$B$1:$D$1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22.5</c:v>
                </c:pt>
                <c:pt idx="1">
                  <c:v>27.5</c:v>
                </c:pt>
                <c:pt idx="2">
                  <c:v>17.600000000000001</c:v>
                </c:pt>
              </c:numCache>
            </c:numRef>
          </c:val>
        </c:ser>
        <c:ser>
          <c:idx val="1"/>
          <c:order val="1"/>
          <c:tx>
            <c:v>Чтение</c:v>
          </c:tx>
          <c:spPr>
            <a:ln w="44450"/>
          </c:spPr>
          <c:cat>
            <c:numRef>
              <c:f>Лист1!$B$1:$D$1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Лист1!$E$2:$G$2</c:f>
              <c:numCache>
                <c:formatCode>General</c:formatCode>
                <c:ptCount val="3"/>
                <c:pt idx="0">
                  <c:v>23.3</c:v>
                </c:pt>
                <c:pt idx="1">
                  <c:v>25.5</c:v>
                </c:pt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v>Естественные науки</c:v>
          </c:tx>
          <c:spPr>
            <a:ln w="44450"/>
          </c:spPr>
          <c:cat>
            <c:numRef>
              <c:f>Лист1!$B$1:$D$1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Лист1!$H$2:$J$2</c:f>
              <c:numCache>
                <c:formatCode>General</c:formatCode>
                <c:ptCount val="3"/>
                <c:pt idx="0">
                  <c:v>19.600000000000001</c:v>
                </c:pt>
                <c:pt idx="1">
                  <c:v>19.399999999999999</c:v>
                </c:pt>
                <c:pt idx="2">
                  <c:v>4.9000000000000004</c:v>
                </c:pt>
              </c:numCache>
            </c:numRef>
          </c:val>
        </c:ser>
        <c:marker val="1"/>
        <c:axId val="77533952"/>
        <c:axId val="77535488"/>
      </c:lineChart>
      <c:catAx>
        <c:axId val="77533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7535488"/>
        <c:crosses val="autoZero"/>
        <c:auto val="1"/>
        <c:lblAlgn val="ctr"/>
        <c:lblOffset val="100"/>
      </c:catAx>
      <c:valAx>
        <c:axId val="77535488"/>
        <c:scaling>
          <c:orientation val="minMax"/>
        </c:scaling>
        <c:axPos val="l"/>
        <c:majorGridlines/>
        <c:numFmt formatCode="General" sourceLinked="1"/>
        <c:tickLblPos val="nextTo"/>
        <c:crossAx val="775339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1281048137508513E-2"/>
          <c:y val="0.106874817731117"/>
          <c:w val="0.59140274096528911"/>
          <c:h val="0.72131962671332761"/>
        </c:manualLayout>
      </c:layout>
      <c:lineChart>
        <c:grouping val="standard"/>
        <c:ser>
          <c:idx val="0"/>
          <c:order val="0"/>
          <c:tx>
            <c:v>Математика</c:v>
          </c:tx>
          <c:spPr>
            <a:ln w="44450"/>
          </c:spPr>
          <c:cat>
            <c:numRef>
              <c:f>Лист2!$B$1:$D$1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Лист2!$B$2:$D$2</c:f>
              <c:numCache>
                <c:formatCode>General</c:formatCode>
                <c:ptCount val="3"/>
                <c:pt idx="0">
                  <c:v>38.1</c:v>
                </c:pt>
                <c:pt idx="1">
                  <c:v>39.4</c:v>
                </c:pt>
                <c:pt idx="2">
                  <c:v>34.300000000000004</c:v>
                </c:pt>
              </c:numCache>
            </c:numRef>
          </c:val>
        </c:ser>
        <c:ser>
          <c:idx val="1"/>
          <c:order val="1"/>
          <c:tx>
            <c:v>Чтение</c:v>
          </c:tx>
          <c:spPr>
            <a:ln w="44450"/>
          </c:spPr>
          <c:cat>
            <c:numRef>
              <c:f>Лист2!$B$1:$D$1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Лист2!$E$2:$G$2</c:f>
              <c:numCache>
                <c:formatCode>General</c:formatCode>
                <c:ptCount val="3"/>
                <c:pt idx="0">
                  <c:v>17.399999999999999</c:v>
                </c:pt>
                <c:pt idx="1">
                  <c:v>21.2</c:v>
                </c:pt>
                <c:pt idx="2">
                  <c:v>13.5</c:v>
                </c:pt>
              </c:numCache>
            </c:numRef>
          </c:val>
        </c:ser>
        <c:ser>
          <c:idx val="2"/>
          <c:order val="2"/>
          <c:tx>
            <c:v>Естественные науки</c:v>
          </c:tx>
          <c:spPr>
            <a:ln w="44450"/>
          </c:spPr>
          <c:cat>
            <c:numRef>
              <c:f>Лист2!$B$1:$D$1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(Лист2!$H$2,Лист2!$I$2,Лист2!$J$2)</c:f>
              <c:numCache>
                <c:formatCode>General</c:formatCode>
                <c:ptCount val="3"/>
                <c:pt idx="0">
                  <c:v>24.8</c:v>
                </c:pt>
                <c:pt idx="1">
                  <c:v>23.5</c:v>
                </c:pt>
                <c:pt idx="2">
                  <c:v>19.399999999999999</c:v>
                </c:pt>
              </c:numCache>
            </c:numRef>
          </c:val>
        </c:ser>
        <c:marker val="1"/>
        <c:axId val="78123008"/>
        <c:axId val="78124544"/>
      </c:lineChart>
      <c:catAx>
        <c:axId val="781230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8124544"/>
        <c:crosses val="autoZero"/>
        <c:auto val="1"/>
        <c:lblAlgn val="ctr"/>
        <c:lblOffset val="100"/>
      </c:catAx>
      <c:valAx>
        <c:axId val="78124544"/>
        <c:scaling>
          <c:orientation val="minMax"/>
        </c:scaling>
        <c:axPos val="l"/>
        <c:majorGridlines/>
        <c:numFmt formatCode="General" sourceLinked="1"/>
        <c:tickLblPos val="nextTo"/>
        <c:crossAx val="78123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568510134676395"/>
          <c:y val="0.23572178477690295"/>
          <c:w val="0.31919755829599178"/>
          <c:h val="0.52855643044619449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05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v>Математика</c:v>
          </c:tx>
          <c:spPr>
            <a:ln w="44450"/>
          </c:spPr>
          <c:cat>
            <c:numRef>
              <c:f>Лист1!$B$1:$D$1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22.5</c:v>
                </c:pt>
                <c:pt idx="1">
                  <c:v>27.5</c:v>
                </c:pt>
                <c:pt idx="2">
                  <c:v>17.600000000000001</c:v>
                </c:pt>
              </c:numCache>
            </c:numRef>
          </c:val>
        </c:ser>
        <c:ser>
          <c:idx val="1"/>
          <c:order val="1"/>
          <c:tx>
            <c:v>Чтение</c:v>
          </c:tx>
          <c:spPr>
            <a:ln w="44450"/>
          </c:spPr>
          <c:cat>
            <c:numRef>
              <c:f>Лист1!$B$1:$D$1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Лист1!$E$2:$G$2</c:f>
              <c:numCache>
                <c:formatCode>General</c:formatCode>
                <c:ptCount val="3"/>
                <c:pt idx="0">
                  <c:v>23.3</c:v>
                </c:pt>
                <c:pt idx="1">
                  <c:v>25.5</c:v>
                </c:pt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v>Естественные науки</c:v>
          </c:tx>
          <c:spPr>
            <a:ln w="44450"/>
          </c:spPr>
          <c:cat>
            <c:numRef>
              <c:f>Лист1!$B$1:$D$1</c:f>
              <c:numCache>
                <c:formatCode>General</c:formatCode>
                <c:ptCount val="3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</c:numCache>
            </c:numRef>
          </c:cat>
          <c:val>
            <c:numRef>
              <c:f>Лист1!$H$2:$J$2</c:f>
              <c:numCache>
                <c:formatCode>General</c:formatCode>
                <c:ptCount val="3"/>
                <c:pt idx="0">
                  <c:v>19.600000000000001</c:v>
                </c:pt>
                <c:pt idx="1">
                  <c:v>19.399999999999999</c:v>
                </c:pt>
                <c:pt idx="2">
                  <c:v>4.9000000000000004</c:v>
                </c:pt>
              </c:numCache>
            </c:numRef>
          </c:val>
        </c:ser>
        <c:marker val="1"/>
        <c:axId val="78141696"/>
        <c:axId val="78200832"/>
      </c:lineChart>
      <c:catAx>
        <c:axId val="781416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8200832"/>
        <c:crosses val="autoZero"/>
        <c:auto val="1"/>
        <c:lblAlgn val="ctr"/>
        <c:lblOffset val="100"/>
      </c:catAx>
      <c:valAx>
        <c:axId val="78200832"/>
        <c:scaling>
          <c:orientation val="minMax"/>
          <c:max val="45"/>
        </c:scaling>
        <c:axPos val="l"/>
        <c:majorGridlines/>
        <c:numFmt formatCode="General" sourceLinked="1"/>
        <c:tickLblPos val="nextTo"/>
        <c:crossAx val="78141696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EB89C-9335-4BC6-9364-C83644ED94B7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4F26C-EBFF-42D1-9301-F21E35EB87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629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4F26C-EBFF-42D1-9301-F21E35EB876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6108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Может поменять немного графики? Сделать так чтобы по горизонтали были сгруппированы по сферам? Т.е. чтобы было видно,</a:t>
            </a:r>
            <a:r>
              <a:rPr lang="ru-RU" baseline="0" dirty="0" smtClean="0"/>
              <a:t> как менялось значение коэффициента внутри одно области?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4F26C-EBFF-42D1-9301-F21E35EB876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4118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4F26C-EBFF-42D1-9301-F21E35EB876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4314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4F26C-EBFF-42D1-9301-F21E35EB876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2272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Может тогда сделать </a:t>
            </a:r>
            <a:r>
              <a:rPr lang="ru-RU" baseline="0" dirty="0" err="1" smtClean="0"/>
              <a:t>таблицу?и</a:t>
            </a:r>
            <a:r>
              <a:rPr lang="ru-RU" baseline="0" dirty="0" smtClean="0"/>
              <a:t> отметить </a:t>
            </a:r>
            <a:r>
              <a:rPr lang="ru-RU" baseline="0" dirty="0" err="1" smtClean="0"/>
              <a:t>ст.ошибку</a:t>
            </a:r>
            <a:r>
              <a:rPr lang="ru-RU" baseline="0" dirty="0" smtClean="0"/>
              <a:t> измерения. В 2009 году самая большая ошибка, поэтому несмотря на то, что абсолютное значение больше, чем в 2003 году, коэффициенты незначимы из-за большой ошибки измерения.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4F26C-EBFF-42D1-9301-F21E35EB876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3695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Перед этим слайдом надо сделать слайд, в котором бы коротко описывалось как мы отбирали выборку для расчета по общеобразовательным школам</a:t>
            </a:r>
          </a:p>
          <a:p>
            <a:endParaRPr lang="ru-RU" dirty="0" smtClean="0"/>
          </a:p>
          <a:p>
            <a:r>
              <a:rPr lang="ru-RU" dirty="0" smtClean="0"/>
              <a:t>А здесь какой график для сравнения можно было бы представить?</a:t>
            </a:r>
          </a:p>
          <a:p>
            <a:r>
              <a:rPr lang="ru-RU" dirty="0" smtClean="0"/>
              <a:t>Можно попробовать сделать таблицу и</a:t>
            </a:r>
            <a:r>
              <a:rPr lang="ru-RU" baseline="0" dirty="0" smtClean="0"/>
              <a:t> для </a:t>
            </a:r>
            <a:r>
              <a:rPr lang="ru-RU" baseline="0" dirty="0" err="1" smtClean="0"/>
              <a:t>грейд</a:t>
            </a:r>
            <a:r>
              <a:rPr lang="ru-RU" baseline="0" dirty="0" smtClean="0"/>
              <a:t> эффекта для </a:t>
            </a:r>
            <a:r>
              <a:rPr lang="ru-RU" baseline="0" dirty="0" err="1" smtClean="0"/>
              <a:t>общеобразовт.школ</a:t>
            </a:r>
            <a:r>
              <a:rPr lang="ru-RU" baseline="0" dirty="0" smtClean="0"/>
              <a:t>, а потом на отдельном слайде представить графики (или столбчатые диаграммы) для </a:t>
            </a:r>
            <a:r>
              <a:rPr lang="ru-RU" baseline="0" dirty="0" err="1" smtClean="0"/>
              <a:t>сравннеия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грейд</a:t>
            </a:r>
            <a:r>
              <a:rPr lang="ru-RU" baseline="0" dirty="0" smtClean="0"/>
              <a:t> эффекта для общей выборки и для </a:t>
            </a:r>
            <a:r>
              <a:rPr lang="ru-RU" baseline="0" dirty="0" err="1" smtClean="0"/>
              <a:t>общеобраз.школ</a:t>
            </a:r>
            <a:r>
              <a:rPr lang="ru-RU" baseline="0" dirty="0" smtClean="0"/>
              <a:t> отдельно)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4F26C-EBFF-42D1-9301-F21E35EB876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3611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4F26C-EBFF-42D1-9301-F21E35EB876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8325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7-DE9A-49DF-B107-2CDFCCF1B8A3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6E3874-D7CD-4299-9113-32E413297D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7-DE9A-49DF-B107-2CDFCCF1B8A3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3874-D7CD-4299-9113-32E413297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7-DE9A-49DF-B107-2CDFCCF1B8A3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3874-D7CD-4299-9113-32E413297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7-DE9A-49DF-B107-2CDFCCF1B8A3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3874-D7CD-4299-9113-32E413297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7-DE9A-49DF-B107-2CDFCCF1B8A3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3874-D7CD-4299-9113-32E413297D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7-DE9A-49DF-B107-2CDFCCF1B8A3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3874-D7CD-4299-9113-32E413297D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7-DE9A-49DF-B107-2CDFCCF1B8A3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3874-D7CD-4299-9113-32E413297D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7-DE9A-49DF-B107-2CDFCCF1B8A3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3874-D7CD-4299-9113-32E413297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7-DE9A-49DF-B107-2CDFCCF1B8A3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3874-D7CD-4299-9113-32E413297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7-DE9A-49DF-B107-2CDFCCF1B8A3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3874-D7CD-4299-9113-32E413297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7-DE9A-49DF-B107-2CDFCCF1B8A3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3874-D7CD-4299-9113-32E413297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00E9E7-DE9A-49DF-B107-2CDFCCF1B8A3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46E3874-D7CD-4299-9113-32E413297D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664296"/>
          </a:xfrm>
        </p:spPr>
        <p:txBody>
          <a:bodyPr/>
          <a:lstStyle/>
          <a:p>
            <a:r>
              <a:rPr lang="ru-RU" sz="3200" b="1" i="1" dirty="0" smtClean="0">
                <a:effectLst/>
              </a:rPr>
              <a:t>Возможно ли оценить эффективность образования в стране с помощью сравнительных международных мониторингов?</a:t>
            </a:r>
            <a:br>
              <a:rPr lang="ru-RU" sz="3200" b="1" i="1" dirty="0" smtClean="0">
                <a:effectLst/>
              </a:rPr>
            </a:br>
            <a:r>
              <a:rPr lang="ru-RU" sz="2400" b="1" i="1" dirty="0" smtClean="0">
                <a:effectLst/>
              </a:rPr>
              <a:t>(на примере международного исследования </a:t>
            </a:r>
            <a:r>
              <a:rPr lang="en-US" sz="2400" b="1" i="1" dirty="0" smtClean="0">
                <a:effectLst/>
              </a:rPr>
              <a:t>PISA</a:t>
            </a:r>
            <a:r>
              <a:rPr lang="ru-RU" sz="2400" b="1" i="1" dirty="0" smtClean="0">
                <a:effectLst/>
              </a:rPr>
              <a:t>)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2168" y="4293096"/>
            <a:ext cx="7224464" cy="208823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2300" dirty="0" smtClean="0">
                <a:latin typeface="Palatino Linotype" pitchFamily="18" charset="0"/>
              </a:rPr>
              <a:t>Кузьмина </a:t>
            </a:r>
            <a:r>
              <a:rPr lang="ru-RU" sz="2300" smtClean="0">
                <a:latin typeface="Palatino Linotype" pitchFamily="18" charset="0"/>
              </a:rPr>
              <a:t>Ю.В.</a:t>
            </a:r>
            <a:endParaRPr lang="ru-RU" sz="2300" dirty="0" smtClean="0">
              <a:latin typeface="Palatino Linotype" pitchFamily="18" charset="0"/>
            </a:endParaRPr>
          </a:p>
          <a:p>
            <a:pPr algn="r"/>
            <a:r>
              <a:rPr lang="ru-RU" sz="2300" dirty="0" smtClean="0">
                <a:latin typeface="Palatino Linotype" pitchFamily="18" charset="0"/>
              </a:rPr>
              <a:t>Ларина Г.С</a:t>
            </a:r>
            <a:r>
              <a:rPr lang="ru-RU" sz="2300" dirty="0" smtClean="0"/>
              <a:t>.</a:t>
            </a:r>
          </a:p>
          <a:p>
            <a:pPr algn="r"/>
            <a:endParaRPr lang="ru-RU" dirty="0"/>
          </a:p>
          <a:p>
            <a:r>
              <a:rPr lang="ru-RU" dirty="0" smtClean="0">
                <a:latin typeface="Palatino Linotype" pitchFamily="18" charset="0"/>
              </a:rPr>
              <a:t>Международная лаборатория анализа образовательной политики НИУ ВШЭ</a:t>
            </a:r>
          </a:p>
          <a:p>
            <a:endParaRPr lang="ru-RU" dirty="0" smtClean="0">
              <a:latin typeface="Palatino Linotype" pitchFamily="18" charset="0"/>
            </a:endParaRPr>
          </a:p>
          <a:p>
            <a:r>
              <a:rPr lang="ru-RU" dirty="0" smtClean="0">
                <a:latin typeface="Palatino Linotype" pitchFamily="18" charset="0"/>
              </a:rPr>
              <a:t>Москва, 2013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8200" y="1844824"/>
            <a:ext cx="7772400" cy="2664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332656"/>
            <a:ext cx="7772400" cy="92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cs typeface="Times New Roman" pitchFamily="18" charset="0"/>
              </a:rPr>
              <a:t>Международная конференция </a:t>
            </a:r>
          </a:p>
          <a:p>
            <a:r>
              <a:rPr lang="ru-RU" sz="1800" dirty="0" smtClean="0">
                <a:cs typeface="Times New Roman" pitchFamily="18" charset="0"/>
              </a:rPr>
              <a:t>«Российское образование в зеркале международных сравнительных исследований»</a:t>
            </a:r>
            <a:endParaRPr lang="ru-RU" sz="1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6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23950"/>
          </a:xfrm>
        </p:spPr>
        <p:txBody>
          <a:bodyPr/>
          <a:lstStyle/>
          <a:p>
            <a:r>
              <a:rPr lang="ru-RU" sz="2800" dirty="0"/>
              <a:t>Распределение школьников относительно «пороговой точки»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23472683"/>
              </p:ext>
            </p:extLst>
          </p:nvPr>
        </p:nvGraphicFramePr>
        <p:xfrm>
          <a:off x="467544" y="2348880"/>
          <a:ext cx="7920879" cy="2516505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753996"/>
                <a:gridCol w="2054316"/>
                <a:gridCol w="2376264"/>
                <a:gridCol w="2736303"/>
              </a:tblGrid>
              <a:tr h="663484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Процент школьников, поступивших в школу с нарушением «порогового правила»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9525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245">
                <a:tc rowSpan="2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800" u="none" strike="noStrike" dirty="0" smtClean="0">
                          <a:effectLst/>
                        </a:rPr>
                        <a:t>2003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Вся выборка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9-классники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10-классники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9525" cap="flat" cmpd="sng" algn="ctr">
                      <a:noFill/>
                      <a:prstDash val="soli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466">
                <a:tc vMerge="1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1800" u="none" strike="noStrike" dirty="0">
                          <a:effectLst/>
                        </a:rPr>
                        <a:t>19%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</a:rPr>
                        <a:t>42%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466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800" u="none" strike="noStrike" dirty="0">
                          <a:effectLst/>
                        </a:rPr>
                        <a:t>2006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1800" u="none" strike="noStrike" dirty="0">
                          <a:effectLst/>
                        </a:rPr>
                        <a:t>23%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</a:rPr>
                        <a:t>54%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9525" cap="flat" cmpd="sng" algn="ctr">
                      <a:noFill/>
                      <a:prstDash val="solid"/>
                    </a:lnR>
                  </a:tcPr>
                </a:tc>
              </a:tr>
              <a:tr h="367555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50000"/>
                        </a:lnSpc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</a:t>
                      </a: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9525" marR="9525" marT="9525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50000"/>
                        </a:lnSpc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9525" cap="flat" cmpd="sng" algn="ctr">
                      <a:noFill/>
                      <a:prstDash val="soli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23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sz="2800" dirty="0" err="1"/>
              <a:t>Грейд</a:t>
            </a:r>
            <a:r>
              <a:rPr lang="ru-RU" sz="2800" dirty="0"/>
              <a:t>-эффект для всей выборки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8505113"/>
              </p:ext>
            </p:extLst>
          </p:nvPr>
        </p:nvGraphicFramePr>
        <p:xfrm>
          <a:off x="5257750" y="1844824"/>
          <a:ext cx="3130674" cy="2302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58010" y="153768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Грейд</a:t>
            </a:r>
            <a:r>
              <a:rPr lang="ru-RU" dirty="0" smtClean="0"/>
              <a:t>-эффект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257750" y="1521658"/>
            <a:ext cx="3490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Динамика результатов </a:t>
            </a:r>
            <a:r>
              <a:rPr lang="en-US" dirty="0" smtClean="0"/>
              <a:t>PISA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9924360"/>
              </p:ext>
            </p:extLst>
          </p:nvPr>
        </p:nvGraphicFramePr>
        <p:xfrm>
          <a:off x="483513" y="4653136"/>
          <a:ext cx="8225450" cy="170650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92143"/>
                <a:gridCol w="864096"/>
                <a:gridCol w="792088"/>
                <a:gridCol w="864096"/>
                <a:gridCol w="792088"/>
                <a:gridCol w="864096"/>
                <a:gridCol w="792088"/>
                <a:gridCol w="720080"/>
                <a:gridCol w="859946"/>
                <a:gridCol w="684729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Математика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Чтение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Естественные</a:t>
                      </a:r>
                      <a:r>
                        <a:rPr lang="ru-RU" sz="1400" b="1" baseline="0" dirty="0" smtClean="0">
                          <a:effectLst/>
                        </a:rPr>
                        <a:t> науки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200</a:t>
                      </a:r>
                      <a:r>
                        <a:rPr lang="en-US" sz="12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r>
                        <a:rPr lang="en-US" sz="1400" baseline="30000" dirty="0">
                          <a:effectLst/>
                        </a:rPr>
                        <a:t>th</a:t>
                      </a:r>
                      <a:r>
                        <a:rPr lang="en-US" sz="1400" dirty="0">
                          <a:effectLst/>
                        </a:rPr>
                        <a:t> vs. 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</a:t>
                      </a:r>
                      <a:r>
                        <a:rPr lang="en-US" sz="1400" baseline="30000" dirty="0" smtClean="0">
                          <a:effectLst/>
                        </a:rPr>
                        <a:t>th</a:t>
                      </a:r>
                      <a:r>
                        <a:rPr lang="en-US" sz="1400" dirty="0" smtClean="0">
                          <a:effectLst/>
                        </a:rPr>
                        <a:t> grade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22.5*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(</a:t>
                      </a:r>
                      <a:r>
                        <a:rPr lang="ru-RU" sz="1200" dirty="0" smtClean="0">
                          <a:effectLst/>
                        </a:rPr>
                        <a:t>5.8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27.5*</a:t>
                      </a:r>
                      <a:r>
                        <a:rPr lang="en-US" sz="1400" dirty="0" smtClean="0">
                          <a:effectLst/>
                        </a:rPr>
                        <a:t>  </a:t>
                      </a:r>
                      <a:r>
                        <a:rPr lang="en-US" sz="1200" dirty="0" smtClean="0">
                          <a:effectLst/>
                        </a:rPr>
                        <a:t>(</a:t>
                      </a:r>
                      <a:r>
                        <a:rPr lang="ru-RU" sz="1200" dirty="0" smtClean="0">
                          <a:effectLst/>
                        </a:rPr>
                        <a:t>5.6</a:t>
                      </a:r>
                      <a:r>
                        <a:rPr lang="en-US" sz="1200" dirty="0" smtClean="0">
                          <a:effectLst/>
                        </a:rPr>
                        <a:t>)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17.6*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(</a:t>
                      </a:r>
                      <a:r>
                        <a:rPr lang="ru-RU" sz="1200" dirty="0" smtClean="0">
                          <a:effectLst/>
                        </a:rPr>
                        <a:t>5.4</a:t>
                      </a:r>
                      <a:r>
                        <a:rPr lang="en-US" sz="1200" dirty="0" smtClean="0">
                          <a:effectLst/>
                        </a:rPr>
                        <a:t>)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23.3* 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(</a:t>
                      </a:r>
                      <a:r>
                        <a:rPr lang="ru-RU" sz="1200" dirty="0" smtClean="0">
                          <a:effectLst/>
                        </a:rPr>
                        <a:t>6.2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25.5 * </a:t>
                      </a:r>
                      <a:r>
                        <a:rPr lang="ru-RU" sz="1200" dirty="0" smtClean="0">
                          <a:effectLst/>
                        </a:rPr>
                        <a:t>(5.6)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15*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(5.8)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19.6 *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(6.1)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19.4 *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</a:t>
                      </a:r>
                      <a:r>
                        <a:rPr lang="ru-RU" sz="1200" dirty="0" smtClean="0">
                          <a:effectLst/>
                        </a:rPr>
                        <a:t>5.5)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4.9 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(5.7)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323528" y="1916832"/>
          <a:ext cx="504056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0725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" y="188640"/>
            <a:ext cx="8229600" cy="1268760"/>
          </a:xfrm>
        </p:spPr>
        <p:txBody>
          <a:bodyPr/>
          <a:lstStyle/>
          <a:p>
            <a:r>
              <a:rPr lang="ru-RU" sz="2800" dirty="0" smtClean="0"/>
              <a:t>Отбор для оценки </a:t>
            </a:r>
            <a:r>
              <a:rPr lang="ru-RU" sz="2800" dirty="0" err="1" smtClean="0"/>
              <a:t>грейд</a:t>
            </a:r>
            <a:r>
              <a:rPr lang="ru-RU" sz="2800" dirty="0" err="1" smtClean="0"/>
              <a:t>-</a:t>
            </a:r>
            <a:r>
              <a:rPr lang="ru-RU" sz="2800" dirty="0" err="1" smtClean="0"/>
              <a:t>эффекта</a:t>
            </a:r>
            <a:r>
              <a:rPr lang="ru-RU" sz="2800" dirty="0" smtClean="0"/>
              <a:t> </a:t>
            </a:r>
            <a:r>
              <a:rPr lang="ru-RU" sz="2800" dirty="0" smtClean="0"/>
              <a:t>для общеобразовательных школ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Чтобы оценить эффект дополнительного года обучения исключительно в школьном образовании,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RD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анализ был проведен на ограниченной выборке:</a:t>
            </a:r>
          </a:p>
          <a:p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Исходя из фактической траектории 10-классников были рассчитаны вероятности ребенка продолжить обучение в общеобразовательной школе</a:t>
            </a:r>
          </a:p>
          <a:p>
            <a:endParaRPr lang="ru-RU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9-классники с высокой вероятностью (больше среднего) продолжить обучение в школе, отбирались в эту выборку</a:t>
            </a:r>
          </a:p>
          <a:p>
            <a:endParaRPr lang="ru-RU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Независимые переменные – СЭС и пол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0072" y="279336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10-классники  в школе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277867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9-классники с высокой вероятностью остаться в школе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4340486" y="2854593"/>
            <a:ext cx="477982" cy="494488"/>
            <a:chOff x="7646150" y="2060848"/>
            <a:chExt cx="1628564" cy="1641154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8460432" y="2060848"/>
              <a:ext cx="0" cy="16411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7646150" y="2881425"/>
              <a:ext cx="16285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1389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4744"/>
          </a:xfrm>
        </p:spPr>
        <p:txBody>
          <a:bodyPr/>
          <a:lstStyle/>
          <a:p>
            <a:r>
              <a:rPr lang="ru-RU" sz="2800" dirty="0" err="1" smtClean="0"/>
              <a:t>Грейд</a:t>
            </a:r>
            <a:r>
              <a:rPr lang="ru-RU" sz="2800" dirty="0" smtClean="0"/>
              <a:t>-эффект для общеобразовательных школ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1353016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Общеобразовательная траектория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796136" y="1339568"/>
            <a:ext cx="3109764" cy="340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Вся выборка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0148687"/>
              </p:ext>
            </p:extLst>
          </p:nvPr>
        </p:nvGraphicFramePr>
        <p:xfrm>
          <a:off x="483513" y="4653136"/>
          <a:ext cx="8225450" cy="170650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92143"/>
                <a:gridCol w="864096"/>
                <a:gridCol w="792088"/>
                <a:gridCol w="864096"/>
                <a:gridCol w="792088"/>
                <a:gridCol w="864096"/>
                <a:gridCol w="792088"/>
                <a:gridCol w="720080"/>
                <a:gridCol w="720080"/>
                <a:gridCol w="824595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Математика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Чтение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Естественные</a:t>
                      </a:r>
                      <a:r>
                        <a:rPr lang="ru-RU" sz="1400" b="1" baseline="0" dirty="0" smtClean="0">
                          <a:effectLst/>
                        </a:rPr>
                        <a:t> науки</a:t>
                      </a: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200</a:t>
                      </a:r>
                      <a:r>
                        <a:rPr lang="en-US" sz="12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r>
                        <a:rPr lang="en-US" sz="1400" baseline="30000" dirty="0">
                          <a:effectLst/>
                        </a:rPr>
                        <a:t>th</a:t>
                      </a:r>
                      <a:r>
                        <a:rPr lang="en-US" sz="1400" dirty="0">
                          <a:effectLst/>
                        </a:rPr>
                        <a:t> vs. 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</a:t>
                      </a:r>
                      <a:r>
                        <a:rPr lang="en-US" sz="1400" baseline="30000" dirty="0" smtClean="0">
                          <a:effectLst/>
                        </a:rPr>
                        <a:t>th</a:t>
                      </a:r>
                      <a:r>
                        <a:rPr lang="en-US" sz="1400" dirty="0" smtClean="0">
                          <a:effectLst/>
                        </a:rPr>
                        <a:t> grade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38.1*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7.4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39.4*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7.2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34.3*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5.6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17.4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6.5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21.2 *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6.4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13.5*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5.9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24.8*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7.3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23.5*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7.3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    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19.4*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6.1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179512" y="1700808"/>
          <a:ext cx="518457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5220072" y="1844824"/>
          <a:ext cx="374441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55130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4000" dirty="0" smtClean="0"/>
              <a:t>Основные выводы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7800"/>
          </a:xfrm>
        </p:spPr>
        <p:txBody>
          <a:bodyPr>
            <a:normAutofit/>
          </a:bodyPr>
          <a:lstStyle/>
          <a:p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Вклад школы в развитие функциональной грамотности (эффект одного года обучения) уменьшился по результатам 2009 года.</a:t>
            </a:r>
          </a:p>
          <a:p>
            <a:pPr lvl="0">
              <a:lnSpc>
                <a:spcPct val="120000"/>
              </a:lnSpc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2009 году увеличился разрыв в результатах между школьникам с низким и высоким СЭС, что может свидетельствовать о снижении эффективности школьной системы для обеспечения образовательного равенства. В области читательской грамотности увеличился так же разрыв между мальчиками и девочками.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337827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области математики обнаружен самый большой эффект одного года обучения,  по сравнению с другими сферами.  Возможно, что российская школьная система в большей степени ориентирована на формирование функциональной грамотности в области математики, чем чтения и естественных наук. </a:t>
            </a:r>
          </a:p>
          <a:p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Наибольший разрыв между эффектом одного года для всей выборки и общеобразовательных школ зафиксирован в области математики, что говорит о том, что в профессиональных школах в области математики происходит снижение навыков, приобретенных в средней школе. </a:t>
            </a:r>
          </a:p>
          <a:p>
            <a:endParaRPr lang="ru-RU" sz="1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52400"/>
            <a:ext cx="8229600" cy="10443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Основные выводы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88239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3600" dirty="0" smtClean="0"/>
              <a:t>Что такое </a:t>
            </a:r>
            <a:r>
              <a:rPr lang="en-US" sz="3600" dirty="0" smtClean="0"/>
              <a:t>PISA?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PISA –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Programme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for International Student Assessment</a:t>
            </a:r>
          </a:p>
          <a:p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Цель – оценить, обладают ли учащиеся, получившие общее обязательное образование, теми знаниями и умениями, которые необходимы для полноценного функционирования в обществе.</a:t>
            </a:r>
          </a:p>
          <a:p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Участники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15-летние подростки</a:t>
            </a:r>
          </a:p>
          <a:p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Измерение достижений по трем основным направлениям:</a:t>
            </a:r>
          </a:p>
          <a:p>
            <a:pPr lvl="1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Чтение (2000 и 2009)</a:t>
            </a:r>
          </a:p>
          <a:p>
            <a:pPr lvl="1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Математика (2003 и 2012)</a:t>
            </a:r>
          </a:p>
          <a:p>
            <a:pPr lvl="1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Естественнонаучные дисциплины (2006) </a:t>
            </a:r>
          </a:p>
        </p:txBody>
      </p:sp>
    </p:spTree>
    <p:extLst>
      <p:ext uri="{BB962C8B-B14F-4D97-AF65-F5344CB8AC3E}">
        <p14:creationId xmlns:p14="http://schemas.microsoft.com/office/powerpoint/2010/main" xmlns="" val="42431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sz="3600" dirty="0" smtClean="0"/>
              <a:t>Состав российской выборки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0062306"/>
              </p:ext>
            </p:extLst>
          </p:nvPr>
        </p:nvGraphicFramePr>
        <p:xfrm>
          <a:off x="467544" y="2132856"/>
          <a:ext cx="8064894" cy="208823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936104"/>
                <a:gridCol w="495980"/>
                <a:gridCol w="584140"/>
                <a:gridCol w="720080"/>
                <a:gridCol w="648072"/>
                <a:gridCol w="576064"/>
                <a:gridCol w="1152128"/>
                <a:gridCol w="864096"/>
                <a:gridCol w="1108385"/>
                <a:gridCol w="979845"/>
              </a:tblGrid>
              <a:tr h="37646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Вся выборка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9-классники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10-классники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238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 err="1" smtClean="0">
                          <a:effectLst/>
                        </a:rPr>
                        <a:t>Общеобр</a:t>
                      </a:r>
                      <a:r>
                        <a:rPr lang="ru-RU" sz="1600" b="0" u="none" strike="noStrike" dirty="0" smtClean="0">
                          <a:effectLst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 err="1" smtClean="0">
                          <a:effectLst/>
                        </a:rPr>
                        <a:t>Общеобр</a:t>
                      </a:r>
                      <a:r>
                        <a:rPr lang="ru-RU" sz="1600" b="0" u="none" strike="noStrike" dirty="0" smtClean="0">
                          <a:effectLst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4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2003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5974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1657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28%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4101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69%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100%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76%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24%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64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2006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5799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1577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27%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3780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65%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100%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75%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26%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764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2009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5308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3065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57%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1621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31%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100%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82%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18%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0810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52736"/>
          </a:xfrm>
        </p:spPr>
        <p:txBody>
          <a:bodyPr/>
          <a:lstStyle/>
          <a:p>
            <a:r>
              <a:rPr lang="ru-RU" sz="2800" dirty="0" smtClean="0"/>
              <a:t>Могут ли результаты </a:t>
            </a:r>
            <a:r>
              <a:rPr lang="en-US" sz="2800" dirty="0" smtClean="0"/>
              <a:t>PISA</a:t>
            </a:r>
            <a:r>
              <a:rPr lang="ru-RU" sz="2800" dirty="0" smtClean="0"/>
              <a:t> быть  использованы для измерения эффективности образования?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Варианты интерпретации результатов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PISA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для оценки динамики эффективности образовательной системы (</a:t>
            </a:r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порядке углубления анализа):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Динамика результатов (средних, по уровням,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процентилям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 т.п.)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Динамика эффекта индивидуальных и школьных факторов на результаты (изменялось ли влияние этих факторов, увеличился или уменьшился разрыв между детьми с высоким СЭС и низким СЭС, между мальчиками и девочками, между школьниками  из школ из разных населенных пунктов и т.п.) 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Динамика эффекта одного года обучения (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грейд-эффекта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Факторы, которые могут изменить эффективность одного года обучения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455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3200" dirty="0" smtClean="0"/>
              <a:t>Динамика средних баллов </a:t>
            </a:r>
            <a:r>
              <a:rPr lang="en-US" sz="3200" dirty="0" smtClean="0"/>
              <a:t>PISA </a:t>
            </a:r>
            <a:r>
              <a:rPr lang="ru-RU" sz="3200" dirty="0" smtClean="0"/>
              <a:t>в России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49023921"/>
              </p:ext>
            </p:extLst>
          </p:nvPr>
        </p:nvGraphicFramePr>
        <p:xfrm>
          <a:off x="251520" y="1340768"/>
          <a:ext cx="489654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33705649"/>
              </p:ext>
            </p:extLst>
          </p:nvPr>
        </p:nvGraphicFramePr>
        <p:xfrm>
          <a:off x="2339752" y="3933056"/>
          <a:ext cx="4572000" cy="2746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12028734"/>
              </p:ext>
            </p:extLst>
          </p:nvPr>
        </p:nvGraphicFramePr>
        <p:xfrm>
          <a:off x="5148064" y="1268760"/>
          <a:ext cx="377089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16500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24744"/>
          </a:xfrm>
        </p:spPr>
        <p:txBody>
          <a:bodyPr/>
          <a:lstStyle/>
          <a:p>
            <a:r>
              <a:rPr lang="ru-RU" sz="3200" dirty="0" smtClean="0"/>
              <a:t>Динамика эффекта СЭС на достижения</a:t>
            </a:r>
            <a:endParaRPr lang="ru-RU" sz="32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02903668"/>
              </p:ext>
            </p:extLst>
          </p:nvPr>
        </p:nvGraphicFramePr>
        <p:xfrm>
          <a:off x="323528" y="1988840"/>
          <a:ext cx="792088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624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24744"/>
          </a:xfrm>
        </p:spPr>
        <p:txBody>
          <a:bodyPr/>
          <a:lstStyle/>
          <a:p>
            <a:r>
              <a:rPr lang="ru-RU" sz="3200" dirty="0" smtClean="0"/>
              <a:t>Динамика различий в результатах между мальчиками и девочками</a:t>
            </a:r>
            <a:endParaRPr lang="ru-RU" sz="32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47076135"/>
              </p:ext>
            </p:extLst>
          </p:nvPr>
        </p:nvGraphicFramePr>
        <p:xfrm>
          <a:off x="395536" y="1484784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8806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368152"/>
          </a:xfrm>
        </p:spPr>
        <p:txBody>
          <a:bodyPr/>
          <a:lstStyle/>
          <a:p>
            <a:r>
              <a:rPr lang="ru-RU" sz="3200" dirty="0" smtClean="0"/>
              <a:t>Эффект одного года обучения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Эффект одного года – это разница в результатах между учащимися двух «соседних» классов (например, 8-ым и 9-ым, 9-ым и 10-ым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Но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прямое сравнение невозможно по следующим причинам:</a:t>
            </a:r>
          </a:p>
          <a:p>
            <a:pPr lvl="1"/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Эффект взросления</a:t>
            </a:r>
          </a:p>
          <a:p>
            <a:pPr lvl="1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Разное время старта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школьного обучения</a:t>
            </a:r>
          </a:p>
          <a:p>
            <a:pPr lvl="1"/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Общее и профессиональное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образование</a:t>
            </a:r>
          </a:p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0467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sz="3600" dirty="0" smtClean="0"/>
              <a:t>Метод исследования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ru-RU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Метод: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Propensity Score Matching (PSM)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метод  «ближайшего соседства». Использование данного 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метода позволяет оценить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эффект одного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года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обучения за счет рассмотрения нескольких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ковариат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000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Ковариаты</a:t>
            </a:r>
            <a:r>
              <a:rPr lang="ru-RU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возраст, СЭС, индекс образовательных ресурсов, профессиональный статус и образование родителей, индекс культурных ресурсов семьи. </a:t>
            </a:r>
          </a:p>
          <a:p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Эффект дополнительного года обучения считался для  </a:t>
            </a:r>
            <a:r>
              <a:rPr lang="ru-RU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всей</a:t>
            </a:r>
            <a:r>
              <a:rPr 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выборки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 для исключительно </a:t>
            </a:r>
            <a:r>
              <a:rPr lang="ru-RU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общеобразовательной выборки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отдельно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52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2807</TotalTime>
  <Words>959</Words>
  <Application>Microsoft Office PowerPoint</Application>
  <PresentationFormat>Экран (4:3)</PresentationFormat>
  <Paragraphs>212</Paragraphs>
  <Slides>15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Возможно ли оценить эффективность образования в стране с помощью сравнительных международных мониторингов? (на примере международного исследования PISA)</vt:lpstr>
      <vt:lpstr>Что такое PISA?</vt:lpstr>
      <vt:lpstr>Состав российской выборки</vt:lpstr>
      <vt:lpstr>Могут ли результаты PISA быть  использованы для измерения эффективности образования?</vt:lpstr>
      <vt:lpstr>Динамика средних баллов PISA в России</vt:lpstr>
      <vt:lpstr>Динамика эффекта СЭС на достижения</vt:lpstr>
      <vt:lpstr>Динамика различий в результатах между мальчиками и девочками</vt:lpstr>
      <vt:lpstr>Эффект одного года обучения</vt:lpstr>
      <vt:lpstr>Метод исследования</vt:lpstr>
      <vt:lpstr>Распределение школьников относительно «пороговой точки»</vt:lpstr>
      <vt:lpstr>Грейд-эффект для всей выборки</vt:lpstr>
      <vt:lpstr>Отбор для оценки грейд-эффекта для общеобразовательных школ</vt:lpstr>
      <vt:lpstr>Грейд-эффект для общеобразовательных школ</vt:lpstr>
      <vt:lpstr>Основные выводы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Galina Larina</dc:creator>
  <cp:lastModifiedBy>WS_N</cp:lastModifiedBy>
  <cp:revision>88</cp:revision>
  <dcterms:created xsi:type="dcterms:W3CDTF">2013-03-26T14:25:54Z</dcterms:created>
  <dcterms:modified xsi:type="dcterms:W3CDTF">2013-06-25T12:39:29Z</dcterms:modified>
</cp:coreProperties>
</file>