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511" r:id="rId3"/>
    <p:sldId id="527" r:id="rId4"/>
    <p:sldId id="523" r:id="rId5"/>
    <p:sldId id="524" r:id="rId6"/>
    <p:sldId id="525" r:id="rId7"/>
    <p:sldId id="529" r:id="rId8"/>
    <p:sldId id="530" r:id="rId9"/>
    <p:sldId id="526" r:id="rId10"/>
    <p:sldId id="528" r:id="rId11"/>
    <p:sldId id="494" r:id="rId12"/>
    <p:sldId id="501" r:id="rId13"/>
  </p:sldIdLst>
  <p:sldSz cx="9144000" cy="5143500" type="screen16x9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7214" autoAdjust="0"/>
  </p:normalViewPr>
  <p:slideViewPr>
    <p:cSldViewPr>
      <p:cViewPr>
        <p:scale>
          <a:sx n="105" d="100"/>
          <a:sy n="105" d="100"/>
        </p:scale>
        <p:origin x="494" y="-15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122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635647"/>
            <a:ext cx="8999984" cy="1968620"/>
          </a:xfrm>
        </p:spPr>
        <p:txBody>
          <a:bodyPr/>
          <a:lstStyle/>
          <a:p>
            <a:pPr algn="r"/>
            <a:r>
              <a:rPr lang="ru-RU" sz="4000" b="1" dirty="0" smtClean="0"/>
              <a:t>Мастер-класс</a:t>
            </a:r>
            <a:br>
              <a:rPr lang="ru-RU" sz="4000" b="1" dirty="0" smtClean="0"/>
            </a:br>
            <a:r>
              <a:rPr lang="ru-RU" sz="4000" b="1" dirty="0" smtClean="0"/>
              <a:t>«Проектирование </a:t>
            </a:r>
            <a:r>
              <a:rPr lang="ru-RU" sz="4000" b="1" dirty="0"/>
              <a:t>систем оценки качества образования»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0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AutoShape 4" descr="КАО_эмблема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О_эмблема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КАО_эмблема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КАО_эмблема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Просмотреть фотографию в сообщен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07975" y="118197"/>
            <a:ext cx="87285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Международная конференция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«Мониторинги школьного образования </a:t>
            </a:r>
            <a:r>
              <a:rPr lang="ru-RU" sz="1400" b="1" dirty="0" smtClean="0">
                <a:solidFill>
                  <a:schemeClr val="bg1"/>
                </a:solidFill>
              </a:rPr>
              <a:t>– перспективы </a:t>
            </a:r>
            <a:r>
              <a:rPr lang="ru-RU" sz="1400" b="1" dirty="0" err="1">
                <a:solidFill>
                  <a:schemeClr val="bg1"/>
                </a:solidFill>
              </a:rPr>
              <a:t>межстранового</a:t>
            </a:r>
            <a:r>
              <a:rPr lang="ru-RU" sz="1400" b="1" dirty="0">
                <a:solidFill>
                  <a:schemeClr val="bg1"/>
                </a:solidFill>
              </a:rPr>
              <a:t> сотрудничества»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 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</a:rPr>
              <a:t>18-19 ноября 2013 г., Республика Беларусь, г. </a:t>
            </a:r>
            <a:r>
              <a:rPr lang="ru-RU" sz="1400" dirty="0" smtClean="0">
                <a:solidFill>
                  <a:schemeClr val="bg1"/>
                </a:solidFill>
              </a:rPr>
              <a:t>Минск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8"/>
          <p:cNvSpPr>
            <a:spLocks noChangeArrowheads="1"/>
          </p:cNvSpPr>
          <p:nvPr/>
        </p:nvSpPr>
        <p:spPr bwMode="auto">
          <a:xfrm>
            <a:off x="2616280" y="3675677"/>
            <a:ext cx="5584174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rgbClr val="FF0000"/>
                </a:solidFill>
              </a:rPr>
              <a:t>В.А. </a:t>
            </a:r>
            <a:r>
              <a:rPr lang="ru-RU" sz="1600" b="1" dirty="0" err="1" smtClean="0">
                <a:solidFill>
                  <a:srgbClr val="FF0000"/>
                </a:solidFill>
              </a:rPr>
              <a:t>Болотов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Президент ЕАОКО, академик РАО, </a:t>
            </a:r>
            <a:r>
              <a:rPr lang="ru-RU" sz="1600" dirty="0" err="1" smtClean="0">
                <a:solidFill>
                  <a:srgbClr val="FF0000"/>
                </a:solidFill>
              </a:rPr>
              <a:t>д.п.н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4" name="Picture 13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7721" y="4471236"/>
            <a:ext cx="1373818" cy="509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1330" y="4480945"/>
            <a:ext cx="2152757" cy="416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4471236"/>
            <a:ext cx="625475" cy="44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5" descr="READ_logo_noBorder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4471236"/>
            <a:ext cx="771912" cy="472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3" descr="RIA - Social Navigator-01-0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8360" y="4480945"/>
            <a:ext cx="2960064" cy="426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31590"/>
            <a:ext cx="903649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>
                <a:cs typeface="Calibri" pitchFamily="34" charset="0"/>
              </a:rPr>
              <a:t>Муниципальная система ОКО</a:t>
            </a:r>
            <a:r>
              <a:rPr lang="ru-RU" sz="3200" dirty="0" smtClean="0">
                <a:cs typeface="Calibri" pitchFamily="34" charset="0"/>
              </a:rPr>
              <a:t>. Качественное проведение внешних оценочных процедур (федеральных и региональных). Интерпретация результатов и их использование.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65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42678"/>
            <a:ext cx="9086850" cy="64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</a:t>
            </a:r>
            <a:r>
              <a:rPr lang="ru-RU" sz="3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мка для проектирования оценочной процедуры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7150" y="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09550" y="1524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61950" y="3048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514350" y="4572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66750" y="6096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819150" y="7620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971550" y="9144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57200" y="1479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123950" y="1066800"/>
            <a:ext cx="1714500" cy="0"/>
          </a:xfrm>
          <a:prstGeom prst="rect">
            <a:avLst/>
          </a:prstGeom>
          <a:solidFill>
            <a:srgbClr val="F3F3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56018"/>
              </p:ext>
            </p:extLst>
          </p:nvPr>
        </p:nvGraphicFramePr>
        <p:xfrm>
          <a:off x="39566" y="671933"/>
          <a:ext cx="9086850" cy="4492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0634"/>
                <a:gridCol w="6516216"/>
              </a:tblGrid>
              <a:tr h="313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Характеристики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Описание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94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А. Цели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Для достижения каких целей будет использоваться мониторинг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В. Ключевые вопросы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какие вопросы вы планируете получить ответы с использованием результатов мониторинга.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8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С. Участники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Характеристика выборки (популяции) мониторинга.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8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</a:t>
                      </a:r>
                      <a:r>
                        <a:rPr lang="ru-RU" sz="1400">
                          <a:effectLst/>
                        </a:rPr>
                        <a:t>. Что оценивается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Какие образовательные результаты подлежат оценке.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8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E. </a:t>
                      </a:r>
                      <a:r>
                        <a:rPr lang="ru-RU" sz="1400">
                          <a:effectLst/>
                        </a:rPr>
                        <a:t>Инструментарий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Состав инструментария (тесты, анкеты и т.п.) и его характеристика.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r>
                        <a:rPr lang="ru-RU" sz="1400">
                          <a:effectLst/>
                        </a:rPr>
                        <a:t>. Кто проводит (организации)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Организации отвечающие за подготовку, проведение, анализ и представление результатов.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G. </a:t>
                      </a:r>
                      <a:r>
                        <a:rPr lang="en-US" sz="1400" dirty="0" err="1">
                          <a:effectLst/>
                        </a:rPr>
                        <a:t>Представление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результатов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каком виде  будут представляться результаты целевым группам (перечень информационных продуктов).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H. Виды решений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Какие </a:t>
                      </a:r>
                      <a:r>
                        <a:rPr lang="ru-RU" sz="1400" dirty="0">
                          <a:effectLst/>
                        </a:rPr>
                        <a:t>виды решения на разных уровнях (школа, муниципалитете, регион) могут приниматься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8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I. Кто принимает решения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Субъекты принятие решений.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28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J. Кто использует результаты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Кто может использовать результаты и для каких целей.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  <a:tr h="4763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</a:t>
                      </a:r>
                      <a:r>
                        <a:rPr lang="ru-RU" sz="1400" dirty="0">
                          <a:effectLst/>
                        </a:rPr>
                        <a:t>. Доп. информация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(риски, проблемы,…)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Какие риски и проблемы при проведении мониторинга и использования результатов можно прогнозировать (имеют место).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50470" marR="504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7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191" y="158750"/>
            <a:ext cx="8133209" cy="828675"/>
          </a:xfrm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ru-RU" sz="3600" dirty="0" smtClean="0">
                <a:solidFill>
                  <a:schemeClr val="bg1"/>
                </a:solidFill>
              </a:rPr>
              <a:t>ВАШИ ВОПРОСЫ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ippoclub.ru/wp-content/uploads/2012/08/faq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70434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rtc_prezent_png\rtc_logo_0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4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23528" y="123478"/>
            <a:ext cx="8496176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КЛЮЧЕВОЙ ВОПРОС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928902"/>
            <a:ext cx="9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4000" b="1" i="1" dirty="0" smtClean="0"/>
              <a:t>Что необходимо учитывать при проектировании систем оценки качества образования?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269070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</a:t>
            </a:r>
            <a:r>
              <a:rPr lang="ru-RU" sz="3200" dirty="0" smtClean="0">
                <a:solidFill>
                  <a:schemeClr val="bg1"/>
                </a:solidFill>
              </a:rPr>
              <a:t>развития системы ОКО.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Инструментарий.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36512" y="1118305"/>
            <a:ext cx="9180512" cy="3829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>
                <a:cs typeface="Calibri" pitchFamily="34" charset="0"/>
              </a:rPr>
              <a:t>Введение </a:t>
            </a:r>
            <a:r>
              <a:rPr lang="ru-RU" sz="3200" b="1" dirty="0">
                <a:cs typeface="Calibri" pitchFamily="34" charset="0"/>
              </a:rPr>
              <a:t>мониторинговых </a:t>
            </a:r>
            <a:r>
              <a:rPr lang="ru-RU" sz="3200" b="1" dirty="0" smtClean="0">
                <a:cs typeface="Calibri" pitchFamily="34" charset="0"/>
              </a:rPr>
              <a:t>исследований </a:t>
            </a:r>
            <a:r>
              <a:rPr lang="ru-RU" sz="3200" dirty="0" smtClean="0">
                <a:cs typeface="Calibri" pitchFamily="34" charset="0"/>
              </a:rPr>
              <a:t>качества образования. 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>
                <a:cs typeface="Calibri" pitchFamily="34" charset="0"/>
              </a:rPr>
              <a:t>Оценка работы школ, муниципалитетов, региона</a:t>
            </a:r>
            <a:r>
              <a:rPr lang="ru-RU" sz="3200" dirty="0" smtClean="0">
                <a:cs typeface="Calibri" pitchFamily="34" charset="0"/>
              </a:rPr>
              <a:t>. Не доверять одному источнику. Включать потребителей. Методику обсуждать в проф. сообществе.</a:t>
            </a:r>
          </a:p>
        </p:txBody>
      </p:sp>
    </p:spTree>
    <p:extLst>
      <p:ext uri="{BB962C8B-B14F-4D97-AF65-F5344CB8AC3E}">
        <p14:creationId xmlns:p14="http://schemas.microsoft.com/office/powerpoint/2010/main" val="250121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</a:t>
            </a:r>
            <a:r>
              <a:rPr lang="ru-RU" sz="3200" dirty="0" smtClean="0">
                <a:solidFill>
                  <a:schemeClr val="bg1"/>
                </a:solidFill>
              </a:rPr>
              <a:t>развития системы ОКО.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Инструментарий.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36512" y="1190313"/>
            <a:ext cx="9180512" cy="368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>
                <a:cs typeface="Calibri" pitchFamily="34" charset="0"/>
              </a:rPr>
              <a:t>Рейтинги</a:t>
            </a:r>
            <a:r>
              <a:rPr lang="ru-RU" sz="3200" dirty="0">
                <a:cs typeface="Calibri" pitchFamily="34" charset="0"/>
              </a:rPr>
              <a:t>. Понимать, зачем проводить. Не увлекаться. По итогам – работа с «нижней» частью рейтинга.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err="1">
                <a:cs typeface="Calibri" pitchFamily="34" charset="0"/>
              </a:rPr>
              <a:t>Самообследование</a:t>
            </a:r>
            <a:r>
              <a:rPr lang="ru-RU" sz="3200" b="1" dirty="0">
                <a:cs typeface="Calibri" pitchFamily="34" charset="0"/>
              </a:rPr>
              <a:t> (самооценка) ОО</a:t>
            </a:r>
            <a:r>
              <a:rPr lang="ru-RU" sz="3200" dirty="0">
                <a:cs typeface="Calibri" pitchFamily="34" charset="0"/>
              </a:rPr>
              <a:t>. Процедура – ответственность региона, проведение и работа с результатами – ответственность ОО. Пользователь результатов – ОО.</a:t>
            </a:r>
          </a:p>
        </p:txBody>
      </p:sp>
    </p:spTree>
    <p:extLst>
      <p:ext uri="{BB962C8B-B14F-4D97-AF65-F5344CB8AC3E}">
        <p14:creationId xmlns:p14="http://schemas.microsoft.com/office/powerpoint/2010/main" val="68565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Кадры.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31590"/>
            <a:ext cx="903649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Подготовка специалистов </a:t>
            </a:r>
            <a:r>
              <a:rPr lang="ru-RU" sz="3200" dirty="0">
                <a:cs typeface="Calibri" pitchFamily="34" charset="0"/>
              </a:rPr>
              <a:t>по </a:t>
            </a:r>
            <a:r>
              <a:rPr lang="ru-RU" sz="3200" dirty="0" smtClean="0">
                <a:cs typeface="Calibri" pitchFamily="34" charset="0"/>
              </a:rPr>
              <a:t>педагогическим измерениям.</a:t>
            </a:r>
            <a:endParaRPr lang="ru-RU" sz="3200" dirty="0">
              <a:cs typeface="Calibri" pitchFamily="34" charset="0"/>
            </a:endParaRP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Обучение педагогов </a:t>
            </a:r>
            <a:r>
              <a:rPr lang="ru-RU" sz="3200" dirty="0">
                <a:cs typeface="Calibri" pitchFamily="34" charset="0"/>
              </a:rPr>
              <a:t>и администраторов школ в рамках системы </a:t>
            </a:r>
            <a:r>
              <a:rPr lang="ru-RU" sz="3200" dirty="0" smtClean="0">
                <a:cs typeface="Calibri" pitchFamily="34" charset="0"/>
              </a:rPr>
              <a:t>ПК.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>
                <a:cs typeface="Calibri" pitchFamily="34" charset="0"/>
              </a:rPr>
              <a:t>Подготовка специалистов по интерпретации результатов и </a:t>
            </a:r>
            <a:r>
              <a:rPr lang="ru-RU" sz="3200" dirty="0" smtClean="0">
                <a:cs typeface="Calibri" pitchFamily="34" charset="0"/>
              </a:rPr>
              <a:t>аналитике.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dirty="0" smtClean="0">
                <a:cs typeface="Calibri" pitchFamily="34" charset="0"/>
              </a:rPr>
              <a:t>Обучение и сертификация экспертов по ОКО.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7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Аналитика.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65152" y="1131590"/>
            <a:ext cx="92456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>
                <a:cs typeface="Calibri" pitchFamily="34" charset="0"/>
              </a:rPr>
              <a:t>Введение </a:t>
            </a:r>
            <a:r>
              <a:rPr lang="ru-RU" sz="3200" b="1" dirty="0">
                <a:cs typeface="Calibri" pitchFamily="34" charset="0"/>
              </a:rPr>
              <a:t>корректных методик анализа и интерпретации </a:t>
            </a:r>
            <a:r>
              <a:rPr lang="ru-RU" sz="3200" b="1" dirty="0" smtClean="0">
                <a:cs typeface="Calibri" pitchFamily="34" charset="0"/>
              </a:rPr>
              <a:t>результатов</a:t>
            </a:r>
            <a:r>
              <a:rPr lang="ru-RU" sz="3200" dirty="0" smtClean="0">
                <a:cs typeface="Calibri" pitchFamily="34" charset="0"/>
              </a:rPr>
              <a:t>. Кластеризация. Отслеживание динамики и прогресса. Корректное сравнение. Учёт контекстных данных.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6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Аналитика.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65152" y="1131590"/>
            <a:ext cx="92456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/>
              <a:t>Интерпретация результатов оценки под запросы потребителей</a:t>
            </a:r>
            <a:r>
              <a:rPr lang="ru-RU" sz="3200" dirty="0" smtClean="0"/>
              <a:t>. Запросы надо периодически выявлять. Готовить целевые информационные продукты. Использовать разнообразные способы распространения ИП.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2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ОКО.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Аналитика.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-65152" y="1131590"/>
            <a:ext cx="924566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smtClean="0">
                <a:cs typeface="Calibri" pitchFamily="34" charset="0"/>
              </a:rPr>
              <a:t>Подготовка управленческих решений</a:t>
            </a:r>
            <a:r>
              <a:rPr lang="ru-RU" sz="3200" dirty="0" smtClean="0">
                <a:cs typeface="Calibri" pitchFamily="34" charset="0"/>
              </a:rPr>
              <a:t>. Разработка </a:t>
            </a:r>
            <a:r>
              <a:rPr lang="ru-RU" sz="3200" dirty="0">
                <a:cs typeface="Calibri" pitchFamily="34" charset="0"/>
              </a:rPr>
              <a:t>вариантов управленческих </a:t>
            </a:r>
            <a:r>
              <a:rPr lang="ru-RU" sz="3200" dirty="0" smtClean="0">
                <a:cs typeface="Calibri" pitchFamily="34" charset="0"/>
              </a:rPr>
              <a:t>решений. Рекомендации по подготовке решений и использованию результатов ОКО. Обозначение и учёт рисков.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74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892480" cy="828675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bg1"/>
                </a:solidFill>
              </a:rPr>
              <a:t>Актуальные задачи развития системы ОКО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31590"/>
            <a:ext cx="903649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3200" b="1" dirty="0" err="1" smtClean="0"/>
              <a:t>Внутришкольная</a:t>
            </a:r>
            <a:r>
              <a:rPr lang="ru-RU" sz="3200" b="1" dirty="0" smtClean="0"/>
              <a:t> система ОКО. </a:t>
            </a:r>
            <a:r>
              <a:rPr lang="ru-RU" sz="3200" dirty="0" smtClean="0"/>
              <a:t>Разнообразные способы оценки образовательных достижений. </a:t>
            </a:r>
            <a:r>
              <a:rPr lang="ru-RU" sz="3200" dirty="0" err="1" smtClean="0"/>
              <a:t>Критериальное</a:t>
            </a:r>
            <a:r>
              <a:rPr lang="ru-RU" sz="3200" dirty="0" smtClean="0"/>
              <a:t> оценивание</a:t>
            </a:r>
            <a:r>
              <a:rPr lang="ru-RU" sz="3200" b="1" dirty="0" smtClean="0"/>
              <a:t>. </a:t>
            </a:r>
            <a:r>
              <a:rPr lang="ru-RU" sz="3200" dirty="0" smtClean="0"/>
              <a:t>Проведение самообследования (самооценки) на систематической основе. Выявление запросов потребителей и их информирование (информационная открытость).</a:t>
            </a:r>
            <a:endParaRPr lang="ru-RU" sz="32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78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5191</TotalTime>
  <Words>456</Words>
  <Application>Microsoft Office PowerPoint</Application>
  <PresentationFormat>Экран (16:9)</PresentationFormat>
  <Paragraphs>80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Мастер-класс «Проектирование систем оценки качества образования» </vt:lpstr>
      <vt:lpstr>Презентация PowerPoint</vt:lpstr>
      <vt:lpstr>Актуальные задачи развития системы ОКО. Инструментарий.</vt:lpstr>
      <vt:lpstr>Актуальные задачи развития системы ОКО. Инструментарий.</vt:lpstr>
      <vt:lpstr>Актуальные задачи развития системы ОКО. Кадры.</vt:lpstr>
      <vt:lpstr>Актуальные задачи развития системы ОКО. Аналитика.</vt:lpstr>
      <vt:lpstr>Актуальные задачи развития системы ОКО. Аналитика.</vt:lpstr>
      <vt:lpstr>Актуальные задачи развития системы ОКО. Аналитика.</vt:lpstr>
      <vt:lpstr>Актуальные задачи развития системы ОКО.</vt:lpstr>
      <vt:lpstr>Актуальные задачи развития системы ОКО.</vt:lpstr>
      <vt:lpstr>Презентация PowerPoint</vt:lpstr>
      <vt:lpstr>ВАШИ ВОПРОСЫ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Дмитрий</cp:lastModifiedBy>
  <cp:revision>283</cp:revision>
  <cp:lastPrinted>2013-11-05T09:07:27Z</cp:lastPrinted>
  <dcterms:created xsi:type="dcterms:W3CDTF">2011-08-25T06:09:31Z</dcterms:created>
  <dcterms:modified xsi:type="dcterms:W3CDTF">2013-11-16T08:22:40Z</dcterms:modified>
</cp:coreProperties>
</file>