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8" r:id="rId11"/>
    <p:sldId id="270" r:id="rId12"/>
    <p:sldId id="267" r:id="rId13"/>
    <p:sldId id="268" r:id="rId14"/>
    <p:sldId id="279" r:id="rId15"/>
    <p:sldId id="280" r:id="rId16"/>
    <p:sldId id="281" r:id="rId17"/>
    <p:sldId id="271" r:id="rId18"/>
    <p:sldId id="282" r:id="rId19"/>
    <p:sldId id="273" r:id="rId20"/>
    <p:sldId id="275" r:id="rId21"/>
    <p:sldId id="283" r:id="rId22"/>
    <p:sldId id="276" r:id="rId23"/>
    <p:sldId id="277" r:id="rId24"/>
    <p:sldId id="285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:Downloads:demo14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1"/>
          <c:order val="0"/>
          <c:marker>
            <c:symbol val="none"/>
          </c:marker>
          <c:dLbls>
            <c:txPr>
              <a:bodyPr/>
              <a:lstStyle/>
              <a:p>
                <a:pPr>
                  <a:defRPr lang="ru-RU" sz="1400"/>
                </a:pPr>
                <a:endParaRPr lang="ru-RU"/>
              </a:p>
            </c:txPr>
            <c:dLblPos val="t"/>
            <c:showVal val="1"/>
          </c:dLbls>
          <c:cat>
            <c:numRef>
              <c:f>Лист1!$S$8:$X$8</c:f>
              <c:numCache>
                <c:formatCode>General</c:formatCode>
                <c:ptCount val="6"/>
                <c:pt idx="0">
                  <c:v>2002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Лист1!$P$14:$U$14</c:f>
              <c:numCache>
                <c:formatCode>General</c:formatCode>
                <c:ptCount val="6"/>
                <c:pt idx="0">
                  <c:v>12801</c:v>
                </c:pt>
                <c:pt idx="1">
                  <c:v>11825</c:v>
                </c:pt>
                <c:pt idx="2">
                  <c:v>11088</c:v>
                </c:pt>
                <c:pt idx="3">
                  <c:v>10207</c:v>
                </c:pt>
                <c:pt idx="4">
                  <c:v>9261</c:v>
                </c:pt>
                <c:pt idx="5">
                  <c:v>8496</c:v>
                </c:pt>
              </c:numCache>
            </c:numRef>
          </c:val>
        </c:ser>
        <c:marker val="1"/>
        <c:axId val="58165888"/>
        <c:axId val="57832192"/>
      </c:lineChart>
      <c:catAx>
        <c:axId val="58165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7832192"/>
        <c:crosses val="autoZero"/>
        <c:auto val="1"/>
        <c:lblAlgn val="ctr"/>
        <c:lblOffset val="100"/>
      </c:catAx>
      <c:valAx>
        <c:axId val="57832192"/>
        <c:scaling>
          <c:orientation val="minMax"/>
        </c:scaling>
        <c:delete val="1"/>
        <c:axPos val="l"/>
        <c:numFmt formatCode="General" sourceLinked="1"/>
        <c:tickLblPos val="none"/>
        <c:crossAx val="58165888"/>
        <c:crosses val="autoZero"/>
        <c:crossBetween val="between"/>
      </c:valAx>
    </c:plotArea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06053-8875-3147-A9F6-2EAB19A28241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110F0-A7F6-8248-B960-2D6706B5B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06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77106053-8875-3147-A9F6-2EAB19A28241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64D110F0-A7F6-8248-B960-2D6706B5B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028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65618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Студенческий отсев в российских вузах: к постановке проблемы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3573016"/>
            <a:ext cx="2519362" cy="2593206"/>
          </a:xfrm>
        </p:spPr>
        <p:txBody>
          <a:bodyPr rtlCol="0">
            <a:noAutofit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Груздев И. А.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Горбунова Е. В.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Фрумин И. Д.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Изображение 1" descr="отчислен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16" y="2077643"/>
            <a:ext cx="4249951" cy="4451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0422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Дефицит исследований отсева студентов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800418"/>
            <a:ext cx="8077200" cy="47087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Нет точных данных не только о причинах отчислений студентов, но и об уровне отсева.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Различные оценки уровня отсева разнятся: ОЭСР –</a:t>
            </a:r>
            <a:r>
              <a:rPr lang="en-US" sz="2800" b="1" dirty="0" smtClean="0"/>
              <a:t> 21%, </a:t>
            </a:r>
            <a:r>
              <a:rPr lang="ru-RU" sz="2800" b="1" dirty="0" smtClean="0"/>
              <a:t>гос.</a:t>
            </a:r>
            <a:r>
              <a:rPr lang="en-US" sz="2800" b="1" dirty="0" smtClean="0"/>
              <a:t> </a:t>
            </a:r>
            <a:r>
              <a:rPr lang="ru-RU" sz="2800" b="1" dirty="0" smtClean="0"/>
              <a:t>статистика – 10</a:t>
            </a:r>
            <a:r>
              <a:rPr lang="en-US" sz="2800" b="1" dirty="0" smtClean="0"/>
              <a:t>%</a:t>
            </a:r>
            <a:r>
              <a:rPr lang="ru-RU" sz="2800" b="1" dirty="0" smtClean="0"/>
              <a:t>. 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По данным нашего исследования: Московский вуз социально-экономического профиля – 19,1%, Московский технический вуз – 23,9%, Региональный технический вуз – 19,7% (</a:t>
            </a:r>
            <a:r>
              <a:rPr lang="ru-RU" sz="2800" b="1" dirty="0" err="1" smtClean="0"/>
              <a:t>бакалавриат</a:t>
            </a:r>
            <a:r>
              <a:rPr lang="en-US" sz="2800" b="1" dirty="0" smtClean="0"/>
              <a:t>/</a:t>
            </a:r>
            <a:r>
              <a:rPr lang="ru-RU" sz="2800" b="1" dirty="0" err="1" smtClean="0"/>
              <a:t>специалитет</a:t>
            </a:r>
            <a:r>
              <a:rPr lang="ru-RU" sz="2800" b="1" dirty="0" smtClean="0"/>
              <a:t>, за 2,5 года обучения).</a:t>
            </a:r>
            <a:endParaRPr lang="ru-RU" sz="3200" b="1" dirty="0" smtClean="0"/>
          </a:p>
          <a:p>
            <a:pPr marL="457200" indent="-457200"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236595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3272"/>
            <a:ext cx="7772400" cy="124561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исследовать отсев студентов? Проблема дефиниции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660855"/>
            <a:ext cx="7772400" cy="4627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2007374"/>
            <a:ext cx="8077200" cy="4850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Дать точное определение факта отсева затруднительно: 1) выбывшие студенты могут оказаться продолжающими обучение, 2) группа выбывших неоднородна: в нее входят как «провалившиеся», так и студенты, для которых отчисление было частью жизненного плана.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Концепт выбытия, используемый в большинстве зарубежных исследований, связан с теорией, которая получила название «Модель интеграции». </a:t>
            </a:r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987076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исследовать отсев студентов? Модель интеграции (</a:t>
            </a:r>
            <a:r>
              <a:rPr lang="en-US" sz="3600" dirty="0" smtClean="0"/>
              <a:t>Tinto 1975)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331924" y="1826480"/>
            <a:ext cx="8812089" cy="3522875"/>
            <a:chOff x="202" y="2360"/>
            <a:chExt cx="11809" cy="4733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624" y="2360"/>
              <a:ext cx="1800" cy="10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С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емейный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бэкграунд</a:t>
              </a:r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02" y="4240"/>
              <a:ext cx="2398" cy="10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ндивидуаль</a:t>
              </a:r>
              <a:r>
                <a:rPr lang="ru-RU" sz="1400" dirty="0" smtClean="0">
                  <a:latin typeface="Cambria" charset="0"/>
                  <a:ea typeface="Times New Roman" charset="0"/>
                </a:rPr>
                <a:t>н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ые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характеристики</a:t>
              </a: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202" y="6043"/>
              <a:ext cx="2567" cy="10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Предшествующее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образование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2784" y="3163"/>
              <a:ext cx="1800" cy="7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Ц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ели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endParaRPr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2784" y="4240"/>
              <a:ext cx="2130" cy="142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Институцио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нальные 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обязательства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974" y="5338"/>
              <a:ext cx="2490" cy="17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В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заимодействие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со сверстниками и преподавателями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4944" y="2818"/>
              <a:ext cx="2145" cy="142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ценки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,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интеллектуаль-ное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развитие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7584" y="4430"/>
              <a:ext cx="1800" cy="10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С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оциальная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интеграция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7464" y="2818"/>
              <a:ext cx="2036" cy="10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кадемическая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интеграция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9624" y="3351"/>
              <a:ext cx="2387" cy="1785"/>
            </a:xfrm>
            <a:prstGeom prst="hexagon">
              <a:avLst>
                <a:gd name="adj" fmla="val 30252"/>
                <a:gd name="vf" fmla="val 11547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latin typeface="Cambria" charset="0"/>
                  <a:ea typeface="Times New Roman" charset="0"/>
                </a:rPr>
                <a:t>Р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ешение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об отчислении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1344" y="3485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V="1">
              <a:off x="1344" y="5323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424" y="2803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V="1">
              <a:off x="2784" y="5683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4584" y="352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4944" y="4963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V="1">
              <a:off x="3864" y="3883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7104" y="316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7104" y="5136"/>
              <a:ext cx="480" cy="2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9446" y="460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9500" y="359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25919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исследовать отсев студентов? Кто такие «</a:t>
            </a:r>
            <a:r>
              <a:rPr lang="en-US" dirty="0" smtClean="0"/>
              <a:t>Dropouts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701544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В зарубежных исследованиях отчисленные студенты (</a:t>
            </a:r>
            <a:r>
              <a:rPr lang="en-US" sz="2800" b="1" dirty="0" smtClean="0"/>
              <a:t>dropouts)</a:t>
            </a:r>
            <a:r>
              <a:rPr lang="ru-RU" sz="2800" b="1" dirty="0" smtClean="0"/>
              <a:t> обычно рассматриваются: </a:t>
            </a:r>
          </a:p>
          <a:p>
            <a:pPr marL="514350" indent="-514350" algn="l">
              <a:buAutoNum type="arabicParenR"/>
              <a:defRPr/>
            </a:pPr>
            <a:r>
              <a:rPr lang="ru-RU" sz="2800" b="1" dirty="0" smtClean="0"/>
              <a:t>добровольные выбытия (отчисление как результат недостаточной интеграции),</a:t>
            </a:r>
          </a:p>
          <a:p>
            <a:pPr marL="514350" indent="-514350" algn="l">
              <a:buAutoNum type="arabicParenR"/>
              <a:defRPr/>
            </a:pPr>
            <a:r>
              <a:rPr lang="ru-RU" sz="2800" b="1" dirty="0"/>
              <a:t>д</a:t>
            </a:r>
            <a:r>
              <a:rPr lang="ru-RU" sz="2800" b="1" dirty="0" smtClean="0"/>
              <a:t>олгосрочные выпадения из системы образования.</a:t>
            </a:r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225919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исследовать отсев студентов? Специфика отсева в российской системе образования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2035234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Отсев студентов в отечественных вузах не описывается термином «</a:t>
            </a:r>
            <a:r>
              <a:rPr lang="en-US" sz="2800" b="1" dirty="0" smtClean="0"/>
              <a:t>dropouts</a:t>
            </a:r>
            <a:r>
              <a:rPr lang="ru-RU" sz="2800" b="1" dirty="0" smtClean="0"/>
              <a:t>».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Можно говорить о следующих отличиях:  </a:t>
            </a:r>
          </a:p>
          <a:p>
            <a:pPr marL="514350" indent="-514350" algn="l">
              <a:buAutoNum type="arabicParenR"/>
              <a:defRPr/>
            </a:pPr>
            <a:r>
              <a:rPr lang="ru-RU" sz="2800" b="1" dirty="0"/>
              <a:t>в</a:t>
            </a:r>
            <a:r>
              <a:rPr lang="ru-RU" sz="2800" b="1" dirty="0" smtClean="0"/>
              <a:t> вузах РФ наибольшая доля отчислений относится к принудительным по отношению к студенту,</a:t>
            </a:r>
          </a:p>
          <a:p>
            <a:pPr marL="514350" indent="-514350" algn="l">
              <a:buAutoNum type="arabicParenR"/>
              <a:defRPr/>
            </a:pPr>
            <a:r>
              <a:rPr lang="ru-RU" sz="2800" b="1" dirty="0"/>
              <a:t>м</a:t>
            </a:r>
            <a:r>
              <a:rPr lang="ru-RU" sz="2800" b="1" dirty="0" smtClean="0"/>
              <a:t>ожно предположить, что значительная доля отчисленных в короткие сроки возвращается к обучению.</a:t>
            </a:r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62179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исследовать отсев студентов? Специфика отсева в российской системе образования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6437" y="2421770"/>
            <a:ext cx="8256563" cy="5010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По данным статистики более 50% отчислений происходят по причине академической неуспеваемости.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На основе интервью с отчисленными студентами, проведенных в НИУ ВШЭ и трех других университетах РФ, можно сделать вывод, что субъектом отсева является университет.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По данным опроса отчисленных из НИУ ВШЭ студентов, большая часть отчисленных возвращается к обучению, то есть остается в системе образования.</a:t>
            </a:r>
          </a:p>
          <a:p>
            <a:pPr algn="l"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1025721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14001" y="34925"/>
            <a:ext cx="7772400" cy="1245613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исследовать отсев студентов? Траектории отчисленных из </a:t>
            </a:r>
            <a:r>
              <a:rPr lang="ru-RU" sz="2800" dirty="0" err="1" smtClean="0"/>
              <a:t>бакалавриата</a:t>
            </a:r>
            <a:r>
              <a:rPr lang="ru-RU" sz="2800" dirty="0" smtClean="0"/>
              <a:t>/</a:t>
            </a:r>
            <a:r>
              <a:rPr lang="ru-RU" sz="2800" dirty="0" err="1" smtClean="0"/>
              <a:t>специалитета</a:t>
            </a:r>
            <a:r>
              <a:rPr lang="ru-RU" sz="2800" dirty="0" smtClean="0"/>
              <a:t> 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0272" y="1280538"/>
            <a:ext cx="8293728" cy="4933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281354" y="1363646"/>
            <a:ext cx="8496886" cy="4722924"/>
            <a:chOff x="1863" y="1080"/>
            <a:chExt cx="9181" cy="6105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2160" y="1080"/>
              <a:ext cx="8280" cy="2865"/>
              <a:chOff x="1800" y="12600"/>
              <a:chExt cx="8280" cy="2865"/>
            </a:xfrm>
          </p:grpSpPr>
          <p:sp>
            <p:nvSpPr>
              <p:cNvPr id="18" name="Rectangle 22"/>
              <p:cNvSpPr>
                <a:spLocks noChangeArrowheads="1"/>
              </p:cNvSpPr>
              <p:nvPr/>
            </p:nvSpPr>
            <p:spPr bwMode="auto">
              <a:xfrm>
                <a:off x="4139" y="12600"/>
                <a:ext cx="3781" cy="1065"/>
              </a:xfrm>
              <a:prstGeom prst="rect">
                <a:avLst/>
              </a:prstGeom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19050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blurRad="63500" dist="2694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rot="0" vert="horz" wrap="square" lIns="91440" tIns="91440" rIns="91440" bIns="9144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 b="1" dirty="0">
                    <a:effectLst/>
                    <a:latin typeface="Times New Roman"/>
                    <a:ea typeface="Cambria"/>
                    <a:cs typeface="Times New Roman"/>
                  </a:rPr>
                  <a:t>Студенты, отчисленные из </a:t>
                </a:r>
                <a:r>
                  <a:rPr lang="ru-RU" sz="1600" b="1" dirty="0" err="1">
                    <a:effectLst/>
                    <a:latin typeface="Times New Roman"/>
                    <a:ea typeface="Cambria"/>
                    <a:cs typeface="Times New Roman"/>
                  </a:rPr>
                  <a:t>бакалавриата</a:t>
                </a:r>
                <a:r>
                  <a:rPr lang="ru-RU" sz="1600" b="1" dirty="0">
                    <a:effectLst/>
                    <a:latin typeface="Times New Roman"/>
                    <a:ea typeface="Cambria"/>
                    <a:cs typeface="Times New Roman"/>
                  </a:rPr>
                  <a:t>/</a:t>
                </a:r>
                <a:r>
                  <a:rPr lang="ru-RU" sz="1600" b="1" dirty="0" err="1">
                    <a:effectLst/>
                    <a:latin typeface="Times New Roman"/>
                    <a:ea typeface="Cambria"/>
                    <a:cs typeface="Times New Roman"/>
                  </a:rPr>
                  <a:t>специалитета</a:t>
                </a:r>
                <a:endParaRPr lang="ru-RU" sz="1600" dirty="0">
                  <a:effectLst/>
                  <a:latin typeface="Cambria"/>
                  <a:ea typeface="Cambria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600" b="1" dirty="0">
                    <a:effectLst/>
                    <a:latin typeface="Times New Roman"/>
                    <a:ea typeface="Cambria"/>
                    <a:cs typeface="Times New Roman"/>
                  </a:rPr>
                  <a:t>100% (194 чел.)</a:t>
                </a:r>
                <a:endParaRPr lang="ru-RU" sz="1600" dirty="0">
                  <a:effectLst/>
                  <a:latin typeface="Cambria"/>
                  <a:ea typeface="Cambria"/>
                  <a:cs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600" b="1" dirty="0">
                    <a:effectLst/>
                    <a:latin typeface="Cambria"/>
                    <a:ea typeface="Cambria"/>
                    <a:cs typeface="Times New Roman"/>
                  </a:rPr>
                  <a:t> </a:t>
                </a:r>
                <a:endParaRPr lang="ru-RU" sz="1600" dirty="0">
                  <a:effectLst/>
                  <a:latin typeface="Cambria"/>
                  <a:ea typeface="Cambria"/>
                  <a:cs typeface="Times New Roman"/>
                </a:endParaRPr>
              </a:p>
            </p:txBody>
          </p:sp>
          <p:cxnSp>
            <p:nvCxnSpPr>
              <p:cNvPr id="19" name="Line 23"/>
              <p:cNvCxnSpPr/>
              <p:nvPr/>
            </p:nvCxnSpPr>
            <p:spPr bwMode="auto">
              <a:xfrm flipH="1">
                <a:off x="3600" y="13680"/>
                <a:ext cx="1080" cy="360"/>
              </a:xfrm>
              <a:prstGeom prst="line">
                <a:avLst/>
              </a:prstGeom>
              <a:noFill/>
              <a:ln w="4445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63500" dist="26940" dir="5400000" algn="ctr" rotWithShape="0">
                  <a:srgbClr val="000000">
                    <a:alpha val="35001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Line 24"/>
              <p:cNvCxnSpPr/>
              <p:nvPr/>
            </p:nvCxnSpPr>
            <p:spPr bwMode="auto">
              <a:xfrm>
                <a:off x="6840" y="13680"/>
                <a:ext cx="1080" cy="360"/>
              </a:xfrm>
              <a:prstGeom prst="line">
                <a:avLst/>
              </a:prstGeom>
              <a:noFill/>
              <a:ln w="44450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blurRad="63500" dist="26940" dir="5400000" algn="ctr" rotWithShape="0">
                  <a:srgbClr val="000000">
                    <a:alpha val="35001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Rectangle 25"/>
              <p:cNvSpPr>
                <a:spLocks noChangeArrowheads="1"/>
              </p:cNvSpPr>
              <p:nvPr/>
            </p:nvSpPr>
            <p:spPr bwMode="auto">
              <a:xfrm>
                <a:off x="1800" y="14400"/>
                <a:ext cx="3600" cy="1065"/>
              </a:xfrm>
              <a:prstGeom prst="rect">
                <a:avLst/>
              </a:prstGeom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19050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blurRad="63500" dist="2694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rot="0" vert="horz" wrap="square" lIns="91440" tIns="91440" rIns="91440" bIns="9144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 dirty="0">
                    <a:effectLst/>
                    <a:latin typeface="Times New Roman"/>
                    <a:ea typeface="Cambria"/>
                    <a:cs typeface="Times New Roman"/>
                  </a:rPr>
                  <a:t>В данный момент обучаются в университете – 74%</a:t>
                </a:r>
                <a:endParaRPr lang="ru-RU" sz="1600" dirty="0">
                  <a:effectLst/>
                  <a:latin typeface="Cambria"/>
                  <a:ea typeface="Cambria"/>
                  <a:cs typeface="Times New Roman"/>
                </a:endParaRPr>
              </a:p>
            </p:txBody>
          </p:sp>
          <p:sp>
            <p:nvSpPr>
              <p:cNvPr id="22" name="Rectangle 26"/>
              <p:cNvSpPr>
                <a:spLocks noChangeArrowheads="1"/>
              </p:cNvSpPr>
              <p:nvPr/>
            </p:nvSpPr>
            <p:spPr bwMode="auto">
              <a:xfrm>
                <a:off x="6480" y="14400"/>
                <a:ext cx="3600" cy="1065"/>
              </a:xfrm>
              <a:prstGeom prst="rect">
                <a:avLst/>
              </a:prstGeom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19050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blurRad="63500" dist="2694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rot="0" vert="horz" wrap="square" lIns="91440" tIns="91440" rIns="91440" bIns="9144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 dirty="0">
                    <a:effectLst/>
                    <a:latin typeface="Times New Roman"/>
                    <a:ea typeface="Cambria"/>
                    <a:cs typeface="Times New Roman"/>
                  </a:rPr>
                  <a:t>В данный момент не обучаются в университете– 26%</a:t>
                </a:r>
                <a:endParaRPr lang="ru-RU" sz="1600" dirty="0">
                  <a:effectLst/>
                  <a:latin typeface="Cambria"/>
                  <a:ea typeface="Cambria"/>
                  <a:cs typeface="Times New Roman"/>
                </a:endParaRPr>
              </a:p>
            </p:txBody>
          </p:sp>
        </p:grpSp>
        <p:cxnSp>
          <p:nvCxnSpPr>
            <p:cNvPr id="10" name="Line 27"/>
            <p:cNvCxnSpPr/>
            <p:nvPr/>
          </p:nvCxnSpPr>
          <p:spPr bwMode="auto">
            <a:xfrm>
              <a:off x="2520" y="3960"/>
              <a:ext cx="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>
              <a:off x="1863" y="4680"/>
              <a:ext cx="1800" cy="1065"/>
            </a:xfrm>
            <a:prstGeom prst="rect">
              <a:avLst/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Учатся в том же вузе -40%</a:t>
              </a:r>
              <a:endParaRPr lang="ru-RU" sz="1600" dirty="0">
                <a:effectLst/>
                <a:latin typeface="Cambria"/>
                <a:ea typeface="Cambria"/>
                <a:cs typeface="Times New Roman"/>
              </a:endParaRPr>
            </a:p>
          </p:txBody>
        </p:sp>
        <p:cxnSp>
          <p:nvCxnSpPr>
            <p:cNvPr id="12" name="Line 29"/>
            <p:cNvCxnSpPr/>
            <p:nvPr/>
          </p:nvCxnSpPr>
          <p:spPr bwMode="auto">
            <a:xfrm>
              <a:off x="5040" y="3960"/>
              <a:ext cx="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3960" y="4680"/>
              <a:ext cx="1800" cy="1065"/>
            </a:xfrm>
            <a:prstGeom prst="rect">
              <a:avLst/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Учатся в другом вузе – 34%</a:t>
              </a:r>
              <a:endParaRPr lang="ru-RU" sz="1600" dirty="0">
                <a:effectLst/>
                <a:latin typeface="Cambria"/>
                <a:ea typeface="Cambria"/>
                <a:cs typeface="Times New Roman"/>
              </a:endParaRPr>
            </a:p>
          </p:txBody>
        </p:sp>
        <p:cxnSp>
          <p:nvCxnSpPr>
            <p:cNvPr id="14" name="Line 31"/>
            <p:cNvCxnSpPr/>
            <p:nvPr/>
          </p:nvCxnSpPr>
          <p:spPr bwMode="auto">
            <a:xfrm>
              <a:off x="7200" y="3960"/>
              <a:ext cx="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6480" y="4680"/>
              <a:ext cx="2145" cy="1282"/>
            </a:xfrm>
            <a:prstGeom prst="rect">
              <a:avLst/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Уже получили диплом о высшем</a:t>
              </a:r>
              <a:r>
                <a:rPr lang="ru-RU" sz="1600" b="1" dirty="0">
                  <a:effectLst/>
                  <a:latin typeface="Cambria"/>
                  <a:ea typeface="Cambria"/>
                  <a:cs typeface="Times New Roman"/>
                </a:rPr>
                <a:t> </a:t>
              </a: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образовании– 10%</a:t>
              </a:r>
              <a:endParaRPr lang="ru-RU" sz="1600" dirty="0">
                <a:effectLst/>
                <a:latin typeface="Cambria"/>
                <a:ea typeface="Cambria"/>
                <a:cs typeface="Times New Roman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9038" y="4680"/>
              <a:ext cx="2006" cy="2505"/>
            </a:xfrm>
            <a:prstGeom prst="rect">
              <a:avLst/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Не получили диплом – 16%. Из них 12% планируют вернуться к обучению, 10% из них </a:t>
              </a:r>
              <a:r>
                <a:rPr lang="ru-RU" sz="1600" b="1" dirty="0" smtClean="0">
                  <a:effectLst/>
                  <a:latin typeface="Times New Roman"/>
                  <a:ea typeface="Cambria"/>
                  <a:cs typeface="Times New Roman"/>
                </a:rPr>
                <a:t>- в </a:t>
              </a:r>
              <a:r>
                <a:rPr lang="ru-RU" sz="1600" b="1" dirty="0">
                  <a:effectLst/>
                  <a:latin typeface="Times New Roman"/>
                  <a:ea typeface="Cambria"/>
                  <a:cs typeface="Times New Roman"/>
                </a:rPr>
                <a:t>тот же вуз</a:t>
              </a:r>
              <a:endParaRPr lang="ru-RU" sz="1600" dirty="0">
                <a:effectLst/>
                <a:latin typeface="Cambria"/>
                <a:ea typeface="Cambria"/>
                <a:cs typeface="Times New Roman"/>
              </a:endParaRPr>
            </a:p>
          </p:txBody>
        </p:sp>
        <p:cxnSp>
          <p:nvCxnSpPr>
            <p:cNvPr id="17" name="Line 34"/>
            <p:cNvCxnSpPr/>
            <p:nvPr/>
          </p:nvCxnSpPr>
          <p:spPr bwMode="auto">
            <a:xfrm>
              <a:off x="9898" y="3960"/>
              <a:ext cx="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="" xmlns:p14="http://schemas.microsoft.com/office/powerpoint/2010/main" val="4124182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dirty="0" smtClean="0"/>
              <a:t>К определению отсева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1492193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869335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Система образования РФ характеризуется особым типом отсева студентов.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Ключевая особенность отсева студентов в отечественных вузах связана с тем, что субъектом (или агентом) отчисления выступает не студент, но университет в лице преподавателей и/или администрации.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Это налагает ограничения на использование модели интеграции в исследованиях.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987076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dirty="0" smtClean="0"/>
              <a:t>От студентов к преподавателям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1492193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2169443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Абсолютное большинство исследований отсева студентов пытается объяснить его причины, рассматривая различные характеристики студентов (</a:t>
            </a:r>
            <a:r>
              <a:rPr lang="en-US" sz="2800" b="1" dirty="0" smtClean="0"/>
              <a:t>Braxton et al. 1997</a:t>
            </a:r>
            <a:r>
              <a:rPr lang="ru-RU" sz="2800" b="1" dirty="0" smtClean="0"/>
              <a:t>)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Роль преподавателей в студенческих отчислений остается без внимания.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В связи с приписыванием </a:t>
            </a:r>
            <a:r>
              <a:rPr lang="ru-RU" sz="2800" b="1" dirty="0" err="1" smtClean="0"/>
              <a:t>агентности</a:t>
            </a:r>
            <a:r>
              <a:rPr lang="ru-RU" sz="2800" b="1" dirty="0" smtClean="0"/>
              <a:t> в процессе отсева университету, представляется логичным сфокусироваться на принципах, которые преподаватели используют при оценивании студентов.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928000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 модели интеграции к идее отбора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800418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Такая перспектива акцентирует внимание исследователя не на процессе интеграции студента, а на отборе, который ведется в ходе образовательного процесса.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Релевантные объяснения и удачные исследовательские метафоры для описания отбора можно найти у </a:t>
            </a:r>
            <a:r>
              <a:rPr lang="ru-RU" sz="2800" b="1" dirty="0" err="1" smtClean="0"/>
              <a:t>П.Бурдье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М.Фуко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З.Баумана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Б.Кларка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Т.Бекера</a:t>
            </a:r>
            <a:r>
              <a:rPr lang="ru-RU" sz="2800" b="1" dirty="0"/>
              <a:t> </a:t>
            </a:r>
            <a:r>
              <a:rPr lang="ru-RU" sz="2800" b="1" dirty="0" smtClean="0"/>
              <a:t>и др. 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4196323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755576" y="2184504"/>
            <a:ext cx="7772400" cy="165618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i="1" dirty="0"/>
              <a:t>«Само </a:t>
            </a:r>
            <a:r>
              <a:rPr lang="ru-RU" sz="2800" b="1" i="1" dirty="0" smtClean="0"/>
              <a:t>слово </a:t>
            </a:r>
            <a:r>
              <a:rPr lang="ru-RU" sz="2800" b="1" i="1" dirty="0"/>
              <a:t>“культура”... оживляет в памяти труд фермера или </a:t>
            </a:r>
            <a:r>
              <a:rPr lang="ru-RU" sz="2800" b="1" i="1" dirty="0" smtClean="0"/>
              <a:t>садовника</a:t>
            </a:r>
            <a:r>
              <a:rPr lang="ru-RU" sz="2800" b="1" i="1" dirty="0"/>
              <a:t>, </a:t>
            </a:r>
            <a:r>
              <a:rPr lang="ru-RU" sz="2800" b="1" i="1" dirty="0" smtClean="0"/>
              <a:t>который̆ </a:t>
            </a:r>
            <a:r>
              <a:rPr lang="ru-RU" sz="2800" b="1" i="1" dirty="0"/>
              <a:t>тщательно обустраивает клочки земли... придавая им </a:t>
            </a:r>
            <a:r>
              <a:rPr lang="ru-RU" sz="2800" b="1" i="1" dirty="0" smtClean="0"/>
              <a:t>нужный̆ вид. Но </a:t>
            </a:r>
            <a:r>
              <a:rPr lang="ru-RU" sz="2800" b="1" i="1" dirty="0"/>
              <a:t>на самом деле фермер и садовник </a:t>
            </a:r>
            <a:r>
              <a:rPr lang="ru-RU" sz="2800" b="1" i="1" dirty="0" smtClean="0"/>
              <a:t>делают </a:t>
            </a:r>
            <a:r>
              <a:rPr lang="ru-RU" sz="2800" b="1" i="1" dirty="0"/>
              <a:t>больше, чем только это. Они также выпалывают </a:t>
            </a:r>
            <a:r>
              <a:rPr lang="ru-RU" sz="2800" b="1" i="1" dirty="0" smtClean="0"/>
              <a:t>нежелательных гостей̆, </a:t>
            </a:r>
            <a:r>
              <a:rPr lang="ru-RU" sz="2800" b="1" i="1" dirty="0"/>
              <a:t>которые выросли здесь “по своему </a:t>
            </a:r>
            <a:r>
              <a:rPr lang="ru-RU" sz="2800" b="1" i="1" dirty="0" smtClean="0"/>
              <a:t>усмотрению</a:t>
            </a:r>
            <a:r>
              <a:rPr lang="ru-RU" sz="2800" b="1" i="1" dirty="0"/>
              <a:t>” и тем самым испортили аккуратную планировку участка» [Бауман, 1996. С. 151] </a:t>
            </a:r>
          </a:p>
        </p:txBody>
      </p:sp>
    </p:spTree>
    <p:extLst>
      <p:ext uri="{BB962C8B-B14F-4D97-AF65-F5344CB8AC3E}">
        <p14:creationId xmlns="" xmlns:p14="http://schemas.microsoft.com/office/powerpoint/2010/main" val="3021769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Дисциплинарная и институциональная культуры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800418"/>
            <a:ext cx="8077200" cy="563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Само понятие культуры обращает внимание на процесс отсечения частей, не соответствующих установленному порядку.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В исследованиях академической профессии (напр. </a:t>
            </a:r>
            <a:r>
              <a:rPr lang="en-US" sz="2800" b="1" dirty="0" smtClean="0"/>
              <a:t>Clark 1987</a:t>
            </a:r>
            <a:r>
              <a:rPr lang="ru-RU" sz="2800" b="1" dirty="0" smtClean="0"/>
              <a:t>, </a:t>
            </a:r>
            <a:r>
              <a:rPr lang="en-US" sz="2800" b="1" dirty="0" err="1" smtClean="0"/>
              <a:t>Becher</a:t>
            </a:r>
            <a:r>
              <a:rPr lang="en-US" sz="2800" b="1" dirty="0" smtClean="0"/>
              <a:t> 1994) </a:t>
            </a:r>
            <a:r>
              <a:rPr lang="ru-RU" sz="2800" b="1" dirty="0" smtClean="0"/>
              <a:t>два типа культуры, формирующих «непосредственные рамки» работы преподавателей: дисциплинарная и институциональная.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Преподаватели всегда находятся на стыке культуры своей дисциплины и культуры учреждения.</a:t>
            </a:r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714959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Типология ролей преподавателей в процессе контроля за знаниями студентов, используемые данные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800418"/>
            <a:ext cx="8077200" cy="563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Более 20 интервью в 4-х вузах, из которых два </a:t>
            </a:r>
            <a:r>
              <a:rPr lang="ru-RU" sz="2800" b="1" dirty="0"/>
              <a:t>национальных исследовательских университета в </a:t>
            </a:r>
            <a:r>
              <a:rPr lang="ru-RU" sz="2800" b="1" dirty="0" smtClean="0"/>
              <a:t>Москве</a:t>
            </a:r>
            <a:r>
              <a:rPr lang="ru-RU" sz="2800" b="1" dirty="0"/>
              <a:t>, один </a:t>
            </a:r>
            <a:r>
              <a:rPr lang="ru-RU" sz="2800" b="1" dirty="0" smtClean="0"/>
              <a:t>региональный̆ национальный̆ исследовательский̆ </a:t>
            </a:r>
            <a:r>
              <a:rPr lang="ru-RU" sz="2800" b="1" dirty="0"/>
              <a:t>университет и один </a:t>
            </a:r>
            <a:r>
              <a:rPr lang="ru-RU" sz="2800" b="1" dirty="0" smtClean="0"/>
              <a:t>региональный̆ государственный̆ </a:t>
            </a:r>
            <a:r>
              <a:rPr lang="ru-RU" sz="2800" b="1" dirty="0"/>
              <a:t>университет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/>
              <a:t>Рассматривались экономические </a:t>
            </a:r>
            <a:r>
              <a:rPr lang="ru-RU" sz="2800" b="1" dirty="0" smtClean="0"/>
              <a:t>и инженерные специальности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Время проведения: март-ноябрь 2012 года</a:t>
            </a:r>
            <a:endParaRPr lang="ru-RU" sz="2800" b="1" dirty="0"/>
          </a:p>
          <a:p>
            <a:pPr algn="l">
              <a:defRPr/>
            </a:pPr>
            <a:endParaRPr lang="ru-RU" sz="3200" b="1" dirty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329616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Типология ролей преподавателей в процессе контроля за знаниями студентов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1899360"/>
              </p:ext>
            </p:extLst>
          </p:nvPr>
        </p:nvGraphicFramePr>
        <p:xfrm>
          <a:off x="306011" y="1526136"/>
          <a:ext cx="8522415" cy="460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214"/>
                <a:gridCol w="2036214"/>
                <a:gridCol w="2231405"/>
                <a:gridCol w="2218582"/>
              </a:tblGrid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роли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Дисциплинарная селекция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Институциональная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</a:t>
                      </a:r>
                      <a:r>
                        <a:rPr lang="ru-RU" baseline="0" dirty="0" smtClean="0"/>
                        <a:t> институциональной культуры</a:t>
                      </a:r>
                      <a:endParaRPr lang="ru-RU" dirty="0"/>
                    </a:p>
                  </a:txBody>
                  <a:tcPr/>
                </a:tc>
              </a:tr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«Садовник»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Селективная</a:t>
                      </a:r>
                      <a:endParaRPr lang="ru-RU" dirty="0"/>
                    </a:p>
                  </a:txBody>
                  <a:tcPr/>
                </a:tc>
              </a:tr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«Любитель пересдач»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Неселективная</a:t>
                      </a:r>
                      <a:endParaRPr lang="ru-RU" dirty="0"/>
                    </a:p>
                  </a:txBody>
                  <a:tcPr/>
                </a:tc>
              </a:tr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«Санитар леса»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Неселективная</a:t>
                      </a:r>
                      <a:endParaRPr lang="ru-RU" dirty="0"/>
                    </a:p>
                  </a:txBody>
                  <a:tcPr/>
                </a:tc>
              </a:tr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«Распределитель квоты»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Селективная</a:t>
                      </a:r>
                      <a:endParaRPr lang="ru-RU" dirty="0"/>
                    </a:p>
                  </a:txBody>
                  <a:tcPr/>
                </a:tc>
              </a:tr>
              <a:tr h="652829">
                <a:tc>
                  <a:txBody>
                    <a:bodyPr/>
                    <a:lstStyle/>
                    <a:p>
                      <a:r>
                        <a:rPr lang="ru-RU" dirty="0" smtClean="0"/>
                        <a:t>«Культиватор отличников»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Неселективная</a:t>
                      </a:r>
                      <a:endParaRPr lang="ru-RU" dirty="0"/>
                    </a:p>
                  </a:txBody>
                  <a:tcPr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ru-RU" dirty="0" smtClean="0"/>
                        <a:t>«Добряк»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Селективная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4959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«Стихийная» адаптация и ее последствия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800418"/>
            <a:ext cx="8077200" cy="563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Некоторые из указанных типов могут быть рассмотрены как «стихийная» адаптация преподавателей к новой ситуации с отсевом студентов.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В условиях «дефицита» студентов и системы финансирования по реальному контингенту в ряде вузов преподаватели стихийно принимают роли, каждая из которых имеет  определенные последствия для образования.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110939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«Стихийная» адаптация и ее последствия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580666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492193"/>
            <a:ext cx="8077200" cy="563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«Культиватор отличников» осуществляет простой отказ от отсева и может способствовать </a:t>
            </a:r>
            <a:r>
              <a:rPr lang="ru-RU" sz="2800" b="1" dirty="0" err="1" smtClean="0"/>
              <a:t>псевдообразованию</a:t>
            </a:r>
            <a:r>
              <a:rPr lang="ru-RU" sz="2800" b="1" dirty="0" smtClean="0"/>
              <a:t>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«Санитар леса» в результате жесткого отбора может формировать группу «потерянной молодежи».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«Любитель пересдач» в ходе своей деятельности девальвирует формальные правила университета.</a:t>
            </a:r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263942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выводы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0" y="1621746"/>
            <a:ext cx="8077200" cy="6100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Отечественная система образования характеризуется особым типом отсева студентов, который, несмотря на возрастающую актуальность темы, остается </a:t>
            </a:r>
            <a:r>
              <a:rPr lang="ru-RU" sz="2800" b="1" dirty="0" err="1" smtClean="0"/>
              <a:t>недоисследованным</a:t>
            </a:r>
            <a:r>
              <a:rPr lang="ru-RU" sz="2800" b="1" dirty="0" smtClean="0"/>
              <a:t>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2800" b="1" dirty="0" smtClean="0"/>
              <a:t>Ситуация с отсевом студентов в каждом вузе может являться объектом </a:t>
            </a:r>
            <a:r>
              <a:rPr lang="ru-RU" sz="2800" b="1" dirty="0" err="1" smtClean="0"/>
              <a:t>практикоориентированного</a:t>
            </a:r>
            <a:r>
              <a:rPr lang="ru-RU" sz="2800" b="1" dirty="0" smtClean="0"/>
              <a:t> исследования, нацеленного на выработку рекомендаций в отношении изменения образовательного процесса и процедур контроля знаний студентов.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263942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330393"/>
            <a:ext cx="7772400" cy="1470025"/>
          </a:xfrm>
        </p:spPr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7976" y="1602769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Почему возрастает актуальность исследований отсева студентов в РФ?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Какая перспектива исследований отсева </a:t>
            </a:r>
            <a:r>
              <a:rPr lang="ru-RU" sz="3200" b="1" dirty="0" err="1" smtClean="0"/>
              <a:t>релевантна</a:t>
            </a:r>
            <a:r>
              <a:rPr lang="ru-RU" sz="3200" b="1" dirty="0" smtClean="0"/>
              <a:t> российской системе образования?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Какова роль преподавателей в отсеве студентов?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12383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2169"/>
            <a:ext cx="7772400" cy="13037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важно изучать отсев студентов?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0166" y="1702724"/>
            <a:ext cx="8230210" cy="4990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Студенты являются важным ресурсом для вуза.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Отчисленные студенты могут создавать проблемы для общества.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Высокий уровень отсева в вузах связан со снижением уровня человеческого капитала и продуктивности рабочей силы.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Отсев может быть инструментом воспроизводства неравенства в образовании.</a:t>
            </a:r>
          </a:p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18149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21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изучение отсева студентов особенно актуально в РФ?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Студенты – дефицитный ресурс.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Проблема отсева имеет «экономический подтекст».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Уровень отсева является одним из важных показателей конкурентоспособности вуза. 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1615704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2168"/>
            <a:ext cx="7772400" cy="7373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Студенты</a:t>
            </a:r>
            <a:r>
              <a:rPr lang="en-US" dirty="0" smtClean="0"/>
              <a:t> – </a:t>
            </a:r>
            <a:r>
              <a:rPr lang="ru-RU" dirty="0" smtClean="0"/>
              <a:t>дефицитный ресурс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graphicFrame>
        <p:nvGraphicFramePr>
          <p:cNvPr id="6" name="C 1"/>
          <p:cNvGraphicFramePr/>
          <p:nvPr>
            <p:extLst>
              <p:ext uri="{D42A27DB-BD31-4B8C-83A1-F6EECF244321}">
                <p14:modId xmlns="" xmlns:p14="http://schemas.microsoft.com/office/powerpoint/2010/main" val="3861687544"/>
              </p:ext>
            </p:extLst>
          </p:nvPr>
        </p:nvGraphicFramePr>
        <p:xfrm>
          <a:off x="1390264" y="1800418"/>
          <a:ext cx="6439962" cy="3948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568848" y="829338"/>
            <a:ext cx="5940414" cy="971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dirty="0" smtClean="0"/>
              <a:t>Население РФ в возрасте 15-19 лет (на 1 января; тысяч человек</a:t>
            </a:r>
            <a:r>
              <a:rPr lang="ru-RU" sz="1600" dirty="0" smtClean="0"/>
              <a:t>)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8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-9280"/>
            <a:ext cx="7772400" cy="1307258"/>
          </a:xfrm>
        </p:spPr>
        <p:txBody>
          <a:bodyPr>
            <a:normAutofit/>
          </a:bodyPr>
          <a:lstStyle/>
          <a:p>
            <a:r>
              <a:rPr lang="ru-RU" dirty="0" smtClean="0"/>
              <a:t>«Экономический подтекст»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172368"/>
            <a:ext cx="7772400" cy="529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i="1" dirty="0"/>
              <a:t>«Здесь будет много </a:t>
            </a:r>
            <a:r>
              <a:rPr lang="ru-RU" sz="2800" i="1" dirty="0" smtClean="0"/>
              <a:t>сложностей̆</a:t>
            </a:r>
            <a:r>
              <a:rPr lang="ru-RU" sz="2800" i="1" dirty="0"/>
              <a:t>, в этом году нам уже прислали </a:t>
            </a:r>
            <a:r>
              <a:rPr lang="ru-RU" sz="2800" i="1" dirty="0" smtClean="0"/>
              <a:t>стипендиальный̆ </a:t>
            </a:r>
            <a:r>
              <a:rPr lang="ru-RU" sz="2800" i="1" dirty="0"/>
              <a:t>фонд по реальному контингенту, вот </a:t>
            </a:r>
            <a:r>
              <a:rPr lang="ru-RU" sz="2800" i="1" dirty="0" smtClean="0"/>
              <a:t>сейчас </a:t>
            </a:r>
            <a:r>
              <a:rPr lang="ru-RU" sz="2800" i="1" dirty="0"/>
              <a:t>будут </a:t>
            </a:r>
            <a:r>
              <a:rPr lang="ru-RU" sz="2800" i="1" dirty="0" smtClean="0"/>
              <a:t>исходить </a:t>
            </a:r>
            <a:r>
              <a:rPr lang="ru-RU" sz="2800" i="1" dirty="0"/>
              <a:t>из этих цифр, которые раз в год посылают в </a:t>
            </a:r>
            <a:r>
              <a:rPr lang="ru-RU" sz="2800" i="1" dirty="0" smtClean="0"/>
              <a:t>министерство</a:t>
            </a:r>
            <a:r>
              <a:rPr lang="ru-RU" sz="2800" i="1" dirty="0"/>
              <a:t>, и на </a:t>
            </a:r>
            <a:r>
              <a:rPr lang="ru-RU" sz="2800" i="1" dirty="0" smtClean="0"/>
              <a:t>следующий̆ календарный̆ </a:t>
            </a:r>
            <a:r>
              <a:rPr lang="ru-RU" sz="2800" i="1" dirty="0"/>
              <a:t>год нам дают средства, </a:t>
            </a:r>
            <a:r>
              <a:rPr lang="ru-RU" sz="2800" i="1" dirty="0" smtClean="0"/>
              <a:t>какими </a:t>
            </a:r>
            <a:r>
              <a:rPr lang="ru-RU" sz="2800" i="1" dirty="0"/>
              <a:t>мы можем располагать. Соответственно, опять же с </a:t>
            </a:r>
            <a:r>
              <a:rPr lang="ru-RU" sz="2800" i="1" dirty="0" smtClean="0"/>
              <a:t>моей̆ </a:t>
            </a:r>
            <a:r>
              <a:rPr lang="ru-RU" sz="2800" i="1" dirty="0"/>
              <a:t>точки зрения, придется удерживать, иначе нам придется </a:t>
            </a:r>
            <a:r>
              <a:rPr lang="ru-RU" sz="2800" i="1" dirty="0" smtClean="0"/>
              <a:t>увольнять людей̆</a:t>
            </a:r>
            <a:r>
              <a:rPr lang="ru-RU" sz="2800" i="1" dirty="0"/>
              <a:t>» </a:t>
            </a:r>
            <a:r>
              <a:rPr lang="en-US" sz="2800" i="1" dirty="0" smtClean="0"/>
              <a:t>(</a:t>
            </a:r>
            <a:r>
              <a:rPr lang="ru-RU" sz="2800" i="1" dirty="0" smtClean="0"/>
              <a:t>проректор по учебной работе одного из региональных вузов)</a:t>
            </a:r>
            <a:endParaRPr lang="ru-RU" sz="2800" dirty="0"/>
          </a:p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240334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1"/>
            <a:ext cx="7772400" cy="10932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Студенческий отсев и интернационализация российских вузов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632940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Можно говорить об отличии представлений об отсеве в России и, например, в США. В образовании РФ высокий уровень отсева связывается с качеством образования, за рубежом – с неэффективностью.  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В университетах, входящих в топ рейтингов (напр., Гарвард), показатель «</a:t>
            </a:r>
            <a:r>
              <a:rPr lang="ru-RU" sz="3200" b="1" dirty="0" err="1" smtClean="0"/>
              <a:t>доживаемости</a:t>
            </a:r>
            <a:r>
              <a:rPr lang="ru-RU" sz="3200" b="1" dirty="0" smtClean="0"/>
              <a:t>»  составляет более 95%.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217773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6580"/>
            <a:ext cx="7772400" cy="12456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Дефицит исследований отсева студентов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184504"/>
            <a:ext cx="77724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7976" y="1800418"/>
            <a:ext cx="7772400" cy="4487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2050371"/>
            <a:ext cx="8077200" cy="480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Актуальность изучения отсева студентов также связана с дефицитом исследований этого феномена в РФ.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Уже проведенные исследования, как правило, ограничиваются одним вузом.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ru-RU" sz="3200" b="1" dirty="0" smtClean="0"/>
              <a:t>В масштабе всей системы высшего образования об отсеве студентов практически ничего неизвестно. </a:t>
            </a:r>
          </a:p>
          <a:p>
            <a:pPr marL="457200" indent="-457200" algn="l">
              <a:buFont typeface="Arial"/>
              <a:buChar char="•"/>
              <a:defRPr/>
            </a:pPr>
            <a:endParaRPr lang="ru-RU" sz="3200" b="1" dirty="0" smtClean="0"/>
          </a:p>
          <a:p>
            <a:pPr algn="l">
              <a:defRPr/>
            </a:pPr>
            <a:endParaRPr lang="ru-RU" sz="3200" b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 smtClean="0"/>
          </a:p>
          <a:p>
            <a:pPr marL="457200" indent="-457200" algn="l">
              <a:buFont typeface="Arial"/>
              <a:buChar char="•"/>
              <a:defRPr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1497857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1348</Words>
  <Application>Microsoft Office PowerPoint</Application>
  <PresentationFormat>Экран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1_Office Theme</vt:lpstr>
      <vt:lpstr>Студенческий отсев в российских вузах: к постановке проблемы</vt:lpstr>
      <vt:lpstr>«Само слово “культура”... оживляет в памяти труд фермера или садовника, который̆ тщательно обустраивает клочки земли... придавая им нужный̆ вид. Но на самом деле фермер и садовник делают больше, чем только это. Они также выпалывают нежелательных гостей̆, которые выросли здесь “по своему усмотрению” и тем самым испортили аккуратную планировку участка» [Бауман, 1996. С. 151] </vt:lpstr>
      <vt:lpstr>Основные вопросы</vt:lpstr>
      <vt:lpstr>Почему важно изучать отсев студентов?</vt:lpstr>
      <vt:lpstr>Почему изучение отсева студентов особенно актуально в РФ?</vt:lpstr>
      <vt:lpstr>Студенты – дефицитный ресурс</vt:lpstr>
      <vt:lpstr>«Экономический подтекст»</vt:lpstr>
      <vt:lpstr>Студенческий отсев и интернационализация российских вузов</vt:lpstr>
      <vt:lpstr>Дефицит исследований отсева студентов</vt:lpstr>
      <vt:lpstr>Дефицит исследований отсева студентов</vt:lpstr>
      <vt:lpstr>Как исследовать отсев студентов? Проблема дефиниции</vt:lpstr>
      <vt:lpstr>Как исследовать отсев студентов? Модель интеграции (Tinto 1975)</vt:lpstr>
      <vt:lpstr>Как исследовать отсев студентов? Кто такие «Dropouts»?</vt:lpstr>
      <vt:lpstr>Как исследовать отсев студентов? Специфика отсева в российской системе образования</vt:lpstr>
      <vt:lpstr>Как исследовать отсев студентов? Специфика отсева в российской системе образования</vt:lpstr>
      <vt:lpstr>Как исследовать отсев студентов? Траектории отчисленных из бакалавриата/специалитета </vt:lpstr>
      <vt:lpstr>К определению отсева</vt:lpstr>
      <vt:lpstr>От студентов к преподавателям</vt:lpstr>
      <vt:lpstr>От модели интеграции к идее отбора</vt:lpstr>
      <vt:lpstr>Дисциплинарная и институциональная культуры</vt:lpstr>
      <vt:lpstr>Типология ролей преподавателей в процессе контроля за знаниями студентов, используемые данные</vt:lpstr>
      <vt:lpstr>Типология ролей преподавателей в процессе контроля за знаниями студентов</vt:lpstr>
      <vt:lpstr>«Стихийная» адаптация и ее последствия</vt:lpstr>
      <vt:lpstr>«Стихийная» адаптация и ее последствия</vt:lpstr>
      <vt:lpstr>Основные выводы</vt:lpstr>
    </vt:vector>
  </TitlesOfParts>
  <Company>ЦВМ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Груздев</dc:creator>
  <cp:lastModifiedBy>павлов</cp:lastModifiedBy>
  <cp:revision>34</cp:revision>
  <dcterms:created xsi:type="dcterms:W3CDTF">2013-12-02T10:00:25Z</dcterms:created>
  <dcterms:modified xsi:type="dcterms:W3CDTF">2013-12-03T16:16:16Z</dcterms:modified>
</cp:coreProperties>
</file>