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58" r:id="rId3"/>
    <p:sldId id="257" r:id="rId4"/>
    <p:sldId id="265" r:id="rId5"/>
    <p:sldId id="266" r:id="rId6"/>
    <p:sldId id="264" r:id="rId7"/>
    <p:sldId id="260" r:id="rId8"/>
    <p:sldId id="261" r:id="rId9"/>
    <p:sldId id="271" r:id="rId10"/>
    <p:sldId id="267" r:id="rId11"/>
    <p:sldId id="268" r:id="rId12"/>
    <p:sldId id="269" r:id="rId13"/>
    <p:sldId id="270" r:id="rId14"/>
    <p:sldId id="272" r:id="rId15"/>
    <p:sldId id="273" r:id="rId16"/>
    <p:sldId id="277" r:id="rId17"/>
    <p:sldId id="276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54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33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98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7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0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3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8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4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60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6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9F29-705D-1249-BE5B-B29AE58398AF}" type="datetimeFigureOut">
              <a:rPr lang="ru-RU" smtClean="0"/>
              <a:t>17.12.13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87B3-38E9-A040-9C69-FCA6E3C04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333375"/>
            <a:ext cx="7772400" cy="3382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kumimoji="0" lang="ru-RU" sz="35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«Социальная топология Университета:</a:t>
            </a:r>
            <a:br>
              <a:rPr kumimoji="0" lang="ru-RU" sz="35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</a:br>
            <a:r>
              <a:rPr lang="ru-RU" sz="35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вуз в политике и политика в вузе»</a:t>
            </a:r>
            <a:endParaRPr kumimoji="0" lang="ru-RU" sz="35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684213" y="3789363"/>
            <a:ext cx="77724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>
              <a:defRPr/>
            </a:pPr>
            <a:r>
              <a:rPr kumimoji="0" lang="ru-RU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В</a:t>
            </a:r>
            <a:r>
              <a:rPr kumimoji="0" lang="ru-RU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 </a:t>
            </a:r>
            <a:r>
              <a:rPr kumimoji="0" lang="ru-RU" sz="2800" i="1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Вахштайн</a:t>
            </a:r>
            <a:endParaRPr kumimoji="0" lang="ru-RU" sz="2800" i="1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defRPr/>
            </a:pPr>
            <a:r>
              <a:rPr kumimoji="0" lang="ru-RU" sz="2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ведущий научный сотрудник ЦСИ</a:t>
            </a:r>
            <a:r>
              <a:rPr kumimoji="0" lang="en-US" sz="2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kumimoji="0" lang="ru-RU" sz="2000" i="1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РАНХиГС</a:t>
            </a:r>
            <a:endParaRPr kumimoji="0" lang="ru-RU" sz="2000" i="1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defRPr/>
            </a:pPr>
            <a:r>
              <a:rPr kumimoji="0" lang="ru-RU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kumimoji="0" lang="ru-RU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kumimoji="0" lang="ru-RU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П</a:t>
            </a:r>
            <a:r>
              <a:rPr kumimoji="0" lang="ru-RU" sz="2800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 </a:t>
            </a:r>
            <a:r>
              <a:rPr kumimoji="0" lang="ru-RU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Степанцов </a:t>
            </a:r>
          </a:p>
          <a:p>
            <a:pPr defTabSz="457200">
              <a:defRPr/>
            </a:pPr>
            <a:r>
              <a:rPr kumimoji="0" lang="ru-RU" sz="2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директор ЦСИ</a:t>
            </a:r>
            <a:r>
              <a:rPr kumimoji="0" lang="en-US" sz="2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kumimoji="0" lang="ru-RU" sz="2000" i="1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РАНХиГС</a:t>
            </a:r>
            <a:endParaRPr kumimoji="0" lang="ru-RU" sz="20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719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kumimoji="0" lang="ru-RU" sz="4000" dirty="0" smtClean="0">
                <a:latin typeface="Calibri" charset="0"/>
              </a:rPr>
              <a:t>Роль организаций-посредников</a:t>
            </a:r>
            <a:endParaRPr kumimoji="0" lang="ru-RU" sz="4000" dirty="0">
              <a:latin typeface="Calibri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О</a:t>
            </a:r>
            <a:r>
              <a:rPr kumimoji="0" lang="ru-RU" dirty="0" smtClean="0">
                <a:ea typeface="+mn-ea"/>
                <a:cs typeface="+mn-cs"/>
              </a:rPr>
              <a:t>рганизации-посредники </a:t>
            </a:r>
            <a:r>
              <a:rPr kumimoji="0" lang="ru-RU" dirty="0" smtClean="0">
                <a:ea typeface="+mn-ea"/>
                <a:cs typeface="+mn-cs"/>
              </a:rPr>
              <a:t>не играют значимой роли в управлении университетом и не осуществляют функций </a:t>
            </a:r>
            <a:r>
              <a:rPr kumimoji="0" lang="ru-RU" dirty="0" smtClean="0">
                <a:ea typeface="+mn-ea"/>
                <a:cs typeface="+mn-cs"/>
              </a:rPr>
              <a:t>самоуправления</a:t>
            </a:r>
            <a:r>
              <a:rPr kumimoji="0" lang="ru-RU" dirty="0" smtClean="0">
                <a:ea typeface="+mn-ea"/>
                <a:cs typeface="+mn-cs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endParaRPr kumimoji="0" lang="ru-RU" dirty="0" smtClean="0">
              <a:ea typeface="+mn-ea"/>
              <a:cs typeface="+mn-cs"/>
            </a:endParaRPr>
          </a:p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r>
              <a:rPr kumimoji="0" lang="ru-RU" sz="2600" dirty="0" smtClean="0">
                <a:ea typeface="+mn-ea"/>
                <a:cs typeface="+mn-cs"/>
              </a:rPr>
              <a:t>«При </a:t>
            </a:r>
            <a:r>
              <a:rPr kumimoji="0" lang="ru-RU" sz="2600" dirty="0">
                <a:ea typeface="+mn-ea"/>
                <a:cs typeface="+mn-cs"/>
              </a:rPr>
              <a:t>нашем университете это выполняется директивно [представительство студентов на ученых советах]. Там, например, председатель студенческого профкома, по-моему, входит. </a:t>
            </a:r>
            <a:r>
              <a:rPr kumimoji="0" lang="ru-RU" sz="2600" dirty="0">
                <a:ea typeface="+mn-ea"/>
                <a:cs typeface="+mn-cs"/>
              </a:rPr>
              <a:t>Но это тоже такая абсолютно </a:t>
            </a:r>
            <a:r>
              <a:rPr kumimoji="0" lang="ru-RU" sz="2600" dirty="0" smtClean="0">
                <a:ea typeface="+mn-ea"/>
                <a:cs typeface="+mn-cs"/>
              </a:rPr>
              <a:t>фиктивная </a:t>
            </a:r>
            <a:r>
              <a:rPr kumimoji="0" lang="ru-RU" sz="2600" dirty="0">
                <a:ea typeface="+mn-ea"/>
                <a:cs typeface="+mn-cs"/>
              </a:rPr>
              <a:t>фигура, которая ни на что не </a:t>
            </a:r>
            <a:r>
              <a:rPr kumimoji="0" lang="ru-RU" sz="2600" dirty="0" smtClean="0">
                <a:ea typeface="+mn-ea"/>
                <a:cs typeface="+mn-cs"/>
              </a:rPr>
              <a:t>влияет</a:t>
            </a:r>
            <a:r>
              <a:rPr kumimoji="0" lang="ru-RU" sz="2600" dirty="0" smtClean="0">
                <a:ea typeface="+mn-ea"/>
                <a:cs typeface="+mn-cs"/>
              </a:rPr>
              <a:t>» (Студент)</a:t>
            </a:r>
            <a:endParaRPr kumimoji="0" lang="ru-RU" sz="2600" dirty="0" smtClean="0">
              <a:ea typeface="+mn-ea"/>
              <a:cs typeface="+mn-cs"/>
            </a:endParaRPr>
          </a:p>
          <a:p>
            <a:pPr marL="0" indent="0" algn="just" fontAlgn="auto">
              <a:spcAft>
                <a:spcPts val="0"/>
              </a:spcAft>
              <a:buFont typeface="Arial"/>
              <a:buNone/>
              <a:defRPr/>
            </a:pPr>
            <a:endParaRPr kumimoji="0" lang="ru-RU" dirty="0" smtClean="0">
              <a:ea typeface="+mn-ea"/>
              <a:cs typeface="+mn-cs"/>
            </a:endParaRPr>
          </a:p>
          <a:p>
            <a:pPr algn="just" fontAlgn="auto">
              <a:spcAft>
                <a:spcPts val="0"/>
              </a:spcAft>
              <a:buFont typeface="Arial"/>
              <a:buChar char="•"/>
              <a:defRPr/>
            </a:pPr>
            <a:r>
              <a:rPr kumimoji="0" lang="ru-RU" dirty="0" smtClean="0">
                <a:ea typeface="+mn-ea"/>
                <a:cs typeface="+mn-cs"/>
              </a:rPr>
              <a:t>Сфера </a:t>
            </a:r>
            <a:r>
              <a:rPr kumimoji="0" lang="ru-RU" dirty="0">
                <a:ea typeface="+mn-ea"/>
                <a:cs typeface="+mn-cs"/>
              </a:rPr>
              <a:t>деятельности </a:t>
            </a:r>
            <a:r>
              <a:rPr kumimoji="0" lang="ru-RU" dirty="0" err="1">
                <a:ea typeface="+mn-ea"/>
                <a:cs typeface="+mn-cs"/>
              </a:rPr>
              <a:t>студсоветов</a:t>
            </a:r>
            <a:r>
              <a:rPr kumimoji="0" lang="ru-RU" dirty="0">
                <a:ea typeface="+mn-ea"/>
                <a:cs typeface="+mn-cs"/>
              </a:rPr>
              <a:t> и других </a:t>
            </a:r>
            <a:r>
              <a:rPr kumimoji="0" lang="ru-RU" dirty="0" smtClean="0">
                <a:ea typeface="+mn-ea"/>
                <a:cs typeface="+mn-cs"/>
              </a:rPr>
              <a:t>объединений </a:t>
            </a:r>
            <a:r>
              <a:rPr kumimoji="0" lang="ru-RU" dirty="0">
                <a:ea typeface="+mn-ea"/>
                <a:cs typeface="+mn-cs"/>
              </a:rPr>
              <a:t>ограничиваются, </a:t>
            </a:r>
            <a:r>
              <a:rPr kumimoji="0" lang="ru-RU" dirty="0" smtClean="0">
                <a:ea typeface="+mn-ea"/>
                <a:cs typeface="+mn-cs"/>
              </a:rPr>
              <a:t>преимущественно</a:t>
            </a:r>
            <a:r>
              <a:rPr lang="ru-RU" dirty="0" smtClean="0"/>
              <a:t>, </a:t>
            </a:r>
            <a:r>
              <a:rPr kumimoji="0" lang="ru-RU" dirty="0" smtClean="0">
                <a:ea typeface="+mn-ea"/>
                <a:cs typeface="+mn-cs"/>
              </a:rPr>
              <a:t> </a:t>
            </a:r>
            <a:r>
              <a:rPr kumimoji="0" lang="ru-RU" dirty="0">
                <a:ea typeface="+mn-ea"/>
                <a:cs typeface="+mn-cs"/>
              </a:rPr>
              <a:t>организационными вопросами. </a:t>
            </a:r>
            <a:endParaRPr kumimoji="0" lang="ru-RU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993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 занимаются студенческие советы в университетах</a:t>
            </a:r>
            <a:endParaRPr lang="ru-RU" dirty="0"/>
          </a:p>
        </p:txBody>
      </p:sp>
      <p:pic>
        <p:nvPicPr>
          <p:cNvPr id="6" name="Содержимое 5" descr="студ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62" r="-4562"/>
          <a:stretch>
            <a:fillRect/>
          </a:stretch>
        </p:blipFill>
        <p:spPr>
          <a:xfrm>
            <a:off x="-348951" y="1600200"/>
            <a:ext cx="9492951" cy="5220757"/>
          </a:xfrm>
        </p:spPr>
      </p:pic>
    </p:spTree>
    <p:extLst>
      <p:ext uri="{BB962C8B-B14F-4D97-AF65-F5344CB8AC3E}">
        <p14:creationId xmlns:p14="http://schemas.microsoft.com/office/powerpoint/2010/main" val="3224056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Тардовский</a:t>
            </a:r>
            <a:r>
              <a:rPr lang="ru-RU" dirty="0" smtClean="0"/>
              <a:t> режим»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Спонтанная мобилизация внутренних агентов университетских сред.</a:t>
            </a:r>
          </a:p>
          <a:p>
            <a:r>
              <a:rPr lang="ru-RU" dirty="0" smtClean="0"/>
              <a:t>Интенсификация коммуникации</a:t>
            </a:r>
            <a:r>
              <a:rPr lang="en-US" dirty="0" smtClean="0"/>
              <a:t> </a:t>
            </a:r>
            <a:r>
              <a:rPr lang="ru-RU" dirty="0" smtClean="0"/>
              <a:t>при отсутствии солидарности:</a:t>
            </a:r>
          </a:p>
          <a:p>
            <a:pPr marL="457200" lvl="1" indent="0">
              <a:buNone/>
            </a:pPr>
            <a:r>
              <a:rPr lang="ru-RU" dirty="0" smtClean="0"/>
              <a:t>«Но </a:t>
            </a:r>
            <a:r>
              <a:rPr lang="ru-RU" dirty="0"/>
              <a:t>солидарности не хватает – ленивость. Боязнь. Вот особенно сегодня боязнь в этих самых, в коллективах, то есть вот они, приходишь когда в коллектив, когда разговариваешь с ними, или по отдельности, или даже вместе, они там тебе говорят, критикуют, там, и прочее. Как только приходит руководитель или кто-то еще… значит, совершенно другое… это самое… или замолчат, или отмолчатся и так </a:t>
            </a:r>
            <a:r>
              <a:rPr lang="ru-RU" dirty="0" smtClean="0"/>
              <a:t>далее» (Преподаватель)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263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Мобилизация без солидарности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Триггер политической </a:t>
            </a:r>
            <a:r>
              <a:rPr lang="ru-RU" dirty="0"/>
              <a:t>активности </a:t>
            </a:r>
            <a:r>
              <a:rPr lang="ru-RU" dirty="0" smtClean="0"/>
              <a:t>– активно внешнее вмешательство </a:t>
            </a:r>
            <a:r>
              <a:rPr lang="ru-RU" dirty="0"/>
              <a:t>в дела </a:t>
            </a:r>
            <a:r>
              <a:rPr lang="ru-RU" dirty="0" smtClean="0"/>
              <a:t>Университета.</a:t>
            </a:r>
          </a:p>
          <a:p>
            <a:r>
              <a:rPr lang="ru-RU" dirty="0" smtClean="0"/>
              <a:t>Резкая политизация </a:t>
            </a:r>
            <a:r>
              <a:rPr lang="ru-RU" dirty="0" err="1"/>
              <a:t>внутривузовской</a:t>
            </a:r>
            <a:r>
              <a:rPr lang="ru-RU" dirty="0"/>
              <a:t> </a:t>
            </a:r>
            <a:r>
              <a:rPr lang="ru-RU" dirty="0" smtClean="0"/>
              <a:t>среды.</a:t>
            </a:r>
          </a:p>
          <a:p>
            <a:r>
              <a:rPr lang="ru-RU" i="1" dirty="0" smtClean="0"/>
              <a:t>Даже </a:t>
            </a:r>
            <a:r>
              <a:rPr lang="ru-RU" i="1" dirty="0"/>
              <a:t>в этом случае политические действия сотрудников </a:t>
            </a:r>
            <a:r>
              <a:rPr lang="ru-RU" i="1" dirty="0" smtClean="0"/>
              <a:t>направлены на </a:t>
            </a:r>
            <a:r>
              <a:rPr lang="ru-RU" dirty="0" smtClean="0"/>
              <a:t>сохранение </a:t>
            </a:r>
            <a:r>
              <a:rPr lang="en-US" dirty="0"/>
              <a:t>status quo.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793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Скоттовский</a:t>
            </a:r>
            <a:r>
              <a:rPr lang="ru-RU" dirty="0" smtClean="0"/>
              <a:t> режим»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«Неорганизованное </a:t>
            </a:r>
            <a:r>
              <a:rPr lang="ru-RU" dirty="0" err="1" smtClean="0"/>
              <a:t>микросопротивление</a:t>
            </a:r>
            <a:r>
              <a:rPr lang="ru-RU" dirty="0" smtClean="0"/>
              <a:t>» внутриуниверситетских агентов политике администрации вуза.</a:t>
            </a:r>
          </a:p>
          <a:p>
            <a:r>
              <a:rPr lang="ru-RU" dirty="0" smtClean="0"/>
              <a:t>Слабо </a:t>
            </a:r>
            <a:r>
              <a:rPr lang="ru-RU" dirty="0"/>
              <a:t>выраженное противостояние, проявляющееся в разрозненных попытках оказать давление на </a:t>
            </a:r>
            <a:r>
              <a:rPr lang="ru-RU" dirty="0" smtClean="0"/>
              <a:t>администрацию:</a:t>
            </a:r>
          </a:p>
          <a:p>
            <a:pPr marL="914400" lvl="2" indent="0">
              <a:buNone/>
            </a:pPr>
            <a:r>
              <a:rPr lang="ru-RU" dirty="0" smtClean="0"/>
              <a:t>«мы </a:t>
            </a:r>
            <a:r>
              <a:rPr lang="ru-RU" dirty="0"/>
              <a:t>в России не имеем явно выраженного студенческого протеста массового, как например, в Украине  современной он там есть. Но мы имеем очень много примеров такого </a:t>
            </a:r>
            <a:r>
              <a:rPr lang="ru-RU" dirty="0" err="1" smtClean="0"/>
              <a:t>микросопротивления</a:t>
            </a:r>
            <a:r>
              <a:rPr lang="ru-RU" dirty="0" smtClean="0"/>
              <a:t>» (Преподаватель)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179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/>
          </p:cNvSpPr>
          <p:nvPr/>
        </p:nvSpPr>
        <p:spPr bwMode="auto">
          <a:xfrm>
            <a:off x="360363" y="188913"/>
            <a:ext cx="8604250" cy="631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kumimoji="0" lang="ru-RU" sz="3500">
                <a:effectLst>
                  <a:outerShdw blurRad="38100" dist="38100" dir="2700000" algn="tl">
                    <a:srgbClr val="DDDDDD"/>
                  </a:outerShdw>
                </a:effectLst>
              </a:rPr>
              <a:t>«Беннингтонские исследования» </a:t>
            </a:r>
          </a:p>
          <a:p>
            <a:pPr algn="ctr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kumimoji="0" lang="ru-RU" sz="3500">
                <a:effectLst>
                  <a:outerShdw blurRad="38100" dist="38100" dir="2700000" algn="tl">
                    <a:srgbClr val="DDDDDD"/>
                  </a:outerShdw>
                </a:effectLst>
              </a:rPr>
              <a:t>70 лет спустя</a:t>
            </a:r>
          </a:p>
          <a:p>
            <a:pPr algn="ctr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3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3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kumimoji="0" lang="ru-RU" sz="2500">
                <a:effectLst>
                  <a:outerShdw blurRad="38100" dist="38100" dir="2700000" algn="tl">
                    <a:srgbClr val="DDDDDD"/>
                  </a:outerShdw>
                </a:effectLst>
              </a:rPr>
              <a:t>  Теодор Ньюкомб</a:t>
            </a: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kumimoji="0" lang="ru-RU" sz="2500">
                <a:effectLst>
                  <a:outerShdw blurRad="38100" dist="38100" dir="2700000" algn="tl">
                    <a:srgbClr val="DDDDDD"/>
                  </a:outerShdw>
                </a:effectLst>
              </a:rPr>
              <a:t>	    1903-1984</a:t>
            </a:r>
            <a:endParaRPr kumimoji="0" lang="ru-RU" sz="35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28775"/>
            <a:ext cx="3313112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4340" name="Group 5"/>
          <p:cNvGrpSpPr>
            <a:grpSpLocks/>
          </p:cNvGrpSpPr>
          <p:nvPr/>
        </p:nvGrpSpPr>
        <p:grpSpPr bwMode="auto">
          <a:xfrm>
            <a:off x="4427538" y="1989138"/>
            <a:ext cx="3887787" cy="3600450"/>
            <a:chOff x="3321" y="7542"/>
            <a:chExt cx="4860" cy="3600"/>
          </a:xfrm>
        </p:grpSpPr>
        <p:grpSp>
          <p:nvGrpSpPr>
            <p:cNvPr id="14341" name="Group 6"/>
            <p:cNvGrpSpPr>
              <a:grpSpLocks/>
            </p:cNvGrpSpPr>
            <p:nvPr/>
          </p:nvGrpSpPr>
          <p:grpSpPr bwMode="auto">
            <a:xfrm>
              <a:off x="4761" y="8262"/>
              <a:ext cx="2160" cy="2160"/>
              <a:chOff x="4681" y="5570"/>
              <a:chExt cx="1694" cy="1672"/>
            </a:xfrm>
          </p:grpSpPr>
          <p:sp>
            <p:nvSpPr>
              <p:cNvPr id="14345" name="Line 7"/>
              <p:cNvSpPr>
                <a:spLocks noChangeShapeType="1"/>
              </p:cNvSpPr>
              <p:nvPr/>
            </p:nvSpPr>
            <p:spPr bwMode="auto">
              <a:xfrm>
                <a:off x="4681" y="5570"/>
                <a:ext cx="1693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6" name="Line 8"/>
              <p:cNvSpPr>
                <a:spLocks noChangeShapeType="1"/>
              </p:cNvSpPr>
              <p:nvPr/>
            </p:nvSpPr>
            <p:spPr bwMode="auto">
              <a:xfrm>
                <a:off x="4681" y="5570"/>
                <a:ext cx="847" cy="16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7" name="Line 9"/>
              <p:cNvSpPr>
                <a:spLocks noChangeShapeType="1"/>
              </p:cNvSpPr>
              <p:nvPr/>
            </p:nvSpPr>
            <p:spPr bwMode="auto">
              <a:xfrm flipH="1">
                <a:off x="5528" y="5570"/>
                <a:ext cx="847" cy="16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342" name="Text Box 10"/>
            <p:cNvSpPr txBox="1">
              <a:spLocks noChangeArrowheads="1"/>
            </p:cNvSpPr>
            <p:nvPr/>
          </p:nvSpPr>
          <p:spPr bwMode="auto">
            <a:xfrm>
              <a:off x="3321" y="7542"/>
              <a:ext cx="18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algn="ctr"/>
              <a:r>
                <a:rPr lang="ru-RU" sz="1400"/>
                <a:t>Структура</a:t>
              </a:r>
              <a:endParaRPr lang="ru-RU" sz="1800"/>
            </a:p>
          </p:txBody>
        </p:sp>
        <p:sp>
          <p:nvSpPr>
            <p:cNvPr id="14343" name="Text Box 11"/>
            <p:cNvSpPr txBox="1">
              <a:spLocks noChangeArrowheads="1"/>
            </p:cNvSpPr>
            <p:nvPr/>
          </p:nvSpPr>
          <p:spPr bwMode="auto">
            <a:xfrm>
              <a:off x="6381" y="7542"/>
              <a:ext cx="18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algn="ctr"/>
              <a:r>
                <a:rPr lang="ru-RU" sz="1400"/>
                <a:t>Культура</a:t>
              </a:r>
              <a:endParaRPr lang="ru-RU" sz="1800"/>
            </a:p>
          </p:txBody>
        </p:sp>
        <p:sp>
          <p:nvSpPr>
            <p:cNvPr id="14344" name="Text Box 12"/>
            <p:cNvSpPr txBox="1">
              <a:spLocks noChangeArrowheads="1"/>
            </p:cNvSpPr>
            <p:nvPr/>
          </p:nvSpPr>
          <p:spPr bwMode="auto">
            <a:xfrm>
              <a:off x="4941" y="10602"/>
              <a:ext cx="1800" cy="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Arial" charset="0"/>
                </a:defRPr>
              </a:lvl9pPr>
            </a:lstStyle>
            <a:p>
              <a:pPr algn="ctr"/>
              <a:r>
                <a:rPr lang="ru-RU" sz="1400"/>
                <a:t>Поведение</a:t>
              </a:r>
              <a:endParaRPr lang="ru-RU" sz="1800"/>
            </a:p>
          </p:txBody>
        </p:sp>
      </p:grpSp>
    </p:spTree>
    <p:extLst>
      <p:ext uri="{BB962C8B-B14F-4D97-AF65-F5344CB8AC3E}">
        <p14:creationId xmlns:p14="http://schemas.microsoft.com/office/powerpoint/2010/main" val="126067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kumimoji="0" lang="ru-RU" dirty="0" smtClean="0">
                <a:ea typeface="+mj-ea"/>
                <a:cs typeface="+mj-cs"/>
              </a:rPr>
              <a:t>Социальная топология университета</a:t>
            </a:r>
            <a:endParaRPr kumimoji="0" lang="ru-RU" dirty="0">
              <a:ea typeface="+mj-ea"/>
              <a:cs typeface="+mj-cs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5000"/>
              </a:lnSpc>
              <a:spcBef>
                <a:spcPct val="40000"/>
              </a:spcBef>
            </a:pPr>
            <a:r>
              <a:rPr kumimoji="0" lang="ru-RU" sz="2500" dirty="0">
                <a:latin typeface="Calibri" charset="0"/>
              </a:rPr>
              <a:t>Университет определяется устойчивой конфигурацией отношений между внутренними и внешними агентами.</a:t>
            </a:r>
          </a:p>
          <a:p>
            <a:pPr algn="just">
              <a:lnSpc>
                <a:spcPct val="95000"/>
              </a:lnSpc>
              <a:spcBef>
                <a:spcPct val="40000"/>
              </a:spcBef>
            </a:pPr>
            <a:r>
              <a:rPr kumimoji="0" lang="ru-RU" sz="2500" dirty="0">
                <a:latin typeface="Calibri" charset="0"/>
              </a:rPr>
              <a:t>Внутренние агенты: студенты, администрация вуза, руководство факультетов, преподаватели.</a:t>
            </a:r>
          </a:p>
          <a:p>
            <a:pPr algn="just">
              <a:lnSpc>
                <a:spcPct val="95000"/>
              </a:lnSpc>
              <a:spcBef>
                <a:spcPct val="40000"/>
              </a:spcBef>
            </a:pPr>
            <a:r>
              <a:rPr kumimoji="0" lang="ru-RU" sz="2500" dirty="0">
                <a:latin typeface="Calibri" charset="0"/>
              </a:rPr>
              <a:t>Внешние агенты: региональные и федеральные органы управления образованием, региональная администрация, политические партии, семьи абитуриентов, общественные организации и т.д.</a:t>
            </a:r>
          </a:p>
        </p:txBody>
      </p:sp>
    </p:spTree>
    <p:extLst>
      <p:ext uri="{BB962C8B-B14F-4D97-AF65-F5344CB8AC3E}">
        <p14:creationId xmlns:p14="http://schemas.microsoft.com/office/powerpoint/2010/main" val="2441796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/>
          </p:cNvSpPr>
          <p:nvPr/>
        </p:nvSpPr>
        <p:spPr bwMode="auto">
          <a:xfrm>
            <a:off x="360363" y="188913"/>
            <a:ext cx="8604250" cy="631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3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kumimoji="0" lang="ru-RU" sz="35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Социальная топология</a:t>
            </a:r>
          </a:p>
          <a:p>
            <a:pPr algn="ctr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3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3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kumimoji="0" lang="ru-RU" sz="2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kumimoji="0" lang="ru-RU" sz="25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          Джон Ло			Гомеоморфизм преобразований</a:t>
            </a:r>
          </a:p>
          <a:p>
            <a:pPr defTabSz="4572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kumimoji="0" lang="ru-RU" sz="25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   1950 - </a:t>
            </a:r>
            <a:r>
              <a:rPr kumimoji="0" lang="ru-RU" sz="2500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н.в</a:t>
            </a:r>
            <a:r>
              <a:rPr kumimoji="0" lang="ru-RU" sz="25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.</a:t>
            </a:r>
            <a:endParaRPr kumimoji="0" lang="ru-RU" sz="35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1536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48" r="16948"/>
          <a:stretch>
            <a:fillRect/>
          </a:stretch>
        </p:blipFill>
        <p:spPr bwMode="auto">
          <a:xfrm>
            <a:off x="684213" y="2205038"/>
            <a:ext cx="2592387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4" name="Group 21"/>
          <p:cNvGrpSpPr>
            <a:grpSpLocks/>
          </p:cNvGrpSpPr>
          <p:nvPr/>
        </p:nvGrpSpPr>
        <p:grpSpPr bwMode="auto">
          <a:xfrm>
            <a:off x="4500563" y="2492375"/>
            <a:ext cx="2736850" cy="2736850"/>
            <a:chOff x="3152" y="1525"/>
            <a:chExt cx="1724" cy="1724"/>
          </a:xfrm>
        </p:grpSpPr>
        <p:sp>
          <p:nvSpPr>
            <p:cNvPr id="33811" name="Oval 19"/>
            <p:cNvSpPr>
              <a:spLocks noChangeArrowheads="1"/>
            </p:cNvSpPr>
            <p:nvPr/>
          </p:nvSpPr>
          <p:spPr bwMode="auto">
            <a:xfrm>
              <a:off x="3152" y="1525"/>
              <a:ext cx="1724" cy="17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12" name="Oval 20"/>
            <p:cNvSpPr>
              <a:spLocks noChangeArrowheads="1"/>
            </p:cNvSpPr>
            <p:nvPr/>
          </p:nvSpPr>
          <p:spPr bwMode="auto">
            <a:xfrm>
              <a:off x="3787" y="1888"/>
              <a:ext cx="1089" cy="9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9203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260350"/>
            <a:ext cx="7358062" cy="863600"/>
          </a:xfrm>
        </p:spPr>
        <p:txBody>
          <a:bodyPr>
            <a:normAutofit fontScale="90000"/>
          </a:bodyPr>
          <a:lstStyle/>
          <a:p>
            <a:r>
              <a:rPr kumimoji="0" lang="ru-RU" sz="3000">
                <a:latin typeface="Calibri" charset="0"/>
              </a:rPr>
              <a:t>Отношение «микро-» и «макро-» политики университета</a:t>
            </a:r>
            <a:endParaRPr kumimoji="0" lang="en-US" sz="3000">
              <a:latin typeface="Calibri" charset="0"/>
            </a:endParaRPr>
          </a:p>
        </p:txBody>
      </p:sp>
      <p:grpSp>
        <p:nvGrpSpPr>
          <p:cNvPr id="53251" name="Group 13"/>
          <p:cNvGrpSpPr>
            <a:grpSpLocks/>
          </p:cNvGrpSpPr>
          <p:nvPr/>
        </p:nvGrpSpPr>
        <p:grpSpPr bwMode="auto">
          <a:xfrm>
            <a:off x="1116013" y="1917700"/>
            <a:ext cx="6842125" cy="4032250"/>
            <a:chOff x="612" y="935"/>
            <a:chExt cx="4310" cy="2540"/>
          </a:xfrm>
        </p:grpSpPr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 flipV="1">
              <a:off x="793" y="935"/>
              <a:ext cx="0" cy="2540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>
              <a:off x="612" y="3339"/>
              <a:ext cx="4310" cy="1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39750" y="1268413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/>
              <a:t>Внутренняя политизация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659563" y="58769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/>
              <a:t>Ангажированность</a:t>
            </a:r>
          </a:p>
        </p:txBody>
      </p:sp>
    </p:spTree>
    <p:extLst>
      <p:ext uri="{BB962C8B-B14F-4D97-AF65-F5344CB8AC3E}">
        <p14:creationId xmlns:p14="http://schemas.microsoft.com/office/powerpoint/2010/main" val="3101822379"/>
      </p:ext>
    </p:extLst>
  </p:cSld>
  <p:clrMapOvr>
    <a:masterClrMapping/>
  </p:clrMapOvr>
  <p:transition xmlns:p14="http://schemas.microsoft.com/office/powerpoint/2010/main"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260350"/>
            <a:ext cx="7358062" cy="863600"/>
          </a:xfrm>
        </p:spPr>
        <p:txBody>
          <a:bodyPr>
            <a:normAutofit fontScale="90000"/>
          </a:bodyPr>
          <a:lstStyle/>
          <a:p>
            <a:r>
              <a:rPr kumimoji="0" lang="ru-RU" sz="3000">
                <a:latin typeface="Calibri" charset="0"/>
              </a:rPr>
              <a:t>Отношение «микро-» и «макро-» политики университета</a:t>
            </a:r>
            <a:endParaRPr kumimoji="0" lang="en-US" sz="3000">
              <a:latin typeface="Calibri" charset="0"/>
            </a:endParaRPr>
          </a:p>
        </p:txBody>
      </p:sp>
      <p:grpSp>
        <p:nvGrpSpPr>
          <p:cNvPr id="54275" name="Group 4"/>
          <p:cNvGrpSpPr>
            <a:grpSpLocks/>
          </p:cNvGrpSpPr>
          <p:nvPr/>
        </p:nvGrpSpPr>
        <p:grpSpPr bwMode="auto">
          <a:xfrm>
            <a:off x="1116013" y="1917700"/>
            <a:ext cx="6842125" cy="4032250"/>
            <a:chOff x="612" y="935"/>
            <a:chExt cx="4310" cy="2540"/>
          </a:xfrm>
        </p:grpSpPr>
        <p:sp>
          <p:nvSpPr>
            <p:cNvPr id="47109" name="Line 5"/>
            <p:cNvSpPr>
              <a:spLocks noChangeShapeType="1"/>
            </p:cNvSpPr>
            <p:nvPr/>
          </p:nvSpPr>
          <p:spPr bwMode="auto">
            <a:xfrm flipV="1">
              <a:off x="793" y="935"/>
              <a:ext cx="0" cy="2540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>
              <a:off x="612" y="3339"/>
              <a:ext cx="4310" cy="1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39750" y="1268413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/>
              <a:t>Внутренняя политизация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732588" y="594995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/>
              <a:t>Ангажированность</a:t>
            </a:r>
          </a:p>
        </p:txBody>
      </p:sp>
      <p:sp>
        <p:nvSpPr>
          <p:cNvPr id="47113" name="Дуга 9"/>
          <p:cNvSpPr>
            <a:spLocks/>
          </p:cNvSpPr>
          <p:nvPr/>
        </p:nvSpPr>
        <p:spPr bwMode="auto">
          <a:xfrm rot="10800000">
            <a:off x="1995488" y="1989138"/>
            <a:ext cx="5745162" cy="3311525"/>
          </a:xfrm>
          <a:custGeom>
            <a:avLst/>
            <a:gdLst>
              <a:gd name="G0" fmla="+- 4122 0 0"/>
              <a:gd name="G1" fmla="+- 21600 0 0"/>
              <a:gd name="G2" fmla="+- 21600 0 0"/>
              <a:gd name="T0" fmla="*/ 0 w 25722"/>
              <a:gd name="T1" fmla="*/ 397 h 21600"/>
              <a:gd name="T2" fmla="*/ 25722 w 25722"/>
              <a:gd name="T3" fmla="*/ 21600 h 21600"/>
              <a:gd name="T4" fmla="*/ 4122 w 2572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722" h="21600" fill="none" extrusionOk="0">
                <a:moveTo>
                  <a:pt x="-1" y="396"/>
                </a:moveTo>
                <a:cubicBezTo>
                  <a:pt x="1358" y="132"/>
                  <a:pt x="2738" y="-1"/>
                  <a:pt x="4122" y="-1"/>
                </a:cubicBezTo>
                <a:cubicBezTo>
                  <a:pt x="16051" y="-1"/>
                  <a:pt x="25722" y="9670"/>
                  <a:pt x="25722" y="21600"/>
                </a:cubicBezTo>
              </a:path>
              <a:path w="25722" h="21600" stroke="0" extrusionOk="0">
                <a:moveTo>
                  <a:pt x="-1" y="396"/>
                </a:moveTo>
                <a:cubicBezTo>
                  <a:pt x="1358" y="132"/>
                  <a:pt x="2738" y="-1"/>
                  <a:pt x="4122" y="-1"/>
                </a:cubicBezTo>
                <a:cubicBezTo>
                  <a:pt x="16051" y="-1"/>
                  <a:pt x="25722" y="9670"/>
                  <a:pt x="25722" y="21600"/>
                </a:cubicBezTo>
                <a:lnTo>
                  <a:pt x="412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732588" y="4659313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/>
              <a:t>Португальский сценарий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124075" y="1924050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/>
              <a:t>Сценарий - 1968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2411413" y="2492375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/>
              <a:t>Беннингтонский сценарий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508625" y="3716338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i="1"/>
              <a:t>Балканский сценарий</a:t>
            </a:r>
          </a:p>
        </p:txBody>
      </p:sp>
    </p:spTree>
    <p:extLst>
      <p:ext uri="{BB962C8B-B14F-4D97-AF65-F5344CB8AC3E}">
        <p14:creationId xmlns:p14="http://schemas.microsoft.com/office/powerpoint/2010/main" val="2550184734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Политические режимы Университета:</a:t>
            </a:r>
            <a:br>
              <a:rPr lang="ru-RU" dirty="0" smtClean="0"/>
            </a:br>
            <a:r>
              <a:rPr lang="ru-RU" dirty="0" smtClean="0"/>
              <a:t>имперские </a:t>
            </a:r>
            <a:r>
              <a:rPr lang="en-US" dirty="0" err="1" smtClean="0"/>
              <a:t>vs</a:t>
            </a:r>
            <a:r>
              <a:rPr lang="ru-RU" dirty="0" smtClean="0"/>
              <a:t> феодальные?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Военная демократия?</a:t>
            </a:r>
          </a:p>
          <a:p>
            <a:r>
              <a:rPr lang="ru-RU" dirty="0" smtClean="0"/>
              <a:t>Олигархическая республика?</a:t>
            </a:r>
          </a:p>
          <a:p>
            <a:r>
              <a:rPr lang="ru-RU" dirty="0" smtClean="0"/>
              <a:t>Абсолютная монархия?</a:t>
            </a:r>
          </a:p>
          <a:p>
            <a:r>
              <a:rPr lang="ru-RU" dirty="0" smtClean="0"/>
              <a:t>Феодальная раздробленность?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34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Университет как 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Институциональный</a:t>
            </a:r>
            <a:r>
              <a:rPr lang="en-US" dirty="0" smtClean="0"/>
              <a:t> </a:t>
            </a:r>
            <a:r>
              <a:rPr lang="ru-RU" dirty="0" smtClean="0"/>
              <a:t>подход (</a:t>
            </a:r>
            <a:r>
              <a:rPr lang="en-US" dirty="0" err="1" smtClean="0"/>
              <a:t>Wildavsky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1961</a:t>
            </a:r>
            <a:r>
              <a:rPr lang="ru-RU" dirty="0" smtClean="0"/>
              <a:t>), </a:t>
            </a:r>
            <a:r>
              <a:rPr lang="en-US" dirty="0" err="1" smtClean="0"/>
              <a:t>Tonn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1978)</a:t>
            </a:r>
            <a:r>
              <a:rPr lang="ru-RU" dirty="0" smtClean="0"/>
              <a:t>, </a:t>
            </a:r>
            <a:r>
              <a:rPr lang="en-US" dirty="0" err="1" smtClean="0"/>
              <a:t>McLendon</a:t>
            </a:r>
            <a:r>
              <a:rPr lang="en-US" dirty="0"/>
              <a:t>, Hearn, </a:t>
            </a:r>
            <a:r>
              <a:rPr lang="en-US" dirty="0" smtClean="0"/>
              <a:t>Deaton </a:t>
            </a:r>
            <a:r>
              <a:rPr lang="ru-RU" dirty="0" smtClean="0"/>
              <a:t>(</a:t>
            </a:r>
            <a:r>
              <a:rPr lang="en-US" dirty="0" smtClean="0"/>
              <a:t>2006</a:t>
            </a:r>
            <a:r>
              <a:rPr lang="en-US" dirty="0"/>
              <a:t>), </a:t>
            </a:r>
            <a:r>
              <a:rPr lang="en-US" dirty="0" err="1" smtClean="0"/>
              <a:t>Shillony</a:t>
            </a:r>
            <a:r>
              <a:rPr lang="ru-RU" dirty="0" smtClean="0"/>
              <a:t> (1986)): университетская политика объясняется </a:t>
            </a:r>
            <a:r>
              <a:rPr lang="ru-RU" dirty="0"/>
              <a:t>влиянием внешних институциональных </a:t>
            </a:r>
            <a:r>
              <a:rPr lang="ru-RU" dirty="0" smtClean="0"/>
              <a:t>условий, исследовательский акцент на изучении </a:t>
            </a:r>
            <a:r>
              <a:rPr lang="ru-RU" dirty="0"/>
              <a:t>стратегий адаптации университетов. </a:t>
            </a:r>
            <a:endParaRPr lang="ru-RU" dirty="0" smtClean="0"/>
          </a:p>
          <a:p>
            <a:r>
              <a:rPr lang="ru-RU" dirty="0" err="1" smtClean="0"/>
              <a:t>Неоинституциональный</a:t>
            </a:r>
            <a:r>
              <a:rPr lang="ru-RU" dirty="0" smtClean="0"/>
              <a:t> подход (</a:t>
            </a:r>
            <a:r>
              <a:rPr lang="en-US" dirty="0" smtClean="0"/>
              <a:t>Waldo</a:t>
            </a:r>
            <a:r>
              <a:rPr lang="ru-RU" dirty="0" smtClean="0"/>
              <a:t> (</a:t>
            </a:r>
            <a:r>
              <a:rPr lang="en-US" dirty="0" smtClean="0"/>
              <a:t>1970</a:t>
            </a:r>
            <a:r>
              <a:rPr lang="ru-RU" dirty="0" smtClean="0"/>
              <a:t>), </a:t>
            </a:r>
            <a:r>
              <a:rPr lang="en-US" dirty="0" err="1" smtClean="0"/>
              <a:t>Olafson</a:t>
            </a:r>
            <a:r>
              <a:rPr lang="en-US" dirty="0"/>
              <a:t>, </a:t>
            </a:r>
            <a:r>
              <a:rPr lang="ru-RU" dirty="0" smtClean="0"/>
              <a:t>(</a:t>
            </a:r>
            <a:r>
              <a:rPr lang="en-US" dirty="0" smtClean="0"/>
              <a:t>1973</a:t>
            </a:r>
            <a:r>
              <a:rPr lang="ru-RU" dirty="0" smtClean="0"/>
              <a:t>), </a:t>
            </a:r>
            <a:r>
              <a:rPr lang="en-US" dirty="0" smtClean="0"/>
              <a:t>Hardy</a:t>
            </a:r>
            <a:r>
              <a:rPr lang="ru-RU" dirty="0" smtClean="0"/>
              <a:t> (1991)): </a:t>
            </a:r>
            <a:r>
              <a:rPr lang="ru-RU" dirty="0"/>
              <a:t>университет – это организация, объединяющая в себе множество контрагентов, борющихся и кооперирующихся друг с другом, конкурирующих или совместно принимающих </a:t>
            </a:r>
            <a:r>
              <a:rPr lang="ru-RU" dirty="0" smtClean="0"/>
              <a:t>решения. Политика в университете – результат конфликта интересов и борьбы агентов.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36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Серия исследований университетской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2011 год: «</a:t>
            </a:r>
            <a:r>
              <a:rPr kumimoji="0" lang="ru-RU" dirty="0" smtClean="0"/>
              <a:t>Трансформация университетской среды в России» (грант </a:t>
            </a:r>
            <a:r>
              <a:rPr kumimoji="0" lang="ru-RU" dirty="0" err="1" smtClean="0"/>
              <a:t>ИнОП</a:t>
            </a:r>
            <a:r>
              <a:rPr kumimoji="0" lang="ru-RU" dirty="0" smtClean="0"/>
              <a:t>);</a:t>
            </a:r>
          </a:p>
          <a:p>
            <a:r>
              <a:rPr lang="ru-RU" dirty="0" smtClean="0"/>
              <a:t>2012 год: «Университет в политике и политика в университете. Социальная топология российского высшего образования» (НИР в рамках государственного задания </a:t>
            </a:r>
            <a:r>
              <a:rPr lang="ru-RU" dirty="0" err="1" smtClean="0"/>
              <a:t>РАНХиГС</a:t>
            </a:r>
            <a:r>
              <a:rPr lang="ru-RU" dirty="0" smtClean="0"/>
              <a:t>);</a:t>
            </a:r>
          </a:p>
          <a:p>
            <a:r>
              <a:rPr lang="ru-RU" dirty="0" smtClean="0"/>
              <a:t>2013 год:</a:t>
            </a:r>
            <a:r>
              <a:rPr lang="en-US" dirty="0" smtClean="0"/>
              <a:t> </a:t>
            </a:r>
            <a:r>
              <a:rPr lang="ru-RU" dirty="0" smtClean="0"/>
              <a:t>«Политические режимы университетских сообществ: гомеоморфные и </a:t>
            </a:r>
            <a:r>
              <a:rPr lang="ru-RU" dirty="0" err="1" smtClean="0"/>
              <a:t>негомеоморфные</a:t>
            </a:r>
            <a:r>
              <a:rPr lang="ru-RU" dirty="0" smtClean="0"/>
              <a:t> преобразования институциональных сред» </a:t>
            </a:r>
            <a:r>
              <a:rPr lang="ru-RU" dirty="0" smtClean="0"/>
              <a:t>(НИР в рамках государственного задания </a:t>
            </a:r>
            <a:r>
              <a:rPr lang="ru-RU" dirty="0" err="1" smtClean="0"/>
              <a:t>РАНХиГС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66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404813"/>
            <a:ext cx="8229600" cy="572135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kumimoji="0" lang="ru-RU" sz="4500" dirty="0">
                <a:latin typeface="Calibri" charset="0"/>
              </a:rPr>
              <a:t>Эмпирическая база</a:t>
            </a:r>
          </a:p>
          <a:p>
            <a:pPr>
              <a:buFont typeface="Arial" charset="0"/>
              <a:buNone/>
            </a:pPr>
            <a:endParaRPr kumimoji="0" lang="ru-RU" sz="1000" dirty="0">
              <a:latin typeface="Calibri" charset="0"/>
            </a:endParaRPr>
          </a:p>
          <a:p>
            <a:r>
              <a:rPr kumimoji="0" lang="ru-RU" sz="3500" dirty="0">
                <a:latin typeface="Calibri" charset="0"/>
              </a:rPr>
              <a:t>2 пилотных региона</a:t>
            </a:r>
          </a:p>
          <a:p>
            <a:r>
              <a:rPr lang="ru-RU" sz="3500" dirty="0" smtClean="0">
                <a:latin typeface="Calibri" charset="0"/>
              </a:rPr>
              <a:t>Г</a:t>
            </a:r>
            <a:r>
              <a:rPr kumimoji="0" lang="ru-RU" sz="3500" dirty="0" smtClean="0">
                <a:latin typeface="Calibri" charset="0"/>
              </a:rPr>
              <a:t>лубинные </a:t>
            </a:r>
            <a:r>
              <a:rPr kumimoji="0" lang="ru-RU" sz="3500" dirty="0">
                <a:latin typeface="Calibri" charset="0"/>
              </a:rPr>
              <a:t>интервью </a:t>
            </a:r>
            <a:r>
              <a:rPr kumimoji="0" lang="ru-RU" sz="3500" dirty="0" smtClean="0">
                <a:latin typeface="Calibri" charset="0"/>
              </a:rPr>
              <a:t>с администрацией вузов (20), преподавателями (20), федеральными экспертами в сфере образования (20) и представителями региональных министерств образования (10).</a:t>
            </a:r>
            <a:endParaRPr kumimoji="0" lang="ru-RU" sz="3500" dirty="0">
              <a:latin typeface="Calibri" charset="0"/>
            </a:endParaRPr>
          </a:p>
          <a:p>
            <a:r>
              <a:rPr kumimoji="0" lang="ru-RU" sz="3500" dirty="0" smtClean="0">
                <a:latin typeface="Calibri" charset="0"/>
              </a:rPr>
              <a:t>Опрос </a:t>
            </a:r>
            <a:r>
              <a:rPr kumimoji="0" lang="ru-RU" sz="3500" dirty="0">
                <a:latin typeface="Calibri" charset="0"/>
              </a:rPr>
              <a:t>абитуриентов, первокурсников, студентов 4 </a:t>
            </a:r>
            <a:r>
              <a:rPr kumimoji="0" lang="ru-RU" sz="3500" dirty="0" smtClean="0">
                <a:latin typeface="Calibri" charset="0"/>
              </a:rPr>
              <a:t>курса региональных вузов (</a:t>
            </a:r>
            <a:r>
              <a:rPr kumimoji="0" lang="en-US" sz="3500" dirty="0">
                <a:latin typeface="Calibri" charset="0"/>
              </a:rPr>
              <a:t>N = 906 </a:t>
            </a:r>
            <a:r>
              <a:rPr kumimoji="0" lang="ru-RU" sz="3500" dirty="0">
                <a:latin typeface="Calibri" charset="0"/>
              </a:rPr>
              <a:t>чел.)</a:t>
            </a:r>
          </a:p>
          <a:p>
            <a:pPr>
              <a:buFont typeface="Arial" charset="0"/>
              <a:buNone/>
            </a:pPr>
            <a:endParaRPr kumimoji="0" lang="ru-RU" sz="35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4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политических режимов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Основанием выделения политических режимов университетов являются характеристики отношений между агентами внутри- и </a:t>
            </a:r>
            <a:r>
              <a:rPr lang="ru-RU" dirty="0" err="1" smtClean="0"/>
              <a:t>внешнеуниверситетских</a:t>
            </a:r>
            <a:r>
              <a:rPr lang="ru-RU" dirty="0" smtClean="0"/>
              <a:t> сред:</a:t>
            </a:r>
          </a:p>
          <a:p>
            <a:pPr>
              <a:buFontTx/>
              <a:buChar char="-"/>
            </a:pPr>
            <a:r>
              <a:rPr lang="ru-RU" dirty="0"/>
              <a:t>в</a:t>
            </a:r>
            <a:r>
              <a:rPr lang="ru-RU" dirty="0" smtClean="0"/>
              <a:t>заимные коды распознавания (видение/</a:t>
            </a:r>
            <a:r>
              <a:rPr lang="ru-RU" dirty="0" err="1" smtClean="0"/>
              <a:t>невидение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посредованные/непосредственные коммуникации;</a:t>
            </a:r>
          </a:p>
          <a:p>
            <a:pPr>
              <a:buFontTx/>
              <a:buChar char="-"/>
            </a:pPr>
            <a:r>
              <a:rPr lang="ru-RU" dirty="0"/>
              <a:t>и</a:t>
            </a:r>
            <a:r>
              <a:rPr lang="ru-RU" dirty="0" smtClean="0"/>
              <a:t>нтенсивность коммуникации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92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Политические режимы Университетов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769659"/>
              </p:ext>
            </p:extLst>
          </p:nvPr>
        </p:nvGraphicFramePr>
        <p:xfrm>
          <a:off x="457200" y="1600199"/>
          <a:ext cx="8372332" cy="4505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083"/>
                <a:gridCol w="2093083"/>
                <a:gridCol w="2093083"/>
                <a:gridCol w="2093083"/>
              </a:tblGrid>
              <a:tr h="1130160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normalizeH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Взаимные коды различения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Опосредованность/непосредственность коммуникаций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Интенсивность коммуникаций</a:t>
                      </a:r>
                    </a:p>
                  </a:txBody>
                  <a:tcPr marL="12700" marR="12700" marT="12700" marB="0" anchor="ctr"/>
                </a:tc>
              </a:tr>
              <a:tr h="14983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600" b="0" i="0" u="none" strike="noStrike" normalizeH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Теннисовский</a:t>
                      </a:r>
                      <a:r>
                        <a:rPr lang="ru-RU" sz="16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normalizeH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режим»</a:t>
                      </a:r>
                    </a:p>
                    <a:p>
                      <a:pPr algn="ctr" fontAlgn="b"/>
                      <a:r>
                        <a:rPr lang="ru-RU" sz="1600" b="0" i="0" u="none" strike="noStrike" normalizeH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(Иллюзия</a:t>
                      </a:r>
                      <a:r>
                        <a:rPr lang="ru-RU" sz="1600" b="0" i="0" u="none" strike="noStrike" normalizeH="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сообщества)</a:t>
                      </a:r>
                      <a:endParaRPr lang="ru-RU" sz="1600" b="0" i="0" u="none" strike="noStrike" normalizeH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Замкнутость кодов различения, группы агентов остаются невидимыми друг для друга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Большинство коммуникаций осуществляется опосредованно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normalizeH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Низкая интенсивность коммуникаций, атомизированность агентов</a:t>
                      </a:r>
                    </a:p>
                  </a:txBody>
                  <a:tcPr marL="12700" marR="12700" marT="12700" marB="0" anchor="ctr"/>
                </a:tc>
              </a:tr>
              <a:tr h="11301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600" b="0" i="0" u="none" strike="noStrike" normalizeH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Тардовский</a:t>
                      </a:r>
                      <a:r>
                        <a:rPr lang="ru-RU" sz="16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normalizeH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режим»</a:t>
                      </a:r>
                    </a:p>
                    <a:p>
                      <a:pPr algn="ctr" fontAlgn="b"/>
                      <a:r>
                        <a:rPr lang="ru-RU" sz="1600" b="0" i="0" u="none" strike="noStrike" normalizeH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(Спонтанная</a:t>
                      </a:r>
                      <a:r>
                        <a:rPr lang="ru-RU" sz="1600" b="0" i="0" u="none" strike="noStrike" normalizeH="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мобилизация)</a:t>
                      </a:r>
                      <a:endParaRPr lang="ru-RU" sz="1600" b="0" i="0" u="none" strike="noStrike" normalizeH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normalizeH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Создание единого кода коммуникации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normalizeH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Большиснтво</a:t>
                      </a:r>
                      <a:r>
                        <a:rPr lang="ru-RU" sz="12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коммуникаций носит непосредственный характер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Высокая интенсивность коммуникаций</a:t>
                      </a:r>
                    </a:p>
                  </a:txBody>
                  <a:tcPr marL="12700" marR="12700" marT="12700" marB="0" anchor="ctr"/>
                </a:tc>
              </a:tr>
              <a:tr h="7466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</a:t>
                      </a:r>
                      <a:r>
                        <a:rPr lang="ru-RU" sz="1600" b="0" i="0" u="none" strike="noStrike" normalizeH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Скоттовский</a:t>
                      </a:r>
                      <a:r>
                        <a:rPr lang="ru-RU" sz="16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0" i="0" u="none" strike="noStrike" normalizeH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режим»</a:t>
                      </a:r>
                    </a:p>
                    <a:p>
                      <a:pPr algn="ctr" fontAlgn="b"/>
                      <a:r>
                        <a:rPr lang="ru-RU" sz="1600" b="0" i="0" u="none" strike="noStrike" normalizeH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(Неорганизованное </a:t>
                      </a:r>
                      <a:r>
                        <a:rPr lang="ru-RU" sz="1600" b="0" i="0" u="none" strike="noStrike" normalizeH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микросопротивление</a:t>
                      </a:r>
                      <a:r>
                        <a:rPr lang="ru-RU" sz="1600" b="0" i="0" u="none" strike="noStrike" normalizeH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1600" b="0" i="0" u="none" strike="noStrike" normalizeH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normalizeH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Противостояние двух кодов коммуникации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normalizeH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Снижение числа посреников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normalizeH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Интенсивность коммуникаций внутри двух замкнутых групп/кодов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21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Теннисовский</a:t>
            </a:r>
            <a:r>
              <a:rPr lang="ru-RU" dirty="0" smtClean="0"/>
              <a:t> режим»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Иллюзия «</a:t>
            </a:r>
            <a:r>
              <a:rPr lang="ru-RU" dirty="0" err="1" smtClean="0"/>
              <a:t>гемайншафтных</a:t>
            </a:r>
            <a:r>
              <a:rPr lang="ru-RU" dirty="0" smtClean="0"/>
              <a:t>» отношений, культивирование неформальных отношений и непрямых способов решений проблем.</a:t>
            </a:r>
          </a:p>
          <a:p>
            <a:r>
              <a:rPr lang="ru-RU" dirty="0" smtClean="0"/>
              <a:t>Предоставляет наименьший ресурс участия в университетской политике внутриуниверситетским агентам.</a:t>
            </a:r>
          </a:p>
          <a:p>
            <a:r>
              <a:rPr lang="ru-RU" dirty="0" smtClean="0"/>
              <a:t>Университет сильнее всего включен во внешние политические среды.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44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Разобщенность агентов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Низкая интенсивность коммуникации и наличие множества неразличимых друг для друга кодов коммуникации приводит к высокой </a:t>
            </a:r>
            <a:r>
              <a:rPr lang="ru-RU" dirty="0" err="1" smtClean="0"/>
              <a:t>атомизации</a:t>
            </a:r>
            <a:r>
              <a:rPr lang="ru-RU" dirty="0" smtClean="0"/>
              <a:t> внутриуниверситетских агентов:</a:t>
            </a:r>
          </a:p>
          <a:p>
            <a:pPr marL="800100" lvl="2" indent="0">
              <a:buNone/>
            </a:pPr>
            <a:r>
              <a:rPr lang="ru-RU" dirty="0" smtClean="0"/>
              <a:t>«Основная </a:t>
            </a:r>
            <a:r>
              <a:rPr lang="ru-RU" dirty="0"/>
              <a:t>эмоция какая-то – это, &lt;…&gt; непробиваемый скепсис. То есть изменить ничего невозможно</a:t>
            </a:r>
            <a:r>
              <a:rPr lang="ru-RU" dirty="0" smtClean="0"/>
              <a:t>. И </a:t>
            </a:r>
            <a:r>
              <a:rPr lang="ru-RU" dirty="0"/>
              <a:t>плюс – довольно серьезная разобщенность, кстати сказать. Университетское сообщество очень сильно разобщено. И между факультетами, и внутри факультетов отдельных, между кафедрами. Вот. И… раз… вот разобщенность, она же всегда как бы обезоруживает </a:t>
            </a:r>
            <a:r>
              <a:rPr lang="ru-RU" dirty="0" smtClean="0"/>
              <a:t>людей» (Преподаватель)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2039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892</Words>
  <Application>Microsoft Macintosh PowerPoint</Application>
  <PresentationFormat>Экран (4:3)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«Социальная топология Университета: вуз в политике и политика в вузе»</vt:lpstr>
      <vt:lpstr>Политические режимы Университета: имперские vs феодальные?</vt:lpstr>
      <vt:lpstr>Университет как организация</vt:lpstr>
      <vt:lpstr>Серия исследований университетской политики</vt:lpstr>
      <vt:lpstr>Презентация PowerPoint</vt:lpstr>
      <vt:lpstr>Типы политических режимов</vt:lpstr>
      <vt:lpstr>Политические режимы Университетов</vt:lpstr>
      <vt:lpstr>«Теннисовский режим»</vt:lpstr>
      <vt:lpstr>Разобщенность агентов</vt:lpstr>
      <vt:lpstr>Роль организаций-посредников</vt:lpstr>
      <vt:lpstr>Чем занимаются студенческие советы в университетах</vt:lpstr>
      <vt:lpstr>«Тардовский режим»</vt:lpstr>
      <vt:lpstr>Мобилизация без солидарности</vt:lpstr>
      <vt:lpstr>«Скоттовский режим»</vt:lpstr>
      <vt:lpstr>Презентация PowerPoint</vt:lpstr>
      <vt:lpstr>Социальная топология университета</vt:lpstr>
      <vt:lpstr>Презентация PowerPoint</vt:lpstr>
      <vt:lpstr>Отношение «микро-» и «макро-» политики университета</vt:lpstr>
      <vt:lpstr>Отношение «микро-» и «макро-» политики университета</vt:lpstr>
    </vt:vector>
  </TitlesOfParts>
  <Company>Государственный университет Высшая школа экономики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Степанцов</dc:creator>
  <cp:lastModifiedBy>Павел Степанцов</cp:lastModifiedBy>
  <cp:revision>7</cp:revision>
  <dcterms:created xsi:type="dcterms:W3CDTF">2013-12-17T10:43:40Z</dcterms:created>
  <dcterms:modified xsi:type="dcterms:W3CDTF">2013-12-17T12:00:30Z</dcterms:modified>
</cp:coreProperties>
</file>