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320" r:id="rId2"/>
    <p:sldId id="321" r:id="rId3"/>
    <p:sldId id="313" r:id="rId4"/>
    <p:sldId id="307" r:id="rId5"/>
    <p:sldId id="314" r:id="rId6"/>
    <p:sldId id="315" r:id="rId7"/>
    <p:sldId id="316" r:id="rId8"/>
    <p:sldId id="317" r:id="rId9"/>
    <p:sldId id="318" r:id="rId10"/>
    <p:sldId id="322" r:id="rId11"/>
    <p:sldId id="324" r:id="rId12"/>
    <p:sldId id="325" r:id="rId13"/>
    <p:sldId id="327" r:id="rId14"/>
    <p:sldId id="328" r:id="rId15"/>
    <p:sldId id="333" r:id="rId16"/>
    <p:sldId id="336" r:id="rId17"/>
    <p:sldId id="337" r:id="rId18"/>
    <p:sldId id="338" r:id="rId19"/>
    <p:sldId id="326" r:id="rId20"/>
    <p:sldId id="334" r:id="rId21"/>
    <p:sldId id="335" r:id="rId22"/>
    <p:sldId id="339" r:id="rId23"/>
    <p:sldId id="329" r:id="rId24"/>
    <p:sldId id="330" r:id="rId25"/>
    <p:sldId id="331" r:id="rId26"/>
    <p:sldId id="332" r:id="rId27"/>
    <p:sldId id="340" r:id="rId28"/>
    <p:sldId id="323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148" autoAdjust="0"/>
  </p:normalViewPr>
  <p:slideViewPr>
    <p:cSldViewPr snapToGrid="0" snapToObjects="1">
      <p:cViewPr>
        <p:scale>
          <a:sx n="66" d="100"/>
          <a:sy n="66" d="100"/>
        </p:scale>
        <p:origin x="-1410" y="-138"/>
      </p:cViewPr>
      <p:guideLst>
        <p:guide orient="horz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1B6BC8-65D8-0343-AE29-AF53E7F31868}" type="doc">
      <dgm:prSet loTypeId="urn:microsoft.com/office/officeart/2005/8/layout/gear1" loCatId="" qsTypeId="urn:microsoft.com/office/officeart/2005/8/quickstyle/simple4" qsCatId="simple" csTypeId="urn:microsoft.com/office/officeart/2005/8/colors/colorful4" csCatId="colorful" phldr="1"/>
      <dgm:spPr/>
    </dgm:pt>
    <dgm:pt modelId="{0CD5CB2E-0C1E-1348-82CB-63AB588F7725}">
      <dgm:prSet phldrT="[Text]"/>
      <dgm:spPr/>
      <dgm:t>
        <a:bodyPr/>
        <a:lstStyle/>
        <a:p>
          <a:r>
            <a:rPr lang="en-US" dirty="0" smtClean="0"/>
            <a:t>Leading Learning</a:t>
          </a:r>
          <a:endParaRPr lang="en-US" dirty="0"/>
        </a:p>
      </dgm:t>
    </dgm:pt>
    <dgm:pt modelId="{9DE833E2-A569-0142-A846-9F016D273F26}" type="parTrans" cxnId="{A77156D6-EE02-534A-AAF8-05A270CD48E6}">
      <dgm:prSet/>
      <dgm:spPr/>
      <dgm:t>
        <a:bodyPr/>
        <a:lstStyle/>
        <a:p>
          <a:endParaRPr lang="en-US"/>
        </a:p>
      </dgm:t>
    </dgm:pt>
    <dgm:pt modelId="{BF1EE2A1-560F-6D4C-B83F-B8A58EB3BB6E}" type="sibTrans" cxnId="{A77156D6-EE02-534A-AAF8-05A270CD48E6}">
      <dgm:prSet/>
      <dgm:spPr/>
      <dgm:t>
        <a:bodyPr/>
        <a:lstStyle/>
        <a:p>
          <a:endParaRPr lang="en-US"/>
        </a:p>
      </dgm:t>
    </dgm:pt>
    <dgm:pt modelId="{F1B4FF2D-40A0-4C41-9B19-840CDBCE91B1}">
      <dgm:prSet phldrT="[Text]"/>
      <dgm:spPr/>
      <dgm:t>
        <a:bodyPr/>
        <a:lstStyle/>
        <a:p>
          <a:r>
            <a:rPr lang="en-US" dirty="0" smtClean="0"/>
            <a:t>System Player</a:t>
          </a:r>
          <a:endParaRPr lang="en-US" dirty="0"/>
        </a:p>
      </dgm:t>
    </dgm:pt>
    <dgm:pt modelId="{970D53B8-0157-7147-91E8-EA5609F2EFFD}" type="parTrans" cxnId="{9D605926-BCDE-154B-852C-256C095D2C14}">
      <dgm:prSet/>
      <dgm:spPr/>
      <dgm:t>
        <a:bodyPr/>
        <a:lstStyle/>
        <a:p>
          <a:endParaRPr lang="en-US"/>
        </a:p>
      </dgm:t>
    </dgm:pt>
    <dgm:pt modelId="{B305942F-154E-6A46-9A87-FB1C593D80B2}" type="sibTrans" cxnId="{9D605926-BCDE-154B-852C-256C095D2C14}">
      <dgm:prSet/>
      <dgm:spPr/>
      <dgm:t>
        <a:bodyPr/>
        <a:lstStyle/>
        <a:p>
          <a:endParaRPr lang="en-US"/>
        </a:p>
      </dgm:t>
    </dgm:pt>
    <dgm:pt modelId="{4908F834-1385-2D44-A2D8-C6120CAF53B5}">
      <dgm:prSet phldrT="[Text]"/>
      <dgm:spPr/>
      <dgm:t>
        <a:bodyPr/>
        <a:lstStyle/>
        <a:p>
          <a:r>
            <a:rPr lang="en-US" dirty="0" smtClean="0"/>
            <a:t>Agent of Change</a:t>
          </a:r>
          <a:endParaRPr lang="en-US" dirty="0"/>
        </a:p>
      </dgm:t>
    </dgm:pt>
    <dgm:pt modelId="{E91851C9-50F0-B14F-8D16-2EF3C4AD1BAD}" type="parTrans" cxnId="{DAB4E51A-D0F1-B040-BB9B-41CFA054491E}">
      <dgm:prSet/>
      <dgm:spPr/>
      <dgm:t>
        <a:bodyPr/>
        <a:lstStyle/>
        <a:p>
          <a:endParaRPr lang="en-US"/>
        </a:p>
      </dgm:t>
    </dgm:pt>
    <dgm:pt modelId="{4FE0EA15-A926-AD48-9D99-A961DCD7361F}" type="sibTrans" cxnId="{DAB4E51A-D0F1-B040-BB9B-41CFA054491E}">
      <dgm:prSet/>
      <dgm:spPr/>
      <dgm:t>
        <a:bodyPr/>
        <a:lstStyle/>
        <a:p>
          <a:endParaRPr lang="en-US"/>
        </a:p>
      </dgm:t>
    </dgm:pt>
    <dgm:pt modelId="{C4478ED1-7C26-8648-B39E-415E7E1BA67E}" type="pres">
      <dgm:prSet presAssocID="{021B6BC8-65D8-0343-AE29-AF53E7F31868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DAC6FC0D-CB35-364A-9211-D234A57946FF}" type="pres">
      <dgm:prSet presAssocID="{0CD5CB2E-0C1E-1348-82CB-63AB588F7725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B2A536-AEC6-FE42-9593-630B110FE246}" type="pres">
      <dgm:prSet presAssocID="{0CD5CB2E-0C1E-1348-82CB-63AB588F7725}" presName="gear1srcNode" presStyleLbl="node1" presStyleIdx="0" presStyleCnt="3"/>
      <dgm:spPr/>
      <dgm:t>
        <a:bodyPr/>
        <a:lstStyle/>
        <a:p>
          <a:endParaRPr lang="en-US"/>
        </a:p>
      </dgm:t>
    </dgm:pt>
    <dgm:pt modelId="{034B6D8C-B145-5B4A-8491-57F4087E3CD1}" type="pres">
      <dgm:prSet presAssocID="{0CD5CB2E-0C1E-1348-82CB-63AB588F7725}" presName="gear1dstNode" presStyleLbl="node1" presStyleIdx="0" presStyleCnt="3"/>
      <dgm:spPr/>
      <dgm:t>
        <a:bodyPr/>
        <a:lstStyle/>
        <a:p>
          <a:endParaRPr lang="en-US"/>
        </a:p>
      </dgm:t>
    </dgm:pt>
    <dgm:pt modelId="{4C623A8D-20FB-154D-9E43-32216CAD5E28}" type="pres">
      <dgm:prSet presAssocID="{F1B4FF2D-40A0-4C41-9B19-840CDBCE91B1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1B0944-0A86-C341-8224-6A10701F45AA}" type="pres">
      <dgm:prSet presAssocID="{F1B4FF2D-40A0-4C41-9B19-840CDBCE91B1}" presName="gear2srcNode" presStyleLbl="node1" presStyleIdx="1" presStyleCnt="3"/>
      <dgm:spPr/>
      <dgm:t>
        <a:bodyPr/>
        <a:lstStyle/>
        <a:p>
          <a:endParaRPr lang="en-US"/>
        </a:p>
      </dgm:t>
    </dgm:pt>
    <dgm:pt modelId="{6C051D48-B570-174A-B400-44459A38403A}" type="pres">
      <dgm:prSet presAssocID="{F1B4FF2D-40A0-4C41-9B19-840CDBCE91B1}" presName="gear2dstNode" presStyleLbl="node1" presStyleIdx="1" presStyleCnt="3"/>
      <dgm:spPr/>
      <dgm:t>
        <a:bodyPr/>
        <a:lstStyle/>
        <a:p>
          <a:endParaRPr lang="en-US"/>
        </a:p>
      </dgm:t>
    </dgm:pt>
    <dgm:pt modelId="{54493CC3-99C0-5B43-BF8C-F8BC05CE1611}" type="pres">
      <dgm:prSet presAssocID="{4908F834-1385-2D44-A2D8-C6120CAF53B5}" presName="gear3" presStyleLbl="node1" presStyleIdx="2" presStyleCnt="3"/>
      <dgm:spPr/>
      <dgm:t>
        <a:bodyPr/>
        <a:lstStyle/>
        <a:p>
          <a:endParaRPr lang="en-US"/>
        </a:p>
      </dgm:t>
    </dgm:pt>
    <dgm:pt modelId="{4AA0DFE2-FC5F-6949-A760-FAB0D344C797}" type="pres">
      <dgm:prSet presAssocID="{4908F834-1385-2D44-A2D8-C6120CAF53B5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4B073F-6D84-444F-9B87-A95545BD11C1}" type="pres">
      <dgm:prSet presAssocID="{4908F834-1385-2D44-A2D8-C6120CAF53B5}" presName="gear3srcNode" presStyleLbl="node1" presStyleIdx="2" presStyleCnt="3"/>
      <dgm:spPr/>
      <dgm:t>
        <a:bodyPr/>
        <a:lstStyle/>
        <a:p>
          <a:endParaRPr lang="en-US"/>
        </a:p>
      </dgm:t>
    </dgm:pt>
    <dgm:pt modelId="{7E594D58-8307-EF4F-A85B-EAA5698886BC}" type="pres">
      <dgm:prSet presAssocID="{4908F834-1385-2D44-A2D8-C6120CAF53B5}" presName="gear3dstNode" presStyleLbl="node1" presStyleIdx="2" presStyleCnt="3"/>
      <dgm:spPr/>
      <dgm:t>
        <a:bodyPr/>
        <a:lstStyle/>
        <a:p>
          <a:endParaRPr lang="en-US"/>
        </a:p>
      </dgm:t>
    </dgm:pt>
    <dgm:pt modelId="{04D1F47A-A3B8-B24C-AE6C-B4E1F8DCFF8B}" type="pres">
      <dgm:prSet presAssocID="{BF1EE2A1-560F-6D4C-B83F-B8A58EB3BB6E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EC3C9ABE-E8AB-604E-A436-1515CA46A76D}" type="pres">
      <dgm:prSet presAssocID="{B305942F-154E-6A46-9A87-FB1C593D80B2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C60647F8-6FD2-3C4F-9E0F-C1FB3C9B20BC}" type="pres">
      <dgm:prSet presAssocID="{4FE0EA15-A926-AD48-9D99-A961DCD7361F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8B3398E5-6D96-CF43-9214-95FC4D481ECB}" type="presOf" srcId="{0CD5CB2E-0C1E-1348-82CB-63AB588F7725}" destId="{034B6D8C-B145-5B4A-8491-57F4087E3CD1}" srcOrd="2" destOrd="0" presId="urn:microsoft.com/office/officeart/2005/8/layout/gear1"/>
    <dgm:cxn modelId="{DAB4E51A-D0F1-B040-BB9B-41CFA054491E}" srcId="{021B6BC8-65D8-0343-AE29-AF53E7F31868}" destId="{4908F834-1385-2D44-A2D8-C6120CAF53B5}" srcOrd="2" destOrd="0" parTransId="{E91851C9-50F0-B14F-8D16-2EF3C4AD1BAD}" sibTransId="{4FE0EA15-A926-AD48-9D99-A961DCD7361F}"/>
    <dgm:cxn modelId="{066D1E99-20C7-0748-B1ED-6C817B595DBA}" type="presOf" srcId="{021B6BC8-65D8-0343-AE29-AF53E7F31868}" destId="{C4478ED1-7C26-8648-B39E-415E7E1BA67E}" srcOrd="0" destOrd="0" presId="urn:microsoft.com/office/officeart/2005/8/layout/gear1"/>
    <dgm:cxn modelId="{8F49BFD4-81A6-694C-812A-766DD97E7EE9}" type="presOf" srcId="{0CD5CB2E-0C1E-1348-82CB-63AB588F7725}" destId="{DAC6FC0D-CB35-364A-9211-D234A57946FF}" srcOrd="0" destOrd="0" presId="urn:microsoft.com/office/officeart/2005/8/layout/gear1"/>
    <dgm:cxn modelId="{0B7BBB9E-6131-4948-ACE4-CD527DEECC4C}" type="presOf" srcId="{B305942F-154E-6A46-9A87-FB1C593D80B2}" destId="{EC3C9ABE-E8AB-604E-A436-1515CA46A76D}" srcOrd="0" destOrd="0" presId="urn:microsoft.com/office/officeart/2005/8/layout/gear1"/>
    <dgm:cxn modelId="{44CCF2BA-7AFA-494F-9A35-106CFA6A3CCF}" type="presOf" srcId="{F1B4FF2D-40A0-4C41-9B19-840CDBCE91B1}" destId="{2A1B0944-0A86-C341-8224-6A10701F45AA}" srcOrd="1" destOrd="0" presId="urn:microsoft.com/office/officeart/2005/8/layout/gear1"/>
    <dgm:cxn modelId="{A77156D6-EE02-534A-AAF8-05A270CD48E6}" srcId="{021B6BC8-65D8-0343-AE29-AF53E7F31868}" destId="{0CD5CB2E-0C1E-1348-82CB-63AB588F7725}" srcOrd="0" destOrd="0" parTransId="{9DE833E2-A569-0142-A846-9F016D273F26}" sibTransId="{BF1EE2A1-560F-6D4C-B83F-B8A58EB3BB6E}"/>
    <dgm:cxn modelId="{36C7870A-5800-A947-9145-8B2E8C950F6C}" type="presOf" srcId="{4908F834-1385-2D44-A2D8-C6120CAF53B5}" destId="{784B073F-6D84-444F-9B87-A95545BD11C1}" srcOrd="2" destOrd="0" presId="urn:microsoft.com/office/officeart/2005/8/layout/gear1"/>
    <dgm:cxn modelId="{9D605926-BCDE-154B-852C-256C095D2C14}" srcId="{021B6BC8-65D8-0343-AE29-AF53E7F31868}" destId="{F1B4FF2D-40A0-4C41-9B19-840CDBCE91B1}" srcOrd="1" destOrd="0" parTransId="{970D53B8-0157-7147-91E8-EA5609F2EFFD}" sibTransId="{B305942F-154E-6A46-9A87-FB1C593D80B2}"/>
    <dgm:cxn modelId="{F6E0C26F-9A9A-5641-8C6F-B1C0C0146439}" type="presOf" srcId="{F1B4FF2D-40A0-4C41-9B19-840CDBCE91B1}" destId="{4C623A8D-20FB-154D-9E43-32216CAD5E28}" srcOrd="0" destOrd="0" presId="urn:microsoft.com/office/officeart/2005/8/layout/gear1"/>
    <dgm:cxn modelId="{91F6CC35-BD6B-794C-A6D1-1B0817086F29}" type="presOf" srcId="{4FE0EA15-A926-AD48-9D99-A961DCD7361F}" destId="{C60647F8-6FD2-3C4F-9E0F-C1FB3C9B20BC}" srcOrd="0" destOrd="0" presId="urn:microsoft.com/office/officeart/2005/8/layout/gear1"/>
    <dgm:cxn modelId="{32D278AC-D2F8-3842-80F1-76B76A47A916}" type="presOf" srcId="{F1B4FF2D-40A0-4C41-9B19-840CDBCE91B1}" destId="{6C051D48-B570-174A-B400-44459A38403A}" srcOrd="2" destOrd="0" presId="urn:microsoft.com/office/officeart/2005/8/layout/gear1"/>
    <dgm:cxn modelId="{259C5D3C-5339-5F45-94C4-5B29F9BAED0D}" type="presOf" srcId="{4908F834-1385-2D44-A2D8-C6120CAF53B5}" destId="{7E594D58-8307-EF4F-A85B-EAA5698886BC}" srcOrd="3" destOrd="0" presId="urn:microsoft.com/office/officeart/2005/8/layout/gear1"/>
    <dgm:cxn modelId="{320E49B1-0CC2-6E47-BE68-9C37D7826F14}" type="presOf" srcId="{BF1EE2A1-560F-6D4C-B83F-B8A58EB3BB6E}" destId="{04D1F47A-A3B8-B24C-AE6C-B4E1F8DCFF8B}" srcOrd="0" destOrd="0" presId="urn:microsoft.com/office/officeart/2005/8/layout/gear1"/>
    <dgm:cxn modelId="{B202B3AC-5590-324D-B46E-91F6FA831E4F}" type="presOf" srcId="{4908F834-1385-2D44-A2D8-C6120CAF53B5}" destId="{54493CC3-99C0-5B43-BF8C-F8BC05CE1611}" srcOrd="0" destOrd="0" presId="urn:microsoft.com/office/officeart/2005/8/layout/gear1"/>
    <dgm:cxn modelId="{43D6675E-B003-6144-8EAC-41CC5679D220}" type="presOf" srcId="{4908F834-1385-2D44-A2D8-C6120CAF53B5}" destId="{4AA0DFE2-FC5F-6949-A760-FAB0D344C797}" srcOrd="1" destOrd="0" presId="urn:microsoft.com/office/officeart/2005/8/layout/gear1"/>
    <dgm:cxn modelId="{D33AE5E6-3C2A-9E46-9E9F-29B8F389DB3B}" type="presOf" srcId="{0CD5CB2E-0C1E-1348-82CB-63AB588F7725}" destId="{D1B2A536-AEC6-FE42-9593-630B110FE246}" srcOrd="1" destOrd="0" presId="urn:microsoft.com/office/officeart/2005/8/layout/gear1"/>
    <dgm:cxn modelId="{A93A66CF-CD5D-8845-BDBA-0C2A940A53E5}" type="presParOf" srcId="{C4478ED1-7C26-8648-B39E-415E7E1BA67E}" destId="{DAC6FC0D-CB35-364A-9211-D234A57946FF}" srcOrd="0" destOrd="0" presId="urn:microsoft.com/office/officeart/2005/8/layout/gear1"/>
    <dgm:cxn modelId="{6E7820ED-FA59-3746-B540-E0AB162D1C71}" type="presParOf" srcId="{C4478ED1-7C26-8648-B39E-415E7E1BA67E}" destId="{D1B2A536-AEC6-FE42-9593-630B110FE246}" srcOrd="1" destOrd="0" presId="urn:microsoft.com/office/officeart/2005/8/layout/gear1"/>
    <dgm:cxn modelId="{7312084C-1E89-E247-A2E7-BAE81252F7E8}" type="presParOf" srcId="{C4478ED1-7C26-8648-B39E-415E7E1BA67E}" destId="{034B6D8C-B145-5B4A-8491-57F4087E3CD1}" srcOrd="2" destOrd="0" presId="urn:microsoft.com/office/officeart/2005/8/layout/gear1"/>
    <dgm:cxn modelId="{91E90236-D68E-8F43-9224-0CBE47BFE0AA}" type="presParOf" srcId="{C4478ED1-7C26-8648-B39E-415E7E1BA67E}" destId="{4C623A8D-20FB-154D-9E43-32216CAD5E28}" srcOrd="3" destOrd="0" presId="urn:microsoft.com/office/officeart/2005/8/layout/gear1"/>
    <dgm:cxn modelId="{D3D3EE5B-87C2-1848-A84F-31E31073C725}" type="presParOf" srcId="{C4478ED1-7C26-8648-B39E-415E7E1BA67E}" destId="{2A1B0944-0A86-C341-8224-6A10701F45AA}" srcOrd="4" destOrd="0" presId="urn:microsoft.com/office/officeart/2005/8/layout/gear1"/>
    <dgm:cxn modelId="{0C514AC7-2E6B-2748-BE5D-F453FAF37B7D}" type="presParOf" srcId="{C4478ED1-7C26-8648-B39E-415E7E1BA67E}" destId="{6C051D48-B570-174A-B400-44459A38403A}" srcOrd="5" destOrd="0" presId="urn:microsoft.com/office/officeart/2005/8/layout/gear1"/>
    <dgm:cxn modelId="{7ADE7484-6DBD-3840-948A-B3E00556BE4E}" type="presParOf" srcId="{C4478ED1-7C26-8648-B39E-415E7E1BA67E}" destId="{54493CC3-99C0-5B43-BF8C-F8BC05CE1611}" srcOrd="6" destOrd="0" presId="urn:microsoft.com/office/officeart/2005/8/layout/gear1"/>
    <dgm:cxn modelId="{CC325D30-29CE-844D-95F9-2303BF0D0E01}" type="presParOf" srcId="{C4478ED1-7C26-8648-B39E-415E7E1BA67E}" destId="{4AA0DFE2-FC5F-6949-A760-FAB0D344C797}" srcOrd="7" destOrd="0" presId="urn:microsoft.com/office/officeart/2005/8/layout/gear1"/>
    <dgm:cxn modelId="{29CD7FC8-FF37-5041-ACF1-EFE3EFB20F12}" type="presParOf" srcId="{C4478ED1-7C26-8648-B39E-415E7E1BA67E}" destId="{784B073F-6D84-444F-9B87-A95545BD11C1}" srcOrd="8" destOrd="0" presId="urn:microsoft.com/office/officeart/2005/8/layout/gear1"/>
    <dgm:cxn modelId="{52A3FD5C-DEBC-0E4C-9449-0A2E08F65FDF}" type="presParOf" srcId="{C4478ED1-7C26-8648-B39E-415E7E1BA67E}" destId="{7E594D58-8307-EF4F-A85B-EAA5698886BC}" srcOrd="9" destOrd="0" presId="urn:microsoft.com/office/officeart/2005/8/layout/gear1"/>
    <dgm:cxn modelId="{C14ABDE7-9959-B640-ABAF-031E86CE187E}" type="presParOf" srcId="{C4478ED1-7C26-8648-B39E-415E7E1BA67E}" destId="{04D1F47A-A3B8-B24C-AE6C-B4E1F8DCFF8B}" srcOrd="10" destOrd="0" presId="urn:microsoft.com/office/officeart/2005/8/layout/gear1"/>
    <dgm:cxn modelId="{43A19FF3-F4E7-8F44-A8BF-E050E1D53122}" type="presParOf" srcId="{C4478ED1-7C26-8648-B39E-415E7E1BA67E}" destId="{EC3C9ABE-E8AB-604E-A436-1515CA46A76D}" srcOrd="11" destOrd="0" presId="urn:microsoft.com/office/officeart/2005/8/layout/gear1"/>
    <dgm:cxn modelId="{607BB8DD-FAC7-AA4C-83EC-B8818914EDD0}" type="presParOf" srcId="{C4478ED1-7C26-8648-B39E-415E7E1BA67E}" destId="{C60647F8-6FD2-3C4F-9E0F-C1FB3C9B20BC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C6FC0D-CB35-364A-9211-D234A57946FF}">
      <dsp:nvSpPr>
        <dsp:cNvPr id="0" name=""/>
        <dsp:cNvSpPr/>
      </dsp:nvSpPr>
      <dsp:spPr>
        <a:xfrm>
          <a:off x="3888501" y="2036683"/>
          <a:ext cx="2489279" cy="2489279"/>
        </a:xfrm>
        <a:prstGeom prst="gear9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Leading Learning</a:t>
          </a:r>
          <a:endParaRPr lang="en-US" sz="2200" kern="1200" dirty="0"/>
        </a:p>
      </dsp:txBody>
      <dsp:txXfrm>
        <a:off x="4388957" y="2619785"/>
        <a:ext cx="1488367" cy="1279541"/>
      </dsp:txXfrm>
    </dsp:sp>
    <dsp:sp modelId="{4C623A8D-20FB-154D-9E43-32216CAD5E28}">
      <dsp:nvSpPr>
        <dsp:cNvPr id="0" name=""/>
        <dsp:cNvSpPr/>
      </dsp:nvSpPr>
      <dsp:spPr>
        <a:xfrm>
          <a:off x="2440193" y="1448308"/>
          <a:ext cx="1810385" cy="1810385"/>
        </a:xfrm>
        <a:prstGeom prst="gear6">
          <a:avLst/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System Player</a:t>
          </a:r>
          <a:endParaRPr lang="en-US" sz="2200" kern="1200" dirty="0"/>
        </a:p>
      </dsp:txBody>
      <dsp:txXfrm>
        <a:off x="2895963" y="1906833"/>
        <a:ext cx="898845" cy="893335"/>
      </dsp:txXfrm>
    </dsp:sp>
    <dsp:sp modelId="{54493CC3-99C0-5B43-BF8C-F8BC05CE1611}">
      <dsp:nvSpPr>
        <dsp:cNvPr id="0" name=""/>
        <dsp:cNvSpPr/>
      </dsp:nvSpPr>
      <dsp:spPr>
        <a:xfrm rot="20700000">
          <a:off x="3454194" y="199327"/>
          <a:ext cx="1773807" cy="1773807"/>
        </a:xfrm>
        <a:prstGeom prst="gear6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Agent of Change</a:t>
          </a:r>
          <a:endParaRPr lang="en-US" sz="2200" kern="1200" dirty="0"/>
        </a:p>
      </dsp:txBody>
      <dsp:txXfrm rot="-20700000">
        <a:off x="3843242" y="588375"/>
        <a:ext cx="995711" cy="995711"/>
      </dsp:txXfrm>
    </dsp:sp>
    <dsp:sp modelId="{04D1F47A-A3B8-B24C-AE6C-B4E1F8DCFF8B}">
      <dsp:nvSpPr>
        <dsp:cNvPr id="0" name=""/>
        <dsp:cNvSpPr/>
      </dsp:nvSpPr>
      <dsp:spPr>
        <a:xfrm>
          <a:off x="3700746" y="1658974"/>
          <a:ext cx="3186277" cy="3186277"/>
        </a:xfrm>
        <a:prstGeom prst="circularArrow">
          <a:avLst>
            <a:gd name="adj1" fmla="val 4687"/>
            <a:gd name="adj2" fmla="val 299029"/>
            <a:gd name="adj3" fmla="val 2523572"/>
            <a:gd name="adj4" fmla="val 15845412"/>
            <a:gd name="adj5" fmla="val 5469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3C9ABE-E8AB-604E-A436-1515CA46A76D}">
      <dsp:nvSpPr>
        <dsp:cNvPr id="0" name=""/>
        <dsp:cNvSpPr/>
      </dsp:nvSpPr>
      <dsp:spPr>
        <a:xfrm>
          <a:off x="2119577" y="1046315"/>
          <a:ext cx="2315030" cy="2315030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60647F8-6FD2-3C4F-9E0F-C1FB3C9B20BC}">
      <dsp:nvSpPr>
        <dsp:cNvPr id="0" name=""/>
        <dsp:cNvSpPr/>
      </dsp:nvSpPr>
      <dsp:spPr>
        <a:xfrm>
          <a:off x="3043894" y="-190626"/>
          <a:ext cx="2496068" cy="2496068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2D2513-DCC1-9442-AAFC-0E89C1921D2F}" type="datetimeFigureOut">
              <a:rPr lang="en-US" smtClean="0"/>
              <a:pPr/>
              <a:t>2/16/2014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C0F60F-1A15-2B4E-A83D-F5AC048478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228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35626-9FB7-0048-A829-00EDF1302B2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249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386ED-0BC4-9F45-A030-8F7687DACF91}" type="datetimeFigureOut">
              <a:rPr lang="en-US" smtClean="0"/>
              <a:pPr/>
              <a:t>2/16/2014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9721C-B293-9547-93D5-10E989C238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260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386ED-0BC4-9F45-A030-8F7687DACF91}" type="datetimeFigureOut">
              <a:rPr lang="en-US" smtClean="0"/>
              <a:pPr/>
              <a:t>2/16/2014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9721C-B293-9547-93D5-10E989C238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55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386ED-0BC4-9F45-A030-8F7687DACF91}" type="datetimeFigureOut">
              <a:rPr lang="en-US" smtClean="0"/>
              <a:pPr/>
              <a:t>2/16/2014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9721C-B293-9547-93D5-10E989C238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035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386ED-0BC4-9F45-A030-8F7687DACF91}" type="datetimeFigureOut">
              <a:rPr lang="en-US" smtClean="0"/>
              <a:pPr/>
              <a:t>2/16/2014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9721C-B293-9547-93D5-10E989C238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97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386ED-0BC4-9F45-A030-8F7687DACF91}" type="datetimeFigureOut">
              <a:rPr lang="en-US" smtClean="0"/>
              <a:pPr/>
              <a:t>2/16/2014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9721C-B293-9547-93D5-10E989C238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945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386ED-0BC4-9F45-A030-8F7687DACF91}" type="datetimeFigureOut">
              <a:rPr lang="en-US" smtClean="0"/>
              <a:pPr/>
              <a:t>2/16/2014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9721C-B293-9547-93D5-10E989C238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49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386ED-0BC4-9F45-A030-8F7687DACF91}" type="datetimeFigureOut">
              <a:rPr lang="en-US" smtClean="0"/>
              <a:pPr/>
              <a:t>2/16/2014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9721C-B293-9547-93D5-10E989C238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079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386ED-0BC4-9F45-A030-8F7687DACF91}" type="datetimeFigureOut">
              <a:rPr lang="en-US" smtClean="0"/>
              <a:pPr/>
              <a:t>2/16/2014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9721C-B293-9547-93D5-10E989C238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511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386ED-0BC4-9F45-A030-8F7687DACF91}" type="datetimeFigureOut">
              <a:rPr lang="en-US" smtClean="0"/>
              <a:pPr/>
              <a:t>2/16/2014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9721C-B293-9547-93D5-10E989C238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456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386ED-0BC4-9F45-A030-8F7687DACF91}" type="datetimeFigureOut">
              <a:rPr lang="en-US" smtClean="0"/>
              <a:pPr/>
              <a:t>2/16/2014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9721C-B293-9547-93D5-10E989C238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805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386ED-0BC4-9F45-A030-8F7687DACF91}" type="datetimeFigureOut">
              <a:rPr lang="en-US" smtClean="0"/>
              <a:pPr/>
              <a:t>2/16/2014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9721C-B293-9547-93D5-10E989C238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995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tle-layout-copy2.pn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5301"/>
            <a:ext cx="9172230" cy="687917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7067" y="274638"/>
            <a:ext cx="844973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7067" y="1600200"/>
            <a:ext cx="844973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3386ED-0BC4-9F45-A030-8F7687DACF91}" type="datetimeFigureOut">
              <a:rPr lang="en-US" smtClean="0"/>
              <a:pPr/>
              <a:t>2/16/2014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9721C-B293-9547-93D5-10E989C238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507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tarburst.png"/>
          <p:cNvPicPr>
            <a:picLocks noChangeAspect="1"/>
          </p:cNvPicPr>
          <p:nvPr/>
        </p:nvPicPr>
        <p:blipFill>
          <a:blip r:embed="rId2"/>
          <a:srcRect t="5799"/>
          <a:stretch>
            <a:fillRect/>
          </a:stretch>
        </p:blipFill>
        <p:spPr>
          <a:xfrm>
            <a:off x="-12700" y="-92527"/>
            <a:ext cx="9169400" cy="7163484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51367" y="1562100"/>
            <a:ext cx="8449733" cy="4525963"/>
          </a:xfrm>
        </p:spPr>
        <p:txBody>
          <a:bodyPr>
            <a:normAutofit/>
          </a:bodyPr>
          <a:lstStyle/>
          <a:p>
            <a:pPr marL="0" algn="ctr">
              <a:buNone/>
            </a:pPr>
            <a:r>
              <a:rPr lang="ru-RU" sz="4400" b="1" dirty="0" smtClean="0">
                <a:ln w="3175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Как совершенствуются </a:t>
            </a:r>
            <a:r>
              <a:rPr lang="ru-RU" sz="4400" b="1" dirty="0" smtClean="0">
                <a:ln w="3175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системы: </a:t>
            </a:r>
            <a:endParaRPr lang="ru-RU" sz="4400" b="1" dirty="0" smtClean="0">
              <a:ln w="3175">
                <a:solidFill>
                  <a:schemeClr val="bg1"/>
                </a:solidFill>
              </a:ln>
              <a:solidFill>
                <a:schemeClr val="tx2">
                  <a:lumMod val="75000"/>
                </a:schemeClr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  <a:p>
            <a:pPr marL="0" algn="ctr">
              <a:buNone/>
            </a:pPr>
            <a:r>
              <a:rPr lang="ru-RU" sz="4400" b="1" dirty="0" smtClean="0">
                <a:ln w="3175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Сосредоточение сил</a:t>
            </a:r>
            <a:endParaRPr lang="en-US" sz="2400" dirty="0" smtClean="0">
              <a:ln w="3175">
                <a:solidFill>
                  <a:schemeClr val="bg1"/>
                </a:solidFill>
              </a:ln>
              <a:solidFill>
                <a:schemeClr val="tx2">
                  <a:lumMod val="75000"/>
                </a:schemeClr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  <a:p>
            <a:pPr marL="0" algn="ctr">
              <a:buNone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Майкл </a:t>
            </a:r>
            <a:r>
              <a:rPr lang="ru-RU" sz="2400" dirty="0" err="1" smtClean="0">
                <a:solidFill>
                  <a:schemeClr val="tx2">
                    <a:lumMod val="75000"/>
                  </a:schemeClr>
                </a:solidFill>
              </a:rPr>
              <a:t>Фуллан</a:t>
            </a:r>
            <a:endParaRPr lang="en-US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algn="ctr">
              <a:buNone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Февраль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,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2014</a:t>
            </a:r>
            <a:endParaRPr lang="en-US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algn="ctr">
              <a:buNone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Москва</a:t>
            </a:r>
            <a:endParaRPr lang="en-US" sz="20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3" name="Picture 12" descr="sm_motion_leadership_with_url_color_wh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467" y="5729287"/>
            <a:ext cx="1943101" cy="9715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-4816450" y="-2046015"/>
            <a:ext cx="13987240" cy="9011171"/>
            <a:chOff x="0" y="0"/>
            <a:chExt cx="12531" cy="8073"/>
          </a:xfrm>
        </p:grpSpPr>
        <p:grpSp>
          <p:nvGrpSpPr>
            <p:cNvPr id="18434" name="Group 3"/>
            <p:cNvGrpSpPr>
              <a:grpSpLocks/>
            </p:cNvGrpSpPr>
            <p:nvPr/>
          </p:nvGrpSpPr>
          <p:grpSpPr bwMode="auto">
            <a:xfrm>
              <a:off x="0" y="0"/>
              <a:ext cx="12531" cy="8073"/>
              <a:chOff x="0" y="0"/>
              <a:chExt cx="12531" cy="8073"/>
            </a:xfrm>
          </p:grpSpPr>
          <p:pic>
            <p:nvPicPr>
              <p:cNvPr id="18436" name="Picture 1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8624" cy="79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437" name="AutoShape 2"/>
              <p:cNvSpPr>
                <a:spLocks/>
              </p:cNvSpPr>
              <p:nvPr/>
            </p:nvSpPr>
            <p:spPr bwMode="auto">
              <a:xfrm>
                <a:off x="8411" y="1769"/>
                <a:ext cx="4120" cy="6304"/>
              </a:xfrm>
              <a:prstGeom prst="roundRect">
                <a:avLst>
                  <a:gd name="adj" fmla="val 2912"/>
                </a:avLst>
              </a:prstGeom>
              <a:solidFill>
                <a:srgbClr val="343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18435" name="Rectangle 4"/>
            <p:cNvSpPr>
              <a:spLocks/>
            </p:cNvSpPr>
            <p:nvPr/>
          </p:nvSpPr>
          <p:spPr bwMode="auto">
            <a:xfrm>
              <a:off x="8651" y="3809"/>
              <a:ext cx="3577" cy="1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l"/>
              <a:r>
                <a:rPr lang="ru-RU" sz="5100" dirty="0" smtClean="0">
                  <a:solidFill>
                    <a:srgbClr val="FFFFFF"/>
                  </a:solidFill>
                  <a:latin typeface="Lucida Calligraphy" charset="0"/>
                  <a:cs typeface="Lucida Calligraphy" charset="0"/>
                  <a:sym typeface="Lucida Calligraphy" charset="0"/>
                </a:rPr>
                <a:t>Лидерство и изменения</a:t>
              </a:r>
              <a:endParaRPr lang="en-US" sz="5100" dirty="0">
                <a:solidFill>
                  <a:srgbClr val="FFFFFF"/>
                </a:solidFill>
                <a:latin typeface="Lucida Calligraphy" charset="0"/>
                <a:cs typeface="Lucida Calligraphy" charset="0"/>
                <a:sym typeface="Lucida Calligraphy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096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5" t="1628" r="13628" b="1128"/>
          <a:stretch>
            <a:fillRect/>
          </a:stretch>
        </p:blipFill>
        <p:spPr bwMode="auto">
          <a:xfrm>
            <a:off x="-71437" y="-17860"/>
            <a:ext cx="9251156" cy="692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AutoShape 2"/>
          <p:cNvSpPr>
            <a:spLocks/>
          </p:cNvSpPr>
          <p:nvPr/>
        </p:nvSpPr>
        <p:spPr bwMode="auto">
          <a:xfrm>
            <a:off x="2375297" y="-17859"/>
            <a:ext cx="4518422" cy="964406"/>
          </a:xfrm>
          <a:prstGeom prst="roundRect">
            <a:avLst>
              <a:gd name="adj" fmla="val 13889"/>
            </a:avLst>
          </a:prstGeom>
          <a:solidFill>
            <a:srgbClr val="E6E6E6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ru-RU" sz="3800" dirty="0" smtClean="0">
                <a:solidFill>
                  <a:srgbClr val="002939"/>
                </a:solidFill>
                <a:latin typeface="Gill Sans" charset="0"/>
                <a:cs typeface="Gill Sans" charset="0"/>
                <a:sym typeface="Gill Sans" charset="0"/>
              </a:rPr>
              <a:t>Хорошая система подотчетности</a:t>
            </a:r>
            <a:endParaRPr lang="en-US" sz="3800" dirty="0">
              <a:solidFill>
                <a:srgbClr val="002939"/>
              </a:solidFill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24579" name="AutoShape 3"/>
          <p:cNvSpPr>
            <a:spLocks/>
          </p:cNvSpPr>
          <p:nvPr/>
        </p:nvSpPr>
        <p:spPr bwMode="auto">
          <a:xfrm>
            <a:off x="1687711" y="3116461"/>
            <a:ext cx="5848945" cy="3795117"/>
          </a:xfrm>
          <a:prstGeom prst="roundRect">
            <a:avLst>
              <a:gd name="adj" fmla="val 3528"/>
            </a:avLst>
          </a:prstGeom>
          <a:solidFill>
            <a:srgbClr val="E6E6E6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120546" indent="-24556">
              <a:buClr>
                <a:srgbClr val="002939"/>
              </a:buClr>
              <a:buSzPct val="80000"/>
            </a:pPr>
            <a:r>
              <a:rPr lang="ru-RU" sz="2400" dirty="0" smtClean="0">
                <a:solidFill>
                  <a:srgbClr val="002939"/>
                </a:solidFill>
                <a:latin typeface="Gill Sans" charset="0"/>
                <a:cs typeface="Gill Sans" charset="0"/>
                <a:sym typeface="Gill Sans" charset="0"/>
              </a:rPr>
              <a:t>Вот в чем функция качественных данных, используемых для выработки стратегии совершенствования:</a:t>
            </a:r>
          </a:p>
          <a:p>
            <a:pPr marL="438890" indent="-342900">
              <a:buClr>
                <a:srgbClr val="002939"/>
              </a:buClr>
              <a:buSzPct val="80000"/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2939"/>
                </a:solidFill>
                <a:latin typeface="Gill Sans" charset="0"/>
                <a:cs typeface="Gill Sans" charset="0"/>
                <a:sym typeface="Gill Sans" charset="0"/>
              </a:rPr>
              <a:t>Не должны быть оценочными</a:t>
            </a:r>
          </a:p>
          <a:p>
            <a:pPr marL="438890" indent="-342900">
              <a:buClr>
                <a:srgbClr val="002939"/>
              </a:buClr>
              <a:buSzPct val="80000"/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2939"/>
                </a:solidFill>
                <a:latin typeface="Gill Sans" charset="0"/>
                <a:cs typeface="Gill Sans" charset="0"/>
                <a:sym typeface="Gill Sans" charset="0"/>
              </a:rPr>
              <a:t>Базироваться на повсеместной прозрачности</a:t>
            </a:r>
          </a:p>
          <a:p>
            <a:pPr marL="438890" indent="-342900">
              <a:buClr>
                <a:srgbClr val="002939"/>
              </a:buClr>
              <a:buSzPct val="80000"/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2939"/>
                </a:solidFill>
                <a:latin typeface="Gill Sans" charset="0"/>
                <a:cs typeface="Gill Sans" charset="0"/>
                <a:sym typeface="Gill Sans" charset="0"/>
              </a:rPr>
              <a:t>Приводить к сильной внутренней подотчетности, которая приведет к подотчетности обществу</a:t>
            </a:r>
          </a:p>
          <a:p>
            <a:pPr marL="438890" indent="-342900">
              <a:buClr>
                <a:srgbClr val="002939"/>
              </a:buClr>
              <a:buSzPct val="80000"/>
              <a:buFont typeface="Arial" pitchFamily="34" charset="0"/>
              <a:buChar char="•"/>
            </a:pPr>
            <a:r>
              <a:rPr lang="ru-RU" altLang="ja-JP" sz="2400" dirty="0" smtClean="0">
                <a:solidFill>
                  <a:srgbClr val="002939"/>
                </a:solidFill>
                <a:latin typeface="Gill Sans" charset="0"/>
                <a:cs typeface="Gill Sans" charset="0"/>
                <a:sym typeface="Gill Sans" charset="0"/>
              </a:rPr>
              <a:t>Объединять оценку и обучение</a:t>
            </a:r>
            <a:endParaRPr lang="en-US" sz="2400" dirty="0">
              <a:solidFill>
                <a:srgbClr val="002939"/>
              </a:solidFill>
              <a:latin typeface="Gill Sans" charset="0"/>
              <a:cs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99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" fill="hold"/>
                                        <p:tgtEl>
                                          <p:spTgt spid="2457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" fill="hold"/>
                                        <p:tgtEl>
                                          <p:spTgt spid="2457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" fill="hold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" fill="hold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" fill="hold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" fill="hold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" fill="hold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" fill="hold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animBg="1" autoUpdateAnimBg="0"/>
      <p:bldP spid="24579" grpId="0" build="p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ru-RU" dirty="0" smtClean="0">
                <a:latin typeface="Gill Sans" charset="0"/>
                <a:ea typeface="ヒラギノ角ゴ ProN W3" charset="0"/>
                <a:cs typeface="ヒラギノ角ゴ ProN W3" charset="0"/>
              </a:rPr>
              <a:t>Наращивание потенциала</a:t>
            </a:r>
            <a:endParaRPr lang="en-US" dirty="0"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661047" y="1777008"/>
            <a:ext cx="4375547" cy="35004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>
                <a:latin typeface="Gill Sans" charset="0"/>
                <a:ea typeface="ヒラギノ角ゴ ProN W3" charset="0"/>
                <a:cs typeface="ヒラギノ角ゴ ProN W3" charset="0"/>
              </a:rPr>
              <a:t>Курс на развитие индивидуальных и коллективных компетентностей, важных для развития на уровне школы и округа</a:t>
            </a:r>
            <a:r>
              <a:rPr lang="en-US" dirty="0" smtClean="0">
                <a:latin typeface="Gill Sans" charset="0"/>
                <a:ea typeface="ヒラギノ角ゴ ProN W3" charset="0"/>
                <a:cs typeface="ヒラギノ角ゴ ProN W3" charset="0"/>
              </a:rPr>
              <a:t>.</a:t>
            </a:r>
            <a:endParaRPr lang="en-US" dirty="0"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0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-1839515" y="-7396015"/>
            <a:ext cx="19020234" cy="14298663"/>
            <a:chOff x="284" y="-570"/>
            <a:chExt cx="17040" cy="12810"/>
          </a:xfrm>
        </p:grpSpPr>
        <p:sp>
          <p:nvSpPr>
            <p:cNvPr id="28674" name="AutoShape 1"/>
            <p:cNvSpPr>
              <a:spLocks/>
            </p:cNvSpPr>
            <p:nvPr/>
          </p:nvSpPr>
          <p:spPr bwMode="auto">
            <a:xfrm>
              <a:off x="1876" y="6056"/>
              <a:ext cx="8328" cy="1208"/>
            </a:xfrm>
            <a:prstGeom prst="roundRect">
              <a:avLst>
                <a:gd name="adj" fmla="val 9931"/>
              </a:avLst>
            </a:pr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75" name="Rectangle 2"/>
            <p:cNvSpPr>
              <a:spLocks/>
            </p:cNvSpPr>
            <p:nvPr/>
          </p:nvSpPr>
          <p:spPr bwMode="auto">
            <a:xfrm>
              <a:off x="1923" y="6136"/>
              <a:ext cx="8208" cy="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5100">
                  <a:solidFill>
                    <a:srgbClr val="FFFFFF"/>
                  </a:solidFill>
                  <a:latin typeface="Lucida Calligraphy" charset="0"/>
                  <a:cs typeface="Lucida Calligraphy" charset="0"/>
                  <a:sym typeface="Lucida Calligraphy" charset="0"/>
                </a:rPr>
                <a:t>Professional Cultures</a:t>
              </a:r>
            </a:p>
          </p:txBody>
        </p:sp>
        <p:pic>
          <p:nvPicPr>
            <p:cNvPr id="28676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" y="-570"/>
              <a:ext cx="17040" cy="12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77" name="Rectangle 4"/>
            <p:cNvSpPr>
              <a:spLocks/>
            </p:cNvSpPr>
            <p:nvPr/>
          </p:nvSpPr>
          <p:spPr bwMode="auto">
            <a:xfrm>
              <a:off x="1932" y="6136"/>
              <a:ext cx="8602" cy="1768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ru-RU" sz="4800" b="1" i="1" dirty="0" smtClean="0"/>
                <a:t>Профессиональная культура</a:t>
              </a:r>
              <a:endParaRPr lang="en-US" sz="4800" b="1" i="1" dirty="0"/>
            </a:p>
          </p:txBody>
        </p:sp>
        <p:sp>
          <p:nvSpPr>
            <p:cNvPr id="28678" name="Rectangle 5"/>
            <p:cNvSpPr>
              <a:spLocks/>
            </p:cNvSpPr>
            <p:nvPr/>
          </p:nvSpPr>
          <p:spPr bwMode="auto">
            <a:xfrm>
              <a:off x="1876" y="11536"/>
              <a:ext cx="8328" cy="704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4061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0" b="18921"/>
          <a:stretch>
            <a:fillRect/>
          </a:stretch>
        </p:blipFill>
        <p:spPr bwMode="auto">
          <a:xfrm>
            <a:off x="0" y="-107156"/>
            <a:ext cx="9144000" cy="700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031" y="160735"/>
            <a:ext cx="8643938" cy="1393031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ru-RU" sz="4200" b="1" dirty="0" smtClean="0">
                <a:solidFill>
                  <a:srgbClr val="E6E6E6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Профессиональный капитал</a:t>
            </a:r>
            <a:endParaRPr lang="en-US" sz="4200" b="1" dirty="0">
              <a:solidFill>
                <a:srgbClr val="E6E6E6"/>
              </a:solidFill>
              <a:latin typeface="Gill Sans" charset="0"/>
              <a:ea typeface="ヒラギノ角ゴ ProN W6" charset="0"/>
              <a:cs typeface="ヒラギノ角ゴ ProN W6" charset="0"/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3641" y="2134195"/>
            <a:ext cx="5170289" cy="4572000"/>
          </a:xfrm>
        </p:spPr>
        <p:txBody>
          <a:bodyPr/>
          <a:lstStyle/>
          <a:p>
            <a:pPr marL="321457" indent="-321457">
              <a:buClr>
                <a:srgbClr val="E6E6E6"/>
              </a:buClr>
              <a:buSzPct val="81000"/>
              <a:buFontTx/>
              <a:buChar char="•"/>
            </a:pPr>
            <a:r>
              <a:rPr lang="ru-RU" sz="3400" dirty="0" smtClean="0">
                <a:solidFill>
                  <a:srgbClr val="E6E6E6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Человеческий капитал</a:t>
            </a:r>
            <a:endParaRPr lang="en-US" sz="3400" dirty="0">
              <a:solidFill>
                <a:srgbClr val="E6E6E6"/>
              </a:solidFill>
              <a:latin typeface="Gill Sans" charset="0"/>
              <a:ea typeface="ヒラギノ角ゴ ProN W3" charset="0"/>
              <a:cs typeface="ヒラギノ角ゴ ProN W3" charset="0"/>
            </a:endParaRPr>
          </a:p>
          <a:p>
            <a:pPr marL="321457" indent="-321457">
              <a:spcBef>
                <a:spcPts val="1406"/>
              </a:spcBef>
              <a:buClr>
                <a:srgbClr val="E6E6E6"/>
              </a:buClr>
              <a:buSzPct val="81000"/>
              <a:buFontTx/>
              <a:buChar char="•"/>
            </a:pPr>
            <a:r>
              <a:rPr lang="ru-RU" sz="3400" dirty="0" smtClean="0">
                <a:solidFill>
                  <a:srgbClr val="E6E6E6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Социальный капитал</a:t>
            </a:r>
            <a:endParaRPr lang="en-US" sz="3400" dirty="0">
              <a:solidFill>
                <a:srgbClr val="E6E6E6"/>
              </a:solidFill>
              <a:latin typeface="Gill Sans" charset="0"/>
              <a:ea typeface="ヒラギノ角ゴ ProN W3" charset="0"/>
              <a:cs typeface="ヒラギノ角ゴ ProN W3" charset="0"/>
            </a:endParaRPr>
          </a:p>
          <a:p>
            <a:pPr marL="321457" indent="-321457">
              <a:spcBef>
                <a:spcPts val="1406"/>
              </a:spcBef>
              <a:buClr>
                <a:srgbClr val="E6E6E6"/>
              </a:buClr>
              <a:buSzPct val="81000"/>
              <a:buFontTx/>
              <a:buChar char="•"/>
            </a:pPr>
            <a:r>
              <a:rPr lang="ru-RU" sz="3400" dirty="0" smtClean="0">
                <a:solidFill>
                  <a:srgbClr val="E6E6E6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Капитал решений</a:t>
            </a:r>
            <a:endParaRPr lang="en-US" sz="3400" dirty="0">
              <a:solidFill>
                <a:srgbClr val="E6E6E6"/>
              </a:solidFill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6743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 autoUpdateAnimBg="0"/>
      <p:bldP spid="43011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4000" dirty="0" smtClean="0"/>
              <a:t>Новая роль директора</a:t>
            </a:r>
            <a:endParaRPr lang="en-US" sz="4000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0375327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571066" y="1794933"/>
            <a:ext cx="3348994" cy="830997"/>
          </a:xfrm>
          <a:prstGeom prst="rect">
            <a:avLst/>
          </a:prstGeom>
          <a:noFill/>
          <a:ln>
            <a:solidFill>
              <a:srgbClr val="00FFFF"/>
            </a:solidFill>
          </a:ln>
        </p:spPr>
        <p:txBody>
          <a:bodyPr wrap="none" rtlCol="0">
            <a:spAutoFit/>
          </a:bodyPr>
          <a:lstStyle/>
          <a:p>
            <a:r>
              <a:rPr lang="ru-RU" sz="1600" dirty="0" smtClean="0"/>
              <a:t>Тот, кто ведет людей и организации </a:t>
            </a:r>
          </a:p>
          <a:p>
            <a:r>
              <a:rPr lang="ru-RU" sz="1600" dirty="0" smtClean="0"/>
              <a:t>вперед в трудных обстоятельствах</a:t>
            </a:r>
            <a:endParaRPr lang="en-US" sz="1600" dirty="0" smtClean="0"/>
          </a:p>
          <a:p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1075267" y="34713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64067" y="3158067"/>
            <a:ext cx="2184400" cy="156966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Тот, кто вносит вклад и получает выгоду от  улучшения показателей других школ округа и всей системы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6391605" y="3302056"/>
            <a:ext cx="2031999" cy="1077218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Тот, кто моделирует процесс учения и строит сотрудничество</a:t>
            </a:r>
            <a:r>
              <a:rPr lang="en-US" sz="1600" dirty="0" smtClean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911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smtClean="0"/>
              <a:t>Человеческий капитал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2628" y="1600200"/>
            <a:ext cx="433977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Человеческий капитал – это человеческие ресурсы и кадровый состав  учителей в школе, их качество и преподавательский талант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Screen Shot 2014-01-04 at 5.55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600200"/>
            <a:ext cx="4253512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69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008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259" y="689430"/>
            <a:ext cx="3764039" cy="2823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smtClean="0"/>
              <a:t>Социальный капитал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629" y="1925638"/>
            <a:ext cx="8873669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/>
              <a:t>Социальный </a:t>
            </a:r>
            <a:r>
              <a:rPr lang="ru-RU" dirty="0" smtClean="0"/>
              <a:t>капитал  </a:t>
            </a:r>
            <a:endParaRPr lang="ru-RU" dirty="0" smtClean="0"/>
          </a:p>
          <a:p>
            <a:pPr marL="0" indent="0" algn="just">
              <a:buNone/>
            </a:pPr>
            <a:r>
              <a:rPr lang="ru-RU" dirty="0" smtClean="0"/>
              <a:t>касается </a:t>
            </a:r>
            <a:r>
              <a:rPr lang="ru-RU" dirty="0" smtClean="0"/>
              <a:t>качества и </a:t>
            </a:r>
            <a:endParaRPr lang="ru-RU" dirty="0" smtClean="0"/>
          </a:p>
          <a:p>
            <a:pPr marL="0" indent="0" algn="just">
              <a:buNone/>
            </a:pPr>
            <a:r>
              <a:rPr lang="ru-RU" dirty="0" smtClean="0"/>
              <a:t>количества </a:t>
            </a:r>
            <a:r>
              <a:rPr lang="ru-RU" dirty="0" smtClean="0"/>
              <a:t>взаимодействий </a:t>
            </a:r>
            <a:endParaRPr lang="ru-RU" dirty="0" smtClean="0"/>
          </a:p>
          <a:p>
            <a:pPr marL="0" indent="0" algn="just">
              <a:buNone/>
            </a:pPr>
            <a:r>
              <a:rPr lang="ru-RU" dirty="0" smtClean="0"/>
              <a:t>и </a:t>
            </a:r>
            <a:r>
              <a:rPr lang="ru-RU" dirty="0" smtClean="0"/>
              <a:t>взаимоотношений между </a:t>
            </a:r>
            <a:r>
              <a:rPr lang="ru-RU" dirty="0" smtClean="0"/>
              <a:t>людьми</a:t>
            </a:r>
            <a:r>
              <a:rPr lang="ru-RU" dirty="0" smtClean="0"/>
              <a:t>. В школе он влияет </a:t>
            </a:r>
            <a:r>
              <a:rPr lang="ru-RU" dirty="0" smtClean="0"/>
              <a:t>на </a:t>
            </a:r>
            <a:r>
              <a:rPr lang="ru-RU" dirty="0" smtClean="0"/>
              <a:t>доступ учителя к знаниям, на </a:t>
            </a:r>
            <a:r>
              <a:rPr lang="ru-RU" dirty="0" smtClean="0"/>
              <a:t>информированность </a:t>
            </a:r>
            <a:r>
              <a:rPr lang="ru-RU" dirty="0" smtClean="0"/>
              <a:t>учителей , на их ожидания, чувство долга и доверия, на их  преданность делу и готовность работать вместе ради общих целей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93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smtClean="0"/>
              <a:t>Капитал решений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300" y="1417638"/>
            <a:ext cx="83185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…</a:t>
            </a:r>
            <a:r>
              <a:rPr lang="ru-RU" dirty="0" smtClean="0"/>
              <a:t>относится к ресурсам, включающим в себя знания, ум и энергию, необходимые для того, чтобы правильно использовать человеческий и социальный капитал.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По </a:t>
            </a:r>
            <a:r>
              <a:rPr lang="ru-RU" dirty="0" smtClean="0"/>
              <a:t>сути это способность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выбирать </a:t>
            </a:r>
            <a:r>
              <a:rPr lang="ru-RU" dirty="0" smtClean="0"/>
              <a:t>и принимать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правильные </a:t>
            </a:r>
            <a:r>
              <a:rPr lang="ru-RU" dirty="0" smtClean="0"/>
              <a:t>решения</a:t>
            </a:r>
            <a:r>
              <a:rPr lang="en-US" dirty="0" smtClean="0"/>
              <a:t>. </a:t>
            </a:r>
            <a:endParaRPr lang="en-US" dirty="0"/>
          </a:p>
        </p:txBody>
      </p:sp>
      <p:pic>
        <p:nvPicPr>
          <p:cNvPr id="4" name="Picture 3" descr="IMG_009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772" y="3248483"/>
            <a:ext cx="4013200" cy="3009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5164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1" t="4459"/>
          <a:stretch>
            <a:fillRect/>
          </a:stretch>
        </p:blipFill>
        <p:spPr bwMode="auto">
          <a:xfrm>
            <a:off x="0" y="-551259"/>
            <a:ext cx="9188648" cy="6884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AutoShape 2"/>
          <p:cNvSpPr>
            <a:spLocks/>
          </p:cNvSpPr>
          <p:nvPr/>
        </p:nvSpPr>
        <p:spPr bwMode="auto">
          <a:xfrm>
            <a:off x="2294930" y="0"/>
            <a:ext cx="4509492" cy="830461"/>
          </a:xfrm>
          <a:prstGeom prst="roundRect">
            <a:avLst>
              <a:gd name="adj" fmla="val 16125"/>
            </a:avLst>
          </a:prstGeom>
          <a:solidFill>
            <a:srgbClr val="E6E6E6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ru-RU" sz="3400" dirty="0" smtClean="0">
                <a:solidFill>
                  <a:srgbClr val="002939"/>
                </a:solidFill>
                <a:latin typeface="Gill Sans" charset="0"/>
                <a:cs typeface="Gill Sans" charset="0"/>
                <a:sym typeface="Gill Sans" charset="0"/>
              </a:rPr>
              <a:t>Человеческий и социальный капитал</a:t>
            </a:r>
            <a:endParaRPr lang="en-US" sz="3400" dirty="0">
              <a:solidFill>
                <a:srgbClr val="002939"/>
              </a:solidFill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26627" name="AutoShape 3"/>
          <p:cNvSpPr>
            <a:spLocks/>
          </p:cNvSpPr>
          <p:nvPr/>
        </p:nvSpPr>
        <p:spPr bwMode="auto">
          <a:xfrm>
            <a:off x="-26790" y="3801756"/>
            <a:ext cx="9215437" cy="3056244"/>
          </a:xfrm>
          <a:prstGeom prst="roundRect">
            <a:avLst>
              <a:gd name="adj" fmla="val 4657"/>
            </a:avLst>
          </a:prstGeom>
          <a:solidFill>
            <a:srgbClr val="E6E6E6"/>
          </a:solidFill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223234" tIns="223234" rIns="223234" bIns="223234" anchor="ctr"/>
          <a:lstStyle/>
          <a:p>
            <a:pPr marL="419680" indent="-321457">
              <a:spcBef>
                <a:spcPts val="1406"/>
              </a:spcBef>
              <a:buClr>
                <a:srgbClr val="414141"/>
              </a:buClr>
              <a:buSzPct val="81000"/>
              <a:buFont typeface="Arial" charset="0"/>
              <a:buChar char="•"/>
              <a:defRPr/>
            </a:pPr>
            <a:r>
              <a:rPr lang="ru-RU" sz="2500" dirty="0" smtClean="0">
                <a:solidFill>
                  <a:srgbClr val="003C52"/>
                </a:solidFill>
                <a:latin typeface="Gill Sans" charset="0"/>
                <a:cs typeface="Gill Sans" charset="0"/>
                <a:sym typeface="Gill Sans" charset="0"/>
              </a:rPr>
              <a:t>Работа команды в сочетании с личной работой (вкладывайте и в то, и в другое)</a:t>
            </a:r>
            <a:r>
              <a:rPr lang="en-US" sz="2500" dirty="0" smtClean="0">
                <a:solidFill>
                  <a:srgbClr val="003C52"/>
                </a:solidFill>
                <a:latin typeface="Gill Sans" charset="0"/>
                <a:cs typeface="Gill Sans" charset="0"/>
                <a:sym typeface="Gill Sans" charset="0"/>
              </a:rPr>
              <a:t>.</a:t>
            </a:r>
            <a:endParaRPr lang="ru-RU" sz="2500" dirty="0" smtClean="0">
              <a:solidFill>
                <a:srgbClr val="003C52"/>
              </a:solidFill>
              <a:latin typeface="Gill Sans" charset="0"/>
              <a:cs typeface="Gill Sans" charset="0"/>
              <a:sym typeface="Gill Sans" charset="0"/>
            </a:endParaRPr>
          </a:p>
          <a:p>
            <a:pPr marL="419680" indent="-321457">
              <a:spcBef>
                <a:spcPts val="1406"/>
              </a:spcBef>
              <a:buClr>
                <a:srgbClr val="414141"/>
              </a:buClr>
              <a:buSzPct val="81000"/>
              <a:buFont typeface="Arial" charset="0"/>
              <a:buChar char="•"/>
              <a:defRPr/>
            </a:pPr>
            <a:r>
              <a:rPr lang="ru-RU" sz="2500" dirty="0" smtClean="0">
                <a:solidFill>
                  <a:srgbClr val="003C52"/>
                </a:solidFill>
                <a:latin typeface="Gill Sans" charset="0"/>
                <a:cs typeface="Gill Sans" charset="0"/>
                <a:sym typeface="Gill Sans" charset="0"/>
              </a:rPr>
              <a:t>Осторожно: Профессиональное развитие директора или учителей- это еще не двигатель реформ, (а только их условие</a:t>
            </a:r>
            <a:r>
              <a:rPr lang="en-US" sz="2500" dirty="0" smtClean="0">
                <a:solidFill>
                  <a:srgbClr val="003C52"/>
                </a:solidFill>
                <a:latin typeface="Gill Sans" charset="0"/>
                <a:cs typeface="Gill Sans" charset="0"/>
                <a:sym typeface="Gill Sans" charset="0"/>
              </a:rPr>
              <a:t>).</a:t>
            </a:r>
            <a:endParaRPr lang="en-US" sz="2500" dirty="0">
              <a:solidFill>
                <a:srgbClr val="003C52"/>
              </a:solidFill>
              <a:latin typeface="Gill Sans" charset="0"/>
              <a:cs typeface="Gill Sans" charset="0"/>
              <a:sym typeface="Gill Sans" charset="0"/>
            </a:endParaRPr>
          </a:p>
          <a:p>
            <a:pPr marL="419680" indent="-321457">
              <a:spcBef>
                <a:spcPts val="1406"/>
              </a:spcBef>
              <a:buClr>
                <a:srgbClr val="414141"/>
              </a:buClr>
              <a:buSzPct val="81000"/>
              <a:buFont typeface="Arial" charset="0"/>
              <a:buChar char="•"/>
              <a:defRPr/>
            </a:pPr>
            <a:r>
              <a:rPr lang="ja-JP" altLang="en-US" sz="2500" dirty="0" smtClean="0">
                <a:solidFill>
                  <a:srgbClr val="003C52"/>
                </a:solidFill>
                <a:latin typeface="Gill Sans" charset="0"/>
                <a:cs typeface="Gill Sans" charset="0"/>
                <a:sym typeface="Gill Sans" charset="0"/>
              </a:rPr>
              <a:t>‘</a:t>
            </a:r>
            <a:r>
              <a:rPr lang="ru-RU" altLang="ja-JP" sz="2500" dirty="0" smtClean="0">
                <a:solidFill>
                  <a:srgbClr val="003C52"/>
                </a:solidFill>
                <a:latin typeface="Gill Sans" charset="0"/>
                <a:cs typeface="Gill Sans" charset="0"/>
                <a:sym typeface="Gill Sans" charset="0"/>
              </a:rPr>
              <a:t>Учение и есть работа</a:t>
            </a:r>
            <a:r>
              <a:rPr lang="ja-JP" altLang="en-US" sz="2500" dirty="0" smtClean="0">
                <a:solidFill>
                  <a:srgbClr val="003C52"/>
                </a:solidFill>
                <a:latin typeface="Gill Sans" charset="0"/>
                <a:cs typeface="Gill Sans" charset="0"/>
                <a:sym typeface="Gill Sans" charset="0"/>
              </a:rPr>
              <a:t>’</a:t>
            </a:r>
            <a:r>
              <a:rPr lang="en-US" sz="2500" dirty="0" smtClean="0">
                <a:solidFill>
                  <a:srgbClr val="003C52"/>
                </a:solidFill>
                <a:latin typeface="Gill Sans" charset="0"/>
                <a:cs typeface="Gill Sans" charset="0"/>
                <a:sym typeface="Gill Sans" charset="0"/>
              </a:rPr>
              <a:t> </a:t>
            </a:r>
            <a:r>
              <a:rPr lang="ru-RU" sz="2500" dirty="0" smtClean="0">
                <a:solidFill>
                  <a:srgbClr val="003C52"/>
                </a:solidFill>
                <a:latin typeface="Gill Sans" charset="0"/>
                <a:cs typeface="Gill Sans" charset="0"/>
                <a:sym typeface="Gill Sans" charset="0"/>
              </a:rPr>
              <a:t>– вот что наш двигатель, а не личные решения</a:t>
            </a:r>
            <a:r>
              <a:rPr lang="en-US" sz="2500" dirty="0" smtClean="0">
                <a:solidFill>
                  <a:srgbClr val="003C52"/>
                </a:solidFill>
                <a:latin typeface="Gill Sans" charset="0"/>
                <a:cs typeface="Gill Sans" charset="0"/>
                <a:sym typeface="Gill Sans" charset="0"/>
              </a:rPr>
              <a:t>.</a:t>
            </a:r>
            <a:endParaRPr lang="en-US" sz="2500" dirty="0">
              <a:solidFill>
                <a:srgbClr val="003C52"/>
              </a:solidFill>
              <a:latin typeface="Gill Sans" charset="0"/>
              <a:cs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32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" fill="hold"/>
                                        <p:tgtEl>
                                          <p:spTgt spid="2662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" fill="hold"/>
                                        <p:tgtEl>
                                          <p:spTgt spid="2662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" fill="hold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fill="hold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" fill="hold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" fill="hold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animBg="1" autoUpdateAnimBg="0"/>
      <p:bldP spid="26627" grpId="0" build="p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ru-RU" dirty="0" smtClean="0">
                <a:latin typeface="Gill Sans" charset="0"/>
                <a:ea typeface="ヒラギノ角ゴ ProN W3" charset="0"/>
                <a:cs typeface="ヒラギノ角ゴ ProN W3" charset="0"/>
              </a:rPr>
              <a:t>Недавние публикации</a:t>
            </a:r>
            <a:endParaRPr lang="en-US" dirty="0"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339328" y="1777008"/>
            <a:ext cx="7983141" cy="4572000"/>
          </a:xfrm>
        </p:spPr>
        <p:txBody>
          <a:bodyPr>
            <a:normAutofit fontScale="85000" lnSpcReduction="20000"/>
          </a:bodyPr>
          <a:lstStyle/>
          <a:p>
            <a:pPr>
              <a:tabLst>
                <a:tab pos="2090589" algn="l"/>
              </a:tabLst>
            </a:pPr>
            <a:r>
              <a:rPr lang="ru-RU" dirty="0" err="1" smtClean="0">
                <a:latin typeface="Gill Sans" charset="0"/>
                <a:ea typeface="ヒラギノ角ゴ ProN W3" charset="0"/>
                <a:cs typeface="ヒラギノ角ゴ ProN W3" charset="0"/>
              </a:rPr>
              <a:t>Харгривс</a:t>
            </a:r>
            <a:r>
              <a:rPr lang="ru-RU" dirty="0" smtClean="0">
                <a:latin typeface="Gill Sans" charset="0"/>
                <a:ea typeface="ヒラギノ角ゴ ProN W3" charset="0"/>
                <a:cs typeface="ヒラギノ角ゴ ProN W3" charset="0"/>
              </a:rPr>
              <a:t> и </a:t>
            </a:r>
            <a:r>
              <a:rPr lang="ru-RU" dirty="0" err="1" smtClean="0">
                <a:latin typeface="Gill Sans" charset="0"/>
                <a:ea typeface="ヒラギノ角ゴ ProN W3" charset="0"/>
                <a:cs typeface="ヒラギノ角ゴ ProN W3" charset="0"/>
              </a:rPr>
              <a:t>Фуллан</a:t>
            </a:r>
            <a:r>
              <a:rPr lang="en-US" dirty="0" smtClean="0">
                <a:latin typeface="Gill Sans" charset="0"/>
                <a:ea typeface="ヒラギノ角ゴ ProN W3" charset="0"/>
                <a:cs typeface="ヒラギノ角ゴ ProN W3" charset="0"/>
              </a:rPr>
              <a:t>, </a:t>
            </a:r>
            <a:r>
              <a:rPr lang="ru-RU" i="1" dirty="0" smtClean="0">
                <a:latin typeface="Gill Sans" charset="0"/>
                <a:ea typeface="ヒラギノ角ゴ ProN W3" charset="0"/>
                <a:cs typeface="ヒラギノ角ゴ ProN W3" charset="0"/>
              </a:rPr>
              <a:t>Профессиональный капитал</a:t>
            </a:r>
            <a:endParaRPr lang="en-US" i="1" dirty="0">
              <a:latin typeface="Gill Sans" charset="0"/>
              <a:ea typeface="ヒラギノ角ゴ ProN W3" charset="0"/>
              <a:cs typeface="ヒラギノ角ゴ ProN W3" charset="0"/>
            </a:endParaRPr>
          </a:p>
          <a:p>
            <a:pPr>
              <a:tabLst>
                <a:tab pos="2090589" algn="l"/>
              </a:tabLst>
            </a:pPr>
            <a:r>
              <a:rPr lang="ru-RU" dirty="0" err="1" smtClean="0">
                <a:latin typeface="Gill Sans" charset="0"/>
                <a:ea typeface="ヒラギノ角ゴ ProN W3" charset="0"/>
                <a:cs typeface="ヒラギノ角ゴ ProN W3" charset="0"/>
              </a:rPr>
              <a:t>Фуллан</a:t>
            </a:r>
            <a:r>
              <a:rPr lang="en-US" dirty="0" smtClean="0">
                <a:latin typeface="Gill Sans" charset="0"/>
                <a:ea typeface="ヒラギノ角ゴ ProN W3" charset="0"/>
                <a:cs typeface="ヒラギノ角ゴ ProN W3" charset="0"/>
              </a:rPr>
              <a:t>, </a:t>
            </a:r>
            <a:r>
              <a:rPr lang="ru-RU" i="1" dirty="0" smtClean="0">
                <a:latin typeface="Gill Sans" charset="0"/>
                <a:ea typeface="ヒラギノ角ゴ ProN W3" charset="0"/>
                <a:cs typeface="ヒラギノ角ゴ ProN W3" charset="0"/>
              </a:rPr>
              <a:t>Стратосфера: Интегрируем Технологию, Педагогику и Теорию Изменений</a:t>
            </a:r>
            <a:endParaRPr lang="en-US" i="1" dirty="0">
              <a:latin typeface="Gill Sans" charset="0"/>
              <a:ea typeface="ヒラギノ角ゴ ProN W3" charset="0"/>
              <a:cs typeface="ヒラギノ角ゴ ProN W3" charset="0"/>
            </a:endParaRPr>
          </a:p>
          <a:p>
            <a:pPr>
              <a:tabLst>
                <a:tab pos="2090589" algn="l"/>
              </a:tabLst>
            </a:pPr>
            <a:r>
              <a:rPr lang="ru-RU" dirty="0" err="1" smtClean="0">
                <a:latin typeface="Gill Sans" charset="0"/>
                <a:ea typeface="ヒラギノ角ゴ ProN W3" charset="0"/>
                <a:cs typeface="ヒラギノ角ゴ ProN W3" charset="0"/>
              </a:rPr>
              <a:t>Фуллан</a:t>
            </a:r>
            <a:r>
              <a:rPr lang="en-US" i="1" dirty="0" smtClean="0">
                <a:latin typeface="Gill Sans" charset="0"/>
                <a:ea typeface="ヒラギノ角ゴ ProN W3" charset="0"/>
                <a:cs typeface="ヒラギノ角ゴ ProN W3" charset="0"/>
              </a:rPr>
              <a:t>, </a:t>
            </a:r>
            <a:r>
              <a:rPr lang="ru-RU" i="1" dirty="0" smtClean="0">
                <a:latin typeface="Gill Sans" charset="0"/>
                <a:ea typeface="ヒラギノ角ゴ ProN W3" charset="0"/>
                <a:cs typeface="ヒラギノ角ゴ ProN W3" charset="0"/>
              </a:rPr>
              <a:t>Директор школы: Три способа добиться максимального воздействия</a:t>
            </a:r>
            <a:r>
              <a:rPr lang="en-US" i="1" dirty="0" smtClean="0">
                <a:latin typeface="Gill Sans" charset="0"/>
                <a:ea typeface="ヒラギノ角ゴ ProN W3" charset="0"/>
                <a:cs typeface="ヒラギノ角ゴ ProN W3" charset="0"/>
              </a:rPr>
              <a:t> </a:t>
            </a:r>
            <a:r>
              <a:rPr lang="en-US" dirty="0">
                <a:latin typeface="Gill Sans" charset="0"/>
                <a:ea typeface="ヒラギノ角ゴ ProN W3" charset="0"/>
                <a:cs typeface="ヒラギノ角ゴ ProN W3" charset="0"/>
              </a:rPr>
              <a:t>(Jan, 2014)</a:t>
            </a:r>
          </a:p>
          <a:p>
            <a:pPr>
              <a:tabLst>
                <a:tab pos="2090589" algn="l"/>
              </a:tabLst>
            </a:pPr>
            <a:r>
              <a:rPr lang="ru-RU" dirty="0" err="1" smtClean="0">
                <a:latin typeface="Gill Sans" charset="0"/>
                <a:ea typeface="ヒラギノ角ゴ ProN W3" charset="0"/>
                <a:cs typeface="ヒラギノ角ゴ ProN W3" charset="0"/>
              </a:rPr>
              <a:t>Фуллан</a:t>
            </a:r>
            <a:r>
              <a:rPr lang="ru-RU" dirty="0" smtClean="0">
                <a:latin typeface="Gill Sans" charset="0"/>
                <a:ea typeface="ヒラギノ角ゴ ProN W3" charset="0"/>
                <a:cs typeface="ヒラギノ角ゴ ProN W3" charset="0"/>
              </a:rPr>
              <a:t> и </a:t>
            </a:r>
            <a:r>
              <a:rPr lang="ru-RU" dirty="0" err="1" smtClean="0">
                <a:latin typeface="Gill Sans" charset="0"/>
                <a:ea typeface="ヒラギノ角ゴ ProN W3" charset="0"/>
                <a:cs typeface="ヒラギノ角ゴ ProN W3" charset="0"/>
              </a:rPr>
              <a:t>Донелли</a:t>
            </a:r>
            <a:r>
              <a:rPr lang="en-US" i="1" dirty="0" smtClean="0">
                <a:latin typeface="Gill Sans" charset="0"/>
                <a:ea typeface="ヒラギノ角ゴ ProN W3" charset="0"/>
                <a:cs typeface="ヒラギノ角ゴ ProN W3" charset="0"/>
              </a:rPr>
              <a:t>,  </a:t>
            </a:r>
            <a:r>
              <a:rPr lang="ru-RU" i="1" dirty="0" smtClean="0">
                <a:latin typeface="Gill Sans" charset="0"/>
                <a:ea typeface="ヒラギノ角ゴ ProN W3" charset="0"/>
                <a:cs typeface="ヒラギノ角ゴ ProN W3" charset="0"/>
              </a:rPr>
              <a:t>Остаться живым в крокодильем болоте</a:t>
            </a:r>
            <a:r>
              <a:rPr lang="en-US" i="1" dirty="0" smtClean="0">
                <a:latin typeface="Gill Sans" charset="0"/>
                <a:ea typeface="ヒラギノ角ゴ ProN W3" charset="0"/>
                <a:cs typeface="ヒラギノ角ゴ ProN W3" charset="0"/>
              </a:rPr>
              <a:t> </a:t>
            </a:r>
            <a:r>
              <a:rPr lang="en-US" i="1" dirty="0">
                <a:latin typeface="Gill Sans" charset="0"/>
                <a:ea typeface="ヒラギノ角ゴ ProN W3" charset="0"/>
                <a:cs typeface="ヒラギノ角ゴ ProN W3" charset="0"/>
              </a:rPr>
              <a:t>(2013)</a:t>
            </a:r>
          </a:p>
          <a:p>
            <a:pPr>
              <a:tabLst>
                <a:tab pos="2090589" algn="l"/>
              </a:tabLst>
            </a:pPr>
            <a:r>
              <a:rPr lang="ru-RU" dirty="0" err="1" smtClean="0">
                <a:latin typeface="Gill Sans" charset="0"/>
                <a:ea typeface="ヒラギノ角ゴ ProN W3" charset="0"/>
                <a:cs typeface="ヒラギノ角ゴ ProN W3" charset="0"/>
              </a:rPr>
              <a:t>Фуллан</a:t>
            </a:r>
            <a:r>
              <a:rPr lang="ru-RU" dirty="0" smtClean="0">
                <a:latin typeface="Gill Sans" charset="0"/>
                <a:ea typeface="ヒラギノ角ゴ ProN W3" charset="0"/>
                <a:cs typeface="ヒラギノ角ゴ ProN W3" charset="0"/>
              </a:rPr>
              <a:t> и </a:t>
            </a:r>
            <a:r>
              <a:rPr lang="ru-RU" dirty="0" err="1" smtClean="0">
                <a:latin typeface="Gill Sans" charset="0"/>
                <a:ea typeface="ヒラギノ角ゴ ProN W3" charset="0"/>
                <a:cs typeface="ヒラギノ角ゴ ProN W3" charset="0"/>
              </a:rPr>
              <a:t>Лэнгворти</a:t>
            </a:r>
            <a:r>
              <a:rPr lang="en-US" i="1" dirty="0" smtClean="0">
                <a:latin typeface="Gill Sans" charset="0"/>
                <a:ea typeface="ヒラギノ角ゴ ProN W3" charset="0"/>
                <a:cs typeface="ヒラギノ角ゴ ProN W3" charset="0"/>
              </a:rPr>
              <a:t>, </a:t>
            </a:r>
            <a:r>
              <a:rPr lang="ru-RU" i="1" dirty="0" smtClean="0">
                <a:latin typeface="Gill Sans" charset="0"/>
                <a:ea typeface="ヒラギノ角ゴ ProN W3" charset="0"/>
                <a:cs typeface="ヒラギノ角ゴ ProN W3" charset="0"/>
              </a:rPr>
              <a:t>Глубокая скважина: как новая педагогика открывает глубинное учение</a:t>
            </a:r>
            <a:r>
              <a:rPr lang="en-US" i="1" dirty="0" smtClean="0">
                <a:latin typeface="Gill Sans" charset="0"/>
                <a:ea typeface="ヒラギノ角ゴ ProN W3" charset="0"/>
                <a:cs typeface="ヒラギノ角ゴ ProN W3" charset="0"/>
              </a:rPr>
              <a:t> </a:t>
            </a:r>
            <a:r>
              <a:rPr lang="en-US" dirty="0" smtClean="0">
                <a:latin typeface="Gill Sans" charset="0"/>
                <a:ea typeface="ヒラギノ角ゴ ProN W3" charset="0"/>
                <a:cs typeface="ヒラギノ角ゴ ProN W3" charset="0"/>
              </a:rPr>
              <a:t>(</a:t>
            </a:r>
            <a:r>
              <a:rPr lang="ru-RU" dirty="0" smtClean="0">
                <a:latin typeface="Gill Sans" charset="0"/>
                <a:ea typeface="ヒラギノ角ゴ ProN W3" charset="0"/>
                <a:cs typeface="ヒラギノ角ゴ ProN W3" charset="0"/>
              </a:rPr>
              <a:t>смотри</a:t>
            </a:r>
            <a:r>
              <a:rPr lang="en-US" dirty="0" smtClean="0">
                <a:latin typeface="Gill Sans" charset="0"/>
                <a:ea typeface="ヒラギノ角ゴ ProN W3" charset="0"/>
                <a:cs typeface="ヒラギノ角ゴ ProN W3" charset="0"/>
              </a:rPr>
              <a:t> </a:t>
            </a:r>
            <a:r>
              <a:rPr lang="en-US" dirty="0">
                <a:latin typeface="Gill Sans" charset="0"/>
                <a:ea typeface="ヒラギノ角ゴ ProN W3" charset="0"/>
                <a:cs typeface="ヒラギノ角ゴ ProN W3" charset="0"/>
              </a:rPr>
              <a:t>michaelfullan.ca))</a:t>
            </a:r>
          </a:p>
        </p:txBody>
      </p:sp>
    </p:spTree>
    <p:extLst>
      <p:ext uri="{BB962C8B-B14F-4D97-AF65-F5344CB8AC3E}">
        <p14:creationId xmlns:p14="http://schemas.microsoft.com/office/powerpoint/2010/main" val="397936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500" y="55403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Ведущий учащийся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ru-RU" dirty="0" smtClean="0"/>
              <a:t>Новая роль директора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31235" y="1854200"/>
            <a:ext cx="42037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“</a:t>
            </a:r>
            <a:r>
              <a:rPr lang="ru-RU" dirty="0" smtClean="0"/>
              <a:t>Чтобы увеличить воздействие, директора должны по другому тратить время. Они должны вкладывать энергию в развитие группы</a:t>
            </a:r>
            <a:r>
              <a:rPr lang="en-US" dirty="0" smtClean="0"/>
              <a:t>.” </a:t>
            </a:r>
          </a:p>
          <a:p>
            <a:pPr marL="0" indent="0" algn="r">
              <a:buNone/>
            </a:pPr>
            <a:r>
              <a:rPr lang="en-US" sz="1400" dirty="0" smtClean="0"/>
              <a:t>Fullan pg. 55</a:t>
            </a:r>
            <a:endParaRPr lang="en-US" sz="1400" dirty="0"/>
          </a:p>
        </p:txBody>
      </p:sp>
      <p:pic>
        <p:nvPicPr>
          <p:cNvPr id="6" name="Picture 5" descr="IMG_073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1" t="17600" b="31104"/>
          <a:stretch/>
        </p:blipFill>
        <p:spPr>
          <a:xfrm>
            <a:off x="4334935" y="1968501"/>
            <a:ext cx="4643965" cy="3517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2010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1815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dirty="0" smtClean="0"/>
              <a:t>Новая роль директора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4112419"/>
            <a:ext cx="8775700" cy="2415382"/>
          </a:xfrm>
          <a:ln>
            <a:solidFill>
              <a:schemeClr val="tx1"/>
            </a:solidFill>
          </a:ln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“…</a:t>
            </a:r>
            <a:r>
              <a:rPr lang="ru-RU" dirty="0" smtClean="0"/>
              <a:t>вести за собой школьных учителей в процессе  совместного </a:t>
            </a:r>
            <a:r>
              <a:rPr lang="ru-RU" dirty="0" err="1" smtClean="0"/>
              <a:t>научения</a:t>
            </a:r>
            <a:r>
              <a:rPr lang="ru-RU" dirty="0" smtClean="0"/>
              <a:t> тому, как совершенствовать практику преподавания, обучаясь вместе с ними тому, что работает, а что нет»</a:t>
            </a:r>
            <a:r>
              <a:rPr lang="en-US" dirty="0" smtClean="0"/>
              <a:t>. </a:t>
            </a:r>
          </a:p>
          <a:p>
            <a:pPr marL="0" indent="0" algn="r">
              <a:buNone/>
            </a:pPr>
            <a:r>
              <a:rPr lang="en-US" sz="1400" dirty="0" smtClean="0"/>
              <a:t>Fullan pg. 55</a:t>
            </a:r>
            <a:endParaRPr lang="en-US" sz="1400" dirty="0"/>
          </a:p>
        </p:txBody>
      </p:sp>
      <p:pic>
        <p:nvPicPr>
          <p:cNvPr id="4" name="Picture 3" descr="Screen Shot 2014-01-05 at 4.55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912019"/>
            <a:ext cx="70866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30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dirty="0" smtClean="0"/>
              <a:t>Директор как ведущий ученик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“..</a:t>
            </a:r>
            <a:r>
              <a:rPr lang="ru-RU" dirty="0" smtClean="0"/>
              <a:t>директор не возглавляет весь процесс обучения качественному преподаванию</a:t>
            </a:r>
            <a:r>
              <a:rPr lang="en-US" dirty="0" smtClean="0"/>
              <a:t>. </a:t>
            </a:r>
            <a:r>
              <a:rPr lang="ru-RU" dirty="0" smtClean="0"/>
              <a:t>Директор стремится обеспечить постоянное внимание к процессу преподавания и непрерывному обучению и сделать это основной работой школьного коллектива. И он делает это благодаря тому, что является талантливым разведчиком нового и социальным инженером, развивая культуру учения, ведя за собой других и являясь для всех ведущим учеником</a:t>
            </a:r>
            <a:r>
              <a:rPr lang="en-US" dirty="0" smtClean="0"/>
              <a:t>.” </a:t>
            </a:r>
          </a:p>
          <a:p>
            <a:pPr marL="0" indent="0" algn="r">
              <a:buNone/>
            </a:pPr>
            <a:r>
              <a:rPr lang="en-US" sz="1600" dirty="0" smtClean="0"/>
              <a:t>Fullan pg. 90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4637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/>
          </p:nvPr>
        </p:nvSpPr>
        <p:spPr>
          <a:xfrm>
            <a:off x="821531" y="339328"/>
            <a:ext cx="4420195" cy="1393031"/>
          </a:xfrm>
        </p:spPr>
        <p:txBody>
          <a:bodyPr>
            <a:normAutofit/>
          </a:bodyPr>
          <a:lstStyle/>
          <a:p>
            <a:pPr algn="l" eaLnBrk="1" hangingPunct="1"/>
            <a:r>
              <a:rPr lang="ru-RU" dirty="0" smtClean="0">
                <a:latin typeface="Gill Sans" charset="0"/>
                <a:ea typeface="ヒラギノ角ゴ ProN W3" charset="0"/>
                <a:cs typeface="ヒラギノ角ゴ ProN W3" charset="0"/>
              </a:rPr>
              <a:t>Что такое Стратосфера</a:t>
            </a:r>
            <a:endParaRPr lang="en-US" dirty="0"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  <p:pic>
        <p:nvPicPr>
          <p:cNvPr id="31746" name="Picture 4" descr="Stratosphere-Defined-Venn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469" y="312539"/>
            <a:ext cx="6322219" cy="6063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274203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92" b="12511"/>
          <a:stretch>
            <a:fillRect/>
          </a:stretch>
        </p:blipFill>
        <p:spPr bwMode="auto">
          <a:xfrm>
            <a:off x="0" y="-62508"/>
            <a:ext cx="9161859" cy="7081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4" name="AutoShape 2"/>
          <p:cNvSpPr>
            <a:spLocks/>
          </p:cNvSpPr>
          <p:nvPr/>
        </p:nvSpPr>
        <p:spPr bwMode="auto">
          <a:xfrm>
            <a:off x="5930900" y="-62507"/>
            <a:ext cx="3230959" cy="7081242"/>
          </a:xfrm>
          <a:prstGeom prst="roundRect">
            <a:avLst>
              <a:gd name="adj" fmla="val 4963"/>
            </a:avLst>
          </a:prstGeom>
          <a:solidFill>
            <a:srgbClr val="E6E6E6"/>
          </a:solidFill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203200" dist="1269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/>
          <a:lstStyle/>
          <a:p>
            <a:pPr marL="417448" indent="-321457">
              <a:spcBef>
                <a:spcPts val="1125"/>
              </a:spcBef>
              <a:buClr>
                <a:srgbClr val="002939"/>
              </a:buClr>
              <a:buSzPct val="80000"/>
              <a:buFont typeface="Gill Sans" charset="0"/>
              <a:buChar char="•"/>
              <a:defRPr/>
            </a:pPr>
            <a:r>
              <a:rPr lang="ru-RU" sz="2600" dirty="0" smtClean="0">
                <a:solidFill>
                  <a:srgbClr val="002939"/>
                </a:solidFill>
                <a:latin typeface="Gill Sans" charset="0"/>
                <a:cs typeface="Gill Sans" charset="0"/>
                <a:sym typeface="Gill Sans" charset="0"/>
              </a:rPr>
              <a:t>Вовлечение в процесс всех детей и учителей</a:t>
            </a:r>
            <a:endParaRPr lang="en-US" sz="2600" dirty="0">
              <a:solidFill>
                <a:srgbClr val="002939"/>
              </a:solidFill>
              <a:latin typeface="Gill Sans" charset="0"/>
              <a:cs typeface="Gill Sans" charset="0"/>
              <a:sym typeface="Gill Sans" charset="0"/>
            </a:endParaRPr>
          </a:p>
          <a:p>
            <a:pPr marL="417448" indent="-321457">
              <a:spcBef>
                <a:spcPts val="1125"/>
              </a:spcBef>
              <a:buClr>
                <a:srgbClr val="002939"/>
              </a:buClr>
              <a:buSzPct val="80000"/>
              <a:buFont typeface="Gill Sans" charset="0"/>
              <a:buChar char="•"/>
              <a:defRPr/>
            </a:pPr>
            <a:r>
              <a:rPr lang="ru-RU" sz="2600" dirty="0" smtClean="0">
                <a:solidFill>
                  <a:srgbClr val="002939"/>
                </a:solidFill>
                <a:latin typeface="Gill Sans" charset="0"/>
                <a:cs typeface="Gill Sans" charset="0"/>
                <a:sym typeface="Gill Sans" charset="0"/>
              </a:rPr>
              <a:t>Элегантность, экономичность   и легкость в использовании</a:t>
            </a:r>
            <a:endParaRPr lang="en-US" sz="2600" dirty="0">
              <a:solidFill>
                <a:srgbClr val="002939"/>
              </a:solidFill>
              <a:latin typeface="Gill Sans" charset="0"/>
              <a:cs typeface="Gill Sans" charset="0"/>
              <a:sym typeface="Gill Sans" charset="0"/>
            </a:endParaRPr>
          </a:p>
          <a:p>
            <a:pPr marL="417448" indent="-321457">
              <a:spcBef>
                <a:spcPts val="1125"/>
              </a:spcBef>
              <a:buClr>
                <a:srgbClr val="002939"/>
              </a:buClr>
              <a:buSzPct val="80000"/>
              <a:buFont typeface="Gill Sans" charset="0"/>
              <a:buChar char="•"/>
              <a:defRPr/>
            </a:pPr>
            <a:r>
              <a:rPr lang="ru-RU" sz="2600" dirty="0" smtClean="0">
                <a:solidFill>
                  <a:srgbClr val="002939"/>
                </a:solidFill>
                <a:latin typeface="Gill Sans" charset="0"/>
                <a:cs typeface="Gill Sans" charset="0"/>
                <a:sym typeface="Gill Sans" charset="0"/>
              </a:rPr>
              <a:t>Технологическую повсеместность</a:t>
            </a:r>
            <a:r>
              <a:rPr lang="en-US" sz="2600" dirty="0" smtClean="0">
                <a:solidFill>
                  <a:srgbClr val="002939"/>
                </a:solidFill>
                <a:latin typeface="Gill Sans" charset="0"/>
                <a:cs typeface="Gill Sans" charset="0"/>
                <a:sym typeface="Gill Sans" charset="0"/>
              </a:rPr>
              <a:t> </a:t>
            </a:r>
            <a:r>
              <a:rPr lang="en-US" sz="2600" dirty="0">
                <a:solidFill>
                  <a:srgbClr val="002939"/>
                </a:solidFill>
                <a:latin typeface="Gill Sans" charset="0"/>
                <a:cs typeface="Gill Sans" charset="0"/>
                <a:sym typeface="Gill Sans" charset="0"/>
              </a:rPr>
              <a:t>24/7</a:t>
            </a:r>
          </a:p>
          <a:p>
            <a:pPr marL="417448" indent="-321457">
              <a:spcBef>
                <a:spcPts val="1125"/>
              </a:spcBef>
              <a:buClr>
                <a:srgbClr val="002939"/>
              </a:buClr>
              <a:buSzPct val="80000"/>
              <a:buFont typeface="Gill Sans" charset="0"/>
              <a:buChar char="•"/>
              <a:defRPr/>
            </a:pPr>
            <a:r>
              <a:rPr lang="ru-RU" sz="2600" dirty="0" smtClean="0">
                <a:solidFill>
                  <a:srgbClr val="002939"/>
                </a:solidFill>
                <a:latin typeface="Gill Sans" charset="0"/>
                <a:cs typeface="Gill Sans" charset="0"/>
                <a:sym typeface="Gill Sans" charset="0"/>
              </a:rPr>
              <a:t>Решение задач,  в контексте реальных жизненных ситуаций</a:t>
            </a:r>
            <a:endParaRPr lang="en-US" sz="2600" dirty="0">
              <a:solidFill>
                <a:srgbClr val="002939"/>
              </a:solidFill>
              <a:latin typeface="Gill Sans" charset="0"/>
              <a:cs typeface="Gill Sans" charset="0"/>
              <a:sym typeface="Gill Sans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58961" y="348258"/>
            <a:ext cx="4000500" cy="2696766"/>
            <a:chOff x="288" y="0"/>
            <a:chExt cx="3584" cy="2416"/>
          </a:xfrm>
        </p:grpSpPr>
        <p:sp>
          <p:nvSpPr>
            <p:cNvPr id="32772" name="Rectangle 3"/>
            <p:cNvSpPr>
              <a:spLocks/>
            </p:cNvSpPr>
            <p:nvPr/>
          </p:nvSpPr>
          <p:spPr bwMode="auto">
            <a:xfrm>
              <a:off x="288" y="0"/>
              <a:ext cx="2184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ru-RU" sz="3800" dirty="0" smtClean="0">
                  <a:solidFill>
                    <a:srgbClr val="002939"/>
                  </a:solidFill>
                  <a:latin typeface="Gill Sans" charset="0"/>
                  <a:cs typeface="Gill Sans" charset="0"/>
                  <a:sym typeface="Gill Sans" charset="0"/>
                </a:rPr>
                <a:t>Новое Обучение</a:t>
              </a:r>
              <a:endParaRPr lang="en-US" sz="3800" dirty="0">
                <a:solidFill>
                  <a:srgbClr val="002939"/>
                </a:solidFill>
                <a:latin typeface="Gill Sans" charset="0"/>
                <a:cs typeface="Gill Sans" charset="0"/>
                <a:sym typeface="Gill Sans" charset="0"/>
              </a:endParaRPr>
            </a:p>
          </p:txBody>
        </p:sp>
        <p:sp>
          <p:nvSpPr>
            <p:cNvPr id="32773" name="Rectangle 4"/>
            <p:cNvSpPr>
              <a:spLocks/>
            </p:cNvSpPr>
            <p:nvPr/>
          </p:nvSpPr>
          <p:spPr bwMode="auto">
            <a:xfrm>
              <a:off x="360" y="1296"/>
              <a:ext cx="3512" cy="1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spcBef>
                  <a:spcPts val="1125"/>
                </a:spcBef>
              </a:pPr>
              <a:r>
                <a:rPr lang="ru-RU" sz="2700" dirty="0" smtClean="0">
                  <a:solidFill>
                    <a:srgbClr val="002939"/>
                  </a:solidFill>
                  <a:latin typeface="Gill Sans" charset="0"/>
                  <a:cs typeface="Gill Sans" charset="0"/>
                  <a:sym typeface="Gill Sans" charset="0"/>
                </a:rPr>
                <a:t>Интересный и новый учебный  опыт для всех учащихся должен включать в себя</a:t>
              </a:r>
              <a:endParaRPr lang="en-US" sz="2700" dirty="0">
                <a:solidFill>
                  <a:srgbClr val="002939"/>
                </a:solidFill>
                <a:latin typeface="Gill Sans" charset="0"/>
                <a:cs typeface="Gill Sans" charset="0"/>
                <a:sym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121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4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" fill="hold"/>
                                        <p:tgtEl>
                                          <p:spTgt spid="5427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" fill="hold"/>
                                        <p:tgtEl>
                                          <p:spTgt spid="5427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" fill="hold"/>
                                        <p:tgtEl>
                                          <p:spTgt spid="54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fill="hold"/>
                                        <p:tgtEl>
                                          <p:spTgt spid="54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" fill="hold"/>
                                        <p:tgtEl>
                                          <p:spTgt spid="54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fill="hold"/>
                                        <p:tgtEl>
                                          <p:spTgt spid="54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" fill="hold"/>
                                        <p:tgtEl>
                                          <p:spTgt spid="542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" fill="hold"/>
                                        <p:tgtEl>
                                          <p:spTgt spid="542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" fill="hold"/>
                                        <p:tgtEl>
                                          <p:spTgt spid="542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" fill="hold"/>
                                        <p:tgtEl>
                                          <p:spTgt spid="542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 build="p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607219" y="1678781"/>
            <a:ext cx="3429000" cy="35004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Gill Sans" charset="0"/>
                <a:ea typeface="ヒラギノ角ゴ ProN W3" charset="0"/>
                <a:cs typeface="ヒラギノ角ゴ ProN W3" charset="0"/>
              </a:rPr>
              <a:t>Учителя нужны, но в новой роли - учитель как агент перемен</a:t>
            </a:r>
            <a:r>
              <a:rPr lang="en-US" dirty="0" smtClean="0">
                <a:latin typeface="Gill Sans" charset="0"/>
                <a:ea typeface="ヒラギノ角ゴ ProN W3" charset="0"/>
                <a:cs typeface="ヒラギノ角ゴ ProN W3" charset="0"/>
              </a:rPr>
              <a:t>.</a:t>
            </a:r>
            <a:endParaRPr lang="en-US" dirty="0"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3794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Gill Sans" charset="0"/>
                <a:ea typeface="ヒラギノ角ゴ ProN W3" charset="0"/>
                <a:cs typeface="ヒラギノ角ゴ ProN W3" charset="0"/>
              </a:rPr>
              <a:t>Новая педагогика</a:t>
            </a:r>
            <a:endParaRPr lang="en-US" dirty="0"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  <p:pic>
        <p:nvPicPr>
          <p:cNvPr id="3379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14500"/>
            <a:ext cx="4134445" cy="486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224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1" grpId="0" build="p" bldLvl="5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>
          <a:xfrm>
            <a:off x="250031" y="80367"/>
            <a:ext cx="8643938" cy="12858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dirty="0" smtClean="0">
                <a:latin typeface="Gill Sans" charset="0"/>
                <a:ea typeface="ヒラギノ角ゴ ProN W3" charset="0"/>
                <a:cs typeface="ヒラギノ角ゴ ProN W3" charset="0"/>
              </a:rPr>
              <a:t>Учителя и учащиеся как педагогические партнеры</a:t>
            </a:r>
            <a:endParaRPr lang="en-US" dirty="0"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9758" y="1777008"/>
            <a:ext cx="7295555" cy="4572000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buFont typeface="Gill Sans" charset="0"/>
              <a:buNone/>
            </a:pPr>
            <a:r>
              <a:rPr lang="ru-RU" dirty="0" smtClean="0">
                <a:latin typeface="Gill Sans" charset="0"/>
                <a:ea typeface="ヒラギノ角ゴ ProN W3" charset="0"/>
                <a:cs typeface="ヒラギノ角ゴ ProN W3" charset="0"/>
              </a:rPr>
              <a:t>Учитель как </a:t>
            </a:r>
            <a:r>
              <a:rPr lang="ru-RU" dirty="0" err="1" smtClean="0">
                <a:latin typeface="Gill Sans" charset="0"/>
                <a:ea typeface="ヒラギノ角ゴ ProN W3" charset="0"/>
                <a:cs typeface="ヒラギノ角ゴ ProN W3" charset="0"/>
              </a:rPr>
              <a:t>фасилитатор</a:t>
            </a:r>
            <a:r>
              <a:rPr lang="en-US" dirty="0">
                <a:latin typeface="Gill Sans" charset="0"/>
                <a:ea typeface="ヒラギノ角ゴ ProN W3" charset="0"/>
                <a:cs typeface="ヒラギノ角ゴ ProN W3" charset="0"/>
              </a:rPr>
              <a:t>	.17</a:t>
            </a:r>
          </a:p>
          <a:p>
            <a:pPr eaLnBrk="1" hangingPunct="1"/>
            <a:r>
              <a:rPr lang="en-US" dirty="0" smtClean="0">
                <a:latin typeface="Gill Sans" charset="0"/>
                <a:ea typeface="ヒラギノ角ゴ ProN W3" charset="0"/>
                <a:cs typeface="ヒラギノ角ゴ ProN W3" charset="0"/>
              </a:rPr>
              <a:t>(</a:t>
            </a:r>
            <a:r>
              <a:rPr lang="ru-RU" dirty="0" smtClean="0">
                <a:latin typeface="Gill Sans" charset="0"/>
                <a:ea typeface="ヒラギノ角ゴ ProN W3" charset="0"/>
                <a:cs typeface="ヒラギノ角ゴ ProN W3" charset="0"/>
              </a:rPr>
              <a:t>симуляции, игры, обучение через исследования</a:t>
            </a:r>
            <a:r>
              <a:rPr lang="en-US" dirty="0" smtClean="0">
                <a:latin typeface="Gill Sans" charset="0"/>
                <a:ea typeface="ヒラギノ角ゴ ProN W3" charset="0"/>
                <a:cs typeface="ヒラギノ角ゴ ProN W3" charset="0"/>
              </a:rPr>
              <a:t>; </a:t>
            </a:r>
            <a:r>
              <a:rPr lang="ru-RU" dirty="0" smtClean="0">
                <a:latin typeface="Gill Sans" charset="0"/>
                <a:ea typeface="ヒラギノ角ゴ ProN W3" charset="0"/>
                <a:cs typeface="ヒラギノ角ゴ ProN W3" charset="0"/>
              </a:rPr>
              <a:t>уменьшение размера класса</a:t>
            </a:r>
            <a:r>
              <a:rPr lang="en-US" dirty="0" smtClean="0">
                <a:latin typeface="Gill Sans" charset="0"/>
                <a:ea typeface="ヒラギノ角ゴ ProN W3" charset="0"/>
                <a:cs typeface="ヒラギノ角ゴ ProN W3" charset="0"/>
              </a:rPr>
              <a:t>; </a:t>
            </a:r>
            <a:r>
              <a:rPr lang="ru-RU" dirty="0" smtClean="0">
                <a:latin typeface="Gill Sans" charset="0"/>
                <a:ea typeface="ヒラギノ角ゴ ProN W3" charset="0"/>
                <a:cs typeface="ヒラギノ角ゴ ProN W3" charset="0"/>
              </a:rPr>
              <a:t>индивидуализация обучения</a:t>
            </a:r>
            <a:r>
              <a:rPr lang="en-US" dirty="0" smtClean="0">
                <a:latin typeface="Gill Sans" charset="0"/>
                <a:ea typeface="ヒラギノ角ゴ ProN W3" charset="0"/>
                <a:cs typeface="ヒラギノ角ゴ ProN W3" charset="0"/>
              </a:rPr>
              <a:t>; </a:t>
            </a:r>
            <a:r>
              <a:rPr lang="ru-RU" dirty="0" smtClean="0">
                <a:latin typeface="Gill Sans" charset="0"/>
                <a:ea typeface="ヒラギノ角ゴ ProN W3" charset="0"/>
                <a:cs typeface="ヒラギノ角ゴ ProN W3" charset="0"/>
              </a:rPr>
              <a:t>проблемное обучение</a:t>
            </a:r>
            <a:r>
              <a:rPr lang="en-US" dirty="0" smtClean="0">
                <a:latin typeface="Gill Sans" charset="0"/>
                <a:ea typeface="ヒラギノ角ゴ ProN W3" charset="0"/>
                <a:cs typeface="ヒラギノ角ゴ ProN W3" charset="0"/>
              </a:rPr>
              <a:t>; </a:t>
            </a:r>
            <a:r>
              <a:rPr lang="ru-RU" dirty="0" smtClean="0">
                <a:latin typeface="Gill Sans" charset="0"/>
                <a:ea typeface="ヒラギノ角ゴ ProN W3" charset="0"/>
                <a:cs typeface="ヒラギノ角ゴ ProN W3" charset="0"/>
              </a:rPr>
              <a:t>обучение в интернете, индуктивное обучение</a:t>
            </a:r>
            <a:r>
              <a:rPr lang="en-US" dirty="0" smtClean="0">
                <a:latin typeface="Gill Sans" charset="0"/>
                <a:ea typeface="ヒラギノ角ゴ ProN W3" charset="0"/>
                <a:cs typeface="ヒラギノ角ゴ ProN W3" charset="0"/>
              </a:rPr>
              <a:t>)</a:t>
            </a:r>
            <a:r>
              <a:rPr lang="en-US" dirty="0">
                <a:latin typeface="Gill Sans" charset="0"/>
                <a:ea typeface="ヒラギノ角ゴ ProN W3" charset="0"/>
                <a:cs typeface="ヒラギノ角ゴ ProN W3" charset="0"/>
              </a:rPr>
              <a:t/>
            </a:r>
            <a:br>
              <a:rPr lang="en-US" dirty="0">
                <a:latin typeface="Gill Sans" charset="0"/>
                <a:ea typeface="ヒラギノ角ゴ ProN W3" charset="0"/>
                <a:cs typeface="ヒラギノ角ゴ ProN W3" charset="0"/>
              </a:rPr>
            </a:br>
            <a:endParaRPr lang="en-US" dirty="0">
              <a:latin typeface="Gill Sans" charset="0"/>
              <a:ea typeface="ヒラギノ角ゴ ProN W3" charset="0"/>
              <a:cs typeface="ヒラギノ角ゴ ProN W3" charset="0"/>
            </a:endParaRPr>
          </a:p>
          <a:p>
            <a:pPr eaLnBrk="1" hangingPunct="1">
              <a:buFont typeface="Gill Sans" charset="0"/>
              <a:buNone/>
            </a:pPr>
            <a:r>
              <a:rPr lang="ru-RU" dirty="0" smtClean="0">
                <a:latin typeface="Gill Sans" charset="0"/>
                <a:ea typeface="ヒラギノ角ゴ ProN W3" charset="0"/>
                <a:cs typeface="ヒラギノ角ゴ ProN W3" charset="0"/>
              </a:rPr>
              <a:t>Учитель как активатор</a:t>
            </a:r>
            <a:r>
              <a:rPr lang="en-US" dirty="0">
                <a:latin typeface="Gill Sans" charset="0"/>
                <a:ea typeface="ヒラギノ角ゴ ProN W3" charset="0"/>
                <a:cs typeface="ヒラギノ角ゴ ProN W3" charset="0"/>
              </a:rPr>
              <a:t>	.60</a:t>
            </a:r>
          </a:p>
          <a:p>
            <a:pPr eaLnBrk="1" hangingPunct="1"/>
            <a:r>
              <a:rPr lang="en-US" dirty="0" smtClean="0">
                <a:latin typeface="Gill Sans" charset="0"/>
                <a:ea typeface="ヒラギノ角ゴ ProN W3" charset="0"/>
                <a:cs typeface="ヒラギノ角ゴ ProN W3" charset="0"/>
              </a:rPr>
              <a:t>(</a:t>
            </a:r>
            <a:r>
              <a:rPr lang="ru-RU" dirty="0" smtClean="0">
                <a:latin typeface="Gill Sans" charset="0"/>
                <a:ea typeface="ヒラギノ角ゴ ProN W3" charset="0"/>
                <a:cs typeface="ヒラギノ角ゴ ProN W3" charset="0"/>
              </a:rPr>
              <a:t>обучение с повторением и возвратами</a:t>
            </a:r>
            <a:r>
              <a:rPr lang="en-US" dirty="0" smtClean="0">
                <a:latin typeface="Gill Sans" charset="0"/>
                <a:ea typeface="ヒラギノ角ゴ ProN W3" charset="0"/>
                <a:cs typeface="ヒラギノ角ゴ ProN W3" charset="0"/>
              </a:rPr>
              <a:t>; </a:t>
            </a:r>
            <a:r>
              <a:rPr lang="ru-RU" dirty="0" smtClean="0">
                <a:latin typeface="Gill Sans" charset="0"/>
                <a:ea typeface="ヒラギノ角ゴ ProN W3" charset="0"/>
                <a:cs typeface="ヒラギノ角ゴ ProN W3" charset="0"/>
              </a:rPr>
              <a:t>обратная связь</a:t>
            </a:r>
            <a:r>
              <a:rPr lang="en-US" dirty="0" smtClean="0">
                <a:latin typeface="Gill Sans" charset="0"/>
                <a:ea typeface="ヒラギノ角ゴ ProN W3" charset="0"/>
                <a:cs typeface="ヒラギノ角ゴ ProN W3" charset="0"/>
              </a:rPr>
              <a:t>; </a:t>
            </a:r>
            <a:r>
              <a:rPr lang="ru-RU" dirty="0" smtClean="0">
                <a:latin typeface="Gill Sans" charset="0"/>
                <a:ea typeface="ヒラギノ角ゴ ProN W3" charset="0"/>
                <a:cs typeface="ヒラギノ角ゴ ProN W3" charset="0"/>
              </a:rPr>
              <a:t>само-вербализация учитель-ученик</a:t>
            </a:r>
            <a:r>
              <a:rPr lang="en-US" dirty="0" smtClean="0">
                <a:latin typeface="Gill Sans" charset="0"/>
                <a:ea typeface="ヒラギノ角ゴ ProN W3" charset="0"/>
                <a:cs typeface="ヒラギノ角ゴ ProN W3" charset="0"/>
              </a:rPr>
              <a:t>; </a:t>
            </a:r>
            <a:r>
              <a:rPr lang="ru-RU" dirty="0" err="1" smtClean="0">
                <a:latin typeface="Gill Sans" charset="0"/>
                <a:ea typeface="ヒラギノ角ゴ ProN W3" charset="0"/>
                <a:cs typeface="ヒラギノ角ゴ ProN W3" charset="0"/>
              </a:rPr>
              <a:t>мета-когниция</a:t>
            </a:r>
            <a:r>
              <a:rPr lang="en-US" dirty="0" smtClean="0">
                <a:latin typeface="Gill Sans" charset="0"/>
                <a:ea typeface="ヒラギノ角ゴ ProN W3" charset="0"/>
                <a:cs typeface="ヒラギノ角ゴ ProN W3" charset="0"/>
              </a:rPr>
              <a:t>; </a:t>
            </a:r>
            <a:r>
              <a:rPr lang="ru-RU" dirty="0" smtClean="0">
                <a:latin typeface="Gill Sans" charset="0"/>
                <a:ea typeface="ヒラギノ角ゴ ProN W3" charset="0"/>
                <a:cs typeface="ヒラギノ角ゴ ProN W3" charset="0"/>
              </a:rPr>
              <a:t>труднодостижимые цели</a:t>
            </a:r>
            <a:r>
              <a:rPr lang="en-US" dirty="0" smtClean="0">
                <a:latin typeface="Gill Sans" charset="0"/>
                <a:ea typeface="ヒラギノ角ゴ ProN W3" charset="0"/>
                <a:cs typeface="ヒラギノ角ゴ ProN W3" charset="0"/>
              </a:rPr>
              <a:t>; </a:t>
            </a:r>
            <a:r>
              <a:rPr lang="ru-RU" dirty="0" smtClean="0">
                <a:latin typeface="Gill Sans" charset="0"/>
                <a:ea typeface="ヒラギノ角ゴ ProN W3" charset="0"/>
                <a:cs typeface="ヒラギノ角ゴ ProN W3" charset="0"/>
              </a:rPr>
              <a:t>часто наблюдаемые эффекты обучения</a:t>
            </a:r>
            <a:r>
              <a:rPr lang="en-US" dirty="0" smtClean="0">
                <a:latin typeface="Gill Sans" charset="0"/>
                <a:ea typeface="ヒラギノ角ゴ ProN W3" charset="0"/>
                <a:cs typeface="ヒラギノ角ゴ ProN W3" charset="0"/>
              </a:rPr>
              <a:t>)</a:t>
            </a:r>
            <a:endParaRPr lang="en-US" dirty="0"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81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5480" y="22366"/>
            <a:ext cx="8229600" cy="1441733"/>
          </a:xfrm>
        </p:spPr>
        <p:txBody>
          <a:bodyPr>
            <a:normAutofit/>
          </a:bodyPr>
          <a:lstStyle/>
          <a:p>
            <a:pPr algn="l"/>
            <a:r>
              <a:rPr lang="ru-RU" dirty="0" smtClean="0"/>
              <a:t>Директор как агент </a:t>
            </a:r>
            <a:br>
              <a:rPr lang="ru-RU" dirty="0" smtClean="0"/>
            </a:br>
            <a:r>
              <a:rPr lang="ru-RU" dirty="0" smtClean="0"/>
              <a:t>перемен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1859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“..</a:t>
            </a:r>
            <a:r>
              <a:rPr lang="ru-RU" sz="3600" dirty="0" smtClean="0"/>
              <a:t>Компетентности можно определить и им можно научиться</a:t>
            </a:r>
            <a:r>
              <a:rPr lang="en-US" sz="3600" dirty="0" smtClean="0"/>
              <a:t>. </a:t>
            </a:r>
            <a:r>
              <a:rPr lang="ru-RU" sz="3600" dirty="0" smtClean="0"/>
              <a:t>Они потребуют умения объединиться и вдохновения, которое увеличит эффект</a:t>
            </a:r>
            <a:r>
              <a:rPr lang="en-US" sz="3600" dirty="0" smtClean="0"/>
              <a:t>. </a:t>
            </a:r>
            <a:r>
              <a:rPr lang="ru-RU" sz="3600" dirty="0" smtClean="0"/>
              <a:t>Они потребуют согласования и интеграции вашей решимости и чьей-то инициативы</a:t>
            </a:r>
            <a:r>
              <a:rPr lang="en-US" sz="3600" dirty="0" smtClean="0"/>
              <a:t>.”</a:t>
            </a:r>
          </a:p>
          <a:p>
            <a:pPr marL="0" indent="0" algn="r">
              <a:buNone/>
            </a:pPr>
            <a:r>
              <a:rPr lang="en-US" sz="1600" dirty="0" smtClean="0"/>
              <a:t>Fullan pg. 137</a:t>
            </a:r>
            <a:endParaRPr lang="en-US" sz="1600" dirty="0"/>
          </a:p>
        </p:txBody>
      </p:sp>
      <p:pic>
        <p:nvPicPr>
          <p:cNvPr id="4" name="Picture 3" descr="Screen Shot 2014-01-06 at 7.22.24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3" b="7108"/>
          <a:stretch/>
        </p:blipFill>
        <p:spPr>
          <a:xfrm>
            <a:off x="291784" y="293299"/>
            <a:ext cx="3243953" cy="199387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30637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msung\Desktop\Рисунок1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54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836" y="56272"/>
            <a:ext cx="68704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 rot="16200000">
            <a:off x="1856945" y="274584"/>
            <a:ext cx="5591909" cy="588706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/>
        </p:spPr>
        <p:txBody>
          <a:bodyPr wrap="square" lIns="91440" tIns="45720" rIns="91440" bIns="45720">
            <a:prstTxWarp prst="textCircle">
              <a:avLst/>
            </a:prstTxWarp>
            <a:normAutofit/>
            <a:flatTx/>
          </a:bodyPr>
          <a:lstStyle/>
          <a:p>
            <a:pPr algn="ctr"/>
            <a:r>
              <a:rPr lang="ru-RU" sz="3200" b="1" dirty="0">
                <a:cs typeface="Aharoni" pitchFamily="2" charset="-79"/>
              </a:rPr>
              <a:t>Рамка изменений всей </a:t>
            </a:r>
            <a:r>
              <a:rPr lang="ru-RU" sz="3200" b="1" dirty="0" smtClean="0">
                <a:cs typeface="Aharoni" pitchFamily="2" charset="-79"/>
              </a:rPr>
              <a:t>системы</a:t>
            </a:r>
            <a:endParaRPr lang="ru-RU" sz="3200" b="1" dirty="0">
              <a:cs typeface="Aharoni" pitchFamily="2" charset="-79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97875" y="3162106"/>
            <a:ext cx="133040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b="1" dirty="0"/>
              <a:t>Глубинное учение </a:t>
            </a:r>
            <a:endParaRPr lang="ru-RU" sz="19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674971" y="1921966"/>
            <a:ext cx="19346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Основные компоненты 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968283" y="3144076"/>
            <a:ext cx="11254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Культура учения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103492" y="2916807"/>
            <a:ext cx="11566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Учение </a:t>
            </a:r>
            <a:endParaRPr lang="ru-RU" dirty="0" smtClean="0"/>
          </a:p>
          <a:p>
            <a:pPr algn="ctr"/>
            <a:r>
              <a:rPr lang="ru-RU" dirty="0"/>
              <a:t> </a:t>
            </a:r>
            <a:r>
              <a:rPr lang="ru-RU" dirty="0" smtClean="0"/>
              <a:t> и препо-давание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023806" y="4158754"/>
            <a:ext cx="12797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Теория изменений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863507" y="1031876"/>
            <a:ext cx="17751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     Мониторинг </a:t>
            </a:r>
            <a:r>
              <a:rPr lang="ru-RU" sz="1400" dirty="0"/>
              <a:t>для </a:t>
            </a:r>
            <a:r>
              <a:rPr lang="ru-RU" sz="1400" dirty="0" smtClean="0"/>
              <a:t>совершенствования </a:t>
            </a:r>
            <a:r>
              <a:rPr lang="ru-RU" sz="1400" dirty="0"/>
              <a:t>и </a:t>
            </a:r>
            <a:r>
              <a:rPr lang="ru-RU" sz="1400" dirty="0" smtClean="0"/>
              <a:t>инноваций </a:t>
            </a:r>
            <a:endParaRPr lang="ru-RU" sz="1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480380" y="861884"/>
            <a:ext cx="19489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Поощрение </a:t>
            </a:r>
            <a:endParaRPr lang="ru-RU" sz="1400" dirty="0" smtClean="0"/>
          </a:p>
          <a:p>
            <a:pPr algn="ctr"/>
            <a:r>
              <a:rPr lang="ru-RU" sz="1400" dirty="0" smtClean="0"/>
              <a:t>глубокой приверженности моральному </a:t>
            </a:r>
            <a:r>
              <a:rPr lang="ru-RU" sz="1400" dirty="0"/>
              <a:t>долгу</a:t>
            </a:r>
            <a:endParaRPr lang="ru-RU" sz="1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848349" y="2026770"/>
            <a:ext cx="160020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Разработка небольшого количества амбициозных целей </a:t>
            </a:r>
            <a:endParaRPr lang="ru-RU" sz="1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910261" y="3944369"/>
            <a:ext cx="149542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Инвестирование в </a:t>
            </a:r>
            <a:r>
              <a:rPr lang="ru-RU" sz="1400" dirty="0" smtClean="0"/>
              <a:t>наращивание </a:t>
            </a:r>
            <a:r>
              <a:rPr lang="ru-RU" sz="1400" dirty="0"/>
              <a:t>потенциала </a:t>
            </a:r>
            <a:endParaRPr lang="ru-RU" sz="1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712071" y="5025509"/>
            <a:ext cx="150790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Построение лидерства на </a:t>
            </a:r>
            <a:r>
              <a:rPr lang="ru-RU" sz="1400" dirty="0" smtClean="0"/>
              <a:t>ВСЕХ уровнях </a:t>
            </a:r>
            <a:endParaRPr lang="ru-RU" sz="14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089460" y="4931003"/>
            <a:ext cx="14099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Привлечение всего школьного округа </a:t>
            </a:r>
            <a:endParaRPr lang="ru-RU" sz="14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073620" y="3838671"/>
            <a:ext cx="11042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Учение в процессе работы</a:t>
            </a:r>
            <a:endParaRPr lang="ru-RU" sz="1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845213" y="2238494"/>
            <a:ext cx="16695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Использование данных для улучшения практики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40954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 83"/>
          <p:cNvGrpSpPr/>
          <p:nvPr/>
        </p:nvGrpSpPr>
        <p:grpSpPr>
          <a:xfrm>
            <a:off x="-203226" y="-40452"/>
            <a:ext cx="9382836" cy="6898452"/>
            <a:chOff x="-203226" y="-40452"/>
            <a:chExt cx="9382836" cy="6898452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alphaModFix amt="85000"/>
            </a:blip>
            <a:srcRect l="13123" r="19684"/>
            <a:stretch>
              <a:fillRect/>
            </a:stretch>
          </p:blipFill>
          <p:spPr bwMode="auto">
            <a:xfrm>
              <a:off x="-59503" y="0"/>
              <a:ext cx="9216203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" name="Picture 18" descr="subconscious-thinking-process3-[Converted].png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D9C3A5">
                  <a:tint val="50000"/>
                  <a:satMod val="180000"/>
                </a:srgbClr>
              </a:duotone>
              <a:alphaModFix amt="25000"/>
            </a:blip>
            <a:srcRect l="20514" t="1865" b="20514"/>
            <a:stretch>
              <a:fillRect/>
            </a:stretch>
          </p:blipFill>
          <p:spPr>
            <a:xfrm>
              <a:off x="-203226" y="-40452"/>
              <a:ext cx="9351459" cy="689326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174450" y="702239"/>
              <a:ext cx="22738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cap="small" dirty="0" smtClean="0">
                  <a:solidFill>
                    <a:schemeClr val="bg1">
                      <a:lumMod val="95000"/>
                    </a:schemeClr>
                  </a:solidFill>
                </a:rPr>
                <a:t>Культивировать системность  </a:t>
              </a:r>
              <a:endParaRPr lang="en-US" sz="2400" b="1" cap="smal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58026" y="2024844"/>
              <a:ext cx="183710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cap="small" dirty="0" smtClean="0">
                  <a:solidFill>
                    <a:schemeClr val="bg1">
                      <a:lumMod val="95000"/>
                    </a:schemeClr>
                  </a:solidFill>
                </a:rPr>
                <a:t>Постоянно высокие ожидания</a:t>
              </a:r>
              <a:endParaRPr lang="en-US" sz="2400" b="1" cap="smal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916745" y="551425"/>
              <a:ext cx="280709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cap="small" dirty="0" smtClean="0">
                  <a:solidFill>
                    <a:schemeClr val="bg1">
                      <a:lumMod val="95000"/>
                    </a:schemeClr>
                  </a:solidFill>
                </a:rPr>
                <a:t>Наладить подотчетность</a:t>
              </a:r>
              <a:endParaRPr lang="en-US" sz="2400" b="1" cap="smal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793675" y="2643421"/>
              <a:ext cx="238593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cap="small" dirty="0" smtClean="0">
                  <a:solidFill>
                    <a:schemeClr val="bg1">
                      <a:lumMod val="95000"/>
                    </a:schemeClr>
                  </a:solidFill>
                </a:rPr>
                <a:t>Наращивать потенциал еще и еще</a:t>
              </a:r>
              <a:endParaRPr lang="en-US" sz="2400" b="1" cap="smal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075392" y="4516968"/>
              <a:ext cx="18371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cap="small" dirty="0" smtClean="0">
                  <a:solidFill>
                    <a:schemeClr val="bg1">
                      <a:lumMod val="95000"/>
                    </a:schemeClr>
                  </a:solidFill>
                </a:rPr>
                <a:t>Политика и Стратегии</a:t>
              </a:r>
              <a:endParaRPr lang="en-US" sz="2400" b="1" cap="smal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902530" y="3669669"/>
              <a:ext cx="212694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cap="small" dirty="0" smtClean="0">
                  <a:solidFill>
                    <a:schemeClr val="bg1">
                      <a:lumMod val="95000"/>
                    </a:schemeClr>
                  </a:solidFill>
                </a:rPr>
                <a:t>Учиться на опыте внедрения</a:t>
              </a:r>
              <a:endParaRPr lang="en-US" sz="2400" b="1" cap="smal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cxnSp>
          <p:nvCxnSpPr>
            <p:cNvPr id="64" name="Curved Connector 63"/>
            <p:cNvCxnSpPr/>
            <p:nvPr/>
          </p:nvCxnSpPr>
          <p:spPr>
            <a:xfrm rot="16200000" flipH="1">
              <a:off x="7277775" y="1437101"/>
              <a:ext cx="1242586" cy="1133228"/>
            </a:xfrm>
            <a:prstGeom prst="curvedConnector3">
              <a:avLst>
                <a:gd name="adj1" fmla="val 50000"/>
              </a:avLst>
            </a:prstGeom>
            <a:ln w="50800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diamond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urved Connector 66"/>
            <p:cNvCxnSpPr/>
            <p:nvPr/>
          </p:nvCxnSpPr>
          <p:spPr>
            <a:xfrm flipV="1">
              <a:off x="4877079" y="702238"/>
              <a:ext cx="1739621" cy="478862"/>
            </a:xfrm>
            <a:prstGeom prst="curvedConnector3">
              <a:avLst>
                <a:gd name="adj1" fmla="val 50000"/>
              </a:avLst>
            </a:prstGeom>
            <a:ln w="50800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diamond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urved Connector 70"/>
            <p:cNvCxnSpPr/>
            <p:nvPr/>
          </p:nvCxnSpPr>
          <p:spPr>
            <a:xfrm rot="10800000" flipV="1">
              <a:off x="2695134" y="2412999"/>
              <a:ext cx="797366" cy="450103"/>
            </a:xfrm>
            <a:prstGeom prst="curvedConnector3">
              <a:avLst>
                <a:gd name="adj1" fmla="val 50000"/>
              </a:avLst>
            </a:prstGeom>
            <a:ln w="50800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diamond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urved Connector 82"/>
            <p:cNvCxnSpPr/>
            <p:nvPr/>
          </p:nvCxnSpPr>
          <p:spPr>
            <a:xfrm rot="5400000">
              <a:off x="7088817" y="3803431"/>
              <a:ext cx="699650" cy="676625"/>
            </a:xfrm>
            <a:prstGeom prst="curvedConnector3">
              <a:avLst>
                <a:gd name="adj1" fmla="val 50000"/>
              </a:avLst>
            </a:prstGeom>
            <a:ln w="50800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diamond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urved Connector 97"/>
            <p:cNvCxnSpPr/>
            <p:nvPr/>
          </p:nvCxnSpPr>
          <p:spPr>
            <a:xfrm rot="10800000">
              <a:off x="4912372" y="4077968"/>
              <a:ext cx="1272528" cy="575099"/>
            </a:xfrm>
            <a:prstGeom prst="curvedConnector3">
              <a:avLst>
                <a:gd name="adj1" fmla="val 50000"/>
              </a:avLst>
            </a:prstGeom>
            <a:ln w="50800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diamond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urved Connector 105"/>
            <p:cNvCxnSpPr/>
            <p:nvPr/>
          </p:nvCxnSpPr>
          <p:spPr>
            <a:xfrm rot="5400000" flipH="1" flipV="1">
              <a:off x="3372580" y="2983023"/>
              <a:ext cx="852615" cy="612775"/>
            </a:xfrm>
            <a:prstGeom prst="curvedConnector3">
              <a:avLst>
                <a:gd name="adj1" fmla="val 50000"/>
              </a:avLst>
            </a:prstGeom>
            <a:ln w="50800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diamond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urved Connector 27"/>
            <p:cNvCxnSpPr/>
            <p:nvPr/>
          </p:nvCxnSpPr>
          <p:spPr>
            <a:xfrm flipV="1">
              <a:off x="2039480" y="1181100"/>
              <a:ext cx="1287920" cy="893794"/>
            </a:xfrm>
            <a:prstGeom prst="curvedConnector3">
              <a:avLst>
                <a:gd name="adj1" fmla="val 50000"/>
              </a:avLst>
            </a:prstGeom>
            <a:ln w="50800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diamond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3327400" y="1858994"/>
              <a:ext cx="404746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cap="small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Как совершенствуются системы</a:t>
              </a:r>
              <a:r>
                <a:rPr lang="en-US" sz="3200" b="1" cap="small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: </a:t>
              </a:r>
              <a:br>
                <a:rPr lang="en-US" sz="3200" b="1" cap="small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</a:br>
              <a:r>
                <a:rPr lang="ru-RU" sz="3200" b="1" cap="small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Созвездие сил</a:t>
              </a:r>
              <a:endParaRPr lang="en-US" sz="3200" b="1" cap="small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938361" y="6110713"/>
              <a:ext cx="21269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cap="small" dirty="0" err="1" smtClean="0"/>
                <a:t>Fullan</a:t>
              </a:r>
              <a:r>
                <a:rPr lang="en-US" sz="2000" cap="small" dirty="0" smtClean="0"/>
                <a:t>, 2014</a:t>
              </a:r>
              <a:endParaRPr lang="en-US" sz="2000" cap="small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0129"/>
            <a:ext cx="7772400" cy="1316571"/>
          </a:xfrm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rgbClr val="FFFFFF"/>
                </a:solidFill>
                <a:ea typeface="ＭＳ Ｐゴシック" charset="0"/>
                <a:sym typeface="Lucida Calligraphy" charset="0"/>
              </a:rPr>
              <a:t>Постоянно высокие ожидания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1371600" y="2552700"/>
            <a:ext cx="6400800" cy="1752600"/>
          </a:xfrm>
        </p:spPr>
        <p:txBody>
          <a:bodyPr/>
          <a:lstStyle/>
          <a:p>
            <a:r>
              <a:rPr lang="ru-RU" i="1" dirty="0" smtClean="0">
                <a:solidFill>
                  <a:srgbClr val="000000"/>
                </a:solidFill>
                <a:ea typeface="ＭＳ Ｐゴシック" charset="0"/>
                <a:sym typeface="Lucida Calligraphy" charset="0"/>
              </a:rPr>
              <a:t>Которые подвергают сомнению текущее положение вещей</a:t>
            </a:r>
            <a:r>
              <a:rPr lang="en-US" i="1" dirty="0" smtClean="0">
                <a:solidFill>
                  <a:srgbClr val="000000"/>
                </a:solidFill>
                <a:ea typeface="ＭＳ Ｐゴシック" charset="0"/>
                <a:sym typeface="Lucida Calligraphy" charset="0"/>
              </a:rPr>
              <a:t>.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0129"/>
            <a:ext cx="7772400" cy="1303871"/>
          </a:xfrm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rgbClr val="FFFFFF"/>
                </a:solidFill>
                <a:ea typeface="ＭＳ Ｐゴシック" charset="0"/>
                <a:sym typeface="Lucida Calligraphy" charset="0"/>
              </a:rPr>
              <a:t>Культивирование системности</a:t>
            </a:r>
            <a:r>
              <a:rPr lang="en-US" sz="4800" dirty="0" smtClean="0">
                <a:solidFill>
                  <a:srgbClr val="FFFFFF"/>
                </a:solidFill>
                <a:ea typeface="ＭＳ Ｐゴシック" charset="0"/>
                <a:sym typeface="Lucida Calligraphy" charset="0"/>
              </a:rPr>
              <a:t>: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1371600" y="2552700"/>
            <a:ext cx="6400800" cy="1752600"/>
          </a:xfrm>
        </p:spPr>
        <p:txBody>
          <a:bodyPr>
            <a:normAutofit fontScale="92500" lnSpcReduction="10000"/>
          </a:bodyPr>
          <a:lstStyle/>
          <a:p>
            <a:r>
              <a:rPr lang="ru-RU" i="1" dirty="0" smtClean="0">
                <a:solidFill>
                  <a:srgbClr val="000000"/>
                </a:solidFill>
                <a:ea typeface="ＭＳ Ｐゴシック" charset="0"/>
                <a:sym typeface="Lucida Calligraphy" charset="0"/>
              </a:rPr>
              <a:t>Установление партнерских отношений с сектором, совместное создание общей стратегии во всей системе</a:t>
            </a:r>
            <a:r>
              <a:rPr lang="en-US" i="1" dirty="0" smtClean="0">
                <a:solidFill>
                  <a:srgbClr val="000000"/>
                </a:solidFill>
                <a:ea typeface="ＭＳ Ｐゴシック" charset="0"/>
                <a:sym typeface="Lucida Calligraphy" charset="0"/>
              </a:rPr>
              <a:t>.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0129"/>
            <a:ext cx="7772400" cy="1303871"/>
          </a:xfrm>
        </p:spPr>
        <p:txBody>
          <a:bodyPr>
            <a:noAutofit/>
          </a:bodyPr>
          <a:lstStyle/>
          <a:p>
            <a:r>
              <a:rPr lang="ru-RU" sz="4800" dirty="0" err="1" smtClean="0">
                <a:solidFill>
                  <a:srgbClr val="FFFFFF"/>
                </a:solidFill>
                <a:ea typeface="ＭＳ Ｐゴシック" charset="0"/>
                <a:sym typeface="Lucida Calligraphy" charset="0"/>
              </a:rPr>
              <a:t>Отлаживание</a:t>
            </a:r>
            <a:r>
              <a:rPr lang="ru-RU" sz="4800" dirty="0" smtClean="0">
                <a:solidFill>
                  <a:srgbClr val="FFFFFF"/>
                </a:solidFill>
                <a:ea typeface="ＭＳ Ｐゴシック" charset="0"/>
                <a:sym typeface="Lucida Calligraphy" charset="0"/>
              </a:rPr>
              <a:t>  механизмов подотчетности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2057400" y="2061643"/>
            <a:ext cx="6400800" cy="3594100"/>
          </a:xfrm>
        </p:spPr>
        <p:txBody>
          <a:bodyPr>
            <a:noAutofit/>
          </a:bodyPr>
          <a:lstStyle/>
          <a:p>
            <a:pPr marL="355600" indent="-355600" algn="l">
              <a:buFont typeface="Arial"/>
              <a:buChar char="•"/>
            </a:pPr>
            <a:r>
              <a:rPr lang="ru-RU" sz="2800" i="1" dirty="0" smtClean="0">
                <a:solidFill>
                  <a:srgbClr val="000000"/>
                </a:solidFill>
                <a:ea typeface="ＭＳ Ｐゴシック" charset="0"/>
                <a:sym typeface="Lucida Calligraphy" charset="0"/>
              </a:rPr>
              <a:t>Общая установка на развитие</a:t>
            </a:r>
            <a:r>
              <a:rPr lang="en-US" sz="2800" i="1" dirty="0" smtClean="0">
                <a:solidFill>
                  <a:srgbClr val="000000"/>
                </a:solidFill>
                <a:ea typeface="ＭＳ Ｐゴシック" charset="0"/>
                <a:sym typeface="Lucida Calligraphy" charset="0"/>
              </a:rPr>
              <a:t>/</a:t>
            </a:r>
            <a:r>
              <a:rPr lang="ru-RU" sz="2800" i="1" dirty="0" smtClean="0">
                <a:solidFill>
                  <a:srgbClr val="000000"/>
                </a:solidFill>
                <a:ea typeface="ＭＳ Ｐゴシック" charset="0"/>
                <a:sym typeface="Lucida Calligraphy" charset="0"/>
              </a:rPr>
              <a:t> Культура Учения</a:t>
            </a:r>
          </a:p>
          <a:p>
            <a:pPr marL="355600" indent="-355600" algn="l">
              <a:buFont typeface="Arial"/>
              <a:buChar char="•"/>
            </a:pPr>
            <a:r>
              <a:rPr lang="ru-RU" sz="2800" i="1" dirty="0" smtClean="0">
                <a:solidFill>
                  <a:srgbClr val="000000"/>
                </a:solidFill>
                <a:ea typeface="ＭＳ Ｐゴシック" charset="0"/>
                <a:sym typeface="Lucida Calligraphy" charset="0"/>
              </a:rPr>
              <a:t>Фокус – наращивание потенциала</a:t>
            </a:r>
            <a:endParaRPr lang="en-US" sz="2800" i="1" dirty="0" smtClean="0">
              <a:solidFill>
                <a:srgbClr val="000000"/>
              </a:solidFill>
              <a:ea typeface="ＭＳ Ｐゴシック" charset="0"/>
              <a:sym typeface="Lucida Calligraphy" charset="0"/>
            </a:endParaRPr>
          </a:p>
          <a:p>
            <a:pPr marL="355600" indent="-355600" algn="l">
              <a:buFont typeface="Arial"/>
              <a:buChar char="•"/>
            </a:pPr>
            <a:r>
              <a:rPr lang="ru-RU" sz="2800" i="1" dirty="0" smtClean="0">
                <a:solidFill>
                  <a:srgbClr val="000000"/>
                </a:solidFill>
                <a:ea typeface="ＭＳ Ｐゴシック" charset="0"/>
                <a:sym typeface="Lucida Calligraphy" charset="0"/>
              </a:rPr>
              <a:t>Прозрачность</a:t>
            </a:r>
            <a:endParaRPr lang="en-US" sz="2800" i="1" dirty="0" smtClean="0">
              <a:solidFill>
                <a:srgbClr val="000000"/>
              </a:solidFill>
              <a:ea typeface="ＭＳ Ｐゴシック" charset="0"/>
              <a:sym typeface="Lucida Calligraphy" charset="0"/>
            </a:endParaRPr>
          </a:p>
          <a:p>
            <a:pPr marL="355600" indent="-355600" algn="l">
              <a:buFont typeface="Arial"/>
              <a:buChar char="•"/>
            </a:pPr>
            <a:r>
              <a:rPr lang="ru-RU" sz="2800" i="1" dirty="0" smtClean="0">
                <a:solidFill>
                  <a:srgbClr val="000000"/>
                </a:solidFill>
                <a:ea typeface="ＭＳ Ｐゴシック" charset="0"/>
                <a:sym typeface="Lucida Calligraphy" charset="0"/>
              </a:rPr>
              <a:t>Мониторинг прогресса и действия, направленные на развитие</a:t>
            </a:r>
            <a:endParaRPr lang="en-US" sz="2800" i="1" dirty="0" smtClean="0">
              <a:solidFill>
                <a:srgbClr val="000000"/>
              </a:solidFill>
              <a:ea typeface="ＭＳ Ｐゴシック" charset="0"/>
              <a:sym typeface="Lucida Calligraphy" charset="0"/>
            </a:endParaRPr>
          </a:p>
          <a:p>
            <a:pPr marL="355600" indent="-355600" algn="l">
              <a:buFont typeface="Arial"/>
              <a:buChar char="•"/>
            </a:pPr>
            <a:r>
              <a:rPr lang="ru-RU" sz="2800" i="1" dirty="0" smtClean="0">
                <a:solidFill>
                  <a:srgbClr val="000000"/>
                </a:solidFill>
                <a:ea typeface="ＭＳ Ｐゴシック" charset="0"/>
                <a:sym typeface="Lucida Calligraphy" charset="0"/>
              </a:rPr>
              <a:t>Избирательное вмешательство</a:t>
            </a:r>
            <a:endParaRPr lang="en-US" i="1" dirty="0">
              <a:solidFill>
                <a:srgbClr val="000000"/>
              </a:solidFill>
              <a:ea typeface="ＭＳ Ｐゴシック" charset="0"/>
              <a:sym typeface="Lucida Calligraphy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0129"/>
            <a:ext cx="7772400" cy="1291171"/>
          </a:xfrm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rgbClr val="FFFFFF"/>
                </a:solidFill>
                <a:ea typeface="ＭＳ Ｐゴシック" charset="0"/>
                <a:sym typeface="Lucida Calligraphy" charset="0"/>
              </a:rPr>
              <a:t>Наращивание потенциала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685800" y="1601254"/>
            <a:ext cx="8178800" cy="5167846"/>
          </a:xfrm>
        </p:spPr>
        <p:txBody>
          <a:bodyPr>
            <a:noAutofit/>
          </a:bodyPr>
          <a:lstStyle/>
          <a:p>
            <a:pPr>
              <a:spcAft>
                <a:spcPts val="1800"/>
              </a:spcAft>
            </a:pPr>
            <a:r>
              <a:rPr lang="ru-RU" sz="2400" i="1" dirty="0" smtClean="0">
                <a:solidFill>
                  <a:srgbClr val="000000"/>
                </a:solidFill>
                <a:ea typeface="ＭＳ Ｐゴシック" charset="0"/>
                <a:sym typeface="Lucida Calligraphy" charset="0"/>
              </a:rPr>
              <a:t>Связано с уровнем автономии школы или школьного округа при следующих условиях</a:t>
            </a:r>
            <a:r>
              <a:rPr lang="en-US" sz="2400" i="1" dirty="0" smtClean="0">
                <a:solidFill>
                  <a:srgbClr val="000000"/>
                </a:solidFill>
                <a:ea typeface="ＭＳ Ｐゴシック" charset="0"/>
                <a:sym typeface="Lucida Calligraphy" charset="0"/>
              </a:rPr>
              <a:t>:</a:t>
            </a:r>
          </a:p>
          <a:p>
            <a:pPr marL="514350" indent="-514350" algn="l">
              <a:buAutoNum type="arabicPeriod"/>
            </a:pPr>
            <a:r>
              <a:rPr lang="ru-RU" sz="2400" dirty="0" smtClean="0">
                <a:solidFill>
                  <a:srgbClr val="000000"/>
                </a:solidFill>
                <a:ea typeface="ＭＳ Ｐゴシック" charset="0"/>
                <a:sym typeface="Lucida Calligraphy" charset="0"/>
              </a:rPr>
              <a:t>Опора на сильные педагогические теории, способствующие глубине освоения</a:t>
            </a:r>
            <a:endParaRPr lang="en-US" sz="2400" dirty="0" smtClean="0">
              <a:solidFill>
                <a:srgbClr val="000000"/>
              </a:solidFill>
              <a:ea typeface="ＭＳ Ｐゴシック" charset="0"/>
              <a:sym typeface="Lucida Calligraphy" charset="0"/>
            </a:endParaRPr>
          </a:p>
          <a:p>
            <a:pPr marL="514350" indent="-514350" algn="l">
              <a:buAutoNum type="arabicPeriod"/>
            </a:pPr>
            <a:r>
              <a:rPr lang="ru-RU" sz="2400" dirty="0" smtClean="0">
                <a:solidFill>
                  <a:srgbClr val="000000"/>
                </a:solidFill>
                <a:ea typeface="ＭＳ Ｐゴシック" charset="0"/>
                <a:sym typeface="Lucida Calligraphy" charset="0"/>
              </a:rPr>
              <a:t>Прозрачность результатов и практик</a:t>
            </a:r>
            <a:endParaRPr lang="en-US" sz="2400" dirty="0" smtClean="0">
              <a:solidFill>
                <a:srgbClr val="000000"/>
              </a:solidFill>
              <a:ea typeface="ＭＳ Ｐゴシック" charset="0"/>
              <a:sym typeface="Lucida Calligraphy" charset="0"/>
            </a:endParaRPr>
          </a:p>
          <a:p>
            <a:pPr marL="514350" indent="-514350" algn="l">
              <a:buAutoNum type="arabicPeriod"/>
            </a:pPr>
            <a:r>
              <a:rPr lang="ru-RU" sz="2400" dirty="0" smtClean="0">
                <a:solidFill>
                  <a:srgbClr val="000000"/>
                </a:solidFill>
                <a:ea typeface="ＭＳ Ｐゴシック" charset="0"/>
                <a:sym typeface="Lucida Calligraphy" charset="0"/>
              </a:rPr>
              <a:t>Директор и учитель: совместное участие в преподавании</a:t>
            </a:r>
            <a:endParaRPr lang="en-US" sz="2400" dirty="0" smtClean="0">
              <a:solidFill>
                <a:srgbClr val="000000"/>
              </a:solidFill>
              <a:ea typeface="ＭＳ Ｐゴシック" charset="0"/>
              <a:sym typeface="Lucida Calligraphy" charset="0"/>
            </a:endParaRPr>
          </a:p>
          <a:p>
            <a:pPr marL="514350" indent="-514350" algn="l">
              <a:buAutoNum type="arabicPeriod"/>
            </a:pPr>
            <a:r>
              <a:rPr lang="ru-RU" sz="2400" dirty="0" smtClean="0">
                <a:solidFill>
                  <a:srgbClr val="000000"/>
                </a:solidFill>
                <a:ea typeface="ＭＳ Ｐゴシック" charset="0"/>
                <a:sym typeface="Lucida Calligraphy" charset="0"/>
              </a:rPr>
              <a:t>Целевое сотрудничество с другими школами и округами</a:t>
            </a:r>
            <a:endParaRPr lang="en-US" sz="2400" dirty="0" smtClean="0">
              <a:solidFill>
                <a:srgbClr val="000000"/>
              </a:solidFill>
              <a:ea typeface="ＭＳ Ｐゴシック" charset="0"/>
              <a:sym typeface="Lucida Calligraphy" charset="0"/>
            </a:endParaRPr>
          </a:p>
          <a:p>
            <a:pPr marL="514350" indent="-514350" algn="l">
              <a:buAutoNum type="arabicPeriod"/>
            </a:pPr>
            <a:r>
              <a:rPr lang="ru-RU" sz="2400" dirty="0" smtClean="0">
                <a:solidFill>
                  <a:srgbClr val="000000"/>
                </a:solidFill>
                <a:ea typeface="ＭＳ Ｐゴシック" charset="0"/>
                <a:sym typeface="Lucida Calligraphy" charset="0"/>
              </a:rPr>
              <a:t>Общие стандарты, статистические  показатели и измерители прогресса</a:t>
            </a:r>
            <a:endParaRPr lang="en-US" sz="2400" dirty="0" smtClean="0">
              <a:solidFill>
                <a:srgbClr val="000000"/>
              </a:solidFill>
              <a:ea typeface="ＭＳ Ｐゴシック" charset="0"/>
              <a:sym typeface="Lucida Calligraphy" charset="0"/>
            </a:endParaRPr>
          </a:p>
          <a:p>
            <a:pPr marL="514350" indent="-514350" algn="l">
              <a:buAutoNum type="arabicPeriod"/>
            </a:pPr>
            <a:r>
              <a:rPr lang="ru-RU" sz="2400" dirty="0" smtClean="0">
                <a:solidFill>
                  <a:srgbClr val="000000"/>
                </a:solidFill>
                <a:ea typeface="ＭＳ Ｐゴシック" charset="0"/>
                <a:sym typeface="Lucida Calligraphy" charset="0"/>
              </a:rPr>
              <a:t>Организация процессов, систематизирующих работу</a:t>
            </a:r>
            <a:endParaRPr lang="en-US" sz="2400" dirty="0" smtClean="0">
              <a:solidFill>
                <a:srgbClr val="000000"/>
              </a:solidFill>
              <a:ea typeface="ＭＳ Ｐゴシック" charset="0"/>
              <a:sym typeface="Lucida Calligraphy" charset="0"/>
            </a:endParaRPr>
          </a:p>
          <a:p>
            <a:pPr marL="514350" indent="-514350" algn="l">
              <a:buAutoNum type="arabicPeriod"/>
            </a:pPr>
            <a:r>
              <a:rPr lang="ru-RU" sz="2400" dirty="0" smtClean="0">
                <a:solidFill>
                  <a:srgbClr val="000000"/>
                </a:solidFill>
                <a:ea typeface="ＭＳ Ｐゴシック" charset="0"/>
                <a:sym typeface="Lucida Calligraphy" charset="0"/>
              </a:rPr>
              <a:t>Общее стремление соединить внутреннюю и внешнюю подотчетность</a:t>
            </a:r>
            <a:endParaRPr lang="en-US" sz="2400" dirty="0" smtClean="0">
              <a:solidFill>
                <a:srgbClr val="000000"/>
              </a:solidFill>
              <a:ea typeface="ＭＳ Ｐゴシック" charset="0"/>
              <a:sym typeface="Lucida Calligraphy" charset="0"/>
            </a:endParaRPr>
          </a:p>
          <a:p>
            <a:pPr>
              <a:buNone/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220129"/>
            <a:ext cx="8496300" cy="1303871"/>
          </a:xfrm>
        </p:spPr>
        <p:txBody>
          <a:bodyPr>
            <a:noAutofit/>
          </a:bodyPr>
          <a:lstStyle/>
          <a:p>
            <a:r>
              <a:rPr lang="ru-RU" sz="4600" dirty="0" smtClean="0">
                <a:solidFill>
                  <a:srgbClr val="FFFFFF"/>
                </a:solidFill>
                <a:ea typeface="ＭＳ Ｐゴシック" charset="0"/>
                <a:sym typeface="Lucida Calligraphy" charset="0"/>
              </a:rPr>
              <a:t>Разработка политики и стратегии</a:t>
            </a:r>
            <a:endParaRPr lang="en-US" sz="4600" dirty="0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1371600" y="2552700"/>
            <a:ext cx="6400800" cy="1752600"/>
          </a:xfrm>
        </p:spPr>
        <p:txBody>
          <a:bodyPr wrap="square">
            <a:normAutofit fontScale="85000" lnSpcReduction="10000"/>
          </a:bodyPr>
          <a:lstStyle/>
          <a:p>
            <a:pPr algn="l"/>
            <a:r>
              <a:rPr lang="ru-RU" i="1" dirty="0" smtClean="0">
                <a:solidFill>
                  <a:srgbClr val="000000"/>
                </a:solidFill>
                <a:ea typeface="ＭＳ Ｐゴシック" charset="0"/>
                <a:sym typeface="Lucida Calligraphy" charset="0"/>
              </a:rPr>
              <a:t>Интегрировать человеческий и социальный капитал, включая развитие учительской профессии и лидерства на каждом уровне системы</a:t>
            </a:r>
            <a:r>
              <a:rPr lang="en-US" i="1" dirty="0" smtClean="0">
                <a:solidFill>
                  <a:srgbClr val="000000"/>
                </a:solidFill>
                <a:ea typeface="ＭＳ Ｐゴシック" charset="0"/>
                <a:sym typeface="Lucida Calligraphy" charset="0"/>
              </a:rPr>
              <a:t>.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220129"/>
            <a:ext cx="8496300" cy="1303871"/>
          </a:xfrm>
        </p:spPr>
        <p:txBody>
          <a:bodyPr>
            <a:noAutofit/>
          </a:bodyPr>
          <a:lstStyle/>
          <a:p>
            <a:r>
              <a:rPr lang="ru-RU" sz="4600" dirty="0" smtClean="0">
                <a:solidFill>
                  <a:srgbClr val="FFFFFF"/>
                </a:solidFill>
                <a:ea typeface="ＭＳ Ｐゴシック" charset="0"/>
                <a:sym typeface="Lucida Calligraphy" charset="0"/>
              </a:rPr>
              <a:t>Учиться у других и действовать</a:t>
            </a:r>
            <a:endParaRPr lang="en-US" sz="4600" dirty="0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1371600" y="2552700"/>
            <a:ext cx="6400800" cy="1752600"/>
          </a:xfrm>
        </p:spPr>
        <p:txBody>
          <a:bodyPr/>
          <a:lstStyle/>
          <a:p>
            <a:r>
              <a:rPr lang="ru-RU" i="1" dirty="0" smtClean="0">
                <a:solidFill>
                  <a:srgbClr val="000000"/>
                </a:solidFill>
                <a:ea typeface="ＭＳ Ｐゴシック" charset="0"/>
                <a:sym typeface="Lucida Calligraphy" charset="0"/>
              </a:rPr>
              <a:t>Данные о внедрении на местном и глобальном уровне</a:t>
            </a:r>
            <a:r>
              <a:rPr lang="en-US" i="1" dirty="0" smtClean="0">
                <a:solidFill>
                  <a:srgbClr val="000000"/>
                </a:solidFill>
                <a:ea typeface="ＭＳ Ｐゴシック" charset="0"/>
                <a:sym typeface="Lucida Calligraphy" charset="0"/>
              </a:rPr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1355</TotalTime>
  <Words>830</Words>
  <Application>Microsoft Office PowerPoint</Application>
  <PresentationFormat>Экран (4:3)</PresentationFormat>
  <Paragraphs>124</Paragraphs>
  <Slides>28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Office Theme</vt:lpstr>
      <vt:lpstr>Презентация PowerPoint</vt:lpstr>
      <vt:lpstr>Недавние публикации</vt:lpstr>
      <vt:lpstr>Презентация PowerPoint</vt:lpstr>
      <vt:lpstr>Постоянно высокие ожидания</vt:lpstr>
      <vt:lpstr>Культивирование системности:</vt:lpstr>
      <vt:lpstr>Отлаживание  механизмов подотчетности</vt:lpstr>
      <vt:lpstr>Наращивание потенциала</vt:lpstr>
      <vt:lpstr>Разработка политики и стратегии</vt:lpstr>
      <vt:lpstr>Учиться у других и действовать</vt:lpstr>
      <vt:lpstr>Презентация PowerPoint</vt:lpstr>
      <vt:lpstr>Презентация PowerPoint</vt:lpstr>
      <vt:lpstr>Наращивание потенциала</vt:lpstr>
      <vt:lpstr>Презентация PowerPoint</vt:lpstr>
      <vt:lpstr>Профессиональный капитал</vt:lpstr>
      <vt:lpstr>Новая роль директора</vt:lpstr>
      <vt:lpstr>Человеческий капитал</vt:lpstr>
      <vt:lpstr>Социальный капитал</vt:lpstr>
      <vt:lpstr>Капитал решений</vt:lpstr>
      <vt:lpstr>Презентация PowerPoint</vt:lpstr>
      <vt:lpstr>Ведущий учащийся:  Новая роль директора</vt:lpstr>
      <vt:lpstr>Новая роль директора</vt:lpstr>
      <vt:lpstr>Директор как ведущий ученик</vt:lpstr>
      <vt:lpstr>Что такое Стратосфера</vt:lpstr>
      <vt:lpstr>Презентация PowerPoint</vt:lpstr>
      <vt:lpstr>Новая педагогика</vt:lpstr>
      <vt:lpstr>Учителя и учащиеся как педагогические партнеры</vt:lpstr>
      <vt:lpstr>Директор как агент  перемен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Office 2004 Test Drive User</dc:creator>
  <cp:lastModifiedBy>Samsung</cp:lastModifiedBy>
  <cp:revision>140</cp:revision>
  <dcterms:created xsi:type="dcterms:W3CDTF">2014-01-17T15:59:06Z</dcterms:created>
  <dcterms:modified xsi:type="dcterms:W3CDTF">2014-02-16T20:56:55Z</dcterms:modified>
</cp:coreProperties>
</file>