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7" r:id="rId2"/>
    <p:sldId id="258" r:id="rId3"/>
    <p:sldId id="259" r:id="rId4"/>
    <p:sldId id="260" r:id="rId5"/>
    <p:sldId id="261" r:id="rId6"/>
    <p:sldId id="301" r:id="rId7"/>
    <p:sldId id="302"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303" r:id="rId46"/>
    <p:sldId id="299" r:id="rId47"/>
    <p:sldId id="300" r:id="rId48"/>
    <p:sldId id="304" r:id="rId49"/>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250"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CA30F7-BD94-4815-8C77-FD00E417B127}" type="datetimeFigureOut">
              <a:rPr lang="nl-BE" smtClean="0"/>
              <a:pPr/>
              <a:t>14/04/2014</a:t>
            </a:fld>
            <a:endParaRPr lang="nl-B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B39295-1E08-4CF8-9A62-93448A7145D9}" type="slidenum">
              <a:rPr lang="nl-BE" smtClean="0"/>
              <a:pPr/>
              <a:t>‹#›</a:t>
            </a:fld>
            <a:endParaRPr lang="nl-BE"/>
          </a:p>
        </p:txBody>
      </p:sp>
    </p:spTree>
    <p:extLst>
      <p:ext uri="{BB962C8B-B14F-4D97-AF65-F5344CB8AC3E}">
        <p14:creationId xmlns:p14="http://schemas.microsoft.com/office/powerpoint/2010/main" xmlns="" val="3286076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6B39295-1E08-4CF8-9A62-93448A7145D9}" type="slidenum">
              <a:rPr lang="nl-BE" smtClean="0"/>
              <a:pPr/>
              <a:t>18</a:t>
            </a:fld>
            <a:endParaRPr lang="nl-BE"/>
          </a:p>
        </p:txBody>
      </p:sp>
    </p:spTree>
    <p:extLst>
      <p:ext uri="{BB962C8B-B14F-4D97-AF65-F5344CB8AC3E}">
        <p14:creationId xmlns:p14="http://schemas.microsoft.com/office/powerpoint/2010/main" xmlns="" val="2602354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6B39295-1E08-4CF8-9A62-93448A7145D9}" type="slidenum">
              <a:rPr lang="nl-BE" smtClean="0"/>
              <a:pPr/>
              <a:t>30</a:t>
            </a:fld>
            <a:endParaRPr lang="nl-BE"/>
          </a:p>
        </p:txBody>
      </p:sp>
    </p:spTree>
    <p:extLst>
      <p:ext uri="{BB962C8B-B14F-4D97-AF65-F5344CB8AC3E}">
        <p14:creationId xmlns:p14="http://schemas.microsoft.com/office/powerpoint/2010/main" xmlns="" val="1904590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2393A3-8359-4CAD-88FC-15047146C712}" type="slidenum">
              <a:rPr lang="nl-NL"/>
              <a:pPr fontAlgn="base">
                <a:spcBef>
                  <a:spcPct val="0"/>
                </a:spcBef>
                <a:spcAft>
                  <a:spcPct val="0"/>
                </a:spcAft>
              </a:pPr>
              <a:t>48</a:t>
            </a:fld>
            <a:endParaRPr lang="nl-NL"/>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64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a:p>
        </p:txBody>
      </p:sp>
      <p:sp>
        <p:nvSpPr>
          <p:cNvPr id="4" name="Date Placeholder 3"/>
          <p:cNvSpPr>
            <a:spLocks noGrp="1"/>
          </p:cNvSpPr>
          <p:nvPr>
            <p:ph type="dt" sz="half" idx="10"/>
          </p:nvPr>
        </p:nvSpPr>
        <p:spPr/>
        <p:txBody>
          <a:bodyPr/>
          <a:lstStyle/>
          <a:p>
            <a:fld id="{E0590B0C-4EBD-4068-8D60-D21D0A28874D}" type="datetimeFigureOut">
              <a:rPr lang="nl-BE" smtClean="0"/>
              <a:pPr/>
              <a:t>14/04/2014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FD901123-BDEF-47A0-9F70-5A6B90F71EB5}" type="slidenum">
              <a:rPr lang="nl-BE" smtClean="0"/>
              <a:pPr/>
              <a:t>‹#›</a:t>
            </a:fld>
            <a:endParaRPr lang="nl-BE"/>
          </a:p>
        </p:txBody>
      </p:sp>
    </p:spTree>
    <p:extLst>
      <p:ext uri="{BB962C8B-B14F-4D97-AF65-F5344CB8AC3E}">
        <p14:creationId xmlns:p14="http://schemas.microsoft.com/office/powerpoint/2010/main" xmlns="" val="283747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E0590B0C-4EBD-4068-8D60-D21D0A28874D}" type="datetimeFigureOut">
              <a:rPr lang="nl-BE" smtClean="0"/>
              <a:pPr/>
              <a:t>14/04/2014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FD901123-BDEF-47A0-9F70-5A6B90F71EB5}" type="slidenum">
              <a:rPr lang="nl-BE" smtClean="0"/>
              <a:pPr/>
              <a:t>‹#›</a:t>
            </a:fld>
            <a:endParaRPr lang="nl-BE"/>
          </a:p>
        </p:txBody>
      </p:sp>
    </p:spTree>
    <p:extLst>
      <p:ext uri="{BB962C8B-B14F-4D97-AF65-F5344CB8AC3E}">
        <p14:creationId xmlns:p14="http://schemas.microsoft.com/office/powerpoint/2010/main" xmlns="" val="2434872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E0590B0C-4EBD-4068-8D60-D21D0A28874D}" type="datetimeFigureOut">
              <a:rPr lang="nl-BE" smtClean="0"/>
              <a:pPr/>
              <a:t>14/04/2014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FD901123-BDEF-47A0-9F70-5A6B90F71EB5}" type="slidenum">
              <a:rPr lang="nl-BE" smtClean="0"/>
              <a:pPr/>
              <a:t>‹#›</a:t>
            </a:fld>
            <a:endParaRPr lang="nl-BE"/>
          </a:p>
        </p:txBody>
      </p:sp>
    </p:spTree>
    <p:extLst>
      <p:ext uri="{BB962C8B-B14F-4D97-AF65-F5344CB8AC3E}">
        <p14:creationId xmlns:p14="http://schemas.microsoft.com/office/powerpoint/2010/main" xmlns="" val="1578066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E0590B0C-4EBD-4068-8D60-D21D0A28874D}" type="datetimeFigureOut">
              <a:rPr lang="nl-BE" smtClean="0"/>
              <a:pPr/>
              <a:t>14/04/2014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FD901123-BDEF-47A0-9F70-5A6B90F71EB5}" type="slidenum">
              <a:rPr lang="nl-BE" smtClean="0"/>
              <a:pPr/>
              <a:t>‹#›</a:t>
            </a:fld>
            <a:endParaRPr lang="nl-BE"/>
          </a:p>
        </p:txBody>
      </p:sp>
    </p:spTree>
    <p:extLst>
      <p:ext uri="{BB962C8B-B14F-4D97-AF65-F5344CB8AC3E}">
        <p14:creationId xmlns:p14="http://schemas.microsoft.com/office/powerpoint/2010/main" xmlns="" val="4083990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590B0C-4EBD-4068-8D60-D21D0A28874D}" type="datetimeFigureOut">
              <a:rPr lang="nl-BE" smtClean="0"/>
              <a:pPr/>
              <a:t>14/04/2014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FD901123-BDEF-47A0-9F70-5A6B90F71EB5}" type="slidenum">
              <a:rPr lang="nl-BE" smtClean="0"/>
              <a:pPr/>
              <a:t>‹#›</a:t>
            </a:fld>
            <a:endParaRPr lang="nl-BE"/>
          </a:p>
        </p:txBody>
      </p:sp>
    </p:spTree>
    <p:extLst>
      <p:ext uri="{BB962C8B-B14F-4D97-AF65-F5344CB8AC3E}">
        <p14:creationId xmlns:p14="http://schemas.microsoft.com/office/powerpoint/2010/main" xmlns="" val="769901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Date Placeholder 4"/>
          <p:cNvSpPr>
            <a:spLocks noGrp="1"/>
          </p:cNvSpPr>
          <p:nvPr>
            <p:ph type="dt" sz="half" idx="10"/>
          </p:nvPr>
        </p:nvSpPr>
        <p:spPr/>
        <p:txBody>
          <a:bodyPr/>
          <a:lstStyle/>
          <a:p>
            <a:fld id="{E0590B0C-4EBD-4068-8D60-D21D0A28874D}" type="datetimeFigureOut">
              <a:rPr lang="nl-BE" smtClean="0"/>
              <a:pPr/>
              <a:t>14/04/2014</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FD901123-BDEF-47A0-9F70-5A6B90F71EB5}" type="slidenum">
              <a:rPr lang="nl-BE" smtClean="0"/>
              <a:pPr/>
              <a:t>‹#›</a:t>
            </a:fld>
            <a:endParaRPr lang="nl-BE"/>
          </a:p>
        </p:txBody>
      </p:sp>
    </p:spTree>
    <p:extLst>
      <p:ext uri="{BB962C8B-B14F-4D97-AF65-F5344CB8AC3E}">
        <p14:creationId xmlns:p14="http://schemas.microsoft.com/office/powerpoint/2010/main" xmlns="" val="2826991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Date Placeholder 6"/>
          <p:cNvSpPr>
            <a:spLocks noGrp="1"/>
          </p:cNvSpPr>
          <p:nvPr>
            <p:ph type="dt" sz="half" idx="10"/>
          </p:nvPr>
        </p:nvSpPr>
        <p:spPr/>
        <p:txBody>
          <a:bodyPr/>
          <a:lstStyle/>
          <a:p>
            <a:fld id="{E0590B0C-4EBD-4068-8D60-D21D0A28874D}" type="datetimeFigureOut">
              <a:rPr lang="nl-BE" smtClean="0"/>
              <a:pPr/>
              <a:t>14/04/2014</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FD901123-BDEF-47A0-9F70-5A6B90F71EB5}" type="slidenum">
              <a:rPr lang="nl-BE" smtClean="0"/>
              <a:pPr/>
              <a:t>‹#›</a:t>
            </a:fld>
            <a:endParaRPr lang="nl-BE"/>
          </a:p>
        </p:txBody>
      </p:sp>
    </p:spTree>
    <p:extLst>
      <p:ext uri="{BB962C8B-B14F-4D97-AF65-F5344CB8AC3E}">
        <p14:creationId xmlns:p14="http://schemas.microsoft.com/office/powerpoint/2010/main" xmlns="" val="533649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Date Placeholder 2"/>
          <p:cNvSpPr>
            <a:spLocks noGrp="1"/>
          </p:cNvSpPr>
          <p:nvPr>
            <p:ph type="dt" sz="half" idx="10"/>
          </p:nvPr>
        </p:nvSpPr>
        <p:spPr/>
        <p:txBody>
          <a:bodyPr/>
          <a:lstStyle/>
          <a:p>
            <a:fld id="{E0590B0C-4EBD-4068-8D60-D21D0A28874D}" type="datetimeFigureOut">
              <a:rPr lang="nl-BE" smtClean="0"/>
              <a:pPr/>
              <a:t>14/04/2014</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FD901123-BDEF-47A0-9F70-5A6B90F71EB5}" type="slidenum">
              <a:rPr lang="nl-BE" smtClean="0"/>
              <a:pPr/>
              <a:t>‹#›</a:t>
            </a:fld>
            <a:endParaRPr lang="nl-BE"/>
          </a:p>
        </p:txBody>
      </p:sp>
    </p:spTree>
    <p:extLst>
      <p:ext uri="{BB962C8B-B14F-4D97-AF65-F5344CB8AC3E}">
        <p14:creationId xmlns:p14="http://schemas.microsoft.com/office/powerpoint/2010/main" xmlns="" val="4170274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590B0C-4EBD-4068-8D60-D21D0A28874D}" type="datetimeFigureOut">
              <a:rPr lang="nl-BE" smtClean="0"/>
              <a:pPr/>
              <a:t>14/04/2014</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FD901123-BDEF-47A0-9F70-5A6B90F71EB5}" type="slidenum">
              <a:rPr lang="nl-BE" smtClean="0"/>
              <a:pPr/>
              <a:t>‹#›</a:t>
            </a:fld>
            <a:endParaRPr lang="nl-BE"/>
          </a:p>
        </p:txBody>
      </p:sp>
    </p:spTree>
    <p:extLst>
      <p:ext uri="{BB962C8B-B14F-4D97-AF65-F5344CB8AC3E}">
        <p14:creationId xmlns:p14="http://schemas.microsoft.com/office/powerpoint/2010/main" xmlns="" val="837983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590B0C-4EBD-4068-8D60-D21D0A28874D}" type="datetimeFigureOut">
              <a:rPr lang="nl-BE" smtClean="0"/>
              <a:pPr/>
              <a:t>14/04/2014</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FD901123-BDEF-47A0-9F70-5A6B90F71EB5}" type="slidenum">
              <a:rPr lang="nl-BE" smtClean="0"/>
              <a:pPr/>
              <a:t>‹#›</a:t>
            </a:fld>
            <a:endParaRPr lang="nl-BE"/>
          </a:p>
        </p:txBody>
      </p:sp>
    </p:spTree>
    <p:extLst>
      <p:ext uri="{BB962C8B-B14F-4D97-AF65-F5344CB8AC3E}">
        <p14:creationId xmlns:p14="http://schemas.microsoft.com/office/powerpoint/2010/main" xmlns="" val="2928943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590B0C-4EBD-4068-8D60-D21D0A28874D}" type="datetimeFigureOut">
              <a:rPr lang="nl-BE" smtClean="0"/>
              <a:pPr/>
              <a:t>14/04/2014</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FD901123-BDEF-47A0-9F70-5A6B90F71EB5}" type="slidenum">
              <a:rPr lang="nl-BE" smtClean="0"/>
              <a:pPr/>
              <a:t>‹#›</a:t>
            </a:fld>
            <a:endParaRPr lang="nl-BE"/>
          </a:p>
        </p:txBody>
      </p:sp>
    </p:spTree>
    <p:extLst>
      <p:ext uri="{BB962C8B-B14F-4D97-AF65-F5344CB8AC3E}">
        <p14:creationId xmlns:p14="http://schemas.microsoft.com/office/powerpoint/2010/main" xmlns="" val="4254478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90B0C-4EBD-4068-8D60-D21D0A28874D}" type="datetimeFigureOut">
              <a:rPr lang="nl-BE" smtClean="0"/>
              <a:pPr/>
              <a:t>14/04/2014</a:t>
            </a:fld>
            <a:endParaRPr lang="nl-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01123-BDEF-47A0-9F70-5A6B90F71EB5}" type="slidenum">
              <a:rPr lang="nl-BE" smtClean="0"/>
              <a:pPr/>
              <a:t>‹#›</a:t>
            </a:fld>
            <a:endParaRPr lang="nl-BE"/>
          </a:p>
        </p:txBody>
      </p:sp>
    </p:spTree>
    <p:extLst>
      <p:ext uri="{BB962C8B-B14F-4D97-AF65-F5344CB8AC3E}">
        <p14:creationId xmlns:p14="http://schemas.microsoft.com/office/powerpoint/2010/main" xmlns="" val="1811912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hyperlink" Target="http://www.nvao.net/"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hyperlink" Target="mailto:erik.decorte@ped.kuleuven.be"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perswww.kuleuven.be/~u0004455"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420888"/>
            <a:ext cx="8229600" cy="1143000"/>
          </a:xfrm>
        </p:spPr>
        <p:txBody>
          <a:bodyPr>
            <a:normAutofit fontScale="90000"/>
          </a:bodyPr>
          <a:lstStyle/>
          <a:p>
            <a:r>
              <a:rPr lang="en-US" sz="3600" b="1" dirty="0"/>
              <a:t>Evaluation of Universities in Western Europe: </a:t>
            </a:r>
            <a:r>
              <a:rPr lang="nl-BE" sz="3600" dirty="0"/>
              <a:t/>
            </a:r>
            <a:br>
              <a:rPr lang="nl-BE" sz="3600" dirty="0"/>
            </a:br>
            <a:r>
              <a:rPr lang="en-US" sz="3600" b="1" dirty="0"/>
              <a:t>From Quality Assessment to Accreditation</a:t>
            </a:r>
            <a:r>
              <a:rPr lang="nl-BE" sz="3600" dirty="0"/>
              <a:t/>
            </a:r>
            <a:br>
              <a:rPr lang="nl-BE" sz="3600" dirty="0"/>
            </a:br>
            <a:r>
              <a:rPr lang="en-US" sz="3600" b="1" dirty="0"/>
              <a:t> </a:t>
            </a:r>
            <a:r>
              <a:rPr lang="nl-BE" sz="3600" dirty="0"/>
              <a:t/>
            </a:r>
            <a:br>
              <a:rPr lang="nl-BE" sz="3600" dirty="0"/>
            </a:br>
            <a:r>
              <a:rPr lang="en-US" sz="3200" b="1" dirty="0"/>
              <a:t>Erik DE CORTE </a:t>
            </a:r>
            <a:r>
              <a:rPr lang="nl-BE" sz="3200" dirty="0"/>
              <a:t/>
            </a:r>
            <a:br>
              <a:rPr lang="nl-BE" sz="3200" dirty="0"/>
            </a:br>
            <a:r>
              <a:rPr lang="en-US" sz="3100" b="1" dirty="0"/>
              <a:t>Center for Instructional Psychology and Technology (CIP&amp;T)</a:t>
            </a:r>
            <a:r>
              <a:rPr lang="nl-BE" sz="3100" dirty="0"/>
              <a:t/>
            </a:r>
            <a:br>
              <a:rPr lang="nl-BE" sz="3100" dirty="0"/>
            </a:br>
            <a:r>
              <a:rPr lang="en-US" sz="3100" b="1" dirty="0"/>
              <a:t>University of Leuven, Belgium </a:t>
            </a:r>
            <a:endParaRPr lang="nl-BE" sz="3100" dirty="0"/>
          </a:p>
        </p:txBody>
      </p:sp>
    </p:spTree>
    <p:extLst>
      <p:ext uri="{BB962C8B-B14F-4D97-AF65-F5344CB8AC3E}">
        <p14:creationId xmlns:p14="http://schemas.microsoft.com/office/powerpoint/2010/main" xmlns="" val="3194138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08920"/>
            <a:ext cx="8229600" cy="1143000"/>
          </a:xfrm>
        </p:spPr>
        <p:txBody>
          <a:bodyPr>
            <a:noAutofit/>
          </a:bodyPr>
          <a:lstStyle/>
          <a:p>
            <a:pPr algn="l"/>
            <a:r>
              <a:rPr lang="en-US" sz="2400" b="1" dirty="0" smtClean="0"/>
              <a:t>      * Third, in </a:t>
            </a:r>
            <a:r>
              <a:rPr lang="en-US" sz="2400" b="1" dirty="0"/>
              <a:t>the 1980s and </a:t>
            </a:r>
            <a:r>
              <a:rPr lang="en-US" sz="2400" b="1" dirty="0" smtClean="0"/>
              <a:t>1990s hopes raised that </a:t>
            </a:r>
            <a:r>
              <a:rPr lang="en-US" sz="2400" b="1" dirty="0"/>
              <a:t>the use </a:t>
            </a:r>
            <a:r>
              <a:rPr lang="en-US" sz="2400" b="1" dirty="0" smtClean="0"/>
              <a:t>of</a:t>
            </a:r>
            <a:br>
              <a:rPr lang="en-US" sz="2400" b="1" dirty="0" smtClean="0"/>
            </a:br>
            <a:r>
              <a:rPr lang="en-US" sz="2400" b="1" dirty="0"/>
              <a:t> </a:t>
            </a:r>
            <a:r>
              <a:rPr lang="en-US" sz="2400" b="1" dirty="0" smtClean="0"/>
              <a:t>        </a:t>
            </a:r>
            <a:r>
              <a:rPr lang="en-US" sz="2400" b="1" dirty="0"/>
              <a:t>quality assurance as a management tool would </a:t>
            </a:r>
            <a:r>
              <a:rPr lang="en-US" sz="2400" b="1" dirty="0" smtClean="0"/>
              <a:t>stimulate</a:t>
            </a:r>
            <a:br>
              <a:rPr lang="en-US" sz="2400" b="1" dirty="0" smtClean="0"/>
            </a:br>
            <a:r>
              <a:rPr lang="en-US" sz="2400" b="1" dirty="0"/>
              <a:t> </a:t>
            </a:r>
            <a:r>
              <a:rPr lang="en-US" sz="2400" b="1" dirty="0" smtClean="0"/>
              <a:t>        </a:t>
            </a:r>
            <a:r>
              <a:rPr lang="en-US" sz="2400" b="1" dirty="0"/>
              <a:t>institutionalized reflection on the activities and </a:t>
            </a:r>
            <a:r>
              <a:rPr lang="en-US" sz="2400" b="1" dirty="0" smtClean="0"/>
              <a:t>outcomes</a:t>
            </a:r>
            <a:br>
              <a:rPr lang="en-US" sz="2400" b="1" dirty="0" smtClean="0"/>
            </a:br>
            <a:r>
              <a:rPr lang="en-US" sz="2400" b="1" dirty="0"/>
              <a:t> </a:t>
            </a:r>
            <a:r>
              <a:rPr lang="en-US" sz="2400" b="1" dirty="0" smtClean="0"/>
              <a:t>        </a:t>
            </a:r>
            <a:r>
              <a:rPr lang="en-US" sz="2400" b="1" dirty="0"/>
              <a:t>of universities, and that growing managerial capacity </a:t>
            </a:r>
            <a:r>
              <a:rPr lang="en-US" sz="2400" b="1" dirty="0" smtClean="0"/>
              <a:t>in</a:t>
            </a:r>
            <a:br>
              <a:rPr lang="en-US" sz="2400" b="1" dirty="0" smtClean="0"/>
            </a:br>
            <a:r>
              <a:rPr lang="en-US" sz="2400" b="1" dirty="0"/>
              <a:t> </a:t>
            </a:r>
            <a:r>
              <a:rPr lang="en-US" sz="2400" b="1" dirty="0" smtClean="0"/>
              <a:t>        HEIs </a:t>
            </a:r>
            <a:r>
              <a:rPr lang="en-US" sz="2400" b="1" dirty="0"/>
              <a:t>would foster </a:t>
            </a:r>
            <a:r>
              <a:rPr lang="en-US" sz="2400" b="1" dirty="0" smtClean="0"/>
              <a:t>improved</a:t>
            </a:r>
            <a:r>
              <a:rPr lang="en-US" sz="2400" b="1" dirty="0"/>
              <a:t> </a:t>
            </a:r>
            <a:r>
              <a:rPr lang="en-US" sz="2400" b="1" dirty="0" smtClean="0"/>
              <a:t>levels </a:t>
            </a:r>
            <a:r>
              <a:rPr lang="en-US" sz="2400" b="1" dirty="0"/>
              <a:t>of quality </a:t>
            </a:r>
            <a:r>
              <a:rPr lang="en-US" sz="2400" b="1" dirty="0" smtClean="0"/>
              <a:t>and</a:t>
            </a:r>
            <a:br>
              <a:rPr lang="en-US" sz="2400" b="1" dirty="0" smtClean="0"/>
            </a:br>
            <a:r>
              <a:rPr lang="en-US" sz="2400" b="1" dirty="0"/>
              <a:t> </a:t>
            </a:r>
            <a:r>
              <a:rPr lang="en-US" sz="2400" b="1" dirty="0" smtClean="0"/>
              <a:t>        performance</a:t>
            </a:r>
            <a:r>
              <a:rPr lang="nl-BE" sz="2400" b="1" dirty="0"/>
              <a:t/>
            </a:r>
            <a:br>
              <a:rPr lang="nl-BE" sz="2400" b="1" dirty="0"/>
            </a:br>
            <a:r>
              <a:rPr lang="nl-BE" sz="2400" b="1" dirty="0" smtClean="0"/>
              <a:t/>
            </a:r>
            <a:br>
              <a:rPr lang="nl-BE" sz="2400" b="1" dirty="0" smtClean="0"/>
            </a:br>
            <a:r>
              <a:rPr lang="en-US" sz="2400" b="1" dirty="0" smtClean="0"/>
              <a:t>It </a:t>
            </a:r>
            <a:r>
              <a:rPr lang="en-US" sz="2400" b="1" dirty="0"/>
              <a:t>must be added that all these reasons did not play an equally important role in different countries. For instance, as argued by Schwarz and </a:t>
            </a:r>
            <a:r>
              <a:rPr lang="en-US" sz="2400" b="1" dirty="0" err="1"/>
              <a:t>Westerheiden</a:t>
            </a:r>
            <a:r>
              <a:rPr lang="en-US" sz="2400" b="1" dirty="0"/>
              <a:t> (2004b), in countries that were slow at establishing an evaluation system the public confidence in the self-regulation of quality by </a:t>
            </a:r>
            <a:r>
              <a:rPr lang="en-US" sz="2400" b="1" dirty="0" smtClean="0"/>
              <a:t>academics </a:t>
            </a:r>
            <a:r>
              <a:rPr lang="en-US" sz="2400" b="1" dirty="0"/>
              <a:t>was mostly not higher than in countries that were pioneers in the introduction of evaluation </a:t>
            </a:r>
            <a:r>
              <a:rPr lang="en-US" sz="2400" b="1" dirty="0" smtClean="0"/>
              <a:t>systems</a:t>
            </a:r>
            <a:r>
              <a:rPr lang="nl-BE" sz="2400" b="1" dirty="0"/>
              <a:t/>
            </a:r>
            <a:br>
              <a:rPr lang="nl-BE" sz="2400" b="1" dirty="0"/>
            </a:br>
            <a:endParaRPr lang="nl-BE" sz="2400" b="1" dirty="0"/>
          </a:p>
        </p:txBody>
      </p:sp>
    </p:spTree>
    <p:extLst>
      <p:ext uri="{BB962C8B-B14F-4D97-AF65-F5344CB8AC3E}">
        <p14:creationId xmlns:p14="http://schemas.microsoft.com/office/powerpoint/2010/main" xmlns="" val="25687915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80928"/>
            <a:ext cx="8229600" cy="1143000"/>
          </a:xfrm>
        </p:spPr>
        <p:txBody>
          <a:bodyPr>
            <a:noAutofit/>
          </a:bodyPr>
          <a:lstStyle/>
          <a:p>
            <a:pPr algn="l"/>
            <a:r>
              <a:rPr lang="en-US" sz="2400" b="1" dirty="0"/>
              <a:t>The described causes have certainly had impact </a:t>
            </a:r>
            <a:r>
              <a:rPr lang="en-US" sz="2400" b="1" dirty="0" smtClean="0"/>
              <a:t>on </a:t>
            </a:r>
            <a:r>
              <a:rPr lang="en-US" sz="2400" b="1" dirty="0"/>
              <a:t>the establishment of an evaluation scheme in the pioneer countries, The Netherlands, France and the </a:t>
            </a:r>
            <a:r>
              <a:rPr lang="en-US" sz="2400" b="1" dirty="0" smtClean="0"/>
              <a:t>UK </a:t>
            </a:r>
            <a:br>
              <a:rPr lang="en-US" sz="2400" b="1" dirty="0" smtClean="0"/>
            </a:br>
            <a:r>
              <a:rPr lang="en-US" sz="2400" b="1" dirty="0"/>
              <a:t/>
            </a:r>
            <a:br>
              <a:rPr lang="en-US" sz="2400" b="1" dirty="0"/>
            </a:br>
            <a:r>
              <a:rPr lang="en-US" sz="2400" b="1" dirty="0" smtClean="0"/>
              <a:t>Inspired </a:t>
            </a:r>
            <a:r>
              <a:rPr lang="en-US" sz="2400" b="1" dirty="0"/>
              <a:t>by the new management tools and approaches </a:t>
            </a:r>
            <a:r>
              <a:rPr lang="en-US" sz="2400" b="1" dirty="0" smtClean="0"/>
              <a:t>mentioned </a:t>
            </a:r>
            <a:r>
              <a:rPr lang="en-US" sz="2400" b="1" dirty="0"/>
              <a:t>above</a:t>
            </a:r>
            <a:r>
              <a:rPr lang="en-US" sz="2400" b="1" dirty="0" smtClean="0"/>
              <a:t>, </a:t>
            </a:r>
            <a:r>
              <a:rPr lang="en-US" sz="2400" b="1" dirty="0"/>
              <a:t>governments aimed at making universities more accountable for the funding they received, </a:t>
            </a:r>
            <a:r>
              <a:rPr lang="en-US" sz="2400" b="1" dirty="0" smtClean="0"/>
              <a:t/>
            </a:r>
            <a:br>
              <a:rPr lang="en-US" sz="2400" b="1" dirty="0" smtClean="0"/>
            </a:br>
            <a:r>
              <a:rPr lang="en-US" sz="2400" b="1" dirty="0" smtClean="0"/>
              <a:t>but </a:t>
            </a:r>
            <a:r>
              <a:rPr lang="en-US" sz="2400" b="1" dirty="0"/>
              <a:t>also at restraining detailed regulation in favor of market-like </a:t>
            </a:r>
            <a:r>
              <a:rPr lang="en-US" sz="2400" b="1" dirty="0" smtClean="0"/>
              <a:t>mechanisms </a:t>
            </a:r>
            <a:br>
              <a:rPr lang="en-US" sz="2400" b="1" dirty="0" smtClean="0"/>
            </a:br>
            <a:r>
              <a:rPr lang="en-US" sz="2400" b="1" dirty="0"/>
              <a:t/>
            </a:r>
            <a:br>
              <a:rPr lang="en-US" sz="2400" b="1" dirty="0"/>
            </a:br>
            <a:r>
              <a:rPr lang="en-US" sz="2400" b="1" dirty="0" smtClean="0"/>
              <a:t>As </a:t>
            </a:r>
            <a:r>
              <a:rPr lang="en-US" sz="2400" b="1" dirty="0"/>
              <a:t>argued by </a:t>
            </a:r>
            <a:r>
              <a:rPr lang="en-US" sz="2400" b="1" dirty="0" err="1"/>
              <a:t>Westerheijden</a:t>
            </a:r>
            <a:r>
              <a:rPr lang="en-US" sz="2400" b="1" dirty="0"/>
              <a:t> (2007):</a:t>
            </a:r>
            <a:r>
              <a:rPr lang="nl-BE" sz="2400" b="1" dirty="0"/>
              <a:t/>
            </a:r>
            <a:br>
              <a:rPr lang="nl-BE" sz="2400" b="1" dirty="0"/>
            </a:br>
            <a:r>
              <a:rPr lang="en-US" sz="2400" b="1" dirty="0"/>
              <a:t>“Quality assurance can be seen, on the one hand, as a policy instrument supporting transparent markets for students and graduates by making information about quality differences public, and, on the other hand, as a safeguard against too blunt minimizing of quality levels in the free supply behavior of higher education providers on (quasi-) markets.” (p. </a:t>
            </a:r>
            <a:r>
              <a:rPr lang="en-US" sz="2400" b="1" dirty="0" smtClean="0"/>
              <a:t>12)</a:t>
            </a:r>
            <a:endParaRPr lang="nl-BE" sz="2400" b="1" dirty="0"/>
          </a:p>
        </p:txBody>
      </p:sp>
    </p:spTree>
    <p:extLst>
      <p:ext uri="{BB962C8B-B14F-4D97-AF65-F5344CB8AC3E}">
        <p14:creationId xmlns:p14="http://schemas.microsoft.com/office/powerpoint/2010/main" xmlns="" val="2470001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276872"/>
            <a:ext cx="8229600" cy="1143000"/>
          </a:xfrm>
        </p:spPr>
        <p:txBody>
          <a:bodyPr>
            <a:noAutofit/>
          </a:bodyPr>
          <a:lstStyle/>
          <a:p>
            <a:pPr algn="l"/>
            <a:r>
              <a:rPr lang="en-US" sz="2400" b="1" dirty="0"/>
              <a:t>However, it is important to add here explicitly that </a:t>
            </a:r>
            <a:r>
              <a:rPr lang="en-US" sz="2400" b="1" i="1" dirty="0"/>
              <a:t>quality assurance systems intended also to stimulate and foster quality improvement</a:t>
            </a:r>
            <a:r>
              <a:rPr lang="en-US" sz="2400" b="1" dirty="0"/>
              <a:t>, taking into account the changing demands on higher education graduates resulting from the development from industry-based to service-based economies and toward a knowledge </a:t>
            </a:r>
            <a:r>
              <a:rPr lang="en-US" sz="2400" b="1" dirty="0" smtClean="0"/>
              <a:t>society</a:t>
            </a:r>
            <a:r>
              <a:rPr lang="nl-BE" sz="2400" b="1" dirty="0"/>
              <a:t/>
            </a:r>
            <a:br>
              <a:rPr lang="nl-BE" sz="2400" b="1" dirty="0"/>
            </a:br>
            <a:r>
              <a:rPr lang="nl-BE" sz="2400" b="1" dirty="0" smtClean="0"/>
              <a:t/>
            </a:r>
            <a:br>
              <a:rPr lang="nl-BE" sz="2400" b="1" dirty="0" smtClean="0"/>
            </a:br>
            <a:r>
              <a:rPr lang="en-US" sz="2400" b="1" dirty="0" smtClean="0"/>
              <a:t>From </a:t>
            </a:r>
            <a:r>
              <a:rPr lang="en-US" sz="2400" b="1" dirty="0"/>
              <a:t>1990 on the quality assurance movement disseminated quickly throughout Western </a:t>
            </a:r>
            <a:r>
              <a:rPr lang="en-US" sz="2400" b="1" dirty="0" smtClean="0"/>
              <a:t>Europe </a:t>
            </a:r>
            <a:br>
              <a:rPr lang="en-US" sz="2400" b="1" dirty="0" smtClean="0"/>
            </a:br>
            <a:r>
              <a:rPr lang="en-US" sz="2400" b="1" dirty="0"/>
              <a:t/>
            </a:r>
            <a:br>
              <a:rPr lang="en-US" sz="2400" b="1" dirty="0"/>
            </a:br>
            <a:r>
              <a:rPr lang="en-US" sz="2400" b="1" dirty="0" smtClean="0"/>
              <a:t>This </a:t>
            </a:r>
            <a:r>
              <a:rPr lang="en-US" sz="2400" b="1" dirty="0"/>
              <a:t>dissemination was stimulated by the European Union’s Pilot Project of 1994 on  external evaluation methodology (Management Group, European Committee Meeting, 1995</a:t>
            </a:r>
            <a:r>
              <a:rPr lang="en-US" sz="2400" b="1" dirty="0" smtClean="0"/>
              <a:t>) </a:t>
            </a:r>
            <a:endParaRPr lang="nl-BE" sz="2400" b="1" dirty="0"/>
          </a:p>
        </p:txBody>
      </p:sp>
    </p:spTree>
    <p:extLst>
      <p:ext uri="{BB962C8B-B14F-4D97-AF65-F5344CB8AC3E}">
        <p14:creationId xmlns:p14="http://schemas.microsoft.com/office/powerpoint/2010/main" xmlns="" val="35960993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924944"/>
            <a:ext cx="8229600" cy="1143000"/>
          </a:xfrm>
        </p:spPr>
        <p:txBody>
          <a:bodyPr>
            <a:normAutofit fontScale="90000"/>
          </a:bodyPr>
          <a:lstStyle/>
          <a:p>
            <a:pPr algn="l"/>
            <a:r>
              <a:rPr lang="en-US" sz="2400" b="1" dirty="0"/>
              <a:t>The project was based on the observation that in most quality assurance systems a four-phase approach was used: a national </a:t>
            </a:r>
            <a:r>
              <a:rPr lang="en-US" sz="2400" b="1" dirty="0" err="1"/>
              <a:t>co-ordinating</a:t>
            </a:r>
            <a:r>
              <a:rPr lang="en-US" sz="2400" b="1" dirty="0"/>
              <a:t> office, a self-evaluation report, a peer review phase and a public report about the outcomes of the </a:t>
            </a:r>
            <a:r>
              <a:rPr lang="en-US" sz="2400" b="1" dirty="0" smtClean="0"/>
              <a:t>evaluation </a:t>
            </a:r>
            <a:br>
              <a:rPr lang="en-US" sz="2400" b="1" dirty="0" smtClean="0"/>
            </a:br>
            <a:r>
              <a:rPr lang="en-US" sz="2400" b="1" dirty="0"/>
              <a:t/>
            </a:r>
            <a:br>
              <a:rPr lang="en-US" sz="2400" b="1" dirty="0"/>
            </a:br>
            <a:r>
              <a:rPr lang="en-US" sz="2400" b="1" dirty="0" smtClean="0"/>
              <a:t>In </a:t>
            </a:r>
            <a:r>
              <a:rPr lang="en-US" sz="2400" b="1" dirty="0"/>
              <a:t>the project one or two teaching programs in different knowledge domains were evaluated in all (then) EU countries and some other Western Europe </a:t>
            </a:r>
            <a:r>
              <a:rPr lang="en-US" sz="2400" b="1" dirty="0" smtClean="0"/>
              <a:t>countries </a:t>
            </a:r>
            <a:br>
              <a:rPr lang="en-US" sz="2400" b="1" dirty="0" smtClean="0"/>
            </a:br>
            <a:r>
              <a:rPr lang="en-US" sz="2400" b="1" dirty="0"/>
              <a:t/>
            </a:r>
            <a:br>
              <a:rPr lang="en-US" sz="2400" b="1" dirty="0"/>
            </a:br>
            <a:r>
              <a:rPr lang="en-US" sz="2400" b="1" dirty="0" smtClean="0"/>
              <a:t>As </a:t>
            </a:r>
            <a:r>
              <a:rPr lang="en-US" sz="2400" b="1" dirty="0"/>
              <a:t>a major consequence of the project the EU decided </a:t>
            </a:r>
            <a:r>
              <a:rPr lang="en-US" sz="2400" b="1" dirty="0" smtClean="0"/>
              <a:t>years later in </a:t>
            </a:r>
            <a:r>
              <a:rPr lang="en-US" sz="2400" b="1" dirty="0"/>
              <a:t>1998 to launch the European Network for Quality Assurance in Higher Education (ENQA). Soon thereafter this network played an important role in the well-known Bologna Process initiated by the Bologna Declaration of June 1999, and aimed at harmonizing higher education in </a:t>
            </a:r>
            <a:r>
              <a:rPr lang="en-US" sz="2400" b="1" dirty="0" smtClean="0"/>
              <a:t>Europe </a:t>
            </a:r>
            <a:br>
              <a:rPr lang="en-US" sz="2400" b="1" dirty="0" smtClean="0"/>
            </a:br>
            <a:r>
              <a:rPr lang="en-US" sz="2400" b="1" dirty="0"/>
              <a:t/>
            </a:r>
            <a:br>
              <a:rPr lang="en-US" sz="2400" b="1" dirty="0"/>
            </a:br>
            <a:r>
              <a:rPr lang="en-US" sz="2400" b="1" dirty="0" smtClean="0"/>
              <a:t>By </a:t>
            </a:r>
            <a:r>
              <a:rPr lang="en-US" sz="2400" b="1" dirty="0"/>
              <a:t>the end of the 20</a:t>
            </a:r>
            <a:r>
              <a:rPr lang="en-US" sz="2400" b="1" baseline="30000" dirty="0"/>
              <a:t>th</a:t>
            </a:r>
            <a:r>
              <a:rPr lang="en-US" sz="2400" b="1" dirty="0"/>
              <a:t> century almost all Western European countries had installed a policy and system of quality assessment in higher education, Germany being a remarkable exception till </a:t>
            </a:r>
            <a:r>
              <a:rPr lang="en-US" sz="2400" b="1" dirty="0" smtClean="0"/>
              <a:t>2003</a:t>
            </a:r>
            <a:r>
              <a:rPr lang="nl-BE" sz="2400" b="1" dirty="0"/>
              <a:t/>
            </a:r>
            <a:br>
              <a:rPr lang="nl-BE" sz="2400" b="1" dirty="0"/>
            </a:br>
            <a:endParaRPr lang="nl-BE" sz="2400" b="1" dirty="0"/>
          </a:p>
        </p:txBody>
      </p:sp>
    </p:spTree>
    <p:extLst>
      <p:ext uri="{BB962C8B-B14F-4D97-AF65-F5344CB8AC3E}">
        <p14:creationId xmlns:p14="http://schemas.microsoft.com/office/powerpoint/2010/main" xmlns="" val="10461308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71400"/>
            <a:ext cx="7772400" cy="1470025"/>
          </a:xfrm>
        </p:spPr>
        <p:txBody>
          <a:bodyPr>
            <a:normAutofit/>
          </a:bodyPr>
          <a:lstStyle/>
          <a:p>
            <a:r>
              <a:rPr lang="en-US" sz="2800" b="1" dirty="0"/>
              <a:t>Some concepts and definitions</a:t>
            </a:r>
            <a:r>
              <a:rPr lang="nl-BE" sz="2800" dirty="0"/>
              <a:t/>
            </a:r>
            <a:br>
              <a:rPr lang="nl-BE" sz="2800" dirty="0"/>
            </a:br>
            <a:endParaRPr lang="nl-BE" sz="2800" dirty="0"/>
          </a:p>
        </p:txBody>
      </p:sp>
      <p:sp>
        <p:nvSpPr>
          <p:cNvPr id="3" name="Subtitle 2"/>
          <p:cNvSpPr>
            <a:spLocks noGrp="1"/>
          </p:cNvSpPr>
          <p:nvPr>
            <p:ph type="subTitle" idx="1"/>
          </p:nvPr>
        </p:nvSpPr>
        <p:spPr>
          <a:xfrm>
            <a:off x="539552" y="836712"/>
            <a:ext cx="8136904" cy="1752600"/>
          </a:xfrm>
        </p:spPr>
        <p:txBody>
          <a:bodyPr>
            <a:noAutofit/>
          </a:bodyPr>
          <a:lstStyle/>
          <a:p>
            <a:pPr algn="l"/>
            <a:r>
              <a:rPr lang="en-US" sz="2000" b="1" dirty="0">
                <a:solidFill>
                  <a:schemeClr val="tx1"/>
                </a:solidFill>
              </a:rPr>
              <a:t>As argued by </a:t>
            </a:r>
            <a:r>
              <a:rPr lang="en-US" sz="2000" b="1" dirty="0" err="1">
                <a:solidFill>
                  <a:schemeClr val="tx1"/>
                </a:solidFill>
              </a:rPr>
              <a:t>Teichler</a:t>
            </a:r>
            <a:r>
              <a:rPr lang="en-US" sz="2000" b="1" dirty="0">
                <a:solidFill>
                  <a:schemeClr val="tx1"/>
                </a:solidFill>
              </a:rPr>
              <a:t> (2007), </a:t>
            </a:r>
            <a:r>
              <a:rPr lang="en-US" sz="2000" b="1" i="1" dirty="0">
                <a:solidFill>
                  <a:schemeClr val="tx1"/>
                </a:solidFill>
              </a:rPr>
              <a:t>quality assurance </a:t>
            </a:r>
            <a:r>
              <a:rPr lang="en-US" sz="2000" b="1" dirty="0">
                <a:solidFill>
                  <a:schemeClr val="tx1"/>
                </a:solidFill>
              </a:rPr>
              <a:t>has become the most popular umbrella term in Europe referring to all kinds of assessment in </a:t>
            </a:r>
            <a:r>
              <a:rPr lang="en-US" sz="2000" b="1" dirty="0" smtClean="0">
                <a:solidFill>
                  <a:schemeClr val="tx1"/>
                </a:solidFill>
              </a:rPr>
              <a:t>HE </a:t>
            </a:r>
            <a:r>
              <a:rPr lang="en-US" sz="2000" b="1" dirty="0">
                <a:solidFill>
                  <a:schemeClr val="tx1"/>
                </a:solidFill>
              </a:rPr>
              <a:t>relating to activities aimed at developing and improving the quality of </a:t>
            </a:r>
            <a:r>
              <a:rPr lang="en-US" sz="2000" b="1" dirty="0" smtClean="0">
                <a:solidFill>
                  <a:schemeClr val="tx1"/>
                </a:solidFill>
              </a:rPr>
              <a:t>HE</a:t>
            </a:r>
          </a:p>
          <a:p>
            <a:pPr algn="l"/>
            <a:r>
              <a:rPr lang="en-US" sz="2000" b="1" dirty="0" smtClean="0">
                <a:solidFill>
                  <a:schemeClr val="tx1"/>
                </a:solidFill>
              </a:rPr>
              <a:t> </a:t>
            </a:r>
            <a:r>
              <a:rPr lang="en-US" sz="2000" b="1" dirty="0">
                <a:solidFill>
                  <a:schemeClr val="tx1"/>
                </a:solidFill>
              </a:rPr>
              <a:t>A key question is then what is meant by “quality” in </a:t>
            </a:r>
            <a:r>
              <a:rPr lang="en-US" sz="2000" b="1" dirty="0" smtClean="0">
                <a:solidFill>
                  <a:schemeClr val="tx1"/>
                </a:solidFill>
              </a:rPr>
              <a:t>HE ? </a:t>
            </a:r>
            <a:endParaRPr lang="nl-BE" sz="2000" b="1" dirty="0">
              <a:solidFill>
                <a:schemeClr val="tx1"/>
              </a:solidFill>
            </a:endParaRPr>
          </a:p>
          <a:p>
            <a:pPr algn="l"/>
            <a:endParaRPr lang="en-US" sz="2000" b="1" dirty="0" smtClean="0">
              <a:solidFill>
                <a:schemeClr val="tx1"/>
              </a:solidFill>
            </a:endParaRPr>
          </a:p>
          <a:p>
            <a:pPr algn="l"/>
            <a:r>
              <a:rPr lang="en-US" sz="2000" b="1" dirty="0" smtClean="0">
                <a:solidFill>
                  <a:schemeClr val="tx1"/>
                </a:solidFill>
              </a:rPr>
              <a:t>Looking </a:t>
            </a:r>
            <a:r>
              <a:rPr lang="en-US" sz="2000" b="1" dirty="0">
                <a:solidFill>
                  <a:schemeClr val="tx1"/>
                </a:solidFill>
              </a:rPr>
              <a:t>at the literature it becomes quickly obvious that there is no simple answer to the question. According to </a:t>
            </a:r>
            <a:r>
              <a:rPr lang="en-US" sz="2000" b="1" dirty="0" err="1">
                <a:solidFill>
                  <a:schemeClr val="tx1"/>
                </a:solidFill>
              </a:rPr>
              <a:t>Westerheijden</a:t>
            </a:r>
            <a:r>
              <a:rPr lang="en-US" sz="2000" b="1" dirty="0">
                <a:solidFill>
                  <a:schemeClr val="tx1"/>
                </a:solidFill>
              </a:rPr>
              <a:t> (2007), all definitions of quality in the literature refer </a:t>
            </a:r>
            <a:endParaRPr lang="nl-BE" sz="2000" b="1" dirty="0">
              <a:solidFill>
                <a:schemeClr val="tx1"/>
              </a:solidFill>
            </a:endParaRPr>
          </a:p>
          <a:p>
            <a:pPr algn="l"/>
            <a:r>
              <a:rPr lang="en-US" sz="2000" b="1" dirty="0">
                <a:solidFill>
                  <a:schemeClr val="tx1"/>
                </a:solidFill>
              </a:rPr>
              <a:t>“to the link between the good or service under consideration and desires of customers as the essence of quality”. (p. 9)</a:t>
            </a:r>
            <a:endParaRPr lang="nl-BE" sz="2000" b="1" dirty="0">
              <a:solidFill>
                <a:schemeClr val="tx1"/>
              </a:solidFill>
            </a:endParaRPr>
          </a:p>
          <a:p>
            <a:pPr algn="l"/>
            <a:endParaRPr lang="en-US" sz="2000" b="1" dirty="0" smtClean="0">
              <a:solidFill>
                <a:schemeClr val="tx1"/>
              </a:solidFill>
            </a:endParaRPr>
          </a:p>
          <a:p>
            <a:pPr algn="l"/>
            <a:r>
              <a:rPr lang="en-US" sz="2000" b="1" dirty="0" smtClean="0">
                <a:solidFill>
                  <a:schemeClr val="tx1"/>
                </a:solidFill>
              </a:rPr>
              <a:t>But </a:t>
            </a:r>
            <a:r>
              <a:rPr lang="en-US" sz="2000" b="1" dirty="0">
                <a:solidFill>
                  <a:schemeClr val="tx1"/>
                </a:solidFill>
              </a:rPr>
              <a:t>with respect to </a:t>
            </a:r>
            <a:r>
              <a:rPr lang="en-US" sz="2000" b="1" dirty="0" smtClean="0">
                <a:solidFill>
                  <a:schemeClr val="tx1"/>
                </a:solidFill>
              </a:rPr>
              <a:t>HE there </a:t>
            </a:r>
            <a:r>
              <a:rPr lang="en-US" sz="2000" b="1" dirty="0">
                <a:solidFill>
                  <a:schemeClr val="tx1"/>
                </a:solidFill>
              </a:rPr>
              <a:t>are different categories of customers representing distinct </a:t>
            </a:r>
            <a:r>
              <a:rPr lang="en-US" sz="2000" b="1" dirty="0" smtClean="0">
                <a:solidFill>
                  <a:schemeClr val="tx1"/>
                </a:solidFill>
              </a:rPr>
              <a:t>stakeholders </a:t>
            </a:r>
          </a:p>
          <a:p>
            <a:pPr algn="l"/>
            <a:r>
              <a:rPr lang="en-US" sz="2000" b="1" dirty="0" smtClean="0">
                <a:solidFill>
                  <a:schemeClr val="tx1"/>
                </a:solidFill>
              </a:rPr>
              <a:t>For </a:t>
            </a:r>
            <a:r>
              <a:rPr lang="en-US" sz="2000" b="1" dirty="0">
                <a:solidFill>
                  <a:schemeClr val="tx1"/>
                </a:solidFill>
              </a:rPr>
              <a:t>instance, considered from the standpoint of students  quality of higher education  refers to what happens in the classroom. The same holds true for the authorities of institutions, although they may focus as well on other aspects than the </a:t>
            </a:r>
            <a:r>
              <a:rPr lang="en-US" sz="2000" b="1" dirty="0" smtClean="0">
                <a:solidFill>
                  <a:schemeClr val="tx1"/>
                </a:solidFill>
              </a:rPr>
              <a:t>students </a:t>
            </a:r>
            <a:endParaRPr lang="nl-BE" sz="2000" b="1" dirty="0">
              <a:solidFill>
                <a:schemeClr val="tx1"/>
              </a:solidFill>
            </a:endParaRPr>
          </a:p>
        </p:txBody>
      </p:sp>
    </p:spTree>
    <p:extLst>
      <p:ext uri="{BB962C8B-B14F-4D97-AF65-F5344CB8AC3E}">
        <p14:creationId xmlns:p14="http://schemas.microsoft.com/office/powerpoint/2010/main" xmlns="" val="2911883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36912"/>
            <a:ext cx="8229600" cy="1143000"/>
          </a:xfrm>
        </p:spPr>
        <p:txBody>
          <a:bodyPr>
            <a:noAutofit/>
          </a:bodyPr>
          <a:lstStyle/>
          <a:p>
            <a:pPr algn="l"/>
            <a:r>
              <a:rPr lang="en-US" sz="2400" b="1" dirty="0"/>
              <a:t>But quality has a different meaning from the perspective of employers who look for graduates as manpower, but also for governments that are the main funders of </a:t>
            </a:r>
            <a:r>
              <a:rPr lang="en-US" sz="2400" b="1" dirty="0" smtClean="0"/>
              <a:t>HE</a:t>
            </a:r>
            <a:br>
              <a:rPr lang="en-US" sz="2400" b="1" dirty="0" smtClean="0"/>
            </a:br>
            <a:r>
              <a:rPr lang="en-US" sz="2400" b="1" dirty="0"/>
              <a:t/>
            </a:r>
            <a:br>
              <a:rPr lang="en-US" sz="2400" b="1" dirty="0"/>
            </a:br>
            <a:r>
              <a:rPr lang="en-US" sz="2400" b="1" dirty="0" smtClean="0"/>
              <a:t> </a:t>
            </a:r>
            <a:r>
              <a:rPr lang="en-US" sz="2400" b="1" dirty="0"/>
              <a:t>In addition quality may have a different meaning at different moments in time, or in distinct geographical </a:t>
            </a:r>
            <a:r>
              <a:rPr lang="en-US" sz="2400" b="1" dirty="0" smtClean="0"/>
              <a:t>regions </a:t>
            </a:r>
            <a:br>
              <a:rPr lang="en-US" sz="2400" b="1" dirty="0" smtClean="0"/>
            </a:br>
            <a:r>
              <a:rPr lang="en-US" sz="2400" b="1" dirty="0"/>
              <a:t/>
            </a:r>
            <a:br>
              <a:rPr lang="en-US" sz="2400" b="1" dirty="0"/>
            </a:br>
            <a:r>
              <a:rPr lang="en-US" sz="2400" b="1" dirty="0" smtClean="0"/>
              <a:t>Taking </a:t>
            </a:r>
            <a:r>
              <a:rPr lang="en-US" sz="2400" b="1" dirty="0"/>
              <a:t>all this into account Harvey and Green (1993) have grouped the widely differing conceptualization of quality into five discrete but interrelated </a:t>
            </a:r>
            <a:r>
              <a:rPr lang="en-US" sz="2400" b="1" dirty="0" smtClean="0"/>
              <a:t>categories. Q</a:t>
            </a:r>
            <a:r>
              <a:rPr lang="nl-BE" sz="2400" b="1" dirty="0" err="1" smtClean="0"/>
              <a:t>uality</a:t>
            </a:r>
            <a:r>
              <a:rPr lang="nl-BE" sz="2400" b="1" dirty="0" smtClean="0"/>
              <a:t> </a:t>
            </a:r>
            <a:r>
              <a:rPr lang="nl-BE" sz="2400" b="1" dirty="0" err="1"/>
              <a:t>can</a:t>
            </a:r>
            <a:r>
              <a:rPr lang="nl-BE" sz="2400" b="1" dirty="0"/>
              <a:t> </a:t>
            </a:r>
            <a:r>
              <a:rPr lang="nl-BE" sz="2400" b="1" dirty="0" err="1"/>
              <a:t>be</a:t>
            </a:r>
            <a:r>
              <a:rPr lang="nl-BE" sz="2400" b="1" dirty="0"/>
              <a:t> </a:t>
            </a:r>
            <a:r>
              <a:rPr lang="nl-BE" sz="2400" b="1" dirty="0" err="1"/>
              <a:t>viewed</a:t>
            </a:r>
            <a:r>
              <a:rPr lang="nl-BE" sz="2400" b="1" dirty="0"/>
              <a:t> </a:t>
            </a:r>
            <a:r>
              <a:rPr lang="nl-BE" sz="2400" b="1" dirty="0" smtClean="0"/>
              <a:t/>
            </a:r>
            <a:br>
              <a:rPr lang="nl-BE" sz="2400" b="1" dirty="0" smtClean="0"/>
            </a:br>
            <a:r>
              <a:rPr lang="nl-BE" sz="2400" b="1" dirty="0"/>
              <a:t>	</a:t>
            </a:r>
            <a:r>
              <a:rPr lang="nl-BE" sz="2400" b="1" dirty="0" smtClean="0"/>
              <a:t/>
            </a:r>
            <a:br>
              <a:rPr lang="nl-BE" sz="2400" b="1" dirty="0" smtClean="0"/>
            </a:br>
            <a:r>
              <a:rPr lang="nl-BE" sz="2400" b="1" dirty="0"/>
              <a:t>	</a:t>
            </a:r>
            <a:r>
              <a:rPr lang="nl-BE" sz="2400" b="1" dirty="0" smtClean="0"/>
              <a:t>	* as </a:t>
            </a:r>
            <a:r>
              <a:rPr lang="nl-BE" sz="2400" b="1" dirty="0" err="1" smtClean="0"/>
              <a:t>exception</a:t>
            </a:r>
            <a:r>
              <a:rPr lang="nl-BE" sz="2400" b="1" dirty="0" smtClean="0"/>
              <a:t> </a:t>
            </a:r>
            <a:br>
              <a:rPr lang="nl-BE" sz="2400" b="1" dirty="0" smtClean="0"/>
            </a:br>
            <a:r>
              <a:rPr lang="nl-BE" sz="2400" b="1" dirty="0" smtClean="0"/>
              <a:t>		* as </a:t>
            </a:r>
            <a:r>
              <a:rPr lang="nl-BE" sz="2400" b="1" dirty="0" err="1" smtClean="0"/>
              <a:t>perfection</a:t>
            </a:r>
            <a:r>
              <a:rPr lang="nl-BE" sz="2400" b="1" dirty="0" smtClean="0"/>
              <a:t> </a:t>
            </a:r>
            <a:br>
              <a:rPr lang="nl-BE" sz="2400" b="1" dirty="0" smtClean="0"/>
            </a:br>
            <a:r>
              <a:rPr lang="nl-BE" sz="2400" b="1" dirty="0" smtClean="0"/>
              <a:t>		* as fitness </a:t>
            </a:r>
            <a:r>
              <a:rPr lang="nl-BE" sz="2400" b="1" dirty="0" err="1" smtClean="0"/>
              <a:t>for</a:t>
            </a:r>
            <a:r>
              <a:rPr lang="nl-BE" sz="2400" b="1" dirty="0" smtClean="0"/>
              <a:t> </a:t>
            </a:r>
            <a:r>
              <a:rPr lang="nl-BE" sz="2400" b="1" dirty="0" err="1" smtClean="0"/>
              <a:t>purpose</a:t>
            </a:r>
            <a:r>
              <a:rPr lang="nl-BE" sz="2400" b="1" dirty="0" smtClean="0"/>
              <a:t> </a:t>
            </a:r>
            <a:br>
              <a:rPr lang="nl-BE" sz="2400" b="1" dirty="0" smtClean="0"/>
            </a:br>
            <a:r>
              <a:rPr lang="nl-BE" sz="2400" b="1" dirty="0" smtClean="0"/>
              <a:t>		* as </a:t>
            </a:r>
            <a:r>
              <a:rPr lang="nl-BE" sz="2400" b="1" dirty="0" err="1" smtClean="0"/>
              <a:t>value</a:t>
            </a:r>
            <a:r>
              <a:rPr lang="nl-BE" sz="2400" b="1" dirty="0" smtClean="0"/>
              <a:t> </a:t>
            </a:r>
            <a:r>
              <a:rPr lang="nl-BE" sz="2400" b="1" dirty="0" err="1" smtClean="0"/>
              <a:t>for</a:t>
            </a:r>
            <a:r>
              <a:rPr lang="nl-BE" sz="2400" b="1" dirty="0" smtClean="0"/>
              <a:t> money  </a:t>
            </a:r>
            <a:br>
              <a:rPr lang="nl-BE" sz="2400" b="1" dirty="0" smtClean="0"/>
            </a:br>
            <a:r>
              <a:rPr lang="nl-BE" sz="2400" b="1" dirty="0" smtClean="0"/>
              <a:t>		* as </a:t>
            </a:r>
            <a:r>
              <a:rPr lang="nl-BE" sz="2400" b="1" dirty="0" err="1" smtClean="0"/>
              <a:t>transformative</a:t>
            </a:r>
            <a:r>
              <a:rPr lang="nl-BE" sz="2400" b="1" dirty="0" smtClean="0"/>
              <a:t> </a:t>
            </a:r>
            <a:endParaRPr lang="nl-BE" sz="2400" b="1" dirty="0"/>
          </a:p>
        </p:txBody>
      </p:sp>
    </p:spTree>
    <p:extLst>
      <p:ext uri="{BB962C8B-B14F-4D97-AF65-F5344CB8AC3E}">
        <p14:creationId xmlns:p14="http://schemas.microsoft.com/office/powerpoint/2010/main" xmlns="" val="33280309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852936"/>
            <a:ext cx="8229600" cy="1143000"/>
          </a:xfrm>
        </p:spPr>
        <p:txBody>
          <a:bodyPr>
            <a:normAutofit fontScale="90000"/>
          </a:bodyPr>
          <a:lstStyle/>
          <a:p>
            <a:pPr algn="l"/>
            <a:r>
              <a:rPr lang="nl-BE" sz="2400" b="1" dirty="0" err="1"/>
              <a:t>Other</a:t>
            </a:r>
            <a:r>
              <a:rPr lang="nl-BE" sz="2400" b="1" dirty="0"/>
              <a:t> </a:t>
            </a:r>
            <a:r>
              <a:rPr lang="nl-BE" sz="2400" b="1" dirty="0" err="1"/>
              <a:t>terms</a:t>
            </a:r>
            <a:r>
              <a:rPr lang="nl-BE" sz="2400" b="1" dirty="0"/>
              <a:t> </a:t>
            </a:r>
            <a:r>
              <a:rPr lang="nl-BE" sz="2400" b="1" dirty="0" err="1"/>
              <a:t>that</a:t>
            </a:r>
            <a:r>
              <a:rPr lang="nl-BE" sz="2400" b="1" dirty="0"/>
              <a:t> are </a:t>
            </a:r>
            <a:r>
              <a:rPr lang="nl-BE" sz="2400" b="1" dirty="0" err="1"/>
              <a:t>commonly</a:t>
            </a:r>
            <a:r>
              <a:rPr lang="nl-BE" sz="2400" b="1" dirty="0"/>
              <a:t> </a:t>
            </a:r>
            <a:r>
              <a:rPr lang="nl-BE" sz="2400" b="1" dirty="0" err="1"/>
              <a:t>used</a:t>
            </a:r>
            <a:r>
              <a:rPr lang="nl-BE" sz="2400" b="1" dirty="0"/>
              <a:t> in </a:t>
            </a:r>
            <a:r>
              <a:rPr lang="nl-BE" sz="2400" b="1" dirty="0" err="1"/>
              <a:t>relation</a:t>
            </a:r>
            <a:r>
              <a:rPr lang="nl-BE" sz="2400" b="1" dirty="0"/>
              <a:t> </a:t>
            </a:r>
            <a:r>
              <a:rPr lang="nl-BE" sz="2400" b="1" dirty="0" err="1"/>
              <a:t>to</a:t>
            </a:r>
            <a:r>
              <a:rPr lang="nl-BE" sz="2400" b="1" dirty="0"/>
              <a:t> </a:t>
            </a:r>
            <a:r>
              <a:rPr lang="nl-BE" sz="2400" b="1" dirty="0" err="1"/>
              <a:t>quality</a:t>
            </a:r>
            <a:r>
              <a:rPr lang="nl-BE" sz="2400" b="1" dirty="0"/>
              <a:t> </a:t>
            </a:r>
            <a:r>
              <a:rPr lang="nl-BE" sz="2400" b="1" dirty="0" err="1"/>
              <a:t>assurance</a:t>
            </a:r>
            <a:r>
              <a:rPr lang="nl-BE" sz="2400" b="1" dirty="0"/>
              <a:t> are </a:t>
            </a:r>
            <a:r>
              <a:rPr lang="nl-BE" sz="2400" b="1" i="1" dirty="0" err="1"/>
              <a:t>quality</a:t>
            </a:r>
            <a:r>
              <a:rPr lang="nl-BE" sz="2400" b="1" i="1" dirty="0"/>
              <a:t> control, </a:t>
            </a:r>
            <a:r>
              <a:rPr lang="nl-BE" sz="2400" b="1" i="1" dirty="0" err="1"/>
              <a:t>quality</a:t>
            </a:r>
            <a:r>
              <a:rPr lang="nl-BE" sz="2400" b="1" i="1" dirty="0"/>
              <a:t> management, </a:t>
            </a:r>
            <a:r>
              <a:rPr lang="nl-BE" sz="2400" b="1" i="1" dirty="0" err="1"/>
              <a:t>quality</a:t>
            </a:r>
            <a:r>
              <a:rPr lang="nl-BE" sz="2400" b="1" i="1" dirty="0"/>
              <a:t> audit, </a:t>
            </a:r>
            <a:r>
              <a:rPr lang="nl-BE" sz="2400" b="1" i="1" dirty="0" err="1"/>
              <a:t>quality</a:t>
            </a:r>
            <a:r>
              <a:rPr lang="nl-BE" sz="2400" b="1" i="1" dirty="0"/>
              <a:t> assessment, </a:t>
            </a:r>
            <a:r>
              <a:rPr lang="nl-BE" sz="2400" b="1" i="1" dirty="0" err="1"/>
              <a:t>evaluation</a:t>
            </a:r>
            <a:r>
              <a:rPr lang="nl-BE" sz="2400" b="1" i="1" dirty="0"/>
              <a:t>, </a:t>
            </a:r>
            <a:r>
              <a:rPr lang="nl-BE" sz="2400" b="1" i="1" dirty="0" err="1"/>
              <a:t>and</a:t>
            </a:r>
            <a:r>
              <a:rPr lang="nl-BE" sz="2400" b="1" i="1" dirty="0"/>
              <a:t> </a:t>
            </a:r>
            <a:r>
              <a:rPr lang="nl-BE" sz="2400" b="1" i="1" dirty="0" err="1" smtClean="0"/>
              <a:t>accreditation</a:t>
            </a:r>
            <a:r>
              <a:rPr lang="nl-BE" sz="2400" b="1" dirty="0" smtClean="0"/>
              <a:t> </a:t>
            </a:r>
            <a:br>
              <a:rPr lang="nl-BE" sz="2400" b="1" dirty="0" smtClean="0"/>
            </a:br>
            <a:r>
              <a:rPr lang="nl-BE" sz="2400" b="1" dirty="0" smtClean="0"/>
              <a:t/>
            </a:r>
            <a:br>
              <a:rPr lang="nl-BE" sz="2400" b="1" dirty="0" smtClean="0"/>
            </a:br>
            <a:r>
              <a:rPr lang="nl-BE" sz="2400" b="1" dirty="0" err="1" smtClean="0"/>
              <a:t>Quality</a:t>
            </a:r>
            <a:r>
              <a:rPr lang="nl-BE" sz="2400" b="1" dirty="0" smtClean="0"/>
              <a:t> </a:t>
            </a:r>
            <a:r>
              <a:rPr lang="nl-BE" sz="2400" b="1" dirty="0"/>
              <a:t>control </a:t>
            </a:r>
            <a:r>
              <a:rPr lang="nl-BE" sz="2400" b="1" dirty="0" err="1"/>
              <a:t>and</a:t>
            </a:r>
            <a:r>
              <a:rPr lang="nl-BE" sz="2400" b="1" dirty="0"/>
              <a:t> </a:t>
            </a:r>
            <a:r>
              <a:rPr lang="nl-BE" sz="2400" b="1" dirty="0" err="1"/>
              <a:t>quality</a:t>
            </a:r>
            <a:r>
              <a:rPr lang="nl-BE" sz="2400" b="1" dirty="0"/>
              <a:t> management </a:t>
            </a:r>
            <a:r>
              <a:rPr lang="nl-BE" sz="2400" b="1" dirty="0" err="1"/>
              <a:t>refer</a:t>
            </a:r>
            <a:r>
              <a:rPr lang="nl-BE" sz="2400" b="1" dirty="0"/>
              <a:t> </a:t>
            </a:r>
            <a:r>
              <a:rPr lang="nl-BE" sz="2400" b="1" dirty="0" err="1"/>
              <a:t>to</a:t>
            </a:r>
            <a:r>
              <a:rPr lang="nl-BE" sz="2400" b="1" dirty="0"/>
              <a:t> </a:t>
            </a:r>
            <a:r>
              <a:rPr lang="nl-BE" sz="2400" b="1" i="1" dirty="0"/>
              <a:t>systems </a:t>
            </a:r>
            <a:r>
              <a:rPr lang="nl-BE" sz="2400" b="1" i="1" dirty="0" err="1"/>
              <a:t>used</a:t>
            </a:r>
            <a:r>
              <a:rPr lang="nl-BE" sz="2400" b="1" i="1" dirty="0"/>
              <a:t> </a:t>
            </a:r>
            <a:r>
              <a:rPr lang="nl-BE" sz="2400" b="1" i="1" dirty="0" err="1"/>
              <a:t>internally</a:t>
            </a:r>
            <a:r>
              <a:rPr lang="nl-BE" sz="2400" b="1" i="1" dirty="0"/>
              <a:t> in </a:t>
            </a:r>
            <a:r>
              <a:rPr lang="nl-BE" sz="2400" b="1" i="1" dirty="0" err="1" smtClean="0"/>
              <a:t>HEIs</a:t>
            </a:r>
            <a:r>
              <a:rPr lang="nl-BE" sz="2400" b="1" i="1" dirty="0" smtClean="0"/>
              <a:t>.</a:t>
            </a:r>
            <a:r>
              <a:rPr lang="nl-BE" sz="2400" b="1" dirty="0" smtClean="0"/>
              <a:t> </a:t>
            </a:r>
            <a:r>
              <a:rPr lang="nl-BE" sz="2400" b="1" dirty="0"/>
              <a:t>In </a:t>
            </a:r>
            <a:r>
              <a:rPr lang="nl-BE" sz="2400" b="1" dirty="0" err="1"/>
              <a:t>quality</a:t>
            </a:r>
            <a:r>
              <a:rPr lang="nl-BE" sz="2400" b="1" dirty="0"/>
              <a:t> control the focus is on </a:t>
            </a:r>
            <a:r>
              <a:rPr lang="nl-BE" sz="2400" b="1" dirty="0" err="1"/>
              <a:t>measurement</a:t>
            </a:r>
            <a:r>
              <a:rPr lang="nl-BE" sz="2400" b="1" dirty="0"/>
              <a:t> </a:t>
            </a:r>
            <a:r>
              <a:rPr lang="nl-BE" sz="2400" b="1" dirty="0" err="1"/>
              <a:t>and</a:t>
            </a:r>
            <a:r>
              <a:rPr lang="nl-BE" sz="2400" b="1" dirty="0"/>
              <a:t> maintenance of </a:t>
            </a:r>
            <a:r>
              <a:rPr lang="nl-BE" sz="2400" b="1" dirty="0" err="1"/>
              <a:t>educational</a:t>
            </a:r>
            <a:r>
              <a:rPr lang="nl-BE" sz="2400" b="1" dirty="0"/>
              <a:t> standard, </a:t>
            </a:r>
            <a:r>
              <a:rPr lang="nl-BE" sz="2400" b="1" dirty="0" err="1"/>
              <a:t>whereas</a:t>
            </a:r>
            <a:r>
              <a:rPr lang="nl-BE" sz="2400" b="1" dirty="0"/>
              <a:t> </a:t>
            </a:r>
            <a:r>
              <a:rPr lang="nl-BE" sz="2400" b="1" dirty="0" err="1"/>
              <a:t>quality</a:t>
            </a:r>
            <a:r>
              <a:rPr lang="nl-BE" sz="2400" b="1" dirty="0"/>
              <a:t> management </a:t>
            </a:r>
            <a:r>
              <a:rPr lang="nl-BE" sz="2400" b="1" dirty="0" err="1"/>
              <a:t>aims</a:t>
            </a:r>
            <a:r>
              <a:rPr lang="nl-BE" sz="2400" b="1" dirty="0"/>
              <a:t> at </a:t>
            </a:r>
            <a:r>
              <a:rPr lang="nl-BE" sz="2400" b="1" dirty="0" err="1"/>
              <a:t>linking</a:t>
            </a:r>
            <a:r>
              <a:rPr lang="nl-BE" sz="2400" b="1" dirty="0"/>
              <a:t> </a:t>
            </a:r>
            <a:r>
              <a:rPr lang="nl-BE" sz="2400" b="1" dirty="0" err="1"/>
              <a:t>quality</a:t>
            </a:r>
            <a:r>
              <a:rPr lang="nl-BE" sz="2400" b="1" dirty="0"/>
              <a:t> control </a:t>
            </a:r>
            <a:r>
              <a:rPr lang="nl-BE" sz="2400" b="1" dirty="0" err="1"/>
              <a:t>to</a:t>
            </a:r>
            <a:r>
              <a:rPr lang="nl-BE" sz="2400" b="1" dirty="0"/>
              <a:t> planning </a:t>
            </a:r>
            <a:r>
              <a:rPr lang="nl-BE" sz="2400" b="1" dirty="0" err="1"/>
              <a:t>and</a:t>
            </a:r>
            <a:r>
              <a:rPr lang="nl-BE" sz="2400" b="1" dirty="0"/>
              <a:t> control </a:t>
            </a:r>
            <a:r>
              <a:rPr lang="nl-BE" sz="2400" b="1" dirty="0" err="1"/>
              <a:t>cycles</a:t>
            </a:r>
            <a:r>
              <a:rPr lang="nl-BE" sz="2400" b="1" dirty="0"/>
              <a:t> in view of </a:t>
            </a:r>
            <a:r>
              <a:rPr lang="nl-BE" sz="2400" b="1" dirty="0" err="1"/>
              <a:t>possible</a:t>
            </a:r>
            <a:r>
              <a:rPr lang="nl-BE" sz="2400" b="1" dirty="0"/>
              <a:t> changes </a:t>
            </a:r>
            <a:r>
              <a:rPr lang="nl-BE" sz="2400" b="1" dirty="0" err="1"/>
              <a:t>and</a:t>
            </a:r>
            <a:r>
              <a:rPr lang="nl-BE" sz="2400" b="1" dirty="0"/>
              <a:t> </a:t>
            </a:r>
            <a:r>
              <a:rPr lang="nl-BE" sz="2400" b="1" dirty="0" err="1" smtClean="0"/>
              <a:t>improvements</a:t>
            </a:r>
            <a:r>
              <a:rPr lang="nl-BE" sz="2400" b="1" dirty="0"/>
              <a:t/>
            </a:r>
            <a:br>
              <a:rPr lang="nl-BE" sz="2400" b="1" dirty="0"/>
            </a:br>
            <a:r>
              <a:rPr lang="nl-BE" sz="2400" b="1" dirty="0" smtClean="0"/>
              <a:t/>
            </a:r>
            <a:br>
              <a:rPr lang="nl-BE" sz="2400" b="1" dirty="0" smtClean="0"/>
            </a:br>
            <a:r>
              <a:rPr lang="nl-BE" sz="2400" b="1" dirty="0" err="1" smtClean="0"/>
              <a:t>Quality</a:t>
            </a:r>
            <a:r>
              <a:rPr lang="nl-BE" sz="2400" b="1" dirty="0" smtClean="0"/>
              <a:t> </a:t>
            </a:r>
            <a:r>
              <a:rPr lang="nl-BE" sz="2400" b="1" dirty="0"/>
              <a:t>assessment </a:t>
            </a:r>
            <a:r>
              <a:rPr lang="nl-BE" sz="2400" b="1" dirty="0" err="1"/>
              <a:t>and</a:t>
            </a:r>
            <a:r>
              <a:rPr lang="nl-BE" sz="2400" b="1" dirty="0"/>
              <a:t> </a:t>
            </a:r>
            <a:r>
              <a:rPr lang="nl-BE" sz="2400" b="1" dirty="0" err="1"/>
              <a:t>evaluation</a:t>
            </a:r>
            <a:r>
              <a:rPr lang="nl-BE" sz="2400" b="1" dirty="0"/>
              <a:t> </a:t>
            </a:r>
            <a:r>
              <a:rPr lang="nl-BE" sz="2400" b="1" dirty="0" err="1"/>
              <a:t>refer</a:t>
            </a:r>
            <a:r>
              <a:rPr lang="nl-BE" sz="2400" b="1" dirty="0"/>
              <a:t> </a:t>
            </a:r>
            <a:r>
              <a:rPr lang="nl-BE" sz="2400" b="1" dirty="0" err="1"/>
              <a:t>to</a:t>
            </a:r>
            <a:r>
              <a:rPr lang="nl-BE" sz="2400" b="1" dirty="0"/>
              <a:t> </a:t>
            </a:r>
            <a:r>
              <a:rPr lang="nl-BE" sz="2400" b="1" i="1" dirty="0" err="1"/>
              <a:t>external</a:t>
            </a:r>
            <a:r>
              <a:rPr lang="nl-BE" sz="2400" b="1" i="1" dirty="0"/>
              <a:t> </a:t>
            </a:r>
            <a:r>
              <a:rPr lang="nl-BE" sz="2400" b="1" i="1" dirty="0" err="1"/>
              <a:t>quality</a:t>
            </a:r>
            <a:r>
              <a:rPr lang="nl-BE" sz="2400" b="1" i="1" dirty="0"/>
              <a:t> </a:t>
            </a:r>
            <a:r>
              <a:rPr lang="nl-BE" sz="2400" b="1" i="1" dirty="0" err="1"/>
              <a:t>assurance</a:t>
            </a:r>
            <a:r>
              <a:rPr lang="nl-BE" sz="2400" b="1" i="1" dirty="0"/>
              <a:t> systems</a:t>
            </a:r>
            <a:r>
              <a:rPr lang="nl-BE" sz="2400" b="1" dirty="0"/>
              <a:t> </a:t>
            </a:r>
            <a:r>
              <a:rPr lang="nl-BE" sz="2400" b="1" dirty="0" err="1"/>
              <a:t>oriented</a:t>
            </a:r>
            <a:r>
              <a:rPr lang="nl-BE" sz="2400" b="1" dirty="0"/>
              <a:t> </a:t>
            </a:r>
            <a:r>
              <a:rPr lang="nl-BE" sz="2400" b="1" dirty="0" err="1"/>
              <a:t>toward</a:t>
            </a:r>
            <a:r>
              <a:rPr lang="nl-BE" sz="2400" b="1" dirty="0"/>
              <a:t> the </a:t>
            </a:r>
            <a:r>
              <a:rPr lang="nl-BE" sz="2400" b="1" dirty="0" err="1"/>
              <a:t>measurement</a:t>
            </a:r>
            <a:r>
              <a:rPr lang="nl-BE" sz="2400" b="1" dirty="0"/>
              <a:t> of </a:t>
            </a:r>
            <a:r>
              <a:rPr lang="nl-BE" sz="2400" b="1" dirty="0" err="1"/>
              <a:t>quality</a:t>
            </a:r>
            <a:r>
              <a:rPr lang="nl-BE" sz="2400" b="1" dirty="0"/>
              <a:t>, </a:t>
            </a:r>
            <a:r>
              <a:rPr lang="nl-BE" sz="2400" b="1" dirty="0" err="1"/>
              <a:t>quantitatively</a:t>
            </a:r>
            <a:r>
              <a:rPr lang="nl-BE" sz="2400" b="1" dirty="0"/>
              <a:t> as well as </a:t>
            </a:r>
            <a:r>
              <a:rPr lang="nl-BE" sz="2400" b="1" dirty="0" err="1"/>
              <a:t>qualitatively</a:t>
            </a:r>
            <a:r>
              <a:rPr lang="nl-BE" sz="2400" b="1" dirty="0"/>
              <a:t>. </a:t>
            </a:r>
            <a:r>
              <a:rPr lang="nl-BE" sz="2400" b="1" dirty="0" err="1"/>
              <a:t>Quality</a:t>
            </a:r>
            <a:r>
              <a:rPr lang="nl-BE" sz="2400" b="1" dirty="0"/>
              <a:t> audit is </a:t>
            </a:r>
            <a:r>
              <a:rPr lang="nl-BE" sz="2400" b="1" dirty="0" err="1"/>
              <a:t>used</a:t>
            </a:r>
            <a:r>
              <a:rPr lang="nl-BE" sz="2400" b="1" dirty="0"/>
              <a:t> </a:t>
            </a:r>
            <a:r>
              <a:rPr lang="nl-BE" sz="2400" b="1" dirty="0" err="1"/>
              <a:t>to</a:t>
            </a:r>
            <a:r>
              <a:rPr lang="nl-BE" sz="2400" b="1" dirty="0"/>
              <a:t> </a:t>
            </a:r>
            <a:r>
              <a:rPr lang="nl-BE" sz="2400" b="1" dirty="0" err="1"/>
              <a:t>indicate</a:t>
            </a:r>
            <a:r>
              <a:rPr lang="nl-BE" sz="2400" b="1" dirty="0"/>
              <a:t> </a:t>
            </a:r>
            <a:r>
              <a:rPr lang="nl-BE" sz="2400" b="1" dirty="0" err="1"/>
              <a:t>an</a:t>
            </a:r>
            <a:r>
              <a:rPr lang="nl-BE" sz="2400" b="1" dirty="0"/>
              <a:t> </a:t>
            </a:r>
            <a:r>
              <a:rPr lang="nl-BE" sz="2400" b="1" dirty="0" err="1"/>
              <a:t>evaluation</a:t>
            </a:r>
            <a:r>
              <a:rPr lang="nl-BE" sz="2400" b="1" dirty="0"/>
              <a:t> procedure </a:t>
            </a:r>
            <a:r>
              <a:rPr lang="nl-BE" sz="2400" b="1" dirty="0" err="1"/>
              <a:t>that</a:t>
            </a:r>
            <a:r>
              <a:rPr lang="nl-BE" sz="2400" b="1" dirty="0"/>
              <a:t> </a:t>
            </a:r>
            <a:r>
              <a:rPr lang="nl-BE" sz="2400" b="1" dirty="0" err="1"/>
              <a:t>focuses</a:t>
            </a:r>
            <a:r>
              <a:rPr lang="nl-BE" sz="2400" b="1" dirty="0"/>
              <a:t> on </a:t>
            </a:r>
            <a:r>
              <a:rPr lang="nl-BE" sz="2400" b="1" dirty="0" err="1"/>
              <a:t>quality</a:t>
            </a:r>
            <a:r>
              <a:rPr lang="nl-BE" sz="2400" b="1" dirty="0"/>
              <a:t> management </a:t>
            </a:r>
            <a:r>
              <a:rPr lang="nl-BE" sz="2400" b="1" dirty="0" err="1"/>
              <a:t>arrangements</a:t>
            </a:r>
            <a:r>
              <a:rPr lang="nl-BE" sz="2400" b="1" dirty="0"/>
              <a:t> </a:t>
            </a:r>
            <a:r>
              <a:rPr lang="nl-BE" sz="2400" b="1" dirty="0" err="1"/>
              <a:t>within</a:t>
            </a:r>
            <a:r>
              <a:rPr lang="nl-BE" sz="2400" b="1" dirty="0"/>
              <a:t> </a:t>
            </a:r>
            <a:r>
              <a:rPr lang="nl-BE" sz="2400" b="1" dirty="0" err="1" smtClean="0"/>
              <a:t>HEIs</a:t>
            </a:r>
            <a:r>
              <a:rPr lang="nl-BE" sz="2400" b="1" dirty="0" smtClean="0"/>
              <a:t>. </a:t>
            </a:r>
            <a:r>
              <a:rPr lang="nl-BE" sz="2400" b="1" dirty="0" err="1"/>
              <a:t>This</a:t>
            </a:r>
            <a:r>
              <a:rPr lang="nl-BE" sz="2400" b="1" dirty="0"/>
              <a:t> </a:t>
            </a:r>
            <a:r>
              <a:rPr lang="nl-BE" sz="2400" b="1" dirty="0" err="1"/>
              <a:t>latter</a:t>
            </a:r>
            <a:r>
              <a:rPr lang="nl-BE" sz="2400" b="1" dirty="0"/>
              <a:t> system is </a:t>
            </a:r>
            <a:r>
              <a:rPr lang="nl-BE" sz="2400" b="1" dirty="0" err="1"/>
              <a:t>so</a:t>
            </a:r>
            <a:r>
              <a:rPr lang="nl-BE" sz="2400" b="1" dirty="0"/>
              <a:t> far </a:t>
            </a:r>
            <a:r>
              <a:rPr lang="nl-BE" sz="2400" b="1" dirty="0" err="1"/>
              <a:t>less</a:t>
            </a:r>
            <a:r>
              <a:rPr lang="nl-BE" sz="2400" b="1" dirty="0"/>
              <a:t> common, but as </a:t>
            </a:r>
            <a:r>
              <a:rPr lang="nl-BE" sz="2400" b="1" dirty="0" err="1"/>
              <a:t>an</a:t>
            </a:r>
            <a:r>
              <a:rPr lang="nl-BE" sz="2400" b="1" dirty="0"/>
              <a:t> </a:t>
            </a:r>
            <a:r>
              <a:rPr lang="nl-BE" sz="2400" b="1" dirty="0" err="1"/>
              <a:t>example</a:t>
            </a:r>
            <a:r>
              <a:rPr lang="nl-BE" sz="2400" b="1" dirty="0"/>
              <a:t> I </a:t>
            </a:r>
            <a:r>
              <a:rPr lang="nl-BE" sz="2400" b="1" dirty="0" err="1"/>
              <a:t>refer</a:t>
            </a:r>
            <a:r>
              <a:rPr lang="nl-BE" sz="2400" b="1" dirty="0"/>
              <a:t> </a:t>
            </a:r>
            <a:r>
              <a:rPr lang="nl-BE" sz="2400" b="1" dirty="0" err="1"/>
              <a:t>to</a:t>
            </a:r>
            <a:r>
              <a:rPr lang="nl-BE" sz="2400" b="1" dirty="0"/>
              <a:t> the </a:t>
            </a:r>
            <a:r>
              <a:rPr lang="nl-BE" sz="2400" b="1" dirty="0" err="1"/>
              <a:t>evaluation</a:t>
            </a:r>
            <a:r>
              <a:rPr lang="nl-BE" sz="2400" b="1" dirty="0"/>
              <a:t> of </a:t>
            </a:r>
            <a:r>
              <a:rPr lang="nl-BE" sz="2400" b="1" dirty="0" err="1"/>
              <a:t>leadership</a:t>
            </a:r>
            <a:r>
              <a:rPr lang="nl-BE" sz="2400" b="1" dirty="0"/>
              <a:t> </a:t>
            </a:r>
            <a:r>
              <a:rPr lang="nl-BE" sz="2400" b="1" dirty="0" err="1"/>
              <a:t>and</a:t>
            </a:r>
            <a:r>
              <a:rPr lang="nl-BE" sz="2400" b="1" dirty="0"/>
              <a:t> management of </a:t>
            </a:r>
            <a:r>
              <a:rPr lang="nl-BE" sz="2400" b="1" dirty="0" err="1"/>
              <a:t>education</a:t>
            </a:r>
            <a:r>
              <a:rPr lang="nl-BE" sz="2400" b="1" dirty="0"/>
              <a:t> the University of Helsinki in 2008 (</a:t>
            </a:r>
            <a:r>
              <a:rPr lang="nl-BE" sz="2400" b="1" dirty="0" err="1"/>
              <a:t>Saari</a:t>
            </a:r>
            <a:r>
              <a:rPr lang="nl-BE" sz="2400" b="1" dirty="0"/>
              <a:t> &amp; </a:t>
            </a:r>
            <a:r>
              <a:rPr lang="nl-BE" sz="2400" b="1" dirty="0" err="1"/>
              <a:t>Frimodig</a:t>
            </a:r>
            <a:r>
              <a:rPr lang="nl-BE" sz="2400" b="1" dirty="0"/>
              <a:t>, 2009</a:t>
            </a:r>
            <a:r>
              <a:rPr lang="nl-BE" sz="2400" b="1" dirty="0" smtClean="0"/>
              <a:t>) </a:t>
            </a:r>
            <a:r>
              <a:rPr lang="nl-BE" sz="2400" b="1" dirty="0"/>
              <a:t/>
            </a:r>
            <a:br>
              <a:rPr lang="nl-BE" sz="2400" b="1" dirty="0"/>
            </a:br>
            <a:endParaRPr lang="nl-BE" sz="2400" b="1" dirty="0"/>
          </a:p>
        </p:txBody>
      </p:sp>
    </p:spTree>
    <p:extLst>
      <p:ext uri="{BB962C8B-B14F-4D97-AF65-F5344CB8AC3E}">
        <p14:creationId xmlns:p14="http://schemas.microsoft.com/office/powerpoint/2010/main" xmlns="" val="22651633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80928"/>
            <a:ext cx="8229600" cy="1143000"/>
          </a:xfrm>
        </p:spPr>
        <p:txBody>
          <a:bodyPr>
            <a:normAutofit fontScale="90000"/>
          </a:bodyPr>
          <a:lstStyle/>
          <a:p>
            <a:pPr algn="l"/>
            <a:r>
              <a:rPr lang="nl-BE" sz="2400" b="1" dirty="0" err="1"/>
              <a:t>Accreditation</a:t>
            </a:r>
            <a:r>
              <a:rPr lang="nl-BE" sz="2400" b="1" dirty="0"/>
              <a:t> </a:t>
            </a:r>
            <a:r>
              <a:rPr lang="nl-BE" sz="2400" b="1" dirty="0" err="1"/>
              <a:t>differs</a:t>
            </a:r>
            <a:r>
              <a:rPr lang="nl-BE" sz="2400" b="1" dirty="0"/>
              <a:t> </a:t>
            </a:r>
            <a:r>
              <a:rPr lang="nl-BE" sz="2400" b="1" dirty="0" err="1"/>
              <a:t>from</a:t>
            </a:r>
            <a:r>
              <a:rPr lang="nl-BE" sz="2400" b="1" dirty="0"/>
              <a:t> </a:t>
            </a:r>
            <a:r>
              <a:rPr lang="nl-BE" sz="2400" b="1" dirty="0" err="1"/>
              <a:t>quality</a:t>
            </a:r>
            <a:r>
              <a:rPr lang="nl-BE" sz="2400" b="1" dirty="0"/>
              <a:t> assessment in </a:t>
            </a:r>
            <a:r>
              <a:rPr lang="nl-BE" sz="2400" b="1" dirty="0" err="1"/>
              <a:t>function</a:t>
            </a:r>
            <a:r>
              <a:rPr lang="nl-BE" sz="2400" b="1" dirty="0"/>
              <a:t> as well as in the kind of </a:t>
            </a:r>
            <a:r>
              <a:rPr lang="nl-BE" sz="2400" b="1" dirty="0" err="1"/>
              <a:t>judgment</a:t>
            </a:r>
            <a:r>
              <a:rPr lang="nl-BE" sz="2400" b="1" dirty="0"/>
              <a:t>. </a:t>
            </a:r>
            <a:r>
              <a:rPr lang="nl-BE" sz="2400" b="1" dirty="0" err="1"/>
              <a:t>Schwarz</a:t>
            </a:r>
            <a:r>
              <a:rPr lang="nl-BE" sz="2400" b="1" dirty="0"/>
              <a:t> </a:t>
            </a:r>
            <a:r>
              <a:rPr lang="nl-BE" sz="2400" b="1" dirty="0" err="1"/>
              <a:t>and</a:t>
            </a:r>
            <a:r>
              <a:rPr lang="nl-BE" sz="2400" b="1" dirty="0"/>
              <a:t> </a:t>
            </a:r>
            <a:r>
              <a:rPr lang="nl-BE" sz="2400" b="1" dirty="0" err="1"/>
              <a:t>Westerheijden</a:t>
            </a:r>
            <a:r>
              <a:rPr lang="nl-BE" sz="2400" b="1" dirty="0"/>
              <a:t> (</a:t>
            </a:r>
            <a:r>
              <a:rPr lang="nl-BE" sz="2400" b="1" dirty="0" smtClean="0"/>
              <a:t>2004b, p. 2) </a:t>
            </a:r>
            <a:r>
              <a:rPr lang="nl-BE" sz="2400" b="1" dirty="0" err="1"/>
              <a:t>define</a:t>
            </a:r>
            <a:r>
              <a:rPr lang="nl-BE" sz="2400" b="1" dirty="0"/>
              <a:t> </a:t>
            </a:r>
            <a:r>
              <a:rPr lang="nl-BE" sz="2400" b="1" dirty="0" err="1"/>
              <a:t>accreditation</a:t>
            </a:r>
            <a:r>
              <a:rPr lang="nl-BE" sz="2400" b="1" dirty="0"/>
              <a:t> as </a:t>
            </a:r>
            <a:r>
              <a:rPr lang="nl-BE" sz="2400" b="1" dirty="0" err="1"/>
              <a:t>follows</a:t>
            </a:r>
            <a:r>
              <a:rPr lang="nl-BE" sz="2400" b="1" dirty="0" smtClean="0"/>
              <a:t>:</a:t>
            </a:r>
            <a:br>
              <a:rPr lang="nl-BE" sz="2400" b="1" dirty="0" smtClean="0"/>
            </a:br>
            <a:r>
              <a:rPr lang="nl-BE" sz="2400" b="1" dirty="0"/>
              <a:t/>
            </a:r>
            <a:br>
              <a:rPr lang="nl-BE" sz="2400" b="1" dirty="0"/>
            </a:br>
            <a:r>
              <a:rPr lang="nl-BE" sz="2400" b="1" dirty="0" smtClean="0"/>
              <a:t>“</a:t>
            </a:r>
            <a:r>
              <a:rPr lang="nl-BE" sz="2400" b="1" dirty="0" err="1" smtClean="0"/>
              <a:t>Institutionalised</a:t>
            </a:r>
            <a:r>
              <a:rPr lang="nl-BE" sz="2400" b="1" dirty="0" smtClean="0"/>
              <a:t> </a:t>
            </a:r>
            <a:r>
              <a:rPr lang="nl-BE" sz="2400" b="1" dirty="0" err="1"/>
              <a:t>and</a:t>
            </a:r>
            <a:r>
              <a:rPr lang="nl-BE" sz="2400" b="1" dirty="0"/>
              <a:t> </a:t>
            </a:r>
            <a:r>
              <a:rPr lang="nl-BE" sz="2400" b="1" dirty="0" err="1"/>
              <a:t>systematically</a:t>
            </a:r>
            <a:r>
              <a:rPr lang="nl-BE" sz="2400" b="1" dirty="0"/>
              <a:t> </a:t>
            </a:r>
            <a:r>
              <a:rPr lang="nl-BE" sz="2400" b="1" dirty="0" err="1"/>
              <a:t>implemented</a:t>
            </a:r>
            <a:r>
              <a:rPr lang="nl-BE" sz="2400" b="1" dirty="0"/>
              <a:t> </a:t>
            </a:r>
            <a:r>
              <a:rPr lang="nl-BE" sz="2400" b="1" dirty="0" err="1"/>
              <a:t>evaluation</a:t>
            </a:r>
            <a:r>
              <a:rPr lang="nl-BE" sz="2400" b="1" dirty="0"/>
              <a:t> </a:t>
            </a:r>
            <a:r>
              <a:rPr lang="nl-BE" sz="2400" b="1" dirty="0" err="1"/>
              <a:t>schemes</a:t>
            </a:r>
            <a:r>
              <a:rPr lang="nl-BE" sz="2400" b="1" dirty="0"/>
              <a:t> of </a:t>
            </a:r>
            <a:r>
              <a:rPr lang="nl-BE" sz="2400" b="1" dirty="0" err="1" smtClean="0"/>
              <a:t>HEIs</a:t>
            </a:r>
            <a:r>
              <a:rPr lang="nl-BE" sz="2400" b="1" dirty="0" smtClean="0"/>
              <a:t>, </a:t>
            </a:r>
            <a:r>
              <a:rPr lang="nl-BE" sz="2400" b="1" dirty="0" err="1"/>
              <a:t>degree</a:t>
            </a:r>
            <a:r>
              <a:rPr lang="nl-BE" sz="2400" b="1" dirty="0"/>
              <a:t> types </a:t>
            </a:r>
            <a:r>
              <a:rPr lang="nl-BE" sz="2400" b="1" dirty="0" err="1"/>
              <a:t>and</a:t>
            </a:r>
            <a:r>
              <a:rPr lang="nl-BE" sz="2400" b="1" dirty="0"/>
              <a:t> </a:t>
            </a:r>
            <a:r>
              <a:rPr lang="nl-BE" sz="2400" b="1" dirty="0" err="1"/>
              <a:t>programmes</a:t>
            </a:r>
            <a:r>
              <a:rPr lang="nl-BE" sz="2400" b="1" dirty="0"/>
              <a:t> </a:t>
            </a:r>
            <a:r>
              <a:rPr lang="nl-BE" sz="2400" b="1" dirty="0" err="1"/>
              <a:t>that</a:t>
            </a:r>
            <a:r>
              <a:rPr lang="nl-BE" sz="2400" b="1" dirty="0"/>
              <a:t> end in a </a:t>
            </a:r>
            <a:r>
              <a:rPr lang="nl-BE" sz="2400" b="1" dirty="0" err="1"/>
              <a:t>formal</a:t>
            </a:r>
            <a:r>
              <a:rPr lang="nl-BE" sz="2400" b="1" dirty="0"/>
              <a:t> summary </a:t>
            </a:r>
            <a:r>
              <a:rPr lang="nl-BE" sz="2400" b="1" dirty="0" err="1"/>
              <a:t>judgment</a:t>
            </a:r>
            <a:r>
              <a:rPr lang="nl-BE" sz="2400" b="1" dirty="0"/>
              <a:t> </a:t>
            </a:r>
            <a:r>
              <a:rPr lang="nl-BE" sz="2400" b="1" dirty="0" err="1"/>
              <a:t>that</a:t>
            </a:r>
            <a:r>
              <a:rPr lang="nl-BE" sz="2400" b="1" dirty="0"/>
              <a:t> leads </a:t>
            </a:r>
            <a:r>
              <a:rPr lang="nl-BE" sz="2400" b="1" dirty="0" err="1"/>
              <a:t>to</a:t>
            </a:r>
            <a:r>
              <a:rPr lang="nl-BE" sz="2400" b="1" dirty="0"/>
              <a:t> </a:t>
            </a:r>
            <a:r>
              <a:rPr lang="nl-BE" sz="2400" b="1" dirty="0" err="1"/>
              <a:t>formal</a:t>
            </a:r>
            <a:r>
              <a:rPr lang="nl-BE" sz="2400" b="1" dirty="0"/>
              <a:t> </a:t>
            </a:r>
            <a:r>
              <a:rPr lang="nl-BE" sz="2400" b="1" dirty="0" err="1"/>
              <a:t>approval</a:t>
            </a:r>
            <a:r>
              <a:rPr lang="nl-BE" sz="2400" b="1" dirty="0"/>
              <a:t> </a:t>
            </a:r>
            <a:r>
              <a:rPr lang="nl-BE" sz="2400" b="1" dirty="0" err="1"/>
              <a:t>processes</a:t>
            </a:r>
            <a:r>
              <a:rPr lang="nl-BE" sz="2400" b="1" dirty="0"/>
              <a:t> </a:t>
            </a:r>
            <a:r>
              <a:rPr lang="nl-BE" sz="2400" b="1" dirty="0" err="1"/>
              <a:t>regarding</a:t>
            </a:r>
            <a:r>
              <a:rPr lang="nl-BE" sz="2400" b="1" dirty="0"/>
              <a:t> the </a:t>
            </a:r>
            <a:r>
              <a:rPr lang="nl-BE" sz="2400" b="1" dirty="0" err="1"/>
              <a:t>respective</a:t>
            </a:r>
            <a:r>
              <a:rPr lang="nl-BE" sz="2400" b="1" dirty="0"/>
              <a:t> </a:t>
            </a:r>
            <a:r>
              <a:rPr lang="nl-BE" sz="2400" b="1" dirty="0" err="1"/>
              <a:t>institution</a:t>
            </a:r>
            <a:r>
              <a:rPr lang="nl-BE" sz="2400" b="1" dirty="0"/>
              <a:t>, </a:t>
            </a:r>
            <a:r>
              <a:rPr lang="nl-BE" sz="2400" b="1" dirty="0" err="1"/>
              <a:t>degree</a:t>
            </a:r>
            <a:r>
              <a:rPr lang="nl-BE" sz="2400" b="1" dirty="0"/>
              <a:t> type or </a:t>
            </a:r>
            <a:r>
              <a:rPr lang="nl-BE" sz="2400" b="1" dirty="0" err="1"/>
              <a:t>programme</a:t>
            </a:r>
            <a:r>
              <a:rPr lang="nl-BE" sz="2400" b="1" dirty="0" smtClean="0"/>
              <a:t>.” </a:t>
            </a:r>
            <a:r>
              <a:rPr lang="nl-BE" sz="2400" b="1" dirty="0"/>
              <a:t/>
            </a:r>
            <a:br>
              <a:rPr lang="nl-BE" sz="2400" b="1" dirty="0"/>
            </a:br>
            <a:r>
              <a:rPr lang="nl-BE" sz="2400" b="1" dirty="0" smtClean="0"/>
              <a:t/>
            </a:r>
            <a:br>
              <a:rPr lang="nl-BE" sz="2400" b="1" dirty="0" smtClean="0"/>
            </a:br>
            <a:r>
              <a:rPr lang="nl-BE" sz="2400" b="1" dirty="0" smtClean="0"/>
              <a:t> </a:t>
            </a:r>
            <a:r>
              <a:rPr lang="nl-BE" sz="2400" b="1" dirty="0" err="1" smtClean="0"/>
              <a:t>Accreditation</a:t>
            </a:r>
            <a:r>
              <a:rPr lang="nl-BE" sz="2400" b="1" dirty="0" smtClean="0"/>
              <a:t> </a:t>
            </a:r>
            <a:r>
              <a:rPr lang="nl-BE" sz="2400" b="1" dirty="0" err="1"/>
              <a:t>involves</a:t>
            </a:r>
            <a:r>
              <a:rPr lang="nl-BE" sz="2400" b="1" dirty="0"/>
              <a:t> </a:t>
            </a:r>
            <a:r>
              <a:rPr lang="nl-BE" sz="2400" b="1" dirty="0" err="1"/>
              <a:t>thus</a:t>
            </a:r>
            <a:r>
              <a:rPr lang="nl-BE" sz="2400" b="1" dirty="0"/>
              <a:t> </a:t>
            </a:r>
            <a:r>
              <a:rPr lang="nl-BE" sz="2400" b="1" dirty="0" err="1"/>
              <a:t>two</a:t>
            </a:r>
            <a:r>
              <a:rPr lang="nl-BE" sz="2400" b="1" dirty="0"/>
              <a:t> </a:t>
            </a:r>
            <a:r>
              <a:rPr lang="nl-BE" sz="2400" b="1" dirty="0" err="1"/>
              <a:t>phases</a:t>
            </a:r>
            <a:r>
              <a:rPr lang="nl-BE" sz="2400" b="1" dirty="0"/>
              <a:t>: </a:t>
            </a:r>
            <a:r>
              <a:rPr lang="nl-BE" sz="2400" b="1" dirty="0" err="1"/>
              <a:t>an</a:t>
            </a:r>
            <a:r>
              <a:rPr lang="nl-BE" sz="2400" b="1" dirty="0"/>
              <a:t> </a:t>
            </a:r>
            <a:r>
              <a:rPr lang="nl-BE" sz="2400" b="1" i="1" dirty="0" err="1"/>
              <a:t>evaluation</a:t>
            </a:r>
            <a:r>
              <a:rPr lang="nl-BE" sz="2400" b="1" i="1" dirty="0"/>
              <a:t> </a:t>
            </a:r>
            <a:r>
              <a:rPr lang="nl-BE" sz="2400" b="1" i="1" dirty="0" err="1"/>
              <a:t>phase</a:t>
            </a:r>
            <a:r>
              <a:rPr lang="nl-BE" sz="2400" b="1" i="1" dirty="0"/>
              <a:t> </a:t>
            </a:r>
            <a:r>
              <a:rPr lang="nl-BE" sz="2400" b="1" dirty="0" err="1"/>
              <a:t>provides</a:t>
            </a:r>
            <a:r>
              <a:rPr lang="nl-BE" sz="2400" b="1" dirty="0"/>
              <a:t> the data </a:t>
            </a:r>
            <a:r>
              <a:rPr lang="nl-BE" sz="2400" b="1" dirty="0" err="1"/>
              <a:t>and</a:t>
            </a:r>
            <a:r>
              <a:rPr lang="nl-BE" sz="2400" b="1" dirty="0"/>
              <a:t> information as a basis </a:t>
            </a:r>
            <a:r>
              <a:rPr lang="nl-BE" sz="2400" b="1" dirty="0" err="1"/>
              <a:t>and</a:t>
            </a:r>
            <a:r>
              <a:rPr lang="nl-BE" sz="2400" b="1" dirty="0"/>
              <a:t> </a:t>
            </a:r>
            <a:r>
              <a:rPr lang="nl-BE" sz="2400" b="1" dirty="0" err="1"/>
              <a:t>starting</a:t>
            </a:r>
            <a:r>
              <a:rPr lang="nl-BE" sz="2400" b="1" dirty="0"/>
              <a:t> point </a:t>
            </a:r>
            <a:r>
              <a:rPr lang="nl-BE" sz="2400" b="1" dirty="0" err="1"/>
              <a:t>for</a:t>
            </a:r>
            <a:r>
              <a:rPr lang="nl-BE" sz="2400" b="1" dirty="0"/>
              <a:t> the </a:t>
            </a:r>
            <a:r>
              <a:rPr lang="nl-BE" sz="2400" b="1" i="1" dirty="0" err="1"/>
              <a:t>approval</a:t>
            </a:r>
            <a:r>
              <a:rPr lang="nl-BE" sz="2400" b="1" i="1" dirty="0"/>
              <a:t> </a:t>
            </a:r>
            <a:r>
              <a:rPr lang="nl-BE" sz="2400" b="1" dirty="0" err="1"/>
              <a:t>that</a:t>
            </a:r>
            <a:r>
              <a:rPr lang="nl-BE" sz="2400" b="1" dirty="0"/>
              <a:t> </a:t>
            </a:r>
            <a:r>
              <a:rPr lang="nl-BE" sz="2400" b="1" dirty="0" err="1"/>
              <a:t>grants</a:t>
            </a:r>
            <a:r>
              <a:rPr lang="nl-BE" sz="2400" b="1" dirty="0"/>
              <a:t> the “right </a:t>
            </a:r>
            <a:r>
              <a:rPr lang="nl-BE" sz="2400" b="1" dirty="0" err="1"/>
              <a:t>to</a:t>
            </a:r>
            <a:r>
              <a:rPr lang="nl-BE" sz="2400" b="1" dirty="0"/>
              <a:t> </a:t>
            </a:r>
            <a:r>
              <a:rPr lang="nl-BE" sz="2400" b="1" dirty="0" err="1"/>
              <a:t>exist</a:t>
            </a:r>
            <a:r>
              <a:rPr lang="nl-BE" sz="2400" b="1" dirty="0"/>
              <a:t>” (or, </a:t>
            </a:r>
            <a:r>
              <a:rPr lang="nl-BE" sz="2400" b="1" dirty="0" err="1"/>
              <a:t>alternatively</a:t>
            </a:r>
            <a:r>
              <a:rPr lang="nl-BE" sz="2400" b="1" dirty="0"/>
              <a:t>, </a:t>
            </a:r>
            <a:r>
              <a:rPr lang="nl-BE" sz="2400" b="1" dirty="0" err="1"/>
              <a:t>rejects</a:t>
            </a:r>
            <a:r>
              <a:rPr lang="nl-BE" sz="2400" b="1" dirty="0"/>
              <a:t> the “right </a:t>
            </a:r>
            <a:r>
              <a:rPr lang="nl-BE" sz="2400" b="1" dirty="0" err="1"/>
              <a:t>to</a:t>
            </a:r>
            <a:r>
              <a:rPr lang="nl-BE" sz="2400" b="1" dirty="0"/>
              <a:t> </a:t>
            </a:r>
            <a:r>
              <a:rPr lang="nl-BE" sz="2400" b="1" dirty="0" err="1"/>
              <a:t>exist</a:t>
            </a:r>
            <a:r>
              <a:rPr lang="nl-BE" sz="2400" b="1" dirty="0"/>
              <a:t>”) of </a:t>
            </a:r>
            <a:r>
              <a:rPr lang="nl-BE" sz="2400" b="1" dirty="0" smtClean="0"/>
              <a:t>a HEI, </a:t>
            </a:r>
            <a:r>
              <a:rPr lang="nl-BE" sz="2400" b="1" dirty="0"/>
              <a:t>a </a:t>
            </a:r>
            <a:r>
              <a:rPr lang="nl-BE" sz="2400" b="1" dirty="0" err="1"/>
              <a:t>degree</a:t>
            </a:r>
            <a:r>
              <a:rPr lang="nl-BE" sz="2400" b="1" dirty="0"/>
              <a:t> type or a </a:t>
            </a:r>
            <a:r>
              <a:rPr lang="nl-BE" sz="2400" b="1" dirty="0" err="1" smtClean="0"/>
              <a:t>programme</a:t>
            </a:r>
            <a:r>
              <a:rPr lang="nl-BE" sz="2400" b="1" dirty="0" smtClean="0"/>
              <a:t> </a:t>
            </a:r>
            <a:br>
              <a:rPr lang="nl-BE" sz="2400" b="1" dirty="0" smtClean="0"/>
            </a:br>
            <a:r>
              <a:rPr lang="nl-BE" sz="2400" b="1" dirty="0"/>
              <a:t/>
            </a:r>
            <a:br>
              <a:rPr lang="nl-BE" sz="2400" b="1" dirty="0"/>
            </a:br>
            <a:r>
              <a:rPr lang="nl-BE" sz="2400" b="1" dirty="0" smtClean="0"/>
              <a:t>The </a:t>
            </a:r>
            <a:r>
              <a:rPr lang="nl-BE" sz="2400" b="1" dirty="0" err="1"/>
              <a:t>approval</a:t>
            </a:r>
            <a:r>
              <a:rPr lang="nl-BE" sz="2400" b="1" dirty="0"/>
              <a:t> is </a:t>
            </a:r>
            <a:r>
              <a:rPr lang="nl-BE" sz="2400" b="1" dirty="0" err="1"/>
              <a:t>granted</a:t>
            </a:r>
            <a:r>
              <a:rPr lang="nl-BE" sz="2400" b="1" dirty="0"/>
              <a:t> </a:t>
            </a:r>
            <a:r>
              <a:rPr lang="nl-BE" sz="2400" b="1" dirty="0" err="1"/>
              <a:t>by</a:t>
            </a:r>
            <a:r>
              <a:rPr lang="nl-BE" sz="2400" b="1" dirty="0"/>
              <a:t> a </a:t>
            </a:r>
            <a:r>
              <a:rPr lang="nl-BE" sz="2400" b="1" dirty="0" err="1"/>
              <a:t>legitimate</a:t>
            </a:r>
            <a:r>
              <a:rPr lang="nl-BE" sz="2400" b="1" dirty="0"/>
              <a:t>, supra-</a:t>
            </a:r>
            <a:r>
              <a:rPr lang="nl-BE" sz="2400" b="1" dirty="0" err="1"/>
              <a:t>institutional</a:t>
            </a:r>
            <a:r>
              <a:rPr lang="nl-BE" sz="2400" b="1" dirty="0"/>
              <a:t> </a:t>
            </a:r>
            <a:r>
              <a:rPr lang="nl-BE" sz="2400" b="1" dirty="0" err="1"/>
              <a:t>organization</a:t>
            </a:r>
            <a:r>
              <a:rPr lang="nl-BE" sz="2400" b="1" dirty="0"/>
              <a:t> or </a:t>
            </a:r>
            <a:r>
              <a:rPr lang="nl-BE" sz="2400" b="1" dirty="0" smtClean="0"/>
              <a:t>power </a:t>
            </a:r>
            <a:br>
              <a:rPr lang="nl-BE" sz="2400" b="1" dirty="0" smtClean="0"/>
            </a:br>
            <a:r>
              <a:rPr lang="nl-BE" sz="2400" b="1" dirty="0" smtClean="0"/>
              <a:t>An </a:t>
            </a:r>
            <a:r>
              <a:rPr lang="nl-BE" sz="2400" b="1" dirty="0" err="1"/>
              <a:t>obvious</a:t>
            </a:r>
            <a:r>
              <a:rPr lang="nl-BE" sz="2400" b="1" dirty="0"/>
              <a:t> </a:t>
            </a:r>
            <a:r>
              <a:rPr lang="nl-BE" sz="2400" b="1" dirty="0" err="1"/>
              <a:t>implication</a:t>
            </a:r>
            <a:r>
              <a:rPr lang="nl-BE" sz="2400" b="1" dirty="0"/>
              <a:t> is </a:t>
            </a:r>
            <a:r>
              <a:rPr lang="nl-BE" sz="2400" b="1" dirty="0" err="1"/>
              <a:t>that</a:t>
            </a:r>
            <a:r>
              <a:rPr lang="nl-BE" sz="2400" b="1" dirty="0"/>
              <a:t> </a:t>
            </a:r>
            <a:r>
              <a:rPr lang="nl-BE" sz="2400" b="1" i="1" dirty="0"/>
              <a:t>the focus of </a:t>
            </a:r>
            <a:r>
              <a:rPr lang="nl-BE" sz="2400" b="1" i="1" dirty="0" err="1"/>
              <a:t>accreditation</a:t>
            </a:r>
            <a:r>
              <a:rPr lang="nl-BE" sz="2400" b="1" i="1" dirty="0"/>
              <a:t> is on accountability</a:t>
            </a:r>
          </a:p>
        </p:txBody>
      </p:sp>
    </p:spTree>
    <p:extLst>
      <p:ext uri="{BB962C8B-B14F-4D97-AF65-F5344CB8AC3E}">
        <p14:creationId xmlns:p14="http://schemas.microsoft.com/office/powerpoint/2010/main" xmlns="" val="31940644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31101"/>
            <a:ext cx="8208912" cy="1470025"/>
          </a:xfrm>
        </p:spPr>
        <p:txBody>
          <a:bodyPr>
            <a:normAutofit/>
          </a:bodyPr>
          <a:lstStyle/>
          <a:p>
            <a:r>
              <a:rPr lang="nl-BE" sz="2800" b="1" dirty="0" err="1"/>
              <a:t>Quality</a:t>
            </a:r>
            <a:r>
              <a:rPr lang="nl-BE" sz="2800" b="1" dirty="0"/>
              <a:t> assessment </a:t>
            </a:r>
            <a:r>
              <a:rPr lang="nl-BE" sz="2800" b="1" dirty="0" err="1"/>
              <a:t>focused</a:t>
            </a:r>
            <a:r>
              <a:rPr lang="nl-BE" sz="2800" b="1" dirty="0"/>
              <a:t> on </a:t>
            </a:r>
            <a:r>
              <a:rPr lang="nl-BE" sz="2800" b="1" dirty="0" err="1"/>
              <a:t>improvement</a:t>
            </a:r>
            <a:r>
              <a:rPr lang="nl-BE" sz="2800" b="1" dirty="0"/>
              <a:t> of</a:t>
            </a:r>
            <a:r>
              <a:rPr lang="nl-BE" sz="2800" dirty="0"/>
              <a:t> </a:t>
            </a:r>
            <a:r>
              <a:rPr lang="nl-BE" sz="2800" b="1" dirty="0" err="1"/>
              <a:t>higher</a:t>
            </a:r>
            <a:r>
              <a:rPr lang="nl-BE" sz="2800" b="1" dirty="0"/>
              <a:t> </a:t>
            </a:r>
            <a:r>
              <a:rPr lang="nl-BE" sz="2800" b="1" dirty="0" err="1"/>
              <a:t>education</a:t>
            </a:r>
            <a:r>
              <a:rPr lang="nl-BE" sz="2800" dirty="0"/>
              <a:t/>
            </a:r>
            <a:br>
              <a:rPr lang="nl-BE" sz="2800" dirty="0"/>
            </a:br>
            <a:endParaRPr lang="nl-BE" sz="2800" b="1" dirty="0"/>
          </a:p>
        </p:txBody>
      </p:sp>
      <p:sp>
        <p:nvSpPr>
          <p:cNvPr id="3" name="Subtitle 2"/>
          <p:cNvSpPr>
            <a:spLocks noGrp="1"/>
          </p:cNvSpPr>
          <p:nvPr>
            <p:ph type="subTitle" idx="1"/>
          </p:nvPr>
        </p:nvSpPr>
        <p:spPr>
          <a:xfrm>
            <a:off x="467544" y="1052736"/>
            <a:ext cx="8208912" cy="1752600"/>
          </a:xfrm>
        </p:spPr>
        <p:txBody>
          <a:bodyPr>
            <a:noAutofit/>
          </a:bodyPr>
          <a:lstStyle/>
          <a:p>
            <a:pPr algn="l"/>
            <a:r>
              <a:rPr lang="nl-BE" sz="2400" b="1" dirty="0" smtClean="0">
                <a:solidFill>
                  <a:schemeClr val="tx1"/>
                </a:solidFill>
              </a:rPr>
              <a:t>HE </a:t>
            </a:r>
            <a:r>
              <a:rPr lang="nl-BE" sz="2400" b="1" dirty="0" err="1" smtClean="0">
                <a:solidFill>
                  <a:schemeClr val="tx1"/>
                </a:solidFill>
              </a:rPr>
              <a:t>evaluation</a:t>
            </a:r>
            <a:r>
              <a:rPr lang="nl-BE" sz="2400" b="1" dirty="0" smtClean="0">
                <a:solidFill>
                  <a:schemeClr val="tx1"/>
                </a:solidFill>
              </a:rPr>
              <a:t> </a:t>
            </a:r>
            <a:r>
              <a:rPr lang="nl-BE" sz="2400" b="1" dirty="0" err="1">
                <a:solidFill>
                  <a:schemeClr val="tx1"/>
                </a:solidFill>
              </a:rPr>
              <a:t>originated</a:t>
            </a:r>
            <a:r>
              <a:rPr lang="nl-BE" sz="2400" b="1" dirty="0">
                <a:solidFill>
                  <a:schemeClr val="tx1"/>
                </a:solidFill>
              </a:rPr>
              <a:t> in the USA in the 1970s, </a:t>
            </a:r>
            <a:r>
              <a:rPr lang="nl-BE" sz="2400" b="1" dirty="0" err="1">
                <a:solidFill>
                  <a:schemeClr val="tx1"/>
                </a:solidFill>
              </a:rPr>
              <a:t>and</a:t>
            </a:r>
            <a:r>
              <a:rPr lang="nl-BE" sz="2400" b="1" dirty="0">
                <a:solidFill>
                  <a:schemeClr val="tx1"/>
                </a:solidFill>
              </a:rPr>
              <a:t> </a:t>
            </a:r>
            <a:r>
              <a:rPr lang="nl-BE" sz="2400" b="1" dirty="0" err="1">
                <a:solidFill>
                  <a:schemeClr val="tx1"/>
                </a:solidFill>
              </a:rPr>
              <a:t>took</a:t>
            </a:r>
            <a:r>
              <a:rPr lang="nl-BE" sz="2400" b="1" dirty="0">
                <a:solidFill>
                  <a:schemeClr val="tx1"/>
                </a:solidFill>
              </a:rPr>
              <a:t> </a:t>
            </a:r>
            <a:r>
              <a:rPr lang="nl-BE" sz="2400" b="1" dirty="0" err="1">
                <a:solidFill>
                  <a:schemeClr val="tx1"/>
                </a:solidFill>
              </a:rPr>
              <a:t>from</a:t>
            </a:r>
            <a:r>
              <a:rPr lang="nl-BE" sz="2400" b="1" dirty="0">
                <a:solidFill>
                  <a:schemeClr val="tx1"/>
                </a:solidFill>
              </a:rPr>
              <a:t> the </a:t>
            </a:r>
            <a:r>
              <a:rPr lang="nl-BE" sz="2400" b="1" dirty="0" err="1">
                <a:solidFill>
                  <a:schemeClr val="tx1"/>
                </a:solidFill>
              </a:rPr>
              <a:t>beginning</a:t>
            </a:r>
            <a:r>
              <a:rPr lang="nl-BE" sz="2400" b="1" dirty="0">
                <a:solidFill>
                  <a:schemeClr val="tx1"/>
                </a:solidFill>
              </a:rPr>
              <a:t> the format of </a:t>
            </a:r>
            <a:r>
              <a:rPr lang="nl-BE" sz="2400" b="1" dirty="0" err="1" smtClean="0">
                <a:solidFill>
                  <a:schemeClr val="tx1"/>
                </a:solidFill>
              </a:rPr>
              <a:t>accreditation</a:t>
            </a:r>
            <a:endParaRPr lang="nl-BE" sz="2400" b="1" dirty="0" smtClean="0">
              <a:solidFill>
                <a:schemeClr val="tx1"/>
              </a:solidFill>
            </a:endParaRPr>
          </a:p>
          <a:p>
            <a:pPr algn="l"/>
            <a:r>
              <a:rPr lang="nl-BE" sz="2400" b="1" dirty="0">
                <a:solidFill>
                  <a:schemeClr val="tx1"/>
                </a:solidFill>
              </a:rPr>
              <a:t>I</a:t>
            </a:r>
            <a:r>
              <a:rPr lang="nl-BE" sz="2400" b="1" dirty="0" smtClean="0">
                <a:solidFill>
                  <a:schemeClr val="tx1"/>
                </a:solidFill>
              </a:rPr>
              <a:t>n Western Europe </a:t>
            </a:r>
            <a:r>
              <a:rPr lang="nl-BE" sz="2400" b="1" dirty="0">
                <a:solidFill>
                  <a:schemeClr val="tx1"/>
                </a:solidFill>
              </a:rPr>
              <a:t>the </a:t>
            </a:r>
            <a:r>
              <a:rPr lang="nl-BE" sz="2400" b="1" dirty="0" err="1">
                <a:solidFill>
                  <a:schemeClr val="tx1"/>
                </a:solidFill>
              </a:rPr>
              <a:t>emergence</a:t>
            </a:r>
            <a:r>
              <a:rPr lang="nl-BE" sz="2400" b="1" dirty="0">
                <a:solidFill>
                  <a:schemeClr val="tx1"/>
                </a:solidFill>
              </a:rPr>
              <a:t> of </a:t>
            </a:r>
            <a:r>
              <a:rPr lang="nl-BE" sz="2400" b="1" dirty="0" err="1">
                <a:solidFill>
                  <a:schemeClr val="tx1"/>
                </a:solidFill>
              </a:rPr>
              <a:t>national</a:t>
            </a:r>
            <a:r>
              <a:rPr lang="nl-BE" sz="2400" b="1" dirty="0">
                <a:solidFill>
                  <a:schemeClr val="tx1"/>
                </a:solidFill>
              </a:rPr>
              <a:t> </a:t>
            </a:r>
            <a:r>
              <a:rPr lang="nl-BE" sz="2400" b="1" dirty="0" err="1">
                <a:solidFill>
                  <a:schemeClr val="tx1"/>
                </a:solidFill>
              </a:rPr>
              <a:t>evaluation</a:t>
            </a:r>
            <a:r>
              <a:rPr lang="nl-BE" sz="2400" b="1" dirty="0">
                <a:solidFill>
                  <a:schemeClr val="tx1"/>
                </a:solidFill>
              </a:rPr>
              <a:t> </a:t>
            </a:r>
            <a:r>
              <a:rPr lang="nl-BE" sz="2400" b="1" dirty="0" err="1">
                <a:solidFill>
                  <a:schemeClr val="tx1"/>
                </a:solidFill>
              </a:rPr>
              <a:t>schemes</a:t>
            </a:r>
            <a:r>
              <a:rPr lang="nl-BE" sz="2400" b="1" dirty="0">
                <a:solidFill>
                  <a:schemeClr val="tx1"/>
                </a:solidFill>
              </a:rPr>
              <a:t> </a:t>
            </a:r>
            <a:r>
              <a:rPr lang="nl-BE" sz="2400" b="1" dirty="0" err="1">
                <a:solidFill>
                  <a:schemeClr val="tx1"/>
                </a:solidFill>
              </a:rPr>
              <a:t>started</a:t>
            </a:r>
            <a:r>
              <a:rPr lang="nl-BE" sz="2400" b="1" dirty="0">
                <a:solidFill>
                  <a:schemeClr val="tx1"/>
                </a:solidFill>
              </a:rPr>
              <a:t> </a:t>
            </a:r>
            <a:r>
              <a:rPr lang="nl-BE" sz="2400" b="1" dirty="0" smtClean="0">
                <a:solidFill>
                  <a:schemeClr val="tx1"/>
                </a:solidFill>
              </a:rPr>
              <a:t>in </a:t>
            </a:r>
            <a:r>
              <a:rPr lang="nl-BE" sz="2400" b="1" dirty="0">
                <a:solidFill>
                  <a:schemeClr val="tx1"/>
                </a:solidFill>
              </a:rPr>
              <a:t>the second part of the </a:t>
            </a:r>
            <a:r>
              <a:rPr lang="nl-BE" sz="2400" b="1" dirty="0" smtClean="0">
                <a:solidFill>
                  <a:schemeClr val="tx1"/>
                </a:solidFill>
              </a:rPr>
              <a:t>1980s</a:t>
            </a:r>
          </a:p>
          <a:p>
            <a:pPr algn="l"/>
            <a:r>
              <a:rPr lang="nl-BE" sz="2400" b="1" dirty="0" smtClean="0">
                <a:solidFill>
                  <a:schemeClr val="tx1"/>
                </a:solidFill>
              </a:rPr>
              <a:t> </a:t>
            </a:r>
            <a:r>
              <a:rPr lang="nl-BE" sz="2400" b="1" dirty="0" err="1">
                <a:solidFill>
                  <a:schemeClr val="tx1"/>
                </a:solidFill>
              </a:rPr>
              <a:t>Whereas</a:t>
            </a:r>
            <a:r>
              <a:rPr lang="nl-BE" sz="2400" b="1" dirty="0">
                <a:solidFill>
                  <a:schemeClr val="tx1"/>
                </a:solidFill>
              </a:rPr>
              <a:t> the </a:t>
            </a:r>
            <a:r>
              <a:rPr lang="nl-BE" sz="2400" b="1" dirty="0" err="1">
                <a:solidFill>
                  <a:schemeClr val="tx1"/>
                </a:solidFill>
              </a:rPr>
              <a:t>introduction</a:t>
            </a:r>
            <a:r>
              <a:rPr lang="nl-BE" sz="2400" b="1" dirty="0">
                <a:solidFill>
                  <a:schemeClr val="tx1"/>
                </a:solidFill>
              </a:rPr>
              <a:t> of </a:t>
            </a:r>
            <a:r>
              <a:rPr lang="nl-BE" sz="2400" b="1" dirty="0" err="1">
                <a:solidFill>
                  <a:schemeClr val="tx1"/>
                </a:solidFill>
              </a:rPr>
              <a:t>such</a:t>
            </a:r>
            <a:r>
              <a:rPr lang="nl-BE" sz="2400" b="1" dirty="0">
                <a:solidFill>
                  <a:schemeClr val="tx1"/>
                </a:solidFill>
              </a:rPr>
              <a:t> </a:t>
            </a:r>
            <a:r>
              <a:rPr lang="nl-BE" sz="2400" b="1" dirty="0" err="1">
                <a:solidFill>
                  <a:schemeClr val="tx1"/>
                </a:solidFill>
              </a:rPr>
              <a:t>schemes</a:t>
            </a:r>
            <a:r>
              <a:rPr lang="nl-BE" sz="2400" b="1" dirty="0">
                <a:solidFill>
                  <a:schemeClr val="tx1"/>
                </a:solidFill>
              </a:rPr>
              <a:t> was </a:t>
            </a:r>
            <a:r>
              <a:rPr lang="nl-BE" sz="2400" b="1" dirty="0" err="1">
                <a:solidFill>
                  <a:schemeClr val="tx1"/>
                </a:solidFill>
              </a:rPr>
              <a:t>inspired</a:t>
            </a:r>
            <a:r>
              <a:rPr lang="nl-BE" sz="2400" b="1" dirty="0">
                <a:solidFill>
                  <a:schemeClr val="tx1"/>
                </a:solidFill>
              </a:rPr>
              <a:t> </a:t>
            </a:r>
            <a:r>
              <a:rPr lang="nl-BE" sz="2400" b="1" dirty="0" err="1">
                <a:solidFill>
                  <a:schemeClr val="tx1"/>
                </a:solidFill>
              </a:rPr>
              <a:t>by</a:t>
            </a:r>
            <a:r>
              <a:rPr lang="nl-BE" sz="2400" b="1" dirty="0">
                <a:solidFill>
                  <a:schemeClr val="tx1"/>
                </a:solidFill>
              </a:rPr>
              <a:t> </a:t>
            </a:r>
            <a:r>
              <a:rPr lang="nl-BE" sz="2400" b="1" dirty="0" err="1">
                <a:solidFill>
                  <a:schemeClr val="tx1"/>
                </a:solidFill>
              </a:rPr>
              <a:t>practices</a:t>
            </a:r>
            <a:r>
              <a:rPr lang="nl-BE" sz="2400" b="1" dirty="0">
                <a:solidFill>
                  <a:schemeClr val="tx1"/>
                </a:solidFill>
              </a:rPr>
              <a:t> in the USA, </a:t>
            </a:r>
            <a:r>
              <a:rPr lang="nl-BE" sz="2400" b="1" dirty="0" err="1">
                <a:solidFill>
                  <a:schemeClr val="tx1"/>
                </a:solidFill>
              </a:rPr>
              <a:t>it</a:t>
            </a:r>
            <a:r>
              <a:rPr lang="nl-BE" sz="2400" b="1" dirty="0">
                <a:solidFill>
                  <a:schemeClr val="tx1"/>
                </a:solidFill>
              </a:rPr>
              <a:t> </a:t>
            </a:r>
            <a:r>
              <a:rPr lang="nl-BE" sz="2400" b="1" dirty="0" err="1">
                <a:solidFill>
                  <a:schemeClr val="tx1"/>
                </a:solidFill>
              </a:rPr>
              <a:t>did</a:t>
            </a:r>
            <a:r>
              <a:rPr lang="nl-BE" sz="2400" b="1" dirty="0">
                <a:solidFill>
                  <a:schemeClr val="tx1"/>
                </a:solidFill>
              </a:rPr>
              <a:t> in </a:t>
            </a:r>
            <a:r>
              <a:rPr lang="nl-BE" sz="2400" b="1" dirty="0" err="1">
                <a:solidFill>
                  <a:schemeClr val="tx1"/>
                </a:solidFill>
              </a:rPr>
              <a:t>those</a:t>
            </a:r>
            <a:r>
              <a:rPr lang="nl-BE" sz="2400" b="1" dirty="0">
                <a:solidFill>
                  <a:schemeClr val="tx1"/>
                </a:solidFill>
              </a:rPr>
              <a:t> </a:t>
            </a:r>
            <a:r>
              <a:rPr lang="nl-BE" sz="2400" b="1" dirty="0" err="1">
                <a:solidFill>
                  <a:schemeClr val="tx1"/>
                </a:solidFill>
              </a:rPr>
              <a:t>days</a:t>
            </a:r>
            <a:r>
              <a:rPr lang="nl-BE" sz="2400" b="1" dirty="0">
                <a:solidFill>
                  <a:schemeClr val="tx1"/>
                </a:solidFill>
              </a:rPr>
              <a:t> </a:t>
            </a:r>
            <a:r>
              <a:rPr lang="nl-BE" sz="2400" b="1" dirty="0" err="1">
                <a:solidFill>
                  <a:schemeClr val="tx1"/>
                </a:solidFill>
              </a:rPr>
              <a:t>not</a:t>
            </a:r>
            <a:r>
              <a:rPr lang="nl-BE" sz="2400" b="1" dirty="0">
                <a:solidFill>
                  <a:schemeClr val="tx1"/>
                </a:solidFill>
              </a:rPr>
              <a:t> take the format of </a:t>
            </a:r>
            <a:r>
              <a:rPr lang="nl-BE" sz="2400" b="1" dirty="0" err="1" smtClean="0">
                <a:solidFill>
                  <a:schemeClr val="tx1"/>
                </a:solidFill>
              </a:rPr>
              <a:t>accreditation</a:t>
            </a:r>
            <a:endParaRPr lang="nl-BE" sz="2400" b="1" dirty="0" smtClean="0">
              <a:solidFill>
                <a:schemeClr val="tx1"/>
              </a:solidFill>
            </a:endParaRPr>
          </a:p>
          <a:p>
            <a:pPr algn="l"/>
            <a:r>
              <a:rPr lang="nl-BE" sz="2400" b="1" dirty="0" smtClean="0">
                <a:solidFill>
                  <a:schemeClr val="tx1"/>
                </a:solidFill>
              </a:rPr>
              <a:t> </a:t>
            </a:r>
            <a:r>
              <a:rPr lang="nl-BE" sz="2400" b="1" dirty="0">
                <a:solidFill>
                  <a:schemeClr val="tx1"/>
                </a:solidFill>
              </a:rPr>
              <a:t>According </a:t>
            </a:r>
            <a:r>
              <a:rPr lang="nl-BE" sz="2400" b="1" dirty="0" err="1">
                <a:solidFill>
                  <a:schemeClr val="tx1"/>
                </a:solidFill>
              </a:rPr>
              <a:t>to</a:t>
            </a:r>
            <a:r>
              <a:rPr lang="nl-BE" sz="2400" b="1" dirty="0">
                <a:solidFill>
                  <a:schemeClr val="tx1"/>
                </a:solidFill>
              </a:rPr>
              <a:t> </a:t>
            </a:r>
            <a:r>
              <a:rPr lang="nl-BE" sz="2400" b="1" dirty="0" err="1">
                <a:solidFill>
                  <a:schemeClr val="tx1"/>
                </a:solidFill>
              </a:rPr>
              <a:t>Teichler</a:t>
            </a:r>
            <a:r>
              <a:rPr lang="nl-BE" sz="2400" b="1" dirty="0">
                <a:solidFill>
                  <a:schemeClr val="tx1"/>
                </a:solidFill>
              </a:rPr>
              <a:t> (2007) at the time no </a:t>
            </a:r>
            <a:r>
              <a:rPr lang="nl-BE" sz="2400" b="1" dirty="0" err="1">
                <a:solidFill>
                  <a:schemeClr val="tx1"/>
                </a:solidFill>
              </a:rPr>
              <a:t>need</a:t>
            </a:r>
            <a:r>
              <a:rPr lang="nl-BE" sz="2400" b="1" dirty="0">
                <a:solidFill>
                  <a:schemeClr val="tx1"/>
                </a:solidFill>
              </a:rPr>
              <a:t> was </a:t>
            </a:r>
            <a:r>
              <a:rPr lang="nl-BE" sz="2400" b="1" dirty="0" err="1">
                <a:solidFill>
                  <a:schemeClr val="tx1"/>
                </a:solidFill>
              </a:rPr>
              <a:t>experienced</a:t>
            </a:r>
            <a:r>
              <a:rPr lang="nl-BE" sz="2400" b="1" dirty="0">
                <a:solidFill>
                  <a:schemeClr val="tx1"/>
                </a:solidFill>
              </a:rPr>
              <a:t> </a:t>
            </a:r>
            <a:r>
              <a:rPr lang="nl-BE" sz="2400" b="1" dirty="0" err="1">
                <a:solidFill>
                  <a:schemeClr val="tx1"/>
                </a:solidFill>
              </a:rPr>
              <a:t>to</a:t>
            </a:r>
            <a:r>
              <a:rPr lang="nl-BE" sz="2400" b="1" dirty="0">
                <a:solidFill>
                  <a:schemeClr val="tx1"/>
                </a:solidFill>
              </a:rPr>
              <a:t> </a:t>
            </a:r>
            <a:r>
              <a:rPr lang="nl-BE" sz="2400" b="1" dirty="0" err="1">
                <a:solidFill>
                  <a:schemeClr val="tx1"/>
                </a:solidFill>
              </a:rPr>
              <a:t>install</a:t>
            </a:r>
            <a:r>
              <a:rPr lang="nl-BE" sz="2400" b="1" dirty="0">
                <a:solidFill>
                  <a:schemeClr val="tx1"/>
                </a:solidFill>
              </a:rPr>
              <a:t> </a:t>
            </a:r>
            <a:r>
              <a:rPr lang="nl-BE" sz="2400" b="1" dirty="0" err="1">
                <a:solidFill>
                  <a:schemeClr val="tx1"/>
                </a:solidFill>
              </a:rPr>
              <a:t>an</a:t>
            </a:r>
            <a:r>
              <a:rPr lang="nl-BE" sz="2400" b="1" dirty="0">
                <a:solidFill>
                  <a:schemeClr val="tx1"/>
                </a:solidFill>
              </a:rPr>
              <a:t> </a:t>
            </a:r>
            <a:r>
              <a:rPr lang="nl-BE" sz="2400" b="1" dirty="0" err="1">
                <a:solidFill>
                  <a:schemeClr val="tx1"/>
                </a:solidFill>
              </a:rPr>
              <a:t>accreditation</a:t>
            </a:r>
            <a:r>
              <a:rPr lang="nl-BE" sz="2400" b="1" dirty="0">
                <a:solidFill>
                  <a:schemeClr val="tx1"/>
                </a:solidFill>
              </a:rPr>
              <a:t> system </a:t>
            </a:r>
            <a:r>
              <a:rPr lang="nl-BE" sz="2400" b="1" dirty="0" err="1">
                <a:solidFill>
                  <a:schemeClr val="tx1"/>
                </a:solidFill>
              </a:rPr>
              <a:t>for</a:t>
            </a:r>
            <a:r>
              <a:rPr lang="nl-BE" sz="2400" b="1" dirty="0">
                <a:solidFill>
                  <a:schemeClr val="tx1"/>
                </a:solidFill>
              </a:rPr>
              <a:t> </a:t>
            </a:r>
            <a:r>
              <a:rPr lang="nl-BE" sz="2400" b="1" dirty="0" err="1">
                <a:solidFill>
                  <a:schemeClr val="tx1"/>
                </a:solidFill>
              </a:rPr>
              <a:t>several</a:t>
            </a:r>
            <a:r>
              <a:rPr lang="nl-BE" sz="2400" b="1" dirty="0">
                <a:solidFill>
                  <a:schemeClr val="tx1"/>
                </a:solidFill>
              </a:rPr>
              <a:t> </a:t>
            </a:r>
            <a:r>
              <a:rPr lang="nl-BE" sz="2400" b="1" dirty="0" err="1" smtClean="0">
                <a:solidFill>
                  <a:schemeClr val="tx1"/>
                </a:solidFill>
              </a:rPr>
              <a:t>reasons</a:t>
            </a:r>
            <a:endParaRPr lang="nl-BE" sz="2400" b="1" dirty="0" smtClean="0">
              <a:solidFill>
                <a:schemeClr val="tx1"/>
              </a:solidFill>
            </a:endParaRPr>
          </a:p>
          <a:p>
            <a:pPr algn="l"/>
            <a:r>
              <a:rPr lang="nl-BE" sz="2400" b="1" dirty="0" smtClean="0">
                <a:solidFill>
                  <a:schemeClr val="tx1"/>
                </a:solidFill>
              </a:rPr>
              <a:t>A </a:t>
            </a:r>
            <a:r>
              <a:rPr lang="nl-BE" sz="2400" b="1" dirty="0">
                <a:solidFill>
                  <a:schemeClr val="tx1"/>
                </a:solidFill>
              </a:rPr>
              <a:t>major </a:t>
            </a:r>
            <a:r>
              <a:rPr lang="nl-BE" sz="2400" b="1" dirty="0" err="1">
                <a:solidFill>
                  <a:schemeClr val="tx1"/>
                </a:solidFill>
              </a:rPr>
              <a:t>reason</a:t>
            </a:r>
            <a:r>
              <a:rPr lang="nl-BE" sz="2400" b="1" dirty="0">
                <a:solidFill>
                  <a:schemeClr val="tx1"/>
                </a:solidFill>
              </a:rPr>
              <a:t> was </a:t>
            </a:r>
            <a:r>
              <a:rPr lang="nl-BE" sz="2400" b="1" dirty="0" err="1">
                <a:solidFill>
                  <a:schemeClr val="tx1"/>
                </a:solidFill>
              </a:rPr>
              <a:t>that</a:t>
            </a:r>
            <a:r>
              <a:rPr lang="nl-BE" sz="2400" b="1" dirty="0">
                <a:solidFill>
                  <a:schemeClr val="tx1"/>
                </a:solidFill>
              </a:rPr>
              <a:t> the focus in Europe was more on </a:t>
            </a:r>
            <a:r>
              <a:rPr lang="nl-BE" sz="2400" b="1" dirty="0" err="1">
                <a:solidFill>
                  <a:schemeClr val="tx1"/>
                </a:solidFill>
              </a:rPr>
              <a:t>quality</a:t>
            </a:r>
            <a:r>
              <a:rPr lang="nl-BE" sz="2400" b="1" dirty="0">
                <a:solidFill>
                  <a:schemeClr val="tx1"/>
                </a:solidFill>
              </a:rPr>
              <a:t> </a:t>
            </a:r>
            <a:r>
              <a:rPr lang="nl-BE" sz="2400" b="1" dirty="0" err="1">
                <a:solidFill>
                  <a:schemeClr val="tx1"/>
                </a:solidFill>
              </a:rPr>
              <a:t>improvement</a:t>
            </a:r>
            <a:r>
              <a:rPr lang="nl-BE" sz="2400" b="1" dirty="0">
                <a:solidFill>
                  <a:schemeClr val="tx1"/>
                </a:solidFill>
              </a:rPr>
              <a:t>, </a:t>
            </a:r>
            <a:r>
              <a:rPr lang="nl-BE" sz="2400" b="1" dirty="0" err="1">
                <a:solidFill>
                  <a:schemeClr val="tx1"/>
                </a:solidFill>
              </a:rPr>
              <a:t>and</a:t>
            </a:r>
            <a:r>
              <a:rPr lang="nl-BE" sz="2400" b="1" dirty="0">
                <a:solidFill>
                  <a:schemeClr val="tx1"/>
                </a:solidFill>
              </a:rPr>
              <a:t> assessment was </a:t>
            </a:r>
            <a:r>
              <a:rPr lang="nl-BE" sz="2400" b="1" dirty="0" err="1">
                <a:solidFill>
                  <a:schemeClr val="tx1"/>
                </a:solidFill>
              </a:rPr>
              <a:t>seen</a:t>
            </a:r>
            <a:r>
              <a:rPr lang="nl-BE" sz="2400" b="1" dirty="0">
                <a:solidFill>
                  <a:schemeClr val="tx1"/>
                </a:solidFill>
              </a:rPr>
              <a:t> as a tool </a:t>
            </a:r>
            <a:r>
              <a:rPr lang="nl-BE" sz="2400" b="1" dirty="0" err="1">
                <a:solidFill>
                  <a:schemeClr val="tx1"/>
                </a:solidFill>
              </a:rPr>
              <a:t>to</a:t>
            </a:r>
            <a:r>
              <a:rPr lang="nl-BE" sz="2400" b="1" dirty="0">
                <a:solidFill>
                  <a:schemeClr val="tx1"/>
                </a:solidFill>
              </a:rPr>
              <a:t> </a:t>
            </a:r>
            <a:r>
              <a:rPr lang="nl-BE" sz="2400" b="1" dirty="0" err="1">
                <a:solidFill>
                  <a:schemeClr val="tx1"/>
                </a:solidFill>
              </a:rPr>
              <a:t>initiate</a:t>
            </a:r>
            <a:r>
              <a:rPr lang="nl-BE" sz="2400" b="1" dirty="0">
                <a:solidFill>
                  <a:schemeClr val="tx1"/>
                </a:solidFill>
              </a:rPr>
              <a:t> </a:t>
            </a:r>
            <a:r>
              <a:rPr lang="nl-BE" sz="2400" b="1" dirty="0" err="1">
                <a:solidFill>
                  <a:schemeClr val="tx1"/>
                </a:solidFill>
              </a:rPr>
              <a:t>reflection</a:t>
            </a:r>
            <a:r>
              <a:rPr lang="nl-BE" sz="2400" b="1" dirty="0">
                <a:solidFill>
                  <a:schemeClr val="tx1"/>
                </a:solidFill>
              </a:rPr>
              <a:t> on the </a:t>
            </a:r>
            <a:r>
              <a:rPr lang="nl-BE" sz="2400" b="1" dirty="0" err="1">
                <a:solidFill>
                  <a:schemeClr val="tx1"/>
                </a:solidFill>
              </a:rPr>
              <a:t>quality</a:t>
            </a:r>
            <a:r>
              <a:rPr lang="nl-BE" sz="2400" b="1" dirty="0">
                <a:solidFill>
                  <a:schemeClr val="tx1"/>
                </a:solidFill>
              </a:rPr>
              <a:t> </a:t>
            </a:r>
            <a:r>
              <a:rPr lang="nl-BE" sz="2400" b="1" dirty="0" err="1">
                <a:solidFill>
                  <a:schemeClr val="tx1"/>
                </a:solidFill>
              </a:rPr>
              <a:t>and</a:t>
            </a:r>
            <a:r>
              <a:rPr lang="nl-BE" sz="2400" b="1" dirty="0">
                <a:solidFill>
                  <a:schemeClr val="tx1"/>
                </a:solidFill>
              </a:rPr>
              <a:t> performance of </a:t>
            </a:r>
            <a:r>
              <a:rPr lang="nl-BE" sz="2400" b="1" dirty="0" err="1" smtClean="0">
                <a:solidFill>
                  <a:schemeClr val="tx1"/>
                </a:solidFill>
              </a:rPr>
              <a:t>HEIs</a:t>
            </a:r>
            <a:r>
              <a:rPr lang="nl-BE" sz="2400" b="1" dirty="0" smtClean="0">
                <a:solidFill>
                  <a:schemeClr val="tx1"/>
                </a:solidFill>
              </a:rPr>
              <a:t> </a:t>
            </a:r>
            <a:r>
              <a:rPr lang="nl-BE" sz="2400" b="1" dirty="0">
                <a:solidFill>
                  <a:schemeClr val="tx1"/>
                </a:solidFill>
              </a:rPr>
              <a:t>as a lever </a:t>
            </a:r>
            <a:r>
              <a:rPr lang="nl-BE" sz="2400" b="1" dirty="0" err="1">
                <a:solidFill>
                  <a:schemeClr val="tx1"/>
                </a:solidFill>
              </a:rPr>
              <a:t>for</a:t>
            </a:r>
            <a:r>
              <a:rPr lang="nl-BE" sz="2400" b="1" dirty="0">
                <a:solidFill>
                  <a:schemeClr val="tx1"/>
                </a:solidFill>
              </a:rPr>
              <a:t> </a:t>
            </a:r>
            <a:r>
              <a:rPr lang="nl-BE" sz="2400" b="1" dirty="0" err="1" smtClean="0">
                <a:solidFill>
                  <a:schemeClr val="tx1"/>
                </a:solidFill>
              </a:rPr>
              <a:t>improvement</a:t>
            </a:r>
            <a:endParaRPr lang="nl-BE" sz="2400" b="1" dirty="0">
              <a:solidFill>
                <a:schemeClr val="tx1"/>
              </a:solidFill>
            </a:endParaRPr>
          </a:p>
        </p:txBody>
      </p:sp>
    </p:spTree>
    <p:extLst>
      <p:ext uri="{BB962C8B-B14F-4D97-AF65-F5344CB8AC3E}">
        <p14:creationId xmlns:p14="http://schemas.microsoft.com/office/powerpoint/2010/main" xmlns="" val="21774462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852936"/>
            <a:ext cx="8229600" cy="1143000"/>
          </a:xfrm>
        </p:spPr>
        <p:txBody>
          <a:bodyPr>
            <a:normAutofit fontScale="90000"/>
          </a:bodyPr>
          <a:lstStyle/>
          <a:p>
            <a:pPr algn="l"/>
            <a:r>
              <a:rPr lang="nl-BE" sz="2400" b="1" dirty="0"/>
              <a:t>In </a:t>
            </a:r>
            <a:r>
              <a:rPr lang="nl-BE" sz="2400" b="1" dirty="0" err="1"/>
              <a:t>addition</a:t>
            </a:r>
            <a:r>
              <a:rPr lang="nl-BE" sz="2400" b="1" dirty="0"/>
              <a:t> no </a:t>
            </a:r>
            <a:r>
              <a:rPr lang="nl-BE" sz="2400" b="1" dirty="0" err="1"/>
              <a:t>need</a:t>
            </a:r>
            <a:r>
              <a:rPr lang="nl-BE" sz="2400" b="1" dirty="0"/>
              <a:t> was </a:t>
            </a:r>
            <a:r>
              <a:rPr lang="nl-BE" sz="2400" b="1" dirty="0" err="1"/>
              <a:t>felt</a:t>
            </a:r>
            <a:r>
              <a:rPr lang="nl-BE" sz="2400" b="1" dirty="0"/>
              <a:t> </a:t>
            </a:r>
            <a:r>
              <a:rPr lang="nl-BE" sz="2400" b="1" dirty="0" err="1"/>
              <a:t>to</a:t>
            </a:r>
            <a:r>
              <a:rPr lang="nl-BE" sz="2400" b="1" dirty="0"/>
              <a:t> link </a:t>
            </a:r>
            <a:r>
              <a:rPr lang="nl-BE" sz="2400" b="1" dirty="0" err="1"/>
              <a:t>quality</a:t>
            </a:r>
            <a:r>
              <a:rPr lang="nl-BE" sz="2400" b="1" dirty="0"/>
              <a:t> assessment </a:t>
            </a:r>
            <a:r>
              <a:rPr lang="nl-BE" sz="2400" b="1" dirty="0" err="1"/>
              <a:t>to</a:t>
            </a:r>
            <a:r>
              <a:rPr lang="nl-BE" sz="2400" b="1" dirty="0"/>
              <a:t> </a:t>
            </a:r>
            <a:r>
              <a:rPr lang="nl-BE" sz="2400" b="1" dirty="0" err="1"/>
              <a:t>an</a:t>
            </a:r>
            <a:r>
              <a:rPr lang="nl-BE" sz="2400" b="1" dirty="0"/>
              <a:t> </a:t>
            </a:r>
            <a:r>
              <a:rPr lang="nl-BE" sz="2400" b="1" dirty="0" err="1"/>
              <a:t>approval</a:t>
            </a:r>
            <a:r>
              <a:rPr lang="nl-BE" sz="2400" b="1" dirty="0"/>
              <a:t> of the “right </a:t>
            </a:r>
            <a:r>
              <a:rPr lang="nl-BE" sz="2400" b="1" dirty="0" err="1"/>
              <a:t>to</a:t>
            </a:r>
            <a:r>
              <a:rPr lang="nl-BE" sz="2400" b="1" dirty="0"/>
              <a:t> </a:t>
            </a:r>
            <a:r>
              <a:rPr lang="nl-BE" sz="2400" b="1" dirty="0" err="1"/>
              <a:t>exist</a:t>
            </a:r>
            <a:r>
              <a:rPr lang="nl-BE" sz="2400" b="1" dirty="0"/>
              <a:t>”, </a:t>
            </a:r>
            <a:r>
              <a:rPr lang="nl-BE" sz="2400" b="1" dirty="0" smtClean="0"/>
              <a:t>nor </a:t>
            </a:r>
            <a:r>
              <a:rPr lang="nl-BE" sz="2400" b="1" dirty="0" err="1"/>
              <a:t>to</a:t>
            </a:r>
            <a:r>
              <a:rPr lang="nl-BE" sz="2400" b="1" dirty="0"/>
              <a:t> </a:t>
            </a:r>
            <a:r>
              <a:rPr lang="nl-BE" sz="2400" b="1" dirty="0" err="1"/>
              <a:t>install</a:t>
            </a:r>
            <a:r>
              <a:rPr lang="nl-BE" sz="2400" b="1" dirty="0"/>
              <a:t> a system </a:t>
            </a:r>
            <a:r>
              <a:rPr lang="nl-BE" sz="2400" b="1" dirty="0" err="1"/>
              <a:t>intended</a:t>
            </a:r>
            <a:r>
              <a:rPr lang="nl-BE" sz="2400" b="1" dirty="0"/>
              <a:t> at </a:t>
            </a:r>
            <a:r>
              <a:rPr lang="nl-BE" sz="2400" b="1" dirty="0" err="1"/>
              <a:t>identifying</a:t>
            </a:r>
            <a:r>
              <a:rPr lang="nl-BE" sz="2400" b="1" dirty="0"/>
              <a:t> the “black </a:t>
            </a:r>
            <a:r>
              <a:rPr lang="nl-BE" sz="2400" b="1" dirty="0" err="1"/>
              <a:t>sheep</a:t>
            </a:r>
            <a:r>
              <a:rPr lang="nl-BE" sz="2400" b="1" dirty="0"/>
              <a:t>” </a:t>
            </a:r>
            <a:r>
              <a:rPr lang="nl-BE" sz="2400" b="1" dirty="0" err="1"/>
              <a:t>that</a:t>
            </a:r>
            <a:r>
              <a:rPr lang="nl-BE" sz="2400" b="1" dirty="0"/>
              <a:t> </a:t>
            </a:r>
            <a:r>
              <a:rPr lang="nl-BE" sz="2400" b="1" dirty="0" err="1"/>
              <a:t>should</a:t>
            </a:r>
            <a:r>
              <a:rPr lang="nl-BE" sz="2400" b="1" dirty="0"/>
              <a:t> </a:t>
            </a:r>
            <a:r>
              <a:rPr lang="nl-BE" sz="2400" b="1" dirty="0" err="1"/>
              <a:t>not</a:t>
            </a:r>
            <a:r>
              <a:rPr lang="nl-BE" sz="2400" b="1" dirty="0"/>
              <a:t> have the right </a:t>
            </a:r>
            <a:r>
              <a:rPr lang="nl-BE" sz="2400" b="1" dirty="0" err="1"/>
              <a:t>to</a:t>
            </a:r>
            <a:r>
              <a:rPr lang="nl-BE" sz="2400" b="1" dirty="0"/>
              <a:t> </a:t>
            </a:r>
            <a:r>
              <a:rPr lang="nl-BE" sz="2400" b="1" dirty="0" err="1" smtClean="0"/>
              <a:t>exist</a:t>
            </a:r>
            <a:r>
              <a:rPr lang="nl-BE" sz="2400" b="1" dirty="0" smtClean="0"/>
              <a:t> </a:t>
            </a:r>
            <a:br>
              <a:rPr lang="nl-BE" sz="2400" b="1" dirty="0" smtClean="0"/>
            </a:br>
            <a:r>
              <a:rPr lang="nl-BE" sz="2400" b="1" dirty="0"/>
              <a:t/>
            </a:r>
            <a:br>
              <a:rPr lang="nl-BE" sz="2400" b="1" dirty="0"/>
            </a:br>
            <a:r>
              <a:rPr lang="nl-BE" sz="2400" b="1" dirty="0" err="1" smtClean="0"/>
              <a:t>Consequently</a:t>
            </a:r>
            <a:r>
              <a:rPr lang="nl-BE" sz="2400" b="1" dirty="0" smtClean="0"/>
              <a:t> </a:t>
            </a:r>
            <a:r>
              <a:rPr lang="nl-BE" sz="2400" b="1" i="1" dirty="0" err="1"/>
              <a:t>quality</a:t>
            </a:r>
            <a:r>
              <a:rPr lang="nl-BE" sz="2400" b="1" i="1" dirty="0"/>
              <a:t> assessment </a:t>
            </a:r>
            <a:r>
              <a:rPr lang="nl-BE" sz="2400" b="1" i="1" dirty="0" err="1"/>
              <a:t>and</a:t>
            </a:r>
            <a:r>
              <a:rPr lang="nl-BE" sz="2400" b="1" i="1" dirty="0"/>
              <a:t> </a:t>
            </a:r>
            <a:r>
              <a:rPr lang="nl-BE" sz="2400" b="1" i="1" dirty="0" err="1"/>
              <a:t>not</a:t>
            </a:r>
            <a:r>
              <a:rPr lang="nl-BE" sz="2400" b="1" i="1" dirty="0"/>
              <a:t> </a:t>
            </a:r>
            <a:r>
              <a:rPr lang="nl-BE" sz="2400" b="1" i="1" dirty="0" err="1"/>
              <a:t>accreditation</a:t>
            </a:r>
            <a:r>
              <a:rPr lang="nl-BE" sz="2400" b="1" i="1" dirty="0"/>
              <a:t> was the focus of </a:t>
            </a:r>
            <a:r>
              <a:rPr lang="nl-BE" sz="2400" b="1" i="1" dirty="0" err="1"/>
              <a:t>evaluation</a:t>
            </a:r>
            <a:r>
              <a:rPr lang="nl-BE" sz="2400" b="1" i="1" dirty="0"/>
              <a:t> </a:t>
            </a:r>
            <a:r>
              <a:rPr lang="nl-BE" sz="2400" b="1" i="1" dirty="0" err="1"/>
              <a:t>schemes</a:t>
            </a:r>
            <a:r>
              <a:rPr lang="nl-BE" sz="2400" b="1" i="1" dirty="0"/>
              <a:t> in Western Europe</a:t>
            </a:r>
            <a:r>
              <a:rPr lang="nl-BE" sz="2400" b="1" dirty="0"/>
              <a:t>, </a:t>
            </a:r>
            <a:r>
              <a:rPr lang="nl-BE" sz="2400" b="1" dirty="0" err="1"/>
              <a:t>and</a:t>
            </a:r>
            <a:r>
              <a:rPr lang="nl-BE" sz="2400" b="1" dirty="0"/>
              <a:t> </a:t>
            </a:r>
            <a:r>
              <a:rPr lang="nl-BE" sz="2400" b="1" dirty="0" err="1"/>
              <a:t>this</a:t>
            </a:r>
            <a:r>
              <a:rPr lang="nl-BE" sz="2400" b="1" dirty="0"/>
              <a:t> </a:t>
            </a:r>
            <a:r>
              <a:rPr lang="nl-BE" sz="2400" b="1" dirty="0" err="1"/>
              <a:t>lasted</a:t>
            </a:r>
            <a:r>
              <a:rPr lang="nl-BE" sz="2400" b="1" dirty="0"/>
              <a:t> </a:t>
            </a:r>
            <a:r>
              <a:rPr lang="nl-BE" sz="2400" b="1" dirty="0" err="1"/>
              <a:t>till</a:t>
            </a:r>
            <a:r>
              <a:rPr lang="nl-BE" sz="2400" b="1" dirty="0"/>
              <a:t> the late </a:t>
            </a:r>
            <a:r>
              <a:rPr lang="nl-BE" sz="2400" b="1" dirty="0" smtClean="0"/>
              <a:t>1990s </a:t>
            </a:r>
            <a:br>
              <a:rPr lang="nl-BE" sz="2400" b="1" dirty="0" smtClean="0"/>
            </a:br>
            <a:r>
              <a:rPr lang="nl-BE" sz="2400" b="1" dirty="0"/>
              <a:t/>
            </a:r>
            <a:br>
              <a:rPr lang="nl-BE" sz="2400" b="1" dirty="0"/>
            </a:br>
            <a:r>
              <a:rPr lang="nl-BE" sz="2400" b="1" dirty="0" smtClean="0"/>
              <a:t>A </a:t>
            </a:r>
            <a:r>
              <a:rPr lang="nl-BE" sz="2400" b="1" dirty="0" err="1"/>
              <a:t>representative</a:t>
            </a:r>
            <a:r>
              <a:rPr lang="nl-BE" sz="2400" b="1" dirty="0"/>
              <a:t> </a:t>
            </a:r>
            <a:r>
              <a:rPr lang="nl-BE" sz="2400" b="1" dirty="0" err="1"/>
              <a:t>example</a:t>
            </a:r>
            <a:r>
              <a:rPr lang="nl-BE" sz="2400" b="1" dirty="0"/>
              <a:t> of </a:t>
            </a:r>
            <a:r>
              <a:rPr lang="nl-BE" sz="2400" b="1" dirty="0" err="1"/>
              <a:t>this</a:t>
            </a:r>
            <a:r>
              <a:rPr lang="nl-BE" sz="2400" b="1" dirty="0"/>
              <a:t> kind of </a:t>
            </a:r>
            <a:r>
              <a:rPr lang="nl-BE" sz="2400" b="1" dirty="0" smtClean="0"/>
              <a:t>HE </a:t>
            </a:r>
            <a:r>
              <a:rPr lang="nl-BE" sz="2400" b="1" dirty="0" err="1"/>
              <a:t>evaluation</a:t>
            </a:r>
            <a:r>
              <a:rPr lang="nl-BE" sz="2400" b="1" dirty="0"/>
              <a:t> is the system </a:t>
            </a:r>
            <a:r>
              <a:rPr lang="nl-BE" sz="2400" b="1" dirty="0" err="1" smtClean="0"/>
              <a:t>developed</a:t>
            </a:r>
            <a:r>
              <a:rPr lang="nl-BE" sz="2400" b="1" dirty="0" smtClean="0"/>
              <a:t> </a:t>
            </a:r>
            <a:r>
              <a:rPr lang="nl-BE" sz="2400" b="1" dirty="0"/>
              <a:t>in The Netherlands </a:t>
            </a:r>
            <a:r>
              <a:rPr lang="nl-BE" sz="2400" b="1" dirty="0" err="1"/>
              <a:t>and</a:t>
            </a:r>
            <a:r>
              <a:rPr lang="nl-BE" sz="2400" b="1" dirty="0"/>
              <a:t> </a:t>
            </a:r>
            <a:r>
              <a:rPr lang="nl-BE" sz="2400" b="1" dirty="0" err="1"/>
              <a:t>Flanders</a:t>
            </a:r>
            <a:r>
              <a:rPr lang="nl-BE" sz="2400" b="1" dirty="0"/>
              <a:t> (the </a:t>
            </a:r>
            <a:r>
              <a:rPr lang="nl-BE" sz="2400" b="1" dirty="0" err="1"/>
              <a:t>Flemish</a:t>
            </a:r>
            <a:r>
              <a:rPr lang="nl-BE" sz="2400" b="1" dirty="0"/>
              <a:t> part of Belgium) </a:t>
            </a:r>
            <a:r>
              <a:rPr lang="nl-BE" sz="2400" b="1" dirty="0" err="1"/>
              <a:t>that</a:t>
            </a:r>
            <a:r>
              <a:rPr lang="nl-BE" sz="2400" b="1" dirty="0"/>
              <a:t> </a:t>
            </a:r>
            <a:r>
              <a:rPr lang="nl-BE" sz="2400" b="1" dirty="0" err="1"/>
              <a:t>were</a:t>
            </a:r>
            <a:r>
              <a:rPr lang="nl-BE" sz="2400" b="1" dirty="0"/>
              <a:t> </a:t>
            </a:r>
            <a:r>
              <a:rPr lang="nl-BE" sz="2400" b="1" dirty="0" err="1"/>
              <a:t>among</a:t>
            </a:r>
            <a:r>
              <a:rPr lang="nl-BE" sz="2400" b="1" dirty="0"/>
              <a:t> the </a:t>
            </a:r>
            <a:r>
              <a:rPr lang="nl-BE" sz="2400" b="1" dirty="0" err="1"/>
              <a:t>pioneer</a:t>
            </a:r>
            <a:r>
              <a:rPr lang="nl-BE" sz="2400" b="1" dirty="0"/>
              <a:t> </a:t>
            </a:r>
            <a:r>
              <a:rPr lang="nl-BE" sz="2400" b="1" dirty="0" err="1"/>
              <a:t>countries</a:t>
            </a:r>
            <a:r>
              <a:rPr lang="nl-BE" sz="2400" b="1" dirty="0"/>
              <a:t> </a:t>
            </a:r>
            <a:r>
              <a:rPr lang="nl-BE" sz="2400" b="1" dirty="0" smtClean="0"/>
              <a:t>in </a:t>
            </a:r>
            <a:r>
              <a:rPr lang="nl-BE" sz="2400" b="1" dirty="0" err="1"/>
              <a:t>implementing</a:t>
            </a:r>
            <a:r>
              <a:rPr lang="nl-BE" sz="2400" b="1" dirty="0"/>
              <a:t> a </a:t>
            </a:r>
            <a:r>
              <a:rPr lang="nl-BE" sz="2400" b="1" dirty="0" err="1"/>
              <a:t>quality</a:t>
            </a:r>
            <a:r>
              <a:rPr lang="nl-BE" sz="2400" b="1" dirty="0"/>
              <a:t> assessment </a:t>
            </a:r>
            <a:r>
              <a:rPr lang="nl-BE" sz="2400" b="1" dirty="0" smtClean="0"/>
              <a:t>system </a:t>
            </a:r>
            <a:br>
              <a:rPr lang="nl-BE" sz="2400" b="1" dirty="0" smtClean="0"/>
            </a:br>
            <a:r>
              <a:rPr lang="nl-BE" sz="2400" b="1" dirty="0"/>
              <a:t/>
            </a:r>
            <a:br>
              <a:rPr lang="nl-BE" sz="2400" b="1" dirty="0"/>
            </a:br>
            <a:r>
              <a:rPr lang="nl-BE" sz="2400" b="1" dirty="0" smtClean="0"/>
              <a:t>The </a:t>
            </a:r>
            <a:r>
              <a:rPr lang="nl-BE" sz="2400" b="1" dirty="0"/>
              <a:t>Dutch system </a:t>
            </a:r>
            <a:r>
              <a:rPr lang="nl-BE" sz="2400" b="1" dirty="0" smtClean="0"/>
              <a:t>was </a:t>
            </a:r>
            <a:r>
              <a:rPr lang="nl-BE" sz="2400" b="1" dirty="0" err="1" smtClean="0"/>
              <a:t>operational</a:t>
            </a:r>
            <a:r>
              <a:rPr lang="nl-BE" sz="2400" b="1" dirty="0" smtClean="0"/>
              <a:t> </a:t>
            </a:r>
            <a:r>
              <a:rPr lang="nl-BE" sz="2400" b="1" dirty="0"/>
              <a:t>in </a:t>
            </a:r>
            <a:r>
              <a:rPr lang="nl-BE" sz="2400" b="1" dirty="0" smtClean="0"/>
              <a:t>1988</a:t>
            </a:r>
            <a:r>
              <a:rPr lang="nl-BE" sz="2400" b="1" dirty="0"/>
              <a:t>, </a:t>
            </a:r>
            <a:r>
              <a:rPr lang="nl-BE" sz="2400" b="1" dirty="0" err="1"/>
              <a:t>and</a:t>
            </a:r>
            <a:r>
              <a:rPr lang="nl-BE" sz="2400" b="1" dirty="0"/>
              <a:t> </a:t>
            </a:r>
            <a:r>
              <a:rPr lang="nl-BE" sz="2400" b="1" dirty="0" err="1"/>
              <a:t>served</a:t>
            </a:r>
            <a:r>
              <a:rPr lang="nl-BE" sz="2400" b="1" dirty="0"/>
              <a:t> as model </a:t>
            </a:r>
            <a:r>
              <a:rPr lang="nl-BE" sz="2400" b="1" dirty="0" err="1"/>
              <a:t>for</a:t>
            </a:r>
            <a:r>
              <a:rPr lang="nl-BE" sz="2400" b="1" dirty="0"/>
              <a:t> the </a:t>
            </a:r>
            <a:r>
              <a:rPr lang="nl-BE" sz="2400" b="1" dirty="0" err="1"/>
              <a:t>Flemish</a:t>
            </a:r>
            <a:r>
              <a:rPr lang="nl-BE" sz="2400" b="1" dirty="0"/>
              <a:t> </a:t>
            </a:r>
            <a:r>
              <a:rPr lang="nl-BE" sz="2400" b="1" dirty="0" err="1"/>
              <a:t>scheme</a:t>
            </a:r>
            <a:r>
              <a:rPr lang="nl-BE" sz="2400" b="1" dirty="0"/>
              <a:t> </a:t>
            </a:r>
            <a:r>
              <a:rPr lang="nl-BE" sz="2400" b="1" dirty="0" err="1"/>
              <a:t>that</a:t>
            </a:r>
            <a:r>
              <a:rPr lang="nl-BE" sz="2400" b="1" dirty="0"/>
              <a:t> was </a:t>
            </a:r>
            <a:r>
              <a:rPr lang="nl-BE" sz="2400" b="1" dirty="0" err="1"/>
              <a:t>implemented</a:t>
            </a:r>
            <a:r>
              <a:rPr lang="nl-BE" sz="2400" b="1" dirty="0"/>
              <a:t> in 1992. In </a:t>
            </a:r>
            <a:r>
              <a:rPr lang="nl-BE" sz="2400" b="1" dirty="0" err="1"/>
              <a:t>that</a:t>
            </a:r>
            <a:r>
              <a:rPr lang="nl-BE" sz="2400" b="1" dirty="0"/>
              <a:t> </a:t>
            </a:r>
            <a:r>
              <a:rPr lang="nl-BE" sz="2400" b="1" dirty="0" err="1"/>
              <a:t>year</a:t>
            </a:r>
            <a:r>
              <a:rPr lang="nl-BE" sz="2400" b="1" dirty="0"/>
              <a:t> </a:t>
            </a:r>
            <a:r>
              <a:rPr lang="nl-BE" sz="2400" b="1" dirty="0" err="1"/>
              <a:t>an</a:t>
            </a:r>
            <a:r>
              <a:rPr lang="nl-BE" sz="2400" b="1" dirty="0"/>
              <a:t> agreement </a:t>
            </a:r>
            <a:r>
              <a:rPr lang="nl-BE" sz="2400" b="1" dirty="0" err="1"/>
              <a:t>between</a:t>
            </a:r>
            <a:r>
              <a:rPr lang="nl-BE" sz="2400" b="1" dirty="0"/>
              <a:t> the </a:t>
            </a:r>
            <a:r>
              <a:rPr lang="nl-BE" sz="2400" b="1" dirty="0" err="1"/>
              <a:t>two</a:t>
            </a:r>
            <a:r>
              <a:rPr lang="nl-BE" sz="2400" b="1" dirty="0"/>
              <a:t> </a:t>
            </a:r>
            <a:r>
              <a:rPr lang="nl-BE" sz="2400" b="1" dirty="0" err="1"/>
              <a:t>countries</a:t>
            </a:r>
            <a:r>
              <a:rPr lang="nl-BE" sz="2400" b="1" dirty="0"/>
              <a:t> led </a:t>
            </a:r>
            <a:r>
              <a:rPr lang="nl-BE" sz="2400" b="1" dirty="0" err="1"/>
              <a:t>to</a:t>
            </a:r>
            <a:r>
              <a:rPr lang="nl-BE" sz="2400" b="1" dirty="0"/>
              <a:t> the </a:t>
            </a:r>
            <a:r>
              <a:rPr lang="nl-BE" sz="2400" b="1" dirty="0" err="1"/>
              <a:t>organization</a:t>
            </a:r>
            <a:r>
              <a:rPr lang="nl-BE" sz="2400" b="1" dirty="0"/>
              <a:t> of joint </a:t>
            </a:r>
            <a:r>
              <a:rPr lang="nl-BE" sz="2400" b="1" dirty="0" err="1"/>
              <a:t>evaluation</a:t>
            </a:r>
            <a:r>
              <a:rPr lang="nl-BE" sz="2400" b="1" dirty="0"/>
              <a:t> </a:t>
            </a:r>
            <a:r>
              <a:rPr lang="nl-BE" sz="2400" b="1" dirty="0" err="1" smtClean="0"/>
              <a:t>activities</a:t>
            </a:r>
            <a:r>
              <a:rPr lang="nl-BE" sz="2400" b="1" dirty="0" smtClean="0"/>
              <a:t>  </a:t>
            </a:r>
            <a:br>
              <a:rPr lang="nl-BE" sz="2400" b="1" dirty="0" smtClean="0"/>
            </a:br>
            <a:r>
              <a:rPr lang="nl-BE" sz="2400" b="1" dirty="0" smtClean="0"/>
              <a:t>I </a:t>
            </a:r>
            <a:r>
              <a:rPr lang="nl-BE" sz="2400" b="1" dirty="0" err="1"/>
              <a:t>will</a:t>
            </a:r>
            <a:r>
              <a:rPr lang="nl-BE" sz="2400" b="1" dirty="0"/>
              <a:t> </a:t>
            </a:r>
            <a:r>
              <a:rPr lang="nl-BE" sz="2400" b="1" dirty="0" err="1"/>
              <a:t>briefly</a:t>
            </a:r>
            <a:r>
              <a:rPr lang="nl-BE" sz="2400" b="1" dirty="0"/>
              <a:t> review </a:t>
            </a:r>
            <a:r>
              <a:rPr lang="nl-BE" sz="2400" b="1" dirty="0" err="1"/>
              <a:t>here</a:t>
            </a:r>
            <a:r>
              <a:rPr lang="nl-BE" sz="2400" b="1" dirty="0"/>
              <a:t> the Dutch </a:t>
            </a:r>
            <a:r>
              <a:rPr lang="nl-BE" sz="2400" b="1" dirty="0" smtClean="0"/>
              <a:t>system</a:t>
            </a:r>
            <a:endParaRPr lang="nl-BE" sz="2400" b="1" dirty="0"/>
          </a:p>
        </p:txBody>
      </p:sp>
    </p:spTree>
    <p:extLst>
      <p:ext uri="{BB962C8B-B14F-4D97-AF65-F5344CB8AC3E}">
        <p14:creationId xmlns:p14="http://schemas.microsoft.com/office/powerpoint/2010/main" xmlns="" val="73799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71400"/>
            <a:ext cx="7772400" cy="1470025"/>
          </a:xfrm>
        </p:spPr>
        <p:txBody>
          <a:bodyPr>
            <a:normAutofit/>
          </a:bodyPr>
          <a:lstStyle/>
          <a:p>
            <a:pPr algn="l"/>
            <a:r>
              <a:rPr lang="en-US" sz="2800" b="1" dirty="0" smtClean="0"/>
              <a:t>Introduction</a:t>
            </a:r>
            <a:endParaRPr lang="nl-BE" sz="2800" b="1" dirty="0"/>
          </a:p>
        </p:txBody>
      </p:sp>
      <p:sp>
        <p:nvSpPr>
          <p:cNvPr id="3" name="Subtitle 2"/>
          <p:cNvSpPr>
            <a:spLocks noGrp="1"/>
          </p:cNvSpPr>
          <p:nvPr>
            <p:ph type="subTitle" idx="1"/>
          </p:nvPr>
        </p:nvSpPr>
        <p:spPr>
          <a:xfrm>
            <a:off x="395536" y="1052736"/>
            <a:ext cx="8352928" cy="1752600"/>
          </a:xfrm>
        </p:spPr>
        <p:txBody>
          <a:bodyPr>
            <a:noAutofit/>
          </a:bodyPr>
          <a:lstStyle/>
          <a:p>
            <a:pPr algn="l"/>
            <a:r>
              <a:rPr lang="en-US" sz="2400" b="1" dirty="0">
                <a:solidFill>
                  <a:schemeClr val="tx1"/>
                </a:solidFill>
              </a:rPr>
              <a:t>At the start of my career in the early 1970s as associate professor in the Faculty of Psychology and Educational Sciences of the University of Leuven </a:t>
            </a:r>
            <a:r>
              <a:rPr lang="en-US" sz="2400" b="1" dirty="0" smtClean="0">
                <a:solidFill>
                  <a:schemeClr val="tx1"/>
                </a:solidFill>
              </a:rPr>
              <a:t>assessment </a:t>
            </a:r>
            <a:r>
              <a:rPr lang="en-US" sz="2400" b="1" dirty="0">
                <a:solidFill>
                  <a:schemeClr val="tx1"/>
                </a:solidFill>
              </a:rPr>
              <a:t>of teaching was more or less </a:t>
            </a:r>
            <a:r>
              <a:rPr lang="en-US" sz="2400" b="1" dirty="0" err="1" smtClean="0">
                <a:solidFill>
                  <a:schemeClr val="tx1"/>
                </a:solidFill>
              </a:rPr>
              <a:t>unexistent</a:t>
            </a:r>
            <a:endParaRPr lang="en-US" sz="2400" b="1" dirty="0" smtClean="0">
              <a:solidFill>
                <a:schemeClr val="tx1"/>
              </a:solidFill>
            </a:endParaRPr>
          </a:p>
          <a:p>
            <a:pPr algn="l"/>
            <a:r>
              <a:rPr lang="en-US" sz="2400" b="1" dirty="0" smtClean="0">
                <a:solidFill>
                  <a:schemeClr val="tx1"/>
                </a:solidFill>
              </a:rPr>
              <a:t> In </a:t>
            </a:r>
            <a:r>
              <a:rPr lang="en-US" sz="2400" b="1" dirty="0">
                <a:solidFill>
                  <a:schemeClr val="tx1"/>
                </a:solidFill>
              </a:rPr>
              <a:t>those days assessment and evaluation was a well-established practice with respect to </a:t>
            </a:r>
            <a:r>
              <a:rPr lang="en-US" sz="2400" b="1" i="1" dirty="0" smtClean="0">
                <a:solidFill>
                  <a:schemeClr val="tx1"/>
                </a:solidFill>
              </a:rPr>
              <a:t>students</a:t>
            </a:r>
            <a:r>
              <a:rPr lang="en-US" sz="2400" b="1" dirty="0" smtClean="0">
                <a:solidFill>
                  <a:schemeClr val="tx1"/>
                </a:solidFill>
              </a:rPr>
              <a:t>:</a:t>
            </a:r>
          </a:p>
          <a:p>
            <a:pPr marL="342900" indent="-342900" algn="l">
              <a:buFont typeface="Arial" panose="020B0604020202020204" pitchFamily="34" charset="0"/>
              <a:buChar char="•"/>
            </a:pPr>
            <a:r>
              <a:rPr lang="en-US" sz="2400" b="1" dirty="0" smtClean="0">
                <a:solidFill>
                  <a:schemeClr val="tx1"/>
                </a:solidFill>
              </a:rPr>
              <a:t> </a:t>
            </a:r>
            <a:r>
              <a:rPr lang="en-US" sz="2400" b="1" dirty="0">
                <a:solidFill>
                  <a:schemeClr val="tx1"/>
                </a:solidFill>
              </a:rPr>
              <a:t>their achievement was and still is regularly evaluated as a basis for taking decisions about the transition in their school career and the awarding of a degree at the end of their </a:t>
            </a:r>
            <a:r>
              <a:rPr lang="en-US" sz="2400" b="1" dirty="0" smtClean="0">
                <a:solidFill>
                  <a:schemeClr val="tx1"/>
                </a:solidFill>
              </a:rPr>
              <a:t>study </a:t>
            </a:r>
          </a:p>
          <a:p>
            <a:pPr algn="l"/>
            <a:endParaRPr lang="en-US" sz="2400" b="1" dirty="0" smtClean="0">
              <a:solidFill>
                <a:schemeClr val="tx1"/>
              </a:solidFill>
            </a:endParaRPr>
          </a:p>
          <a:p>
            <a:pPr algn="l"/>
            <a:r>
              <a:rPr lang="en-US" sz="2400" b="1" dirty="0" smtClean="0">
                <a:solidFill>
                  <a:schemeClr val="tx1"/>
                </a:solidFill>
              </a:rPr>
              <a:t>Assessment </a:t>
            </a:r>
            <a:r>
              <a:rPr lang="en-US" sz="2400" b="1" dirty="0">
                <a:solidFill>
                  <a:schemeClr val="tx1"/>
                </a:solidFill>
              </a:rPr>
              <a:t>of </a:t>
            </a:r>
            <a:r>
              <a:rPr lang="en-US" sz="2400" b="1" i="1" dirty="0">
                <a:solidFill>
                  <a:schemeClr val="tx1"/>
                </a:solidFill>
              </a:rPr>
              <a:t>academics</a:t>
            </a:r>
            <a:r>
              <a:rPr lang="en-US" sz="2400" b="1" dirty="0">
                <a:solidFill>
                  <a:schemeClr val="tx1"/>
                </a:solidFill>
              </a:rPr>
              <a:t> was focused on decisions about appointment and promotion and about the allocation of grants; such assessment addressed mainly the </a:t>
            </a:r>
            <a:r>
              <a:rPr lang="en-US" sz="2400" b="1" i="1" dirty="0">
                <a:solidFill>
                  <a:schemeClr val="tx1"/>
                </a:solidFill>
              </a:rPr>
              <a:t>research activities of individual </a:t>
            </a:r>
            <a:r>
              <a:rPr lang="en-US" sz="2400" b="1" i="1" dirty="0" smtClean="0">
                <a:solidFill>
                  <a:schemeClr val="tx1"/>
                </a:solidFill>
              </a:rPr>
              <a:t>scholars </a:t>
            </a:r>
            <a:endParaRPr lang="nl-BE" sz="2400" b="1" i="1" dirty="0">
              <a:solidFill>
                <a:schemeClr val="tx1"/>
              </a:solidFill>
            </a:endParaRPr>
          </a:p>
        </p:txBody>
      </p:sp>
    </p:spTree>
    <p:extLst>
      <p:ext uri="{BB962C8B-B14F-4D97-AF65-F5344CB8AC3E}">
        <p14:creationId xmlns:p14="http://schemas.microsoft.com/office/powerpoint/2010/main" xmlns="" val="1039455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08920"/>
            <a:ext cx="8229600" cy="1143000"/>
          </a:xfrm>
        </p:spPr>
        <p:txBody>
          <a:bodyPr>
            <a:noAutofit/>
          </a:bodyPr>
          <a:lstStyle/>
          <a:p>
            <a:pPr algn="l"/>
            <a:r>
              <a:rPr lang="nl-BE" sz="2400" b="1" dirty="0"/>
              <a:t>The </a:t>
            </a:r>
            <a:r>
              <a:rPr lang="nl-BE" sz="2400" b="1" dirty="0" smtClean="0"/>
              <a:t>assessment </a:t>
            </a:r>
            <a:r>
              <a:rPr lang="nl-BE" sz="2400" b="1" dirty="0"/>
              <a:t>system </a:t>
            </a:r>
            <a:r>
              <a:rPr lang="nl-BE" sz="2400" b="1" dirty="0" err="1"/>
              <a:t>can</a:t>
            </a:r>
            <a:r>
              <a:rPr lang="nl-BE" sz="2400" b="1" dirty="0"/>
              <a:t> </a:t>
            </a:r>
            <a:r>
              <a:rPr lang="nl-BE" sz="2400" b="1" dirty="0" err="1"/>
              <a:t>be</a:t>
            </a:r>
            <a:r>
              <a:rPr lang="nl-BE" sz="2400" b="1" dirty="0"/>
              <a:t> </a:t>
            </a:r>
            <a:r>
              <a:rPr lang="nl-BE" sz="2400" b="1" dirty="0" err="1"/>
              <a:t>described</a:t>
            </a:r>
            <a:r>
              <a:rPr lang="nl-BE" sz="2400" b="1" dirty="0"/>
              <a:t> in </a:t>
            </a:r>
            <a:r>
              <a:rPr lang="nl-BE" sz="2400" b="1" dirty="0" err="1"/>
              <a:t>terms</a:t>
            </a:r>
            <a:r>
              <a:rPr lang="nl-BE" sz="2400" b="1" dirty="0"/>
              <a:t> of the </a:t>
            </a:r>
            <a:r>
              <a:rPr lang="nl-BE" sz="2400" b="1" dirty="0" err="1"/>
              <a:t>following</a:t>
            </a:r>
            <a:r>
              <a:rPr lang="nl-BE" sz="2400" b="1" dirty="0"/>
              <a:t> steps:</a:t>
            </a:r>
            <a:br>
              <a:rPr lang="nl-BE" sz="2400" b="1" dirty="0"/>
            </a:br>
            <a:r>
              <a:rPr lang="nl-BE" sz="2400" b="1" dirty="0" smtClean="0"/>
              <a:t>	* </a:t>
            </a:r>
            <a:r>
              <a:rPr lang="nl-BE" sz="2400" b="1" dirty="0" err="1" smtClean="0"/>
              <a:t>internal</a:t>
            </a:r>
            <a:r>
              <a:rPr lang="nl-BE" sz="2400" b="1" dirty="0" smtClean="0"/>
              <a:t> </a:t>
            </a:r>
            <a:r>
              <a:rPr lang="nl-BE" sz="2400" b="1" dirty="0" err="1"/>
              <a:t>quality</a:t>
            </a:r>
            <a:r>
              <a:rPr lang="nl-BE" sz="2400" b="1" dirty="0"/>
              <a:t> </a:t>
            </a:r>
            <a:r>
              <a:rPr lang="nl-BE" sz="2400" b="1" dirty="0" err="1"/>
              <a:t>assurance</a:t>
            </a:r>
            <a:r>
              <a:rPr lang="nl-BE" sz="2400" b="1" dirty="0"/>
              <a:t> as the </a:t>
            </a:r>
            <a:r>
              <a:rPr lang="nl-BE" sz="2400" b="1" dirty="0" err="1"/>
              <a:t>starting</a:t>
            </a:r>
            <a:r>
              <a:rPr lang="nl-BE" sz="2400" b="1" dirty="0"/>
              <a:t> </a:t>
            </a:r>
            <a:r>
              <a:rPr lang="nl-BE" sz="2400" b="1" dirty="0" smtClean="0"/>
              <a:t>point</a:t>
            </a:r>
            <a:br>
              <a:rPr lang="nl-BE" sz="2400" b="1" dirty="0" smtClean="0"/>
            </a:br>
            <a:r>
              <a:rPr lang="nl-BE" sz="2400" b="1" dirty="0" smtClean="0"/>
              <a:t>	* </a:t>
            </a:r>
            <a:r>
              <a:rPr lang="nl-BE" sz="2400" b="1" dirty="0" err="1" smtClean="0"/>
              <a:t>writing</a:t>
            </a:r>
            <a:r>
              <a:rPr lang="nl-BE" sz="2400" b="1" dirty="0" smtClean="0"/>
              <a:t> </a:t>
            </a:r>
            <a:r>
              <a:rPr lang="nl-BE" sz="2400" b="1" dirty="0"/>
              <a:t>a </a:t>
            </a:r>
            <a:r>
              <a:rPr lang="nl-BE" sz="2400" b="1" dirty="0" err="1"/>
              <a:t>self-evaluation</a:t>
            </a:r>
            <a:r>
              <a:rPr lang="nl-BE" sz="2400" b="1" dirty="0"/>
              <a:t> report </a:t>
            </a:r>
            <a:r>
              <a:rPr lang="nl-BE" sz="2400" b="1" dirty="0" err="1"/>
              <a:t>by</a:t>
            </a:r>
            <a:r>
              <a:rPr lang="nl-BE" sz="2400" b="1" dirty="0"/>
              <a:t> the </a:t>
            </a:r>
            <a:r>
              <a:rPr lang="nl-BE" sz="2400" b="1" dirty="0" err="1" smtClean="0"/>
              <a:t>institution</a:t>
            </a:r>
            <a:r>
              <a:rPr lang="nl-BE" sz="2400" b="1" dirty="0" smtClean="0"/>
              <a:t/>
            </a:r>
            <a:br>
              <a:rPr lang="nl-BE" sz="2400" b="1" dirty="0" smtClean="0"/>
            </a:br>
            <a:r>
              <a:rPr lang="nl-BE" sz="2400" b="1" dirty="0" smtClean="0"/>
              <a:t>	* </a:t>
            </a:r>
            <a:r>
              <a:rPr lang="nl-BE" sz="2400" b="1" dirty="0" err="1" smtClean="0"/>
              <a:t>visitation</a:t>
            </a:r>
            <a:r>
              <a:rPr lang="nl-BE" sz="2400" b="1" dirty="0" smtClean="0"/>
              <a:t> </a:t>
            </a:r>
            <a:r>
              <a:rPr lang="nl-BE" sz="2400" b="1" dirty="0" err="1"/>
              <a:t>by</a:t>
            </a:r>
            <a:r>
              <a:rPr lang="nl-BE" sz="2400" b="1" dirty="0"/>
              <a:t> </a:t>
            </a:r>
            <a:r>
              <a:rPr lang="nl-BE" sz="2400" b="1" dirty="0" err="1"/>
              <a:t>an</a:t>
            </a:r>
            <a:r>
              <a:rPr lang="nl-BE" sz="2400" b="1" dirty="0"/>
              <a:t> </a:t>
            </a:r>
            <a:r>
              <a:rPr lang="nl-BE" sz="2400" b="1" dirty="0" err="1"/>
              <a:t>external</a:t>
            </a:r>
            <a:r>
              <a:rPr lang="nl-BE" sz="2400" b="1" dirty="0"/>
              <a:t> </a:t>
            </a:r>
            <a:r>
              <a:rPr lang="nl-BE" sz="2400" b="1" dirty="0" smtClean="0"/>
              <a:t>review </a:t>
            </a:r>
            <a:r>
              <a:rPr lang="nl-BE" sz="2400" b="1" dirty="0" err="1"/>
              <a:t>committee</a:t>
            </a:r>
            <a:r>
              <a:rPr lang="nl-BE" sz="2400" b="1" dirty="0"/>
              <a:t>;</a:t>
            </a:r>
            <a:br>
              <a:rPr lang="nl-BE" sz="2400" b="1" dirty="0"/>
            </a:br>
            <a:r>
              <a:rPr lang="nl-BE" sz="2400" b="1" dirty="0" smtClean="0"/>
              <a:t>	* </a:t>
            </a:r>
            <a:r>
              <a:rPr lang="nl-BE" sz="2400" b="1" dirty="0" err="1" smtClean="0"/>
              <a:t>writing</a:t>
            </a:r>
            <a:r>
              <a:rPr lang="nl-BE" sz="2400" b="1" dirty="0" smtClean="0"/>
              <a:t> </a:t>
            </a:r>
            <a:r>
              <a:rPr lang="nl-BE" sz="2400" b="1" dirty="0"/>
              <a:t>of a report </a:t>
            </a:r>
            <a:r>
              <a:rPr lang="nl-BE" sz="2400" b="1" dirty="0" err="1"/>
              <a:t>by</a:t>
            </a:r>
            <a:r>
              <a:rPr lang="nl-BE" sz="2400" b="1" dirty="0"/>
              <a:t> the </a:t>
            </a:r>
            <a:r>
              <a:rPr lang="nl-BE" sz="2400" b="1" dirty="0" err="1"/>
              <a:t>external</a:t>
            </a:r>
            <a:r>
              <a:rPr lang="nl-BE" sz="2400" b="1" dirty="0"/>
              <a:t> review </a:t>
            </a:r>
            <a:r>
              <a:rPr lang="nl-BE" sz="2400" b="1" dirty="0" err="1" smtClean="0"/>
              <a:t>committee</a:t>
            </a:r>
            <a:r>
              <a:rPr lang="nl-BE" sz="2400" b="1" dirty="0"/>
              <a:t/>
            </a:r>
            <a:br>
              <a:rPr lang="nl-BE" sz="2400" b="1" dirty="0"/>
            </a:br>
            <a:r>
              <a:rPr lang="nl-BE" sz="2400" b="1" dirty="0" smtClean="0"/>
              <a:t>	* meta-</a:t>
            </a:r>
            <a:r>
              <a:rPr lang="nl-BE" sz="2400" b="1" dirty="0" err="1" smtClean="0"/>
              <a:t>evaluation</a:t>
            </a:r>
            <a:r>
              <a:rPr lang="nl-BE" sz="2400" b="1" dirty="0" smtClean="0"/>
              <a:t> </a:t>
            </a:r>
            <a:r>
              <a:rPr lang="nl-BE" sz="2400" b="1" dirty="0" err="1"/>
              <a:t>by</a:t>
            </a:r>
            <a:r>
              <a:rPr lang="nl-BE" sz="2400" b="1" dirty="0"/>
              <a:t> the </a:t>
            </a:r>
            <a:r>
              <a:rPr lang="nl-BE" sz="2400" b="1" dirty="0" err="1" smtClean="0"/>
              <a:t>inspectorate</a:t>
            </a:r>
            <a:r>
              <a:rPr lang="nl-BE" sz="2400" b="1" dirty="0"/>
              <a:t/>
            </a:r>
            <a:br>
              <a:rPr lang="nl-BE" sz="2400" b="1" dirty="0"/>
            </a:br>
            <a:r>
              <a:rPr lang="nl-BE" sz="2400" b="1" dirty="0" smtClean="0"/>
              <a:t/>
            </a:r>
            <a:br>
              <a:rPr lang="nl-BE" sz="2400" b="1" dirty="0" smtClean="0"/>
            </a:br>
            <a:r>
              <a:rPr lang="nl-BE" sz="2400" b="1" dirty="0" smtClean="0"/>
              <a:t>An </a:t>
            </a:r>
            <a:r>
              <a:rPr lang="nl-BE" sz="2400" b="1" dirty="0"/>
              <a:t>important point is </a:t>
            </a:r>
            <a:r>
              <a:rPr lang="nl-BE" sz="2400" b="1" dirty="0" err="1"/>
              <a:t>that</a:t>
            </a:r>
            <a:r>
              <a:rPr lang="nl-BE" sz="2400" b="1" dirty="0"/>
              <a:t> the </a:t>
            </a:r>
            <a:r>
              <a:rPr lang="nl-BE" sz="2400" b="1" dirty="0" err="1"/>
              <a:t>quality</a:t>
            </a:r>
            <a:r>
              <a:rPr lang="nl-BE" sz="2400" b="1" dirty="0"/>
              <a:t> assessment procedure built on the </a:t>
            </a:r>
            <a:r>
              <a:rPr lang="nl-BE" sz="2400" b="1" dirty="0" err="1"/>
              <a:t>internal</a:t>
            </a:r>
            <a:r>
              <a:rPr lang="nl-BE" sz="2400" b="1" dirty="0"/>
              <a:t> </a:t>
            </a:r>
            <a:r>
              <a:rPr lang="nl-BE" sz="2400" b="1" dirty="0" err="1"/>
              <a:t>quality</a:t>
            </a:r>
            <a:r>
              <a:rPr lang="nl-BE" sz="2400" b="1" dirty="0"/>
              <a:t> </a:t>
            </a:r>
            <a:r>
              <a:rPr lang="nl-BE" sz="2400" b="1" dirty="0" err="1"/>
              <a:t>assurance</a:t>
            </a:r>
            <a:r>
              <a:rPr lang="nl-BE" sz="2400" b="1" dirty="0"/>
              <a:t> </a:t>
            </a:r>
            <a:r>
              <a:rPr lang="nl-BE" sz="2400" b="1" dirty="0" err="1"/>
              <a:t>arrangements</a:t>
            </a:r>
            <a:r>
              <a:rPr lang="nl-BE" sz="2400" b="1" dirty="0"/>
              <a:t> of the </a:t>
            </a:r>
            <a:r>
              <a:rPr lang="nl-BE" sz="2400" b="1" dirty="0" err="1"/>
              <a:t>institutions</a:t>
            </a:r>
            <a:r>
              <a:rPr lang="nl-BE" sz="2400" b="1" dirty="0"/>
              <a:t> </a:t>
            </a:r>
            <a:r>
              <a:rPr lang="nl-BE" sz="2400" b="1" dirty="0" err="1"/>
              <a:t>stressing</a:t>
            </a:r>
            <a:r>
              <a:rPr lang="nl-BE" sz="2400" b="1" dirty="0"/>
              <a:t> the </a:t>
            </a:r>
            <a:r>
              <a:rPr lang="nl-BE" sz="2400" b="1" dirty="0" err="1"/>
              <a:t>greater</a:t>
            </a:r>
            <a:r>
              <a:rPr lang="nl-BE" sz="2400" b="1" dirty="0"/>
              <a:t> </a:t>
            </a:r>
            <a:r>
              <a:rPr lang="nl-BE" sz="2400" b="1" dirty="0" err="1"/>
              <a:t>autonomy</a:t>
            </a:r>
            <a:r>
              <a:rPr lang="nl-BE" sz="2400" b="1" dirty="0"/>
              <a:t> </a:t>
            </a:r>
            <a:r>
              <a:rPr lang="nl-BE" sz="2400" b="1" dirty="0" err="1"/>
              <a:t>that</a:t>
            </a:r>
            <a:r>
              <a:rPr lang="nl-BE" sz="2400" b="1" dirty="0"/>
              <a:t> was </a:t>
            </a:r>
            <a:r>
              <a:rPr lang="nl-BE" sz="2400" b="1" dirty="0" err="1"/>
              <a:t>granted</a:t>
            </a:r>
            <a:r>
              <a:rPr lang="nl-BE" sz="2400" b="1" dirty="0"/>
              <a:t> </a:t>
            </a:r>
            <a:r>
              <a:rPr lang="nl-BE" sz="2400" b="1" dirty="0" err="1"/>
              <a:t>to</a:t>
            </a:r>
            <a:r>
              <a:rPr lang="nl-BE" sz="2400" b="1" dirty="0"/>
              <a:t> </a:t>
            </a:r>
            <a:r>
              <a:rPr lang="nl-BE" sz="2400" b="1" dirty="0" err="1" smtClean="0"/>
              <a:t>them</a:t>
            </a:r>
            <a:r>
              <a:rPr lang="nl-BE" sz="2400" b="1" dirty="0" smtClean="0"/>
              <a:t> </a:t>
            </a:r>
            <a:br>
              <a:rPr lang="nl-BE" sz="2400" b="1" dirty="0" smtClean="0"/>
            </a:br>
            <a:r>
              <a:rPr lang="nl-BE" sz="2400" b="1" dirty="0"/>
              <a:t/>
            </a:r>
            <a:br>
              <a:rPr lang="nl-BE" sz="2400" b="1" dirty="0"/>
            </a:br>
            <a:r>
              <a:rPr lang="nl-BE" sz="2400" b="1" dirty="0" smtClean="0"/>
              <a:t>In </a:t>
            </a:r>
            <a:r>
              <a:rPr lang="nl-BE" sz="2400" b="1" dirty="0"/>
              <a:t>the </a:t>
            </a:r>
            <a:r>
              <a:rPr lang="nl-BE" sz="2400" b="1" dirty="0" err="1"/>
              <a:t>same</a:t>
            </a:r>
            <a:r>
              <a:rPr lang="nl-BE" sz="2400" b="1" dirty="0"/>
              <a:t> line, the basis of the </a:t>
            </a:r>
            <a:r>
              <a:rPr lang="nl-BE" sz="2400" b="1" dirty="0" err="1"/>
              <a:t>evaluation</a:t>
            </a:r>
            <a:r>
              <a:rPr lang="nl-BE" sz="2400" b="1" dirty="0"/>
              <a:t> was a </a:t>
            </a:r>
            <a:r>
              <a:rPr lang="nl-BE" sz="2400" b="1" dirty="0" err="1"/>
              <a:t>self-evaluation</a:t>
            </a:r>
            <a:r>
              <a:rPr lang="nl-BE" sz="2400" b="1" dirty="0"/>
              <a:t> report </a:t>
            </a:r>
            <a:r>
              <a:rPr lang="nl-BE" sz="2400" b="1" dirty="0" err="1"/>
              <a:t>compiled</a:t>
            </a:r>
            <a:r>
              <a:rPr lang="nl-BE" sz="2400" b="1" dirty="0"/>
              <a:t> </a:t>
            </a:r>
            <a:r>
              <a:rPr lang="nl-BE" sz="2400" b="1" dirty="0" err="1"/>
              <a:t>by</a:t>
            </a:r>
            <a:r>
              <a:rPr lang="nl-BE" sz="2400" b="1" dirty="0"/>
              <a:t> the </a:t>
            </a:r>
            <a:r>
              <a:rPr lang="nl-BE" sz="2400" b="1" dirty="0" err="1"/>
              <a:t>institution</a:t>
            </a:r>
            <a:r>
              <a:rPr lang="nl-BE" sz="2400" b="1" dirty="0"/>
              <a:t> </a:t>
            </a:r>
            <a:r>
              <a:rPr lang="nl-BE" sz="2400" b="1" dirty="0" err="1"/>
              <a:t>and</a:t>
            </a:r>
            <a:r>
              <a:rPr lang="nl-BE" sz="2400" b="1" dirty="0"/>
              <a:t> </a:t>
            </a:r>
            <a:r>
              <a:rPr lang="nl-BE" sz="2400" b="1" dirty="0" err="1"/>
              <a:t>describing</a:t>
            </a:r>
            <a:r>
              <a:rPr lang="nl-BE" sz="2400" b="1" dirty="0"/>
              <a:t> the </a:t>
            </a:r>
            <a:r>
              <a:rPr lang="nl-BE" sz="2400" b="1" dirty="0" err="1"/>
              <a:t>individual</a:t>
            </a:r>
            <a:r>
              <a:rPr lang="nl-BE" sz="2400" b="1" dirty="0"/>
              <a:t> programs </a:t>
            </a:r>
            <a:r>
              <a:rPr lang="nl-BE" sz="2400" b="1" dirty="0" err="1"/>
              <a:t>to</a:t>
            </a:r>
            <a:r>
              <a:rPr lang="nl-BE" sz="2400" b="1" dirty="0"/>
              <a:t> </a:t>
            </a:r>
            <a:r>
              <a:rPr lang="nl-BE" sz="2400" b="1" dirty="0" err="1"/>
              <a:t>be</a:t>
            </a:r>
            <a:r>
              <a:rPr lang="nl-BE" sz="2400" b="1" dirty="0"/>
              <a:t> </a:t>
            </a:r>
            <a:r>
              <a:rPr lang="nl-BE" sz="2400" b="1" dirty="0" err="1"/>
              <a:t>evaluated</a:t>
            </a:r>
            <a:endParaRPr lang="nl-BE" sz="2400" b="1" dirty="0"/>
          </a:p>
        </p:txBody>
      </p:sp>
    </p:spTree>
    <p:extLst>
      <p:ext uri="{BB962C8B-B14F-4D97-AF65-F5344CB8AC3E}">
        <p14:creationId xmlns:p14="http://schemas.microsoft.com/office/powerpoint/2010/main" xmlns="" val="8924092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564904"/>
            <a:ext cx="8229600" cy="1143000"/>
          </a:xfrm>
        </p:spPr>
        <p:txBody>
          <a:bodyPr>
            <a:noAutofit/>
          </a:bodyPr>
          <a:lstStyle/>
          <a:p>
            <a:pPr algn="l"/>
            <a:r>
              <a:rPr lang="nl-BE" sz="2400" b="1" dirty="0" err="1"/>
              <a:t>This</a:t>
            </a:r>
            <a:r>
              <a:rPr lang="nl-BE" sz="2400" b="1" dirty="0"/>
              <a:t> report had </a:t>
            </a:r>
            <a:r>
              <a:rPr lang="nl-BE" sz="2400" b="1" dirty="0" err="1"/>
              <a:t>to</a:t>
            </a:r>
            <a:r>
              <a:rPr lang="nl-BE" sz="2400" b="1" dirty="0"/>
              <a:t> follow a pre-</a:t>
            </a:r>
            <a:r>
              <a:rPr lang="nl-BE" sz="2400" b="1" dirty="0" err="1"/>
              <a:t>determined</a:t>
            </a:r>
            <a:r>
              <a:rPr lang="nl-BE" sz="2400" b="1" dirty="0"/>
              <a:t> format </a:t>
            </a:r>
            <a:r>
              <a:rPr lang="nl-BE" sz="2400" b="1" dirty="0" err="1"/>
              <a:t>covering</a:t>
            </a:r>
            <a:r>
              <a:rPr lang="nl-BE" sz="2400" b="1" dirty="0"/>
              <a:t> the </a:t>
            </a:r>
            <a:r>
              <a:rPr lang="nl-BE" sz="2400" b="1" dirty="0" err="1"/>
              <a:t>following</a:t>
            </a:r>
            <a:r>
              <a:rPr lang="nl-BE" sz="2400" b="1" dirty="0"/>
              <a:t> topics</a:t>
            </a:r>
            <a:r>
              <a:rPr lang="nl-BE" sz="2400" b="1" dirty="0" smtClean="0"/>
              <a:t>:</a:t>
            </a:r>
            <a:br>
              <a:rPr lang="nl-BE" sz="2400" b="1" dirty="0" smtClean="0"/>
            </a:br>
            <a:r>
              <a:rPr lang="nl-BE" sz="2400" b="1" dirty="0"/>
              <a:t/>
            </a:r>
            <a:br>
              <a:rPr lang="nl-BE" sz="2400" b="1" dirty="0"/>
            </a:br>
            <a:r>
              <a:rPr lang="nl-BE" sz="2400" b="1" dirty="0" smtClean="0"/>
              <a:t>	* </a:t>
            </a:r>
            <a:r>
              <a:rPr lang="nl-BE" sz="2400" b="1" dirty="0" err="1" smtClean="0"/>
              <a:t>objectives</a:t>
            </a:r>
            <a:r>
              <a:rPr lang="nl-BE" sz="2400" b="1" dirty="0" smtClean="0"/>
              <a:t> </a:t>
            </a:r>
            <a:r>
              <a:rPr lang="nl-BE" sz="2400" b="1" dirty="0"/>
              <a:t>of the </a:t>
            </a:r>
            <a:r>
              <a:rPr lang="nl-BE" sz="2400" b="1" dirty="0" smtClean="0"/>
              <a:t>program</a:t>
            </a:r>
            <a:r>
              <a:rPr lang="nl-BE" sz="2400" b="1" dirty="0"/>
              <a:t/>
            </a:r>
            <a:br>
              <a:rPr lang="nl-BE" sz="2400" b="1" dirty="0"/>
            </a:br>
            <a:r>
              <a:rPr lang="nl-BE" sz="2400" b="1" dirty="0" smtClean="0"/>
              <a:t>	* </a:t>
            </a:r>
            <a:r>
              <a:rPr lang="nl-BE" sz="2400" b="1" dirty="0" err="1" smtClean="0"/>
              <a:t>structure</a:t>
            </a:r>
            <a:r>
              <a:rPr lang="nl-BE" sz="2400" b="1" dirty="0" smtClean="0"/>
              <a:t> </a:t>
            </a:r>
            <a:r>
              <a:rPr lang="nl-BE" sz="2400" b="1" dirty="0" err="1"/>
              <a:t>and</a:t>
            </a:r>
            <a:r>
              <a:rPr lang="nl-BE" sz="2400" b="1" dirty="0"/>
              <a:t> content of the </a:t>
            </a:r>
            <a:r>
              <a:rPr lang="nl-BE" sz="2400" b="1" dirty="0" smtClean="0"/>
              <a:t>program</a:t>
            </a:r>
            <a:r>
              <a:rPr lang="nl-BE" sz="2400" b="1" dirty="0"/>
              <a:t/>
            </a:r>
            <a:br>
              <a:rPr lang="nl-BE" sz="2400" b="1" dirty="0"/>
            </a:br>
            <a:r>
              <a:rPr lang="nl-BE" sz="2400" b="1" dirty="0" smtClean="0"/>
              <a:t>	* input-</a:t>
            </a:r>
            <a:r>
              <a:rPr lang="nl-BE" sz="2400" b="1" dirty="0" err="1" smtClean="0"/>
              <a:t>throughput</a:t>
            </a:r>
            <a:r>
              <a:rPr lang="nl-BE" sz="2400" b="1" dirty="0" smtClean="0"/>
              <a:t>-output </a:t>
            </a:r>
            <a:r>
              <a:rPr lang="nl-BE" sz="2400" b="1" dirty="0"/>
              <a:t>of </a:t>
            </a:r>
            <a:r>
              <a:rPr lang="nl-BE" sz="2400" b="1" dirty="0" err="1" smtClean="0"/>
              <a:t>students</a:t>
            </a:r>
            <a:r>
              <a:rPr lang="nl-BE" sz="2400" b="1" dirty="0"/>
              <a:t/>
            </a:r>
            <a:br>
              <a:rPr lang="nl-BE" sz="2400" b="1" dirty="0"/>
            </a:br>
            <a:r>
              <a:rPr lang="nl-BE" sz="2400" b="1" dirty="0" smtClean="0"/>
              <a:t>	* </a:t>
            </a:r>
            <a:r>
              <a:rPr lang="nl-BE" sz="2400" b="1" dirty="0" err="1" smtClean="0"/>
              <a:t>description</a:t>
            </a:r>
            <a:r>
              <a:rPr lang="nl-BE" sz="2400" b="1" dirty="0" smtClean="0"/>
              <a:t> </a:t>
            </a:r>
            <a:r>
              <a:rPr lang="nl-BE" sz="2400" b="1" dirty="0"/>
              <a:t>of the </a:t>
            </a:r>
            <a:r>
              <a:rPr lang="nl-BE" sz="2400" b="1" dirty="0" err="1"/>
              <a:t>learning</a:t>
            </a:r>
            <a:r>
              <a:rPr lang="nl-BE" sz="2400" b="1" dirty="0"/>
              <a:t> </a:t>
            </a:r>
            <a:r>
              <a:rPr lang="nl-BE" sz="2400" b="1" dirty="0" smtClean="0"/>
              <a:t>environment</a:t>
            </a:r>
            <a:r>
              <a:rPr lang="nl-BE" sz="2400" b="1" dirty="0"/>
              <a:t/>
            </a:r>
            <a:br>
              <a:rPr lang="nl-BE" sz="2400" b="1" dirty="0"/>
            </a:br>
            <a:r>
              <a:rPr lang="nl-BE" sz="2400" b="1" dirty="0" smtClean="0"/>
              <a:t>	* </a:t>
            </a:r>
            <a:r>
              <a:rPr lang="nl-BE" sz="2400" b="1" dirty="0" err="1" smtClean="0"/>
              <a:t>feasibility</a:t>
            </a:r>
            <a:r>
              <a:rPr lang="nl-BE" sz="2400" b="1" dirty="0"/>
              <a:t/>
            </a:r>
            <a:br>
              <a:rPr lang="nl-BE" sz="2400" b="1" dirty="0"/>
            </a:br>
            <a:r>
              <a:rPr lang="nl-BE" sz="2400" b="1" dirty="0" smtClean="0"/>
              <a:t>	* </a:t>
            </a:r>
            <a:r>
              <a:rPr lang="nl-BE" sz="2400" b="1" dirty="0" err="1" smtClean="0"/>
              <a:t>quality</a:t>
            </a:r>
            <a:r>
              <a:rPr lang="nl-BE" sz="2400" b="1" dirty="0" smtClean="0"/>
              <a:t> </a:t>
            </a:r>
            <a:r>
              <a:rPr lang="nl-BE" sz="2400" b="1" dirty="0"/>
              <a:t>of the </a:t>
            </a:r>
            <a:r>
              <a:rPr lang="nl-BE" sz="2400" b="1" dirty="0" err="1" smtClean="0"/>
              <a:t>graduates</a:t>
            </a:r>
            <a:r>
              <a:rPr lang="nl-BE" sz="2400" b="1" dirty="0"/>
              <a:t/>
            </a:r>
            <a:br>
              <a:rPr lang="nl-BE" sz="2400" b="1" dirty="0"/>
            </a:br>
            <a:r>
              <a:rPr lang="nl-BE" sz="2400" b="1" dirty="0" smtClean="0"/>
              <a:t>	* </a:t>
            </a:r>
            <a:r>
              <a:rPr lang="nl-BE" sz="2400" b="1" dirty="0" err="1" smtClean="0"/>
              <a:t>effectiveness</a:t>
            </a:r>
            <a:r>
              <a:rPr lang="nl-BE" sz="2400" b="1" dirty="0" smtClean="0"/>
              <a:t> </a:t>
            </a:r>
            <a:r>
              <a:rPr lang="nl-BE" sz="2400" b="1" dirty="0"/>
              <a:t>of the </a:t>
            </a:r>
            <a:r>
              <a:rPr lang="nl-BE" sz="2400" b="1" dirty="0" err="1" smtClean="0"/>
              <a:t>organization</a:t>
            </a:r>
            <a:r>
              <a:rPr lang="nl-BE" sz="2400" b="1" dirty="0"/>
              <a:t/>
            </a:r>
            <a:br>
              <a:rPr lang="nl-BE" sz="2400" b="1" dirty="0"/>
            </a:br>
            <a:r>
              <a:rPr lang="nl-BE" sz="2400" b="1" dirty="0" smtClean="0"/>
              <a:t>	* </a:t>
            </a:r>
            <a:r>
              <a:rPr lang="nl-BE" sz="2400" b="1" dirty="0" err="1" smtClean="0"/>
              <a:t>quality</a:t>
            </a:r>
            <a:r>
              <a:rPr lang="nl-BE" sz="2400" b="1" dirty="0" smtClean="0"/>
              <a:t> </a:t>
            </a:r>
            <a:r>
              <a:rPr lang="nl-BE" sz="2400" b="1" dirty="0"/>
              <a:t>of the </a:t>
            </a:r>
            <a:r>
              <a:rPr lang="nl-BE" sz="2400" b="1" dirty="0" err="1" smtClean="0"/>
              <a:t>personnel</a:t>
            </a:r>
            <a:r>
              <a:rPr lang="nl-BE" sz="2400" b="1" dirty="0"/>
              <a:t/>
            </a:r>
            <a:br>
              <a:rPr lang="nl-BE" sz="2400" b="1" dirty="0"/>
            </a:br>
            <a:r>
              <a:rPr lang="nl-BE" sz="2400" b="1" dirty="0" smtClean="0"/>
              <a:t>	* </a:t>
            </a:r>
            <a:r>
              <a:rPr lang="nl-BE" sz="2400" b="1" dirty="0" err="1" smtClean="0"/>
              <a:t>facilities</a:t>
            </a:r>
            <a:r>
              <a:rPr lang="nl-BE" sz="2400" b="1" dirty="0"/>
              <a:t/>
            </a:r>
            <a:br>
              <a:rPr lang="nl-BE" sz="2400" b="1" dirty="0"/>
            </a:br>
            <a:r>
              <a:rPr lang="nl-BE" sz="2400" b="1" dirty="0" smtClean="0"/>
              <a:t>	* </a:t>
            </a:r>
            <a:r>
              <a:rPr lang="nl-BE" sz="2400" b="1" dirty="0" err="1" smtClean="0"/>
              <a:t>internationalization</a:t>
            </a:r>
            <a:r>
              <a:rPr lang="nl-BE" sz="2400" b="1" dirty="0"/>
              <a:t/>
            </a:r>
            <a:br>
              <a:rPr lang="nl-BE" sz="2400" b="1" dirty="0"/>
            </a:br>
            <a:r>
              <a:rPr lang="nl-BE" sz="2400" b="1" dirty="0" smtClean="0"/>
              <a:t>	* </a:t>
            </a:r>
            <a:r>
              <a:rPr lang="nl-BE" sz="2400" b="1" dirty="0" err="1" smtClean="0"/>
              <a:t>internal</a:t>
            </a:r>
            <a:r>
              <a:rPr lang="nl-BE" sz="2400" b="1" dirty="0" smtClean="0"/>
              <a:t> </a:t>
            </a:r>
            <a:r>
              <a:rPr lang="nl-BE" sz="2400" b="1" dirty="0" err="1"/>
              <a:t>quality</a:t>
            </a:r>
            <a:r>
              <a:rPr lang="nl-BE" sz="2400" b="1" dirty="0"/>
              <a:t> </a:t>
            </a:r>
            <a:r>
              <a:rPr lang="nl-BE" sz="2400" b="1" dirty="0" smtClean="0"/>
              <a:t>care</a:t>
            </a:r>
            <a:r>
              <a:rPr lang="nl-BE" sz="2400" dirty="0"/>
              <a:t/>
            </a:r>
            <a:br>
              <a:rPr lang="nl-BE" sz="2400" dirty="0"/>
            </a:br>
            <a:endParaRPr lang="nl-BE" sz="2400" dirty="0"/>
          </a:p>
        </p:txBody>
      </p:sp>
    </p:spTree>
    <p:extLst>
      <p:ext uri="{BB962C8B-B14F-4D97-AF65-F5344CB8AC3E}">
        <p14:creationId xmlns:p14="http://schemas.microsoft.com/office/powerpoint/2010/main" xmlns="" val="19902205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996952"/>
            <a:ext cx="8229600" cy="1143000"/>
          </a:xfrm>
        </p:spPr>
        <p:txBody>
          <a:bodyPr>
            <a:normAutofit fontScale="90000"/>
          </a:bodyPr>
          <a:lstStyle/>
          <a:p>
            <a:pPr algn="l"/>
            <a:r>
              <a:rPr lang="nl-BE" sz="2400" b="1" dirty="0"/>
              <a:t>Next, </a:t>
            </a:r>
            <a:r>
              <a:rPr lang="nl-BE" sz="2400" b="1" dirty="0" err="1"/>
              <a:t>an</a:t>
            </a:r>
            <a:r>
              <a:rPr lang="nl-BE" sz="2400" b="1" dirty="0"/>
              <a:t> </a:t>
            </a:r>
            <a:r>
              <a:rPr lang="nl-BE" sz="2400" b="1" dirty="0" err="1"/>
              <a:t>external</a:t>
            </a:r>
            <a:r>
              <a:rPr lang="nl-BE" sz="2400" b="1" dirty="0"/>
              <a:t> review </a:t>
            </a:r>
            <a:r>
              <a:rPr lang="nl-BE" sz="2400" b="1" dirty="0" err="1"/>
              <a:t>committee</a:t>
            </a:r>
            <a:r>
              <a:rPr lang="nl-BE" sz="2400" b="1" dirty="0"/>
              <a:t> </a:t>
            </a:r>
            <a:r>
              <a:rPr lang="nl-BE" sz="2400" b="1" dirty="0" err="1"/>
              <a:t>visited</a:t>
            </a:r>
            <a:r>
              <a:rPr lang="nl-BE" sz="2400" b="1" dirty="0"/>
              <a:t> the </a:t>
            </a:r>
            <a:r>
              <a:rPr lang="nl-BE" sz="2400" b="1" dirty="0" err="1"/>
              <a:t>institution</a:t>
            </a:r>
            <a:r>
              <a:rPr lang="nl-BE" sz="2400" b="1" dirty="0"/>
              <a:t> </a:t>
            </a:r>
            <a:r>
              <a:rPr lang="nl-BE" sz="2400" b="1" dirty="0" err="1"/>
              <a:t>during</a:t>
            </a:r>
            <a:r>
              <a:rPr lang="nl-BE" sz="2400" b="1" dirty="0"/>
              <a:t> </a:t>
            </a:r>
            <a:r>
              <a:rPr lang="nl-BE" sz="2400" b="1" dirty="0" err="1"/>
              <a:t>several</a:t>
            </a:r>
            <a:r>
              <a:rPr lang="nl-BE" sz="2400" b="1" dirty="0"/>
              <a:t> </a:t>
            </a:r>
            <a:r>
              <a:rPr lang="nl-BE" sz="2400" b="1" dirty="0" err="1" smtClean="0"/>
              <a:t>days</a:t>
            </a:r>
            <a:r>
              <a:rPr lang="nl-BE" sz="2400" b="1" dirty="0" smtClean="0"/>
              <a:t> </a:t>
            </a:r>
            <a:br>
              <a:rPr lang="nl-BE" sz="2400" b="1" dirty="0" smtClean="0"/>
            </a:br>
            <a:r>
              <a:rPr lang="nl-BE" sz="2400" b="1" dirty="0" err="1" smtClean="0"/>
              <a:t>This</a:t>
            </a:r>
            <a:r>
              <a:rPr lang="nl-BE" sz="2400" b="1" dirty="0" smtClean="0"/>
              <a:t> </a:t>
            </a:r>
            <a:r>
              <a:rPr lang="nl-BE" sz="2400" b="1" dirty="0" err="1"/>
              <a:t>committee</a:t>
            </a:r>
            <a:r>
              <a:rPr lang="nl-BE" sz="2400" b="1" dirty="0"/>
              <a:t> was </a:t>
            </a:r>
            <a:r>
              <a:rPr lang="nl-BE" sz="2400" b="1" dirty="0" err="1"/>
              <a:t>always</a:t>
            </a:r>
            <a:r>
              <a:rPr lang="nl-BE" sz="2400" b="1" dirty="0"/>
              <a:t> </a:t>
            </a:r>
            <a:r>
              <a:rPr lang="nl-BE" sz="2400" b="1" dirty="0" err="1"/>
              <a:t>composed</a:t>
            </a:r>
            <a:r>
              <a:rPr lang="nl-BE" sz="2400" b="1" dirty="0"/>
              <a:t> in </a:t>
            </a:r>
            <a:r>
              <a:rPr lang="nl-BE" sz="2400" b="1" dirty="0" err="1"/>
              <a:t>consultation</a:t>
            </a:r>
            <a:r>
              <a:rPr lang="nl-BE" sz="2400" b="1" dirty="0"/>
              <a:t> </a:t>
            </a:r>
            <a:r>
              <a:rPr lang="nl-BE" sz="2400" b="1" dirty="0" err="1"/>
              <a:t>with</a:t>
            </a:r>
            <a:r>
              <a:rPr lang="nl-BE" sz="2400" b="1" dirty="0"/>
              <a:t> the </a:t>
            </a:r>
            <a:r>
              <a:rPr lang="nl-BE" sz="2400" b="1" dirty="0" err="1"/>
              <a:t>institution</a:t>
            </a:r>
            <a:r>
              <a:rPr lang="nl-BE" sz="2400" b="1" dirty="0"/>
              <a:t> </a:t>
            </a:r>
            <a:r>
              <a:rPr lang="nl-BE" sz="2400" b="1" dirty="0" err="1"/>
              <a:t>showing</a:t>
            </a:r>
            <a:r>
              <a:rPr lang="nl-BE" sz="2400" b="1" dirty="0"/>
              <a:t> </a:t>
            </a:r>
            <a:r>
              <a:rPr lang="nl-BE" sz="2400" b="1" dirty="0" err="1"/>
              <a:t>again</a:t>
            </a:r>
            <a:r>
              <a:rPr lang="nl-BE" sz="2400" b="1" dirty="0"/>
              <a:t> </a:t>
            </a:r>
            <a:r>
              <a:rPr lang="nl-BE" sz="2400" b="1" dirty="0" err="1"/>
              <a:t>that</a:t>
            </a:r>
            <a:r>
              <a:rPr lang="nl-BE" sz="2400" b="1" dirty="0"/>
              <a:t> the procedure was </a:t>
            </a:r>
            <a:r>
              <a:rPr lang="nl-BE" sz="2400" b="1" dirty="0" err="1"/>
              <a:t>not</a:t>
            </a:r>
            <a:r>
              <a:rPr lang="nl-BE" sz="2400" b="1" dirty="0"/>
              <a:t> at </a:t>
            </a:r>
            <a:r>
              <a:rPr lang="nl-BE" sz="2400" b="1" dirty="0" err="1"/>
              <a:t>all</a:t>
            </a:r>
            <a:r>
              <a:rPr lang="nl-BE" sz="2400" b="1" dirty="0"/>
              <a:t> a </a:t>
            </a:r>
            <a:r>
              <a:rPr lang="nl-BE" sz="2400" b="1" dirty="0" err="1"/>
              <a:t>purely</a:t>
            </a:r>
            <a:r>
              <a:rPr lang="nl-BE" sz="2400" b="1" dirty="0"/>
              <a:t> </a:t>
            </a:r>
            <a:r>
              <a:rPr lang="nl-BE" sz="2400" b="1" dirty="0" err="1"/>
              <a:t>externally</a:t>
            </a:r>
            <a:r>
              <a:rPr lang="nl-BE" sz="2400" b="1" dirty="0"/>
              <a:t> </a:t>
            </a:r>
            <a:r>
              <a:rPr lang="nl-BE" sz="2400" b="1" dirty="0" err="1"/>
              <a:t>designed</a:t>
            </a:r>
            <a:r>
              <a:rPr lang="nl-BE" sz="2400" b="1" dirty="0"/>
              <a:t> </a:t>
            </a:r>
            <a:r>
              <a:rPr lang="nl-BE" sz="2400" b="1" dirty="0" err="1" smtClean="0"/>
              <a:t>activity</a:t>
            </a:r>
            <a:r>
              <a:rPr lang="nl-BE" sz="2400" b="1" dirty="0" smtClean="0"/>
              <a:t> </a:t>
            </a:r>
            <a:br>
              <a:rPr lang="nl-BE" sz="2400" b="1" dirty="0" smtClean="0"/>
            </a:br>
            <a:r>
              <a:rPr lang="nl-BE" sz="2400" b="1" dirty="0" smtClean="0"/>
              <a:t>The </a:t>
            </a:r>
            <a:r>
              <a:rPr lang="nl-BE" sz="2400" b="1" dirty="0" err="1"/>
              <a:t>committee</a:t>
            </a:r>
            <a:r>
              <a:rPr lang="nl-BE" sz="2400" b="1" dirty="0"/>
              <a:t> </a:t>
            </a:r>
            <a:r>
              <a:rPr lang="nl-BE" sz="2400" b="1" dirty="0" err="1"/>
              <a:t>involved</a:t>
            </a:r>
            <a:r>
              <a:rPr lang="nl-BE" sz="2400" b="1" dirty="0"/>
              <a:t> </a:t>
            </a:r>
            <a:r>
              <a:rPr lang="nl-BE" sz="2400" b="1" dirty="0" err="1"/>
              <a:t>peers</a:t>
            </a:r>
            <a:r>
              <a:rPr lang="nl-BE" sz="2400" b="1" dirty="0"/>
              <a:t> (= </a:t>
            </a:r>
            <a:r>
              <a:rPr lang="nl-BE" sz="2400" b="1" dirty="0" err="1"/>
              <a:t>scholars</a:t>
            </a:r>
            <a:r>
              <a:rPr lang="nl-BE" sz="2400" b="1" dirty="0"/>
              <a:t> </a:t>
            </a:r>
            <a:r>
              <a:rPr lang="nl-BE" sz="2400" b="1" dirty="0" err="1"/>
              <a:t>from</a:t>
            </a:r>
            <a:r>
              <a:rPr lang="nl-BE" sz="2400" b="1" dirty="0"/>
              <a:t> the </a:t>
            </a:r>
            <a:r>
              <a:rPr lang="nl-BE" sz="2400" b="1" dirty="0" err="1"/>
              <a:t>same</a:t>
            </a:r>
            <a:r>
              <a:rPr lang="nl-BE" sz="2400" b="1" dirty="0"/>
              <a:t> discipline), </a:t>
            </a:r>
            <a:r>
              <a:rPr lang="nl-BE" sz="2400" b="1" dirty="0" err="1"/>
              <a:t>an</a:t>
            </a:r>
            <a:r>
              <a:rPr lang="nl-BE" sz="2400" b="1" dirty="0"/>
              <a:t> </a:t>
            </a:r>
            <a:r>
              <a:rPr lang="nl-BE" sz="2400" b="1" dirty="0" err="1"/>
              <a:t>educational</a:t>
            </a:r>
            <a:r>
              <a:rPr lang="nl-BE" sz="2400" b="1" dirty="0"/>
              <a:t> professional </a:t>
            </a:r>
            <a:r>
              <a:rPr lang="nl-BE" sz="2400" b="1" dirty="0" err="1"/>
              <a:t>and</a:t>
            </a:r>
            <a:r>
              <a:rPr lang="nl-BE" sz="2400" b="1" dirty="0"/>
              <a:t> </a:t>
            </a:r>
            <a:r>
              <a:rPr lang="nl-BE" sz="2400" b="1" dirty="0" err="1"/>
              <a:t>often</a:t>
            </a:r>
            <a:r>
              <a:rPr lang="nl-BE" sz="2400" b="1" dirty="0"/>
              <a:t> a </a:t>
            </a:r>
            <a:r>
              <a:rPr lang="nl-BE" sz="2400" b="1" dirty="0" smtClean="0"/>
              <a:t>student </a:t>
            </a:r>
            <a:br>
              <a:rPr lang="nl-BE" sz="2400" b="1" dirty="0" smtClean="0"/>
            </a:br>
            <a:r>
              <a:rPr lang="nl-BE" sz="2400" b="1" dirty="0"/>
              <a:t/>
            </a:r>
            <a:br>
              <a:rPr lang="nl-BE" sz="2400" b="1" dirty="0"/>
            </a:br>
            <a:r>
              <a:rPr lang="nl-BE" sz="2400" b="1" dirty="0" err="1" smtClean="0"/>
              <a:t>Based</a:t>
            </a:r>
            <a:r>
              <a:rPr lang="nl-BE" sz="2400" b="1" dirty="0" smtClean="0"/>
              <a:t> </a:t>
            </a:r>
            <a:r>
              <a:rPr lang="nl-BE" sz="2400" b="1" dirty="0"/>
              <a:t>on the </a:t>
            </a:r>
            <a:r>
              <a:rPr lang="nl-BE" sz="2400" b="1" dirty="0" err="1"/>
              <a:t>self-evaluation</a:t>
            </a:r>
            <a:r>
              <a:rPr lang="nl-BE" sz="2400" b="1" dirty="0"/>
              <a:t> report the </a:t>
            </a:r>
            <a:r>
              <a:rPr lang="nl-BE" sz="2400" b="1" dirty="0" err="1"/>
              <a:t>committee</a:t>
            </a:r>
            <a:r>
              <a:rPr lang="nl-BE" sz="2400" b="1" dirty="0"/>
              <a:t> </a:t>
            </a:r>
            <a:r>
              <a:rPr lang="nl-BE" sz="2400" b="1" dirty="0" err="1"/>
              <a:t>critically</a:t>
            </a:r>
            <a:r>
              <a:rPr lang="nl-BE" sz="2400" b="1" dirty="0"/>
              <a:t> </a:t>
            </a:r>
            <a:r>
              <a:rPr lang="nl-BE" sz="2400" b="1" dirty="0" err="1"/>
              <a:t>reviewed</a:t>
            </a:r>
            <a:r>
              <a:rPr lang="nl-BE" sz="2400" b="1" dirty="0"/>
              <a:t> the programs </a:t>
            </a:r>
            <a:r>
              <a:rPr lang="nl-BE" sz="2400" b="1" dirty="0" err="1"/>
              <a:t>by</a:t>
            </a:r>
            <a:r>
              <a:rPr lang="nl-BE" sz="2400" b="1" dirty="0"/>
              <a:t> </a:t>
            </a:r>
            <a:r>
              <a:rPr lang="nl-BE" sz="2400" b="1" dirty="0" smtClean="0"/>
              <a:t/>
            </a:r>
            <a:br>
              <a:rPr lang="nl-BE" sz="2400" b="1" dirty="0" smtClean="0"/>
            </a:br>
            <a:r>
              <a:rPr lang="nl-BE" sz="2400" b="1" dirty="0"/>
              <a:t>	</a:t>
            </a:r>
            <a:r>
              <a:rPr lang="nl-BE" sz="2400" b="1" dirty="0" smtClean="0"/>
              <a:t>* </a:t>
            </a:r>
            <a:r>
              <a:rPr lang="nl-BE" sz="2400" b="1" dirty="0" err="1" smtClean="0"/>
              <a:t>analyzing</a:t>
            </a:r>
            <a:r>
              <a:rPr lang="nl-BE" sz="2400" b="1" dirty="0" smtClean="0"/>
              <a:t> </a:t>
            </a:r>
            <a:r>
              <a:rPr lang="nl-BE" sz="2400" b="1" dirty="0" err="1"/>
              <a:t>documents</a:t>
            </a:r>
            <a:r>
              <a:rPr lang="nl-BE" sz="2400" b="1" dirty="0"/>
              <a:t> (e.g., </a:t>
            </a:r>
            <a:r>
              <a:rPr lang="nl-BE" sz="2400" b="1" dirty="0" err="1"/>
              <a:t>exams</a:t>
            </a:r>
            <a:r>
              <a:rPr lang="nl-BE" sz="2400" b="1" dirty="0"/>
              <a:t>, report of </a:t>
            </a:r>
            <a:r>
              <a:rPr lang="nl-BE" sz="2400" b="1" dirty="0" err="1"/>
              <a:t>internships</a:t>
            </a:r>
            <a:r>
              <a:rPr lang="nl-BE" sz="2400" b="1" dirty="0"/>
              <a:t>, </a:t>
            </a:r>
            <a:r>
              <a:rPr lang="nl-BE" sz="2400" b="1" dirty="0" smtClean="0"/>
              <a:t>	   theses</a:t>
            </a:r>
            <a:r>
              <a:rPr lang="nl-BE" sz="2400" b="1" dirty="0"/>
              <a:t>. etc.) </a:t>
            </a:r>
            <a:r>
              <a:rPr lang="nl-BE" sz="2400" b="1" dirty="0" smtClean="0"/>
              <a:t/>
            </a:r>
            <a:br>
              <a:rPr lang="nl-BE" sz="2400" b="1" dirty="0" smtClean="0"/>
            </a:br>
            <a:r>
              <a:rPr lang="nl-BE" sz="2400" b="1" dirty="0" smtClean="0"/>
              <a:t>	* </a:t>
            </a:r>
            <a:r>
              <a:rPr lang="nl-BE" sz="2400" b="1" dirty="0" err="1" smtClean="0"/>
              <a:t>interviewing</a:t>
            </a:r>
            <a:r>
              <a:rPr lang="nl-BE" sz="2400" b="1" dirty="0" smtClean="0"/>
              <a:t> </a:t>
            </a:r>
            <a:r>
              <a:rPr lang="nl-BE" sz="2400" b="1" dirty="0" err="1"/>
              <a:t>all</a:t>
            </a:r>
            <a:r>
              <a:rPr lang="nl-BE" sz="2400" b="1" dirty="0"/>
              <a:t> relevant actors </a:t>
            </a:r>
            <a:r>
              <a:rPr lang="nl-BE" sz="2400" b="1" dirty="0" err="1"/>
              <a:t>and</a:t>
            </a:r>
            <a:r>
              <a:rPr lang="nl-BE" sz="2400" b="1" dirty="0"/>
              <a:t> stakeholders (</a:t>
            </a:r>
            <a:r>
              <a:rPr lang="nl-BE" sz="2400" b="1" dirty="0" err="1"/>
              <a:t>authority</a:t>
            </a:r>
            <a:r>
              <a:rPr lang="nl-BE" sz="2400" b="1" dirty="0"/>
              <a:t> </a:t>
            </a:r>
            <a:r>
              <a:rPr lang="nl-BE" sz="2400" b="1" dirty="0" smtClean="0"/>
              <a:t>	   members</a:t>
            </a:r>
            <a:r>
              <a:rPr lang="nl-BE" sz="2400" b="1" dirty="0"/>
              <a:t>, teaching </a:t>
            </a:r>
            <a:r>
              <a:rPr lang="nl-BE" sz="2400" b="1" dirty="0" err="1"/>
              <a:t>staff</a:t>
            </a:r>
            <a:r>
              <a:rPr lang="nl-BE" sz="2400" b="1" dirty="0"/>
              <a:t>, </a:t>
            </a:r>
            <a:r>
              <a:rPr lang="nl-BE" sz="2400" b="1" dirty="0" err="1"/>
              <a:t>students</a:t>
            </a:r>
            <a:r>
              <a:rPr lang="nl-BE" sz="2400" b="1" dirty="0"/>
              <a:t> , </a:t>
            </a:r>
            <a:r>
              <a:rPr lang="nl-BE" sz="2400" b="1" dirty="0" err="1"/>
              <a:t>graduates</a:t>
            </a:r>
            <a:r>
              <a:rPr lang="nl-BE" sz="2400" b="1" dirty="0"/>
              <a:t>, </a:t>
            </a:r>
            <a:r>
              <a:rPr lang="nl-BE" sz="2400" b="1" dirty="0" err="1"/>
              <a:t>and</a:t>
            </a:r>
            <a:r>
              <a:rPr lang="nl-BE" sz="2400" b="1" dirty="0"/>
              <a:t> </a:t>
            </a:r>
            <a:r>
              <a:rPr lang="nl-BE" sz="2400" b="1" dirty="0" smtClean="0"/>
              <a:t>	    	   members </a:t>
            </a:r>
            <a:r>
              <a:rPr lang="nl-BE" sz="2400" b="1" dirty="0"/>
              <a:t>of the </a:t>
            </a:r>
            <a:r>
              <a:rPr lang="nl-BE" sz="2400" b="1" dirty="0" err="1"/>
              <a:t>administrative</a:t>
            </a:r>
            <a:r>
              <a:rPr lang="nl-BE" sz="2400" b="1" dirty="0"/>
              <a:t> </a:t>
            </a:r>
            <a:r>
              <a:rPr lang="nl-BE" sz="2400" b="1" dirty="0" err="1" smtClean="0"/>
              <a:t>staff</a:t>
            </a:r>
            <a:r>
              <a:rPr lang="nl-BE" sz="2400" b="1" dirty="0" smtClean="0"/>
              <a:t>) </a:t>
            </a:r>
            <a:br>
              <a:rPr lang="nl-BE" sz="2400" b="1" dirty="0" smtClean="0"/>
            </a:br>
            <a:r>
              <a:rPr lang="nl-BE" sz="2400" b="1" dirty="0" smtClean="0"/>
              <a:t>These </a:t>
            </a:r>
            <a:r>
              <a:rPr lang="nl-BE" sz="2400" b="1" dirty="0"/>
              <a:t>interviews </a:t>
            </a:r>
            <a:r>
              <a:rPr lang="nl-BE" sz="2400" b="1" dirty="0" err="1"/>
              <a:t>aimed</a:t>
            </a:r>
            <a:r>
              <a:rPr lang="nl-BE" sz="2400" b="1" dirty="0"/>
              <a:t> at </a:t>
            </a:r>
            <a:r>
              <a:rPr lang="nl-BE" sz="2400" b="1" dirty="0" err="1"/>
              <a:t>clarifications</a:t>
            </a:r>
            <a:r>
              <a:rPr lang="nl-BE" sz="2400" b="1" dirty="0"/>
              <a:t>, </a:t>
            </a:r>
            <a:r>
              <a:rPr lang="nl-BE" sz="2400" b="1" dirty="0" err="1"/>
              <a:t>verification</a:t>
            </a:r>
            <a:r>
              <a:rPr lang="nl-BE" sz="2400" b="1" dirty="0"/>
              <a:t>, </a:t>
            </a:r>
            <a:r>
              <a:rPr lang="nl-BE" sz="2400" b="1" dirty="0" err="1"/>
              <a:t>and</a:t>
            </a:r>
            <a:r>
              <a:rPr lang="nl-BE" sz="2400" b="1" dirty="0"/>
              <a:t> </a:t>
            </a:r>
            <a:r>
              <a:rPr lang="nl-BE" sz="2400" b="1" dirty="0" err="1"/>
              <a:t>gathering</a:t>
            </a:r>
            <a:r>
              <a:rPr lang="nl-BE" sz="2400" b="1" dirty="0"/>
              <a:t> </a:t>
            </a:r>
            <a:r>
              <a:rPr lang="nl-BE" sz="2400" b="1" dirty="0" err="1"/>
              <a:t>additional</a:t>
            </a:r>
            <a:r>
              <a:rPr lang="nl-BE" sz="2400" b="1" dirty="0"/>
              <a:t> </a:t>
            </a:r>
            <a:r>
              <a:rPr lang="nl-BE" sz="2400" b="1" dirty="0" smtClean="0"/>
              <a:t>information </a:t>
            </a:r>
            <a:br>
              <a:rPr lang="nl-BE" sz="2400" b="1" dirty="0" smtClean="0"/>
            </a:br>
            <a:r>
              <a:rPr lang="nl-BE" sz="2400" b="1" dirty="0" smtClean="0"/>
              <a:t>The </a:t>
            </a:r>
            <a:r>
              <a:rPr lang="nl-BE" sz="2400" b="1" dirty="0" err="1"/>
              <a:t>same</a:t>
            </a:r>
            <a:r>
              <a:rPr lang="nl-BE" sz="2400" b="1" dirty="0"/>
              <a:t> </a:t>
            </a:r>
            <a:r>
              <a:rPr lang="nl-BE" sz="2400" b="1" dirty="0" err="1"/>
              <a:t>committee</a:t>
            </a:r>
            <a:r>
              <a:rPr lang="nl-BE" sz="2400" b="1" dirty="0"/>
              <a:t> </a:t>
            </a:r>
            <a:r>
              <a:rPr lang="nl-BE" sz="2400" b="1" dirty="0" err="1"/>
              <a:t>visited</a:t>
            </a:r>
            <a:r>
              <a:rPr lang="nl-BE" sz="2400" b="1" dirty="0"/>
              <a:t> </a:t>
            </a:r>
            <a:r>
              <a:rPr lang="nl-BE" sz="2400" b="1" dirty="0" err="1"/>
              <a:t>similar</a:t>
            </a:r>
            <a:r>
              <a:rPr lang="nl-BE" sz="2400" b="1" dirty="0"/>
              <a:t> programs in different </a:t>
            </a:r>
            <a:r>
              <a:rPr lang="nl-BE" sz="2400" b="1" dirty="0" err="1"/>
              <a:t>universities</a:t>
            </a:r>
            <a:r>
              <a:rPr lang="nl-BE" sz="2400" b="1" dirty="0"/>
              <a:t> (e.g., the programs in </a:t>
            </a:r>
            <a:r>
              <a:rPr lang="nl-BE" sz="2400" b="1" dirty="0" err="1"/>
              <a:t>educational</a:t>
            </a:r>
            <a:r>
              <a:rPr lang="nl-BE" sz="2400" b="1" dirty="0"/>
              <a:t> </a:t>
            </a:r>
            <a:r>
              <a:rPr lang="nl-BE" sz="2400" b="1" dirty="0" err="1"/>
              <a:t>sciences</a:t>
            </a:r>
            <a:r>
              <a:rPr lang="nl-BE" sz="2400" b="1" dirty="0" smtClean="0"/>
              <a:t>)</a:t>
            </a:r>
            <a:r>
              <a:rPr lang="nl-BE" sz="2400" b="1" dirty="0"/>
              <a:t/>
            </a:r>
            <a:br>
              <a:rPr lang="nl-BE" sz="2400" b="1" dirty="0"/>
            </a:br>
            <a:endParaRPr lang="nl-BE" sz="2400" b="1" dirty="0"/>
          </a:p>
        </p:txBody>
      </p:sp>
    </p:spTree>
    <p:extLst>
      <p:ext uri="{BB962C8B-B14F-4D97-AF65-F5344CB8AC3E}">
        <p14:creationId xmlns:p14="http://schemas.microsoft.com/office/powerpoint/2010/main" xmlns="" val="1378013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852936"/>
            <a:ext cx="8229600" cy="1143000"/>
          </a:xfrm>
        </p:spPr>
        <p:txBody>
          <a:bodyPr>
            <a:normAutofit fontScale="90000"/>
          </a:bodyPr>
          <a:lstStyle/>
          <a:p>
            <a:pPr algn="l"/>
            <a:r>
              <a:rPr lang="nl-BE" sz="2400" b="1" dirty="0" err="1"/>
              <a:t>Based</a:t>
            </a:r>
            <a:r>
              <a:rPr lang="nl-BE" sz="2400" b="1" dirty="0"/>
              <a:t> on the interviews </a:t>
            </a:r>
            <a:r>
              <a:rPr lang="nl-BE" sz="2400" b="1" dirty="0" err="1"/>
              <a:t>and</a:t>
            </a:r>
            <a:r>
              <a:rPr lang="nl-BE" sz="2400" b="1" dirty="0"/>
              <a:t> </a:t>
            </a:r>
            <a:r>
              <a:rPr lang="nl-BE" sz="2400" b="1" dirty="0" err="1"/>
              <a:t>their</a:t>
            </a:r>
            <a:r>
              <a:rPr lang="nl-BE" sz="2400" b="1" dirty="0"/>
              <a:t> </a:t>
            </a:r>
            <a:r>
              <a:rPr lang="nl-BE" sz="2400" b="1" dirty="0" err="1"/>
              <a:t>observations</a:t>
            </a:r>
            <a:r>
              <a:rPr lang="nl-BE" sz="2400" b="1" dirty="0"/>
              <a:t>, the </a:t>
            </a:r>
            <a:r>
              <a:rPr lang="nl-BE" sz="2400" b="1" dirty="0" err="1"/>
              <a:t>external</a:t>
            </a:r>
            <a:r>
              <a:rPr lang="nl-BE" sz="2400" b="1" dirty="0"/>
              <a:t> </a:t>
            </a:r>
            <a:r>
              <a:rPr lang="nl-BE" sz="2400" b="1" dirty="0" err="1"/>
              <a:t>committee</a:t>
            </a:r>
            <a:r>
              <a:rPr lang="nl-BE" sz="2400" b="1" dirty="0"/>
              <a:t> </a:t>
            </a:r>
            <a:r>
              <a:rPr lang="nl-BE" sz="2400" b="1" dirty="0" err="1"/>
              <a:t>compiled</a:t>
            </a:r>
            <a:r>
              <a:rPr lang="nl-BE" sz="2400" b="1" dirty="0"/>
              <a:t> a report </a:t>
            </a:r>
            <a:r>
              <a:rPr lang="nl-BE" sz="2400" b="1" dirty="0" err="1"/>
              <a:t>focusing</a:t>
            </a:r>
            <a:r>
              <a:rPr lang="nl-BE" sz="2400" b="1" dirty="0"/>
              <a:t>  on the </a:t>
            </a:r>
            <a:r>
              <a:rPr lang="nl-BE" sz="2400" b="1" dirty="0" err="1"/>
              <a:t>strengths</a:t>
            </a:r>
            <a:r>
              <a:rPr lang="nl-BE" sz="2400" b="1" dirty="0"/>
              <a:t> </a:t>
            </a:r>
            <a:r>
              <a:rPr lang="nl-BE" sz="2400" b="1" dirty="0" err="1"/>
              <a:t>and</a:t>
            </a:r>
            <a:r>
              <a:rPr lang="nl-BE" sz="2400" b="1" dirty="0"/>
              <a:t> </a:t>
            </a:r>
            <a:r>
              <a:rPr lang="nl-BE" sz="2400" b="1" dirty="0" smtClean="0"/>
              <a:t>points </a:t>
            </a:r>
            <a:r>
              <a:rPr lang="nl-BE" sz="2400" b="1" dirty="0"/>
              <a:t>of attention </a:t>
            </a:r>
            <a:r>
              <a:rPr lang="nl-BE" sz="2400" b="1" dirty="0" err="1"/>
              <a:t>taking</a:t>
            </a:r>
            <a:r>
              <a:rPr lang="nl-BE" sz="2400" b="1" dirty="0"/>
              <a:t> </a:t>
            </a:r>
            <a:r>
              <a:rPr lang="nl-BE" sz="2400" b="1" dirty="0" err="1"/>
              <a:t>thereby</a:t>
            </a:r>
            <a:r>
              <a:rPr lang="nl-BE" sz="2400" b="1" dirty="0"/>
              <a:t> as a </a:t>
            </a:r>
            <a:r>
              <a:rPr lang="nl-BE" sz="2400" b="1" dirty="0" err="1"/>
              <a:t>guideline</a:t>
            </a:r>
            <a:r>
              <a:rPr lang="nl-BE" sz="2400" b="1" dirty="0"/>
              <a:t> the topics </a:t>
            </a:r>
            <a:r>
              <a:rPr lang="nl-BE" sz="2400" b="1" dirty="0" err="1"/>
              <a:t>addressed</a:t>
            </a:r>
            <a:r>
              <a:rPr lang="nl-BE" sz="2400" b="1" dirty="0"/>
              <a:t> in the </a:t>
            </a:r>
            <a:r>
              <a:rPr lang="nl-BE" sz="2400" b="1" dirty="0" err="1"/>
              <a:t>self-evaluation</a:t>
            </a:r>
            <a:r>
              <a:rPr lang="nl-BE" sz="2400" b="1" dirty="0"/>
              <a:t> </a:t>
            </a:r>
            <a:r>
              <a:rPr lang="nl-BE" sz="2400" b="1" dirty="0" smtClean="0"/>
              <a:t>report </a:t>
            </a:r>
            <a:br>
              <a:rPr lang="nl-BE" sz="2400" b="1" dirty="0" smtClean="0"/>
            </a:br>
            <a:r>
              <a:rPr lang="nl-BE" sz="2400" b="1" dirty="0"/>
              <a:t/>
            </a:r>
            <a:br>
              <a:rPr lang="nl-BE" sz="2400" b="1" dirty="0"/>
            </a:br>
            <a:r>
              <a:rPr lang="nl-BE" sz="2400" b="1" dirty="0" smtClean="0"/>
              <a:t>As </a:t>
            </a:r>
            <a:r>
              <a:rPr lang="nl-BE" sz="2400" b="1" dirty="0"/>
              <a:t>the </a:t>
            </a:r>
            <a:r>
              <a:rPr lang="nl-BE" sz="2400" b="1" dirty="0" err="1"/>
              <a:t>committee</a:t>
            </a:r>
            <a:r>
              <a:rPr lang="nl-BE" sz="2400" b="1" dirty="0"/>
              <a:t> </a:t>
            </a:r>
            <a:r>
              <a:rPr lang="nl-BE" sz="2400" b="1" dirty="0" err="1"/>
              <a:t>visited</a:t>
            </a:r>
            <a:r>
              <a:rPr lang="nl-BE" sz="2400" b="1" dirty="0"/>
              <a:t> </a:t>
            </a:r>
            <a:r>
              <a:rPr lang="nl-BE" sz="2400" b="1" dirty="0" err="1"/>
              <a:t>similar</a:t>
            </a:r>
            <a:r>
              <a:rPr lang="nl-BE" sz="2400" b="1" dirty="0"/>
              <a:t> programs in different </a:t>
            </a:r>
            <a:r>
              <a:rPr lang="nl-BE" sz="2400" b="1" dirty="0" err="1"/>
              <a:t>universities</a:t>
            </a:r>
            <a:r>
              <a:rPr lang="nl-BE" sz="2400" b="1" dirty="0"/>
              <a:t>, </a:t>
            </a:r>
            <a:r>
              <a:rPr lang="nl-BE" sz="2400" b="1" dirty="0" err="1"/>
              <a:t>it</a:t>
            </a:r>
            <a:r>
              <a:rPr lang="nl-BE" sz="2400" b="1" dirty="0"/>
              <a:t> was </a:t>
            </a:r>
            <a:r>
              <a:rPr lang="nl-BE" sz="2400" b="1" dirty="0" err="1"/>
              <a:t>possible</a:t>
            </a:r>
            <a:r>
              <a:rPr lang="nl-BE" sz="2400" b="1" dirty="0"/>
              <a:t> </a:t>
            </a:r>
            <a:r>
              <a:rPr lang="nl-BE" sz="2400" b="1" dirty="0" err="1"/>
              <a:t>to</a:t>
            </a:r>
            <a:r>
              <a:rPr lang="nl-BE" sz="2400" b="1" dirty="0"/>
              <a:t> </a:t>
            </a:r>
            <a:r>
              <a:rPr lang="nl-BE" sz="2400" b="1" dirty="0" err="1"/>
              <a:t>derive</a:t>
            </a:r>
            <a:r>
              <a:rPr lang="nl-BE" sz="2400" b="1" dirty="0"/>
              <a:t> </a:t>
            </a:r>
            <a:r>
              <a:rPr lang="nl-BE" sz="2400" b="1" dirty="0" err="1"/>
              <a:t>some</a:t>
            </a:r>
            <a:r>
              <a:rPr lang="nl-BE" sz="2400" b="1" dirty="0"/>
              <a:t> </a:t>
            </a:r>
            <a:r>
              <a:rPr lang="nl-BE" sz="2400" b="1" dirty="0" err="1"/>
              <a:t>general</a:t>
            </a:r>
            <a:r>
              <a:rPr lang="nl-BE" sz="2400" b="1" dirty="0"/>
              <a:t> </a:t>
            </a:r>
            <a:r>
              <a:rPr lang="nl-BE" sz="2400" b="1" dirty="0" err="1"/>
              <a:t>comments</a:t>
            </a:r>
            <a:r>
              <a:rPr lang="nl-BE" sz="2400" b="1" dirty="0"/>
              <a:t> </a:t>
            </a:r>
            <a:r>
              <a:rPr lang="nl-BE" sz="2400" b="1" dirty="0" err="1"/>
              <a:t>and</a:t>
            </a:r>
            <a:r>
              <a:rPr lang="nl-BE" sz="2400" b="1" dirty="0"/>
              <a:t> </a:t>
            </a:r>
            <a:r>
              <a:rPr lang="nl-BE" sz="2400" b="1" dirty="0" err="1"/>
              <a:t>conclusions</a:t>
            </a:r>
            <a:r>
              <a:rPr lang="nl-BE" sz="2400" b="1" dirty="0"/>
              <a:t> </a:t>
            </a:r>
            <a:r>
              <a:rPr lang="nl-BE" sz="2400" b="1" dirty="0" err="1"/>
              <a:t>about</a:t>
            </a:r>
            <a:r>
              <a:rPr lang="nl-BE" sz="2400" b="1" dirty="0"/>
              <a:t> the programs of the </a:t>
            </a:r>
            <a:r>
              <a:rPr lang="nl-BE" sz="2400" b="1" dirty="0" err="1"/>
              <a:t>evaluated</a:t>
            </a:r>
            <a:r>
              <a:rPr lang="nl-BE" sz="2400" b="1" dirty="0"/>
              <a:t> </a:t>
            </a:r>
            <a:r>
              <a:rPr lang="nl-BE" sz="2400" b="1" dirty="0" smtClean="0"/>
              <a:t>discipline </a:t>
            </a:r>
            <a:br>
              <a:rPr lang="nl-BE" sz="2400" b="1" dirty="0" smtClean="0"/>
            </a:br>
            <a:r>
              <a:rPr lang="nl-BE" sz="2400" b="1" dirty="0"/>
              <a:t/>
            </a:r>
            <a:br>
              <a:rPr lang="nl-BE" sz="2400" b="1" dirty="0"/>
            </a:br>
            <a:r>
              <a:rPr lang="nl-BE" sz="2400" b="1" dirty="0" smtClean="0"/>
              <a:t>It </a:t>
            </a:r>
            <a:r>
              <a:rPr lang="nl-BE" sz="2400" b="1" dirty="0"/>
              <a:t>is important </a:t>
            </a:r>
            <a:r>
              <a:rPr lang="nl-BE" sz="2400" b="1" dirty="0" err="1"/>
              <a:t>here</a:t>
            </a:r>
            <a:r>
              <a:rPr lang="nl-BE" sz="2400" b="1" dirty="0"/>
              <a:t> </a:t>
            </a:r>
            <a:r>
              <a:rPr lang="nl-BE" sz="2400" b="1" dirty="0" err="1"/>
              <a:t>to</a:t>
            </a:r>
            <a:r>
              <a:rPr lang="nl-BE" sz="2400" b="1" dirty="0"/>
              <a:t> stress </a:t>
            </a:r>
            <a:r>
              <a:rPr lang="nl-BE" sz="2400" b="1" dirty="0" err="1"/>
              <a:t>that</a:t>
            </a:r>
            <a:r>
              <a:rPr lang="nl-BE" sz="2400" b="1" dirty="0"/>
              <a:t> in the report of the </a:t>
            </a:r>
            <a:r>
              <a:rPr lang="nl-BE" sz="2400" b="1" dirty="0" err="1"/>
              <a:t>committee</a:t>
            </a:r>
            <a:r>
              <a:rPr lang="nl-BE" sz="2400" b="1" dirty="0"/>
              <a:t> a </a:t>
            </a:r>
            <a:r>
              <a:rPr lang="nl-BE" sz="2400" b="1" i="1" dirty="0"/>
              <a:t>strong focus was on </a:t>
            </a:r>
            <a:r>
              <a:rPr lang="nl-BE" sz="2400" b="1" i="1" dirty="0" err="1"/>
              <a:t>suggestions</a:t>
            </a:r>
            <a:r>
              <a:rPr lang="nl-BE" sz="2400" b="1" i="1" dirty="0"/>
              <a:t> </a:t>
            </a:r>
            <a:r>
              <a:rPr lang="nl-BE" sz="2400" b="1" i="1" dirty="0" err="1"/>
              <a:t>and</a:t>
            </a:r>
            <a:r>
              <a:rPr lang="nl-BE" sz="2400" b="1" i="1" dirty="0"/>
              <a:t> </a:t>
            </a:r>
            <a:r>
              <a:rPr lang="nl-BE" sz="2400" b="1" i="1" dirty="0" err="1"/>
              <a:t>advices</a:t>
            </a:r>
            <a:r>
              <a:rPr lang="nl-BE" sz="2400" b="1" i="1" dirty="0"/>
              <a:t> </a:t>
            </a:r>
            <a:r>
              <a:rPr lang="nl-BE" sz="2400" b="1" i="1" dirty="0" err="1"/>
              <a:t>for</a:t>
            </a:r>
            <a:r>
              <a:rPr lang="nl-BE" sz="2400" b="1" i="1" dirty="0"/>
              <a:t> </a:t>
            </a:r>
            <a:r>
              <a:rPr lang="nl-BE" sz="2400" b="1" i="1" dirty="0" err="1" smtClean="0"/>
              <a:t>improvement</a:t>
            </a:r>
            <a:r>
              <a:rPr lang="nl-BE" sz="2400" b="1" dirty="0"/>
              <a:t/>
            </a:r>
            <a:br>
              <a:rPr lang="nl-BE" sz="2400" b="1" dirty="0"/>
            </a:br>
            <a:r>
              <a:rPr lang="nl-BE" sz="2400" b="1" dirty="0" smtClean="0"/>
              <a:t/>
            </a:r>
            <a:br>
              <a:rPr lang="nl-BE" sz="2400" b="1" dirty="0" smtClean="0"/>
            </a:br>
            <a:r>
              <a:rPr lang="nl-BE" sz="2400" b="1" dirty="0" smtClean="0"/>
              <a:t>The </a:t>
            </a:r>
            <a:r>
              <a:rPr lang="nl-BE" sz="2400" b="1" dirty="0" err="1"/>
              <a:t>final</a:t>
            </a:r>
            <a:r>
              <a:rPr lang="nl-BE" sz="2400" b="1" dirty="0"/>
              <a:t> step, </a:t>
            </a:r>
            <a:r>
              <a:rPr lang="nl-BE" sz="2400" b="1" dirty="0" err="1"/>
              <a:t>namely</a:t>
            </a:r>
            <a:r>
              <a:rPr lang="nl-BE" sz="2400" b="1" dirty="0"/>
              <a:t> a meta-</a:t>
            </a:r>
            <a:r>
              <a:rPr lang="nl-BE" sz="2400" b="1" dirty="0" err="1"/>
              <a:t>evaluation</a:t>
            </a:r>
            <a:r>
              <a:rPr lang="nl-BE" sz="2400" b="1" dirty="0"/>
              <a:t> </a:t>
            </a:r>
            <a:r>
              <a:rPr lang="nl-BE" sz="2400" b="1" dirty="0" err="1"/>
              <a:t>by</a:t>
            </a:r>
            <a:r>
              <a:rPr lang="nl-BE" sz="2400" b="1" dirty="0"/>
              <a:t> the </a:t>
            </a:r>
            <a:r>
              <a:rPr lang="nl-BE" sz="2400" b="1" dirty="0" err="1"/>
              <a:t>inspectorate</a:t>
            </a:r>
            <a:r>
              <a:rPr lang="nl-BE" sz="2400" b="1" dirty="0"/>
              <a:t> </a:t>
            </a:r>
            <a:r>
              <a:rPr lang="nl-BE" sz="2400" b="1" dirty="0" err="1"/>
              <a:t>took</a:t>
            </a:r>
            <a:r>
              <a:rPr lang="nl-BE" sz="2400" b="1" dirty="0"/>
              <a:t> </a:t>
            </a:r>
            <a:r>
              <a:rPr lang="nl-BE" sz="2400" b="1" dirty="0" err="1"/>
              <a:t>place</a:t>
            </a:r>
            <a:r>
              <a:rPr lang="nl-BE" sz="2400" b="1" dirty="0"/>
              <a:t> </a:t>
            </a:r>
            <a:r>
              <a:rPr lang="nl-BE" sz="2400" b="1" dirty="0" err="1"/>
              <a:t>regularly</a:t>
            </a:r>
            <a:r>
              <a:rPr lang="nl-BE" sz="2400" b="1" dirty="0"/>
              <a:t> but </a:t>
            </a:r>
            <a:r>
              <a:rPr lang="nl-BE" sz="2400" b="1" dirty="0" err="1"/>
              <a:t>not</a:t>
            </a:r>
            <a:r>
              <a:rPr lang="nl-BE" sz="2400" b="1" dirty="0"/>
              <a:t> </a:t>
            </a:r>
            <a:r>
              <a:rPr lang="nl-BE" sz="2400" b="1" dirty="0" err="1"/>
              <a:t>always</a:t>
            </a:r>
            <a:r>
              <a:rPr lang="nl-BE" sz="2400" b="1" dirty="0"/>
              <a:t>. The </a:t>
            </a:r>
            <a:r>
              <a:rPr lang="nl-BE" sz="2400" b="1" dirty="0" err="1"/>
              <a:t>inspectorate</a:t>
            </a:r>
            <a:r>
              <a:rPr lang="nl-BE" sz="2400" b="1" dirty="0"/>
              <a:t> </a:t>
            </a:r>
            <a:r>
              <a:rPr lang="nl-BE" sz="2400" b="1" dirty="0" err="1" smtClean="0"/>
              <a:t>could</a:t>
            </a:r>
            <a:r>
              <a:rPr lang="nl-BE" sz="2400" b="1" dirty="0" smtClean="0"/>
              <a:t> </a:t>
            </a:r>
            <a:r>
              <a:rPr lang="nl-BE" sz="2400" b="1" dirty="0"/>
              <a:t>make </a:t>
            </a:r>
            <a:r>
              <a:rPr lang="nl-BE" sz="2400" b="1" dirty="0" err="1"/>
              <a:t>additional</a:t>
            </a:r>
            <a:r>
              <a:rPr lang="nl-BE" sz="2400" b="1" dirty="0"/>
              <a:t> </a:t>
            </a:r>
            <a:r>
              <a:rPr lang="nl-BE" sz="2400" b="1" dirty="0" err="1"/>
              <a:t>comments</a:t>
            </a:r>
            <a:r>
              <a:rPr lang="nl-BE" sz="2400" b="1" dirty="0"/>
              <a:t> </a:t>
            </a:r>
            <a:r>
              <a:rPr lang="nl-BE" sz="2400" b="1" dirty="0" err="1"/>
              <a:t>and</a:t>
            </a:r>
            <a:r>
              <a:rPr lang="nl-BE" sz="2400" b="1" dirty="0"/>
              <a:t> </a:t>
            </a:r>
            <a:r>
              <a:rPr lang="nl-BE" sz="2400" b="1" dirty="0" err="1"/>
              <a:t>suggestions</a:t>
            </a:r>
            <a:r>
              <a:rPr lang="nl-BE" sz="2400" b="1" dirty="0"/>
              <a:t> </a:t>
            </a:r>
            <a:r>
              <a:rPr lang="nl-BE" sz="2400" b="1" dirty="0" err="1"/>
              <a:t>complementing</a:t>
            </a:r>
            <a:r>
              <a:rPr lang="nl-BE" sz="2400" b="1" dirty="0"/>
              <a:t> </a:t>
            </a:r>
            <a:r>
              <a:rPr lang="nl-BE" sz="2400" b="1" dirty="0" err="1"/>
              <a:t>those</a:t>
            </a:r>
            <a:r>
              <a:rPr lang="nl-BE" sz="2400" b="1" dirty="0"/>
              <a:t> of the </a:t>
            </a:r>
            <a:r>
              <a:rPr lang="nl-BE" sz="2400" b="1" dirty="0" err="1"/>
              <a:t>external</a:t>
            </a:r>
            <a:r>
              <a:rPr lang="nl-BE" sz="2400" b="1" dirty="0"/>
              <a:t> </a:t>
            </a:r>
            <a:r>
              <a:rPr lang="nl-BE" sz="2400" b="1" dirty="0" err="1"/>
              <a:t>committee</a:t>
            </a:r>
            <a:r>
              <a:rPr lang="nl-BE" sz="2400" b="1" dirty="0"/>
              <a:t>. For </a:t>
            </a:r>
            <a:r>
              <a:rPr lang="nl-BE" sz="2400" b="1" dirty="0" err="1"/>
              <a:t>instance</a:t>
            </a:r>
            <a:r>
              <a:rPr lang="nl-BE" sz="2400" b="1" dirty="0"/>
              <a:t>, the </a:t>
            </a:r>
            <a:r>
              <a:rPr lang="nl-BE" sz="2400" b="1" dirty="0" err="1"/>
              <a:t>inspectorate</a:t>
            </a:r>
            <a:r>
              <a:rPr lang="nl-BE" sz="2400" b="1" dirty="0"/>
              <a:t> </a:t>
            </a:r>
            <a:r>
              <a:rPr lang="nl-BE" sz="2400" b="1" dirty="0" err="1"/>
              <a:t>can</a:t>
            </a:r>
            <a:r>
              <a:rPr lang="nl-BE" sz="2400" b="1" dirty="0"/>
              <a:t> stress </a:t>
            </a:r>
            <a:r>
              <a:rPr lang="nl-BE" sz="2400" b="1" dirty="0" err="1"/>
              <a:t>certain</a:t>
            </a:r>
            <a:r>
              <a:rPr lang="nl-BE" sz="2400" b="1" dirty="0"/>
              <a:t> </a:t>
            </a:r>
            <a:r>
              <a:rPr lang="nl-BE" sz="2400" b="1" dirty="0" err="1"/>
              <a:t>remarks</a:t>
            </a:r>
            <a:r>
              <a:rPr lang="nl-BE" sz="2400" b="1" dirty="0"/>
              <a:t> of the </a:t>
            </a:r>
            <a:r>
              <a:rPr lang="nl-BE" sz="2400" b="1" dirty="0" err="1"/>
              <a:t>committee</a:t>
            </a:r>
            <a:r>
              <a:rPr lang="nl-BE" sz="2400" b="1" dirty="0"/>
              <a:t> </a:t>
            </a:r>
            <a:r>
              <a:rPr lang="nl-BE" sz="2400" b="1" dirty="0" err="1"/>
              <a:t>that</a:t>
            </a:r>
            <a:r>
              <a:rPr lang="nl-BE" sz="2400" b="1" dirty="0"/>
              <a:t> </a:t>
            </a:r>
            <a:r>
              <a:rPr lang="nl-BE" sz="2400" b="1" dirty="0" err="1"/>
              <a:t>need</a:t>
            </a:r>
            <a:r>
              <a:rPr lang="nl-BE" sz="2400" b="1" dirty="0"/>
              <a:t> special attention </a:t>
            </a:r>
            <a:r>
              <a:rPr lang="nl-BE" sz="2400" b="1" dirty="0" err="1"/>
              <a:t>during</a:t>
            </a:r>
            <a:r>
              <a:rPr lang="nl-BE" sz="2400" b="1" dirty="0"/>
              <a:t> the next </a:t>
            </a:r>
            <a:r>
              <a:rPr lang="nl-BE" sz="2400" b="1" dirty="0" err="1" smtClean="0"/>
              <a:t>visitation</a:t>
            </a:r>
            <a:r>
              <a:rPr lang="nl-BE" sz="2400" b="1" dirty="0"/>
              <a:t/>
            </a:r>
            <a:br>
              <a:rPr lang="nl-BE" sz="2400" b="1" dirty="0"/>
            </a:br>
            <a:endParaRPr lang="nl-BE" sz="2400" b="1" dirty="0"/>
          </a:p>
        </p:txBody>
      </p:sp>
    </p:spTree>
    <p:extLst>
      <p:ext uri="{BB962C8B-B14F-4D97-AF65-F5344CB8AC3E}">
        <p14:creationId xmlns:p14="http://schemas.microsoft.com/office/powerpoint/2010/main" xmlns="" val="2941995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80928"/>
            <a:ext cx="8229600" cy="1143000"/>
          </a:xfrm>
        </p:spPr>
        <p:txBody>
          <a:bodyPr>
            <a:normAutofit fontScale="90000"/>
          </a:bodyPr>
          <a:lstStyle/>
          <a:p>
            <a:pPr algn="l"/>
            <a:r>
              <a:rPr lang="nl-BE" sz="2400" b="1" dirty="0"/>
              <a:t>As </a:t>
            </a:r>
            <a:r>
              <a:rPr lang="nl-BE" sz="2400" b="1" dirty="0" err="1"/>
              <a:t>stated</a:t>
            </a:r>
            <a:r>
              <a:rPr lang="nl-BE" sz="2400" b="1" dirty="0"/>
              <a:t> </a:t>
            </a:r>
            <a:r>
              <a:rPr lang="nl-BE" sz="2400" b="1" dirty="0" err="1"/>
              <a:t>by</a:t>
            </a:r>
            <a:r>
              <a:rPr lang="nl-BE" sz="2400" b="1" dirty="0"/>
              <a:t> Wijnen (2007) important </a:t>
            </a:r>
            <a:r>
              <a:rPr lang="nl-BE" sz="2400" b="1" dirty="0" err="1"/>
              <a:t>characteristics</a:t>
            </a:r>
            <a:r>
              <a:rPr lang="nl-BE" sz="2400" b="1" dirty="0"/>
              <a:t> of </a:t>
            </a:r>
            <a:r>
              <a:rPr lang="nl-BE" sz="2400" b="1" dirty="0" err="1"/>
              <a:t>this</a:t>
            </a:r>
            <a:r>
              <a:rPr lang="nl-BE" sz="2400" b="1" dirty="0"/>
              <a:t> </a:t>
            </a:r>
            <a:r>
              <a:rPr lang="nl-BE" sz="2400" b="1" dirty="0" err="1"/>
              <a:t>quality</a:t>
            </a:r>
            <a:r>
              <a:rPr lang="nl-BE" sz="2400" b="1" dirty="0"/>
              <a:t> assessment </a:t>
            </a:r>
            <a:r>
              <a:rPr lang="nl-BE" sz="2400" b="1" dirty="0" err="1"/>
              <a:t>scheme</a:t>
            </a:r>
            <a:r>
              <a:rPr lang="nl-BE" sz="2400" b="1" dirty="0"/>
              <a:t> </a:t>
            </a:r>
            <a:r>
              <a:rPr lang="nl-BE" sz="2400" b="1" dirty="0" err="1" smtClean="0"/>
              <a:t>were</a:t>
            </a:r>
            <a:r>
              <a:rPr lang="nl-BE" sz="2400" b="1" dirty="0" smtClean="0"/>
              <a:t>:</a:t>
            </a:r>
            <a:r>
              <a:rPr lang="nl-BE" sz="2400" b="1" dirty="0"/>
              <a:t/>
            </a:r>
            <a:br>
              <a:rPr lang="nl-BE" sz="2400" b="1" dirty="0"/>
            </a:br>
            <a:r>
              <a:rPr lang="nl-BE" sz="2400" b="1" dirty="0" smtClean="0"/>
              <a:t>	* </a:t>
            </a:r>
            <a:r>
              <a:rPr lang="nl-BE" sz="2400" b="1" dirty="0" err="1" smtClean="0"/>
              <a:t>final</a:t>
            </a:r>
            <a:r>
              <a:rPr lang="nl-BE" sz="2400" b="1" dirty="0" smtClean="0"/>
              <a:t> </a:t>
            </a:r>
            <a:r>
              <a:rPr lang="nl-BE" sz="2400" b="1" dirty="0" err="1"/>
              <a:t>responsibility</a:t>
            </a:r>
            <a:r>
              <a:rPr lang="nl-BE" sz="2400" b="1" dirty="0"/>
              <a:t> </a:t>
            </a:r>
            <a:r>
              <a:rPr lang="nl-BE" sz="2400" b="1" dirty="0" err="1"/>
              <a:t>by</a:t>
            </a:r>
            <a:r>
              <a:rPr lang="nl-BE" sz="2400" b="1" dirty="0"/>
              <a:t> the </a:t>
            </a:r>
            <a:r>
              <a:rPr lang="nl-BE" sz="2400" b="1" dirty="0" err="1" smtClean="0"/>
              <a:t>institution</a:t>
            </a:r>
            <a:r>
              <a:rPr lang="nl-BE" sz="2400" b="1" dirty="0"/>
              <a:t/>
            </a:r>
            <a:br>
              <a:rPr lang="nl-BE" sz="2400" b="1" dirty="0"/>
            </a:br>
            <a:r>
              <a:rPr lang="nl-BE" sz="2400" b="1" dirty="0" smtClean="0"/>
              <a:t>	* important </a:t>
            </a:r>
            <a:r>
              <a:rPr lang="nl-BE" sz="2400" b="1" dirty="0" err="1"/>
              <a:t>role</a:t>
            </a:r>
            <a:r>
              <a:rPr lang="nl-BE" sz="2400" b="1" dirty="0"/>
              <a:t> of peer </a:t>
            </a:r>
            <a:r>
              <a:rPr lang="nl-BE" sz="2400" b="1" dirty="0" smtClean="0"/>
              <a:t>assessment</a:t>
            </a:r>
            <a:br>
              <a:rPr lang="nl-BE" sz="2400" b="1" dirty="0" smtClean="0"/>
            </a:br>
            <a:r>
              <a:rPr lang="nl-BE" sz="2400" b="1" dirty="0" smtClean="0"/>
              <a:t>	* </a:t>
            </a:r>
            <a:r>
              <a:rPr lang="nl-BE" sz="2400" b="1" dirty="0" err="1" smtClean="0"/>
              <a:t>formal</a:t>
            </a:r>
            <a:r>
              <a:rPr lang="nl-BE" sz="2400" b="1" dirty="0" smtClean="0"/>
              <a:t> </a:t>
            </a:r>
            <a:r>
              <a:rPr lang="nl-BE" sz="2400" b="1" dirty="0" err="1"/>
              <a:t>sanctions</a:t>
            </a:r>
            <a:r>
              <a:rPr lang="nl-BE" sz="2400" b="1" dirty="0"/>
              <a:t> as </a:t>
            </a:r>
            <a:r>
              <a:rPr lang="nl-BE" sz="2400" b="1" dirty="0" err="1"/>
              <a:t>an</a:t>
            </a:r>
            <a:r>
              <a:rPr lang="nl-BE" sz="2400" b="1" dirty="0"/>
              <a:t> </a:t>
            </a:r>
            <a:r>
              <a:rPr lang="nl-BE" sz="2400" b="1" dirty="0" err="1" smtClean="0"/>
              <a:t>exception</a:t>
            </a:r>
            <a:r>
              <a:rPr lang="nl-BE" sz="2400" b="1" dirty="0" smtClean="0"/>
              <a:t/>
            </a:r>
            <a:br>
              <a:rPr lang="nl-BE" sz="2400" b="1" dirty="0" smtClean="0"/>
            </a:br>
            <a:r>
              <a:rPr lang="nl-BE" sz="2400" b="1" dirty="0" smtClean="0"/>
              <a:t>	* </a:t>
            </a:r>
            <a:r>
              <a:rPr lang="nl-BE" sz="2400" b="1" dirty="0" err="1" smtClean="0"/>
              <a:t>improvement</a:t>
            </a:r>
            <a:r>
              <a:rPr lang="nl-BE" sz="2400" b="1" dirty="0" smtClean="0"/>
              <a:t> </a:t>
            </a:r>
            <a:r>
              <a:rPr lang="nl-BE" sz="2400" b="1" dirty="0"/>
              <a:t>as a major </a:t>
            </a:r>
            <a:r>
              <a:rPr lang="nl-BE" sz="2400" b="1" dirty="0" smtClean="0"/>
              <a:t>goal</a:t>
            </a:r>
            <a:r>
              <a:rPr lang="nl-BE" sz="2400" b="1" dirty="0"/>
              <a:t/>
            </a:r>
            <a:br>
              <a:rPr lang="nl-BE" sz="2400" b="1" dirty="0"/>
            </a:br>
            <a:r>
              <a:rPr lang="nl-BE" sz="2400" b="1" dirty="0" smtClean="0"/>
              <a:t>	* trust </a:t>
            </a:r>
            <a:r>
              <a:rPr lang="nl-BE" sz="2400" b="1" dirty="0"/>
              <a:t>as a </a:t>
            </a:r>
            <a:r>
              <a:rPr lang="nl-BE" sz="2400" b="1" dirty="0" err="1"/>
              <a:t>leading</a:t>
            </a:r>
            <a:r>
              <a:rPr lang="nl-BE" sz="2400" b="1" dirty="0"/>
              <a:t> </a:t>
            </a:r>
            <a:r>
              <a:rPr lang="nl-BE" sz="2400" b="1" dirty="0" err="1" smtClean="0"/>
              <a:t>principle</a:t>
            </a:r>
            <a:r>
              <a:rPr lang="nl-BE" sz="2400" b="1" dirty="0" smtClean="0"/>
              <a:t/>
            </a:r>
            <a:br>
              <a:rPr lang="nl-BE" sz="2400" b="1" dirty="0" smtClean="0"/>
            </a:br>
            <a:r>
              <a:rPr lang="nl-BE" sz="2400" b="1" dirty="0"/>
              <a:t/>
            </a:r>
            <a:br>
              <a:rPr lang="nl-BE" sz="2400" b="1" dirty="0"/>
            </a:br>
            <a:r>
              <a:rPr lang="nl-BE" sz="2400" b="1" dirty="0" err="1"/>
              <a:t>T</a:t>
            </a:r>
            <a:r>
              <a:rPr lang="nl-BE" sz="2400" b="1" dirty="0" err="1" smtClean="0"/>
              <a:t>his</a:t>
            </a:r>
            <a:r>
              <a:rPr lang="nl-BE" sz="2400" b="1" dirty="0" smtClean="0"/>
              <a:t> </a:t>
            </a:r>
            <a:r>
              <a:rPr lang="nl-BE" sz="2400" b="1" dirty="0" err="1"/>
              <a:t>quality</a:t>
            </a:r>
            <a:r>
              <a:rPr lang="nl-BE" sz="2400" b="1" dirty="0"/>
              <a:t> </a:t>
            </a:r>
            <a:r>
              <a:rPr lang="nl-BE" sz="2400" b="1" dirty="0" err="1"/>
              <a:t>assurance</a:t>
            </a:r>
            <a:r>
              <a:rPr lang="nl-BE" sz="2400" b="1" dirty="0"/>
              <a:t> system, </a:t>
            </a:r>
            <a:r>
              <a:rPr lang="nl-BE" sz="2400" b="1" dirty="0" err="1"/>
              <a:t>that</a:t>
            </a:r>
            <a:r>
              <a:rPr lang="nl-BE" sz="2400" b="1" dirty="0"/>
              <a:t> was </a:t>
            </a:r>
            <a:r>
              <a:rPr lang="nl-BE" sz="2400" b="1" dirty="0" err="1"/>
              <a:t>repeated</a:t>
            </a:r>
            <a:r>
              <a:rPr lang="nl-BE" sz="2400" b="1" dirty="0"/>
              <a:t> </a:t>
            </a:r>
            <a:r>
              <a:rPr lang="nl-BE" sz="2400" b="1" dirty="0" err="1"/>
              <a:t>every</a:t>
            </a:r>
            <a:r>
              <a:rPr lang="nl-BE" sz="2400" b="1" dirty="0"/>
              <a:t> </a:t>
            </a:r>
            <a:r>
              <a:rPr lang="nl-BE" sz="2400" b="1" dirty="0" err="1"/>
              <a:t>six</a:t>
            </a:r>
            <a:r>
              <a:rPr lang="nl-BE" sz="2400" b="1" dirty="0"/>
              <a:t> </a:t>
            </a:r>
            <a:r>
              <a:rPr lang="nl-BE" sz="2400" b="1" dirty="0" err="1"/>
              <a:t>years</a:t>
            </a:r>
            <a:r>
              <a:rPr lang="nl-BE" sz="2400" b="1" dirty="0"/>
              <a:t>, was </a:t>
            </a:r>
            <a:r>
              <a:rPr lang="nl-BE" sz="2400" b="1" dirty="0" err="1"/>
              <a:t>mainly</a:t>
            </a:r>
            <a:r>
              <a:rPr lang="nl-BE" sz="2400" b="1" dirty="0"/>
              <a:t> </a:t>
            </a:r>
            <a:r>
              <a:rPr lang="nl-BE" sz="2400" b="1" dirty="0" err="1"/>
              <a:t>based</a:t>
            </a:r>
            <a:r>
              <a:rPr lang="nl-BE" sz="2400" b="1" dirty="0"/>
              <a:t> on </a:t>
            </a:r>
            <a:r>
              <a:rPr lang="nl-BE" sz="2400" b="1" dirty="0" err="1"/>
              <a:t>internal</a:t>
            </a:r>
            <a:r>
              <a:rPr lang="nl-BE" sz="2400" b="1" dirty="0"/>
              <a:t> </a:t>
            </a:r>
            <a:r>
              <a:rPr lang="nl-BE" sz="2400" b="1" dirty="0" err="1"/>
              <a:t>quality</a:t>
            </a:r>
            <a:r>
              <a:rPr lang="nl-BE" sz="2400" b="1" dirty="0"/>
              <a:t> </a:t>
            </a:r>
            <a:r>
              <a:rPr lang="nl-BE" sz="2400" b="1" dirty="0" smtClean="0"/>
              <a:t>assessment</a:t>
            </a:r>
            <a:br>
              <a:rPr lang="nl-BE" sz="2400" b="1" dirty="0" smtClean="0"/>
            </a:br>
            <a:r>
              <a:rPr lang="nl-BE" sz="2400" b="1" dirty="0" smtClean="0"/>
              <a:t/>
            </a:r>
            <a:br>
              <a:rPr lang="nl-BE" sz="2400" b="1" dirty="0" smtClean="0"/>
            </a:br>
            <a:r>
              <a:rPr lang="nl-BE" sz="2400" b="1" dirty="0" err="1" smtClean="0"/>
              <a:t>HEIs</a:t>
            </a:r>
            <a:r>
              <a:rPr lang="nl-BE" sz="2400" b="1" dirty="0" smtClean="0"/>
              <a:t> </a:t>
            </a:r>
            <a:r>
              <a:rPr lang="nl-BE" sz="2400" b="1" dirty="0" err="1" smtClean="0"/>
              <a:t>themselves</a:t>
            </a:r>
            <a:r>
              <a:rPr lang="nl-BE" sz="2400" b="1" dirty="0" smtClean="0"/>
              <a:t> </a:t>
            </a:r>
            <a:r>
              <a:rPr lang="nl-BE" sz="2400" b="1" dirty="0" err="1"/>
              <a:t>were</a:t>
            </a:r>
            <a:r>
              <a:rPr lang="nl-BE" sz="2400" b="1" dirty="0"/>
              <a:t> </a:t>
            </a:r>
            <a:r>
              <a:rPr lang="nl-BE" sz="2400" b="1" dirty="0" err="1"/>
              <a:t>granted</a:t>
            </a:r>
            <a:r>
              <a:rPr lang="nl-BE" sz="2400" b="1" dirty="0"/>
              <a:t> the </a:t>
            </a:r>
            <a:r>
              <a:rPr lang="nl-BE" sz="2400" b="1" dirty="0" err="1"/>
              <a:t>main</a:t>
            </a:r>
            <a:r>
              <a:rPr lang="nl-BE" sz="2400" b="1" dirty="0"/>
              <a:t> </a:t>
            </a:r>
            <a:r>
              <a:rPr lang="nl-BE" sz="2400" b="1" dirty="0" err="1"/>
              <a:t>responsibility</a:t>
            </a:r>
            <a:r>
              <a:rPr lang="nl-BE" sz="2400" b="1" dirty="0"/>
              <a:t> </a:t>
            </a:r>
            <a:r>
              <a:rPr lang="nl-BE" sz="2400" b="1" dirty="0" err="1"/>
              <a:t>for</a:t>
            </a:r>
            <a:r>
              <a:rPr lang="nl-BE" sz="2400" b="1" dirty="0"/>
              <a:t> the </a:t>
            </a:r>
            <a:r>
              <a:rPr lang="nl-BE" sz="2400" b="1" dirty="0" err="1"/>
              <a:t>quality</a:t>
            </a:r>
            <a:r>
              <a:rPr lang="nl-BE" sz="2400" b="1" dirty="0"/>
              <a:t> </a:t>
            </a:r>
            <a:r>
              <a:rPr lang="nl-BE" sz="2400" b="1" dirty="0" smtClean="0"/>
              <a:t>care</a:t>
            </a:r>
            <a:br>
              <a:rPr lang="nl-BE" sz="2400" b="1" dirty="0" smtClean="0"/>
            </a:br>
            <a:r>
              <a:rPr lang="nl-BE" sz="2400" b="1" dirty="0" smtClean="0"/>
              <a:t>The </a:t>
            </a:r>
            <a:r>
              <a:rPr lang="nl-BE" sz="2400" b="1" dirty="0" err="1"/>
              <a:t>autonomy</a:t>
            </a:r>
            <a:r>
              <a:rPr lang="nl-BE" sz="2400" b="1" dirty="0"/>
              <a:t> of the </a:t>
            </a:r>
            <a:r>
              <a:rPr lang="nl-BE" sz="2400" b="1" dirty="0" err="1"/>
              <a:t>institutions</a:t>
            </a:r>
            <a:r>
              <a:rPr lang="nl-BE" sz="2400" b="1" dirty="0"/>
              <a:t> was </a:t>
            </a:r>
            <a:r>
              <a:rPr lang="nl-BE" sz="2400" b="1" dirty="0" err="1"/>
              <a:t>highly</a:t>
            </a:r>
            <a:r>
              <a:rPr lang="nl-BE" sz="2400" b="1" dirty="0"/>
              <a:t> </a:t>
            </a:r>
            <a:r>
              <a:rPr lang="nl-BE" sz="2400" b="1" dirty="0" err="1"/>
              <a:t>valued</a:t>
            </a:r>
            <a:r>
              <a:rPr lang="nl-BE" sz="2400" b="1" dirty="0"/>
              <a:t>, </a:t>
            </a:r>
            <a:r>
              <a:rPr lang="nl-BE" sz="2400" b="1" dirty="0" err="1"/>
              <a:t>and</a:t>
            </a:r>
            <a:r>
              <a:rPr lang="nl-BE" sz="2400" b="1" dirty="0"/>
              <a:t> no </a:t>
            </a:r>
            <a:r>
              <a:rPr lang="nl-BE" sz="2400" b="1" dirty="0" err="1"/>
              <a:t>decisions</a:t>
            </a:r>
            <a:r>
              <a:rPr lang="nl-BE" sz="2400" b="1" dirty="0"/>
              <a:t> </a:t>
            </a:r>
            <a:r>
              <a:rPr lang="nl-BE" sz="2400" b="1" dirty="0" err="1"/>
              <a:t>were</a:t>
            </a:r>
            <a:r>
              <a:rPr lang="nl-BE" sz="2400" b="1" dirty="0"/>
              <a:t> taken </a:t>
            </a:r>
            <a:r>
              <a:rPr lang="nl-BE" sz="2400" b="1" dirty="0" err="1"/>
              <a:t>by</a:t>
            </a:r>
            <a:r>
              <a:rPr lang="nl-BE" sz="2400" b="1" dirty="0"/>
              <a:t> </a:t>
            </a:r>
            <a:r>
              <a:rPr lang="nl-BE" sz="2400" b="1" dirty="0" err="1"/>
              <a:t>external</a:t>
            </a:r>
            <a:r>
              <a:rPr lang="nl-BE" sz="2400" b="1" dirty="0"/>
              <a:t> </a:t>
            </a:r>
            <a:r>
              <a:rPr lang="nl-BE" sz="2400" b="1" dirty="0" err="1"/>
              <a:t>agencies</a:t>
            </a:r>
            <a:r>
              <a:rPr lang="nl-BE" sz="2400" b="1" dirty="0"/>
              <a:t> </a:t>
            </a:r>
            <a:r>
              <a:rPr lang="nl-BE" sz="2400" b="1" dirty="0" err="1"/>
              <a:t>such</a:t>
            </a:r>
            <a:r>
              <a:rPr lang="nl-BE" sz="2400" b="1" dirty="0"/>
              <a:t> as the </a:t>
            </a:r>
            <a:r>
              <a:rPr lang="nl-BE" sz="2400" b="1" dirty="0" err="1"/>
              <a:t>external</a:t>
            </a:r>
            <a:r>
              <a:rPr lang="nl-BE" sz="2400" b="1" dirty="0"/>
              <a:t> </a:t>
            </a:r>
            <a:r>
              <a:rPr lang="nl-BE" sz="2400" b="1" dirty="0" err="1"/>
              <a:t>committee</a:t>
            </a:r>
            <a:r>
              <a:rPr lang="nl-BE" sz="2400" b="1" dirty="0"/>
              <a:t> or the </a:t>
            </a:r>
            <a:r>
              <a:rPr lang="nl-BE" sz="2400" b="1" dirty="0" err="1" smtClean="0"/>
              <a:t>inspectorate</a:t>
            </a:r>
            <a:r>
              <a:rPr lang="nl-BE" sz="2400" b="1" dirty="0" smtClean="0"/>
              <a:t> </a:t>
            </a:r>
            <a:br>
              <a:rPr lang="nl-BE" sz="2400" b="1" dirty="0" smtClean="0"/>
            </a:br>
            <a:r>
              <a:rPr lang="nl-BE" sz="2400" b="1" dirty="0" smtClean="0"/>
              <a:t/>
            </a:r>
            <a:br>
              <a:rPr lang="nl-BE" sz="2400" b="1" dirty="0" smtClean="0"/>
            </a:br>
            <a:r>
              <a:rPr lang="nl-BE" sz="2400" b="1" dirty="0" err="1" smtClean="0"/>
              <a:t>Consequently</a:t>
            </a:r>
            <a:r>
              <a:rPr lang="nl-BE" sz="2400" b="1" dirty="0"/>
              <a:t>, the </a:t>
            </a:r>
            <a:r>
              <a:rPr lang="nl-BE" sz="2400" b="1" dirty="0" err="1"/>
              <a:t>external</a:t>
            </a:r>
            <a:r>
              <a:rPr lang="nl-BE" sz="2400" b="1" dirty="0"/>
              <a:t> </a:t>
            </a:r>
            <a:r>
              <a:rPr lang="nl-BE" sz="2400" b="1" dirty="0" err="1"/>
              <a:t>quality</a:t>
            </a:r>
            <a:r>
              <a:rPr lang="nl-BE" sz="2400" b="1" dirty="0"/>
              <a:t> assessment was </a:t>
            </a:r>
            <a:r>
              <a:rPr lang="nl-BE" sz="2400" b="1" dirty="0" err="1"/>
              <a:t>not</a:t>
            </a:r>
            <a:r>
              <a:rPr lang="nl-BE" sz="2400" b="1" dirty="0"/>
              <a:t> </a:t>
            </a:r>
            <a:r>
              <a:rPr lang="nl-BE" sz="2400" b="1" dirty="0" err="1"/>
              <a:t>threatening</a:t>
            </a:r>
            <a:r>
              <a:rPr lang="nl-BE" sz="2400" b="1" dirty="0"/>
              <a:t> </a:t>
            </a:r>
            <a:r>
              <a:rPr lang="nl-BE" sz="2400" b="1" dirty="0" err="1"/>
              <a:t>for</a:t>
            </a:r>
            <a:r>
              <a:rPr lang="nl-BE" sz="2400" b="1" dirty="0"/>
              <a:t> the </a:t>
            </a:r>
            <a:r>
              <a:rPr lang="nl-BE" sz="2400" b="1" dirty="0" err="1"/>
              <a:t>institutions</a:t>
            </a:r>
            <a:r>
              <a:rPr lang="nl-BE" sz="2400" b="1" dirty="0"/>
              <a:t> as </a:t>
            </a:r>
            <a:r>
              <a:rPr lang="nl-BE" sz="2400" b="1" dirty="0" err="1"/>
              <a:t>there</a:t>
            </a:r>
            <a:r>
              <a:rPr lang="nl-BE" sz="2400" b="1" dirty="0"/>
              <a:t> </a:t>
            </a:r>
            <a:r>
              <a:rPr lang="nl-BE" sz="2400" b="1" dirty="0" err="1"/>
              <a:t>were</a:t>
            </a:r>
            <a:r>
              <a:rPr lang="nl-BE" sz="2400" b="1" dirty="0"/>
              <a:t> no </a:t>
            </a:r>
            <a:r>
              <a:rPr lang="nl-BE" sz="2400" b="1" dirty="0" err="1"/>
              <a:t>formal</a:t>
            </a:r>
            <a:r>
              <a:rPr lang="nl-BE" sz="2400" b="1" dirty="0"/>
              <a:t> </a:t>
            </a:r>
            <a:r>
              <a:rPr lang="nl-BE" sz="2400" b="1" dirty="0" err="1" smtClean="0"/>
              <a:t>sanctions</a:t>
            </a:r>
            <a:r>
              <a:rPr lang="nl-BE" sz="2400" b="1" dirty="0" smtClean="0"/>
              <a:t> </a:t>
            </a:r>
            <a:endParaRPr lang="nl-BE" sz="2400" b="1" dirty="0"/>
          </a:p>
        </p:txBody>
      </p:sp>
    </p:spTree>
    <p:extLst>
      <p:ext uri="{BB962C8B-B14F-4D97-AF65-F5344CB8AC3E}">
        <p14:creationId xmlns:p14="http://schemas.microsoft.com/office/powerpoint/2010/main" xmlns="" val="24268257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852936"/>
            <a:ext cx="8229600" cy="1143000"/>
          </a:xfrm>
        </p:spPr>
        <p:txBody>
          <a:bodyPr>
            <a:noAutofit/>
          </a:bodyPr>
          <a:lstStyle/>
          <a:p>
            <a:pPr algn="l"/>
            <a:r>
              <a:rPr lang="nl-BE" sz="2000" b="1" dirty="0" smtClean="0"/>
              <a:t>As </a:t>
            </a:r>
            <a:r>
              <a:rPr lang="nl-BE" sz="2000" b="1" dirty="0" err="1" smtClean="0"/>
              <a:t>argued</a:t>
            </a:r>
            <a:r>
              <a:rPr lang="nl-BE" sz="2000" b="1" dirty="0" smtClean="0"/>
              <a:t> </a:t>
            </a:r>
            <a:r>
              <a:rPr lang="nl-BE" sz="2000" b="1" dirty="0" err="1" smtClean="0"/>
              <a:t>by</a:t>
            </a:r>
            <a:r>
              <a:rPr lang="nl-BE" sz="2000" b="1" dirty="0" smtClean="0"/>
              <a:t> </a:t>
            </a:r>
            <a:r>
              <a:rPr lang="nl-BE" sz="2000" b="1" dirty="0"/>
              <a:t>Wijnen (2007) </a:t>
            </a:r>
            <a:r>
              <a:rPr lang="nl-BE" sz="2000" b="1" dirty="0" err="1"/>
              <a:t>this</a:t>
            </a:r>
            <a:r>
              <a:rPr lang="nl-BE" sz="2000" b="1" dirty="0"/>
              <a:t> </a:t>
            </a:r>
            <a:r>
              <a:rPr lang="nl-BE" sz="2000" b="1" dirty="0" err="1"/>
              <a:t>evaluation</a:t>
            </a:r>
            <a:r>
              <a:rPr lang="nl-BE" sz="2000" b="1" dirty="0"/>
              <a:t> system had a </a:t>
            </a:r>
            <a:r>
              <a:rPr lang="nl-BE" sz="2000" b="1" dirty="0" err="1"/>
              <a:t>positive</a:t>
            </a:r>
            <a:r>
              <a:rPr lang="nl-BE" sz="2000" b="1" dirty="0"/>
              <a:t> impact: </a:t>
            </a:r>
            <a:br>
              <a:rPr lang="nl-BE" sz="2000" b="1" dirty="0"/>
            </a:br>
            <a:r>
              <a:rPr lang="nl-BE" sz="2000" b="1" dirty="0"/>
              <a:t>“The </a:t>
            </a:r>
            <a:r>
              <a:rPr lang="nl-BE" sz="2000" b="1" dirty="0" err="1"/>
              <a:t>self-study</a:t>
            </a:r>
            <a:r>
              <a:rPr lang="nl-BE" sz="2000" b="1" dirty="0"/>
              <a:t> </a:t>
            </a:r>
            <a:r>
              <a:rPr lang="nl-BE" sz="2000" b="1" dirty="0" err="1"/>
              <a:t>reports</a:t>
            </a:r>
            <a:r>
              <a:rPr lang="nl-BE" sz="2000" b="1" dirty="0"/>
              <a:t> </a:t>
            </a:r>
            <a:r>
              <a:rPr lang="nl-BE" sz="2000" b="1" dirty="0" err="1"/>
              <a:t>were</a:t>
            </a:r>
            <a:r>
              <a:rPr lang="nl-BE" sz="2000" b="1" dirty="0"/>
              <a:t> public, </a:t>
            </a:r>
            <a:r>
              <a:rPr lang="nl-BE" sz="2000" b="1" dirty="0" err="1"/>
              <a:t>there</a:t>
            </a:r>
            <a:r>
              <a:rPr lang="nl-BE" sz="2000" b="1" dirty="0"/>
              <a:t> was a </a:t>
            </a:r>
            <a:r>
              <a:rPr lang="nl-BE" sz="2000" b="1" dirty="0" err="1"/>
              <a:t>growing</a:t>
            </a:r>
            <a:r>
              <a:rPr lang="nl-BE" sz="2000" b="1" dirty="0"/>
              <a:t> </a:t>
            </a:r>
            <a:r>
              <a:rPr lang="nl-BE" sz="2000" b="1" dirty="0" err="1"/>
              <a:t>openness</a:t>
            </a:r>
            <a:r>
              <a:rPr lang="nl-BE" sz="2000" b="1" dirty="0"/>
              <a:t> </a:t>
            </a:r>
            <a:r>
              <a:rPr lang="nl-BE" sz="2000" b="1" dirty="0" err="1"/>
              <a:t>about</a:t>
            </a:r>
            <a:r>
              <a:rPr lang="nl-BE" sz="2000" b="1" dirty="0"/>
              <a:t> </a:t>
            </a:r>
            <a:r>
              <a:rPr lang="nl-BE" sz="2000" b="1" dirty="0" err="1"/>
              <a:t>educational</a:t>
            </a:r>
            <a:r>
              <a:rPr lang="nl-BE" sz="2000" b="1" dirty="0"/>
              <a:t> </a:t>
            </a:r>
            <a:r>
              <a:rPr lang="nl-BE" sz="2000" b="1" dirty="0" err="1"/>
              <a:t>programmes</a:t>
            </a:r>
            <a:r>
              <a:rPr lang="nl-BE" sz="2000" b="1" dirty="0"/>
              <a:t>, </a:t>
            </a:r>
            <a:r>
              <a:rPr lang="nl-BE" sz="2000" b="1" dirty="0" err="1"/>
              <a:t>external</a:t>
            </a:r>
            <a:r>
              <a:rPr lang="nl-BE" sz="2000" b="1" dirty="0"/>
              <a:t> review </a:t>
            </a:r>
            <a:r>
              <a:rPr lang="nl-BE" sz="2000" b="1" dirty="0" err="1"/>
              <a:t>committees</a:t>
            </a:r>
            <a:r>
              <a:rPr lang="nl-BE" sz="2000" b="1" dirty="0"/>
              <a:t> </a:t>
            </a:r>
            <a:r>
              <a:rPr lang="nl-BE" sz="2000" b="1" dirty="0" err="1"/>
              <a:t>brought</a:t>
            </a:r>
            <a:r>
              <a:rPr lang="nl-BE" sz="2000" b="1" dirty="0"/>
              <a:t> </a:t>
            </a:r>
            <a:r>
              <a:rPr lang="nl-BE" sz="2000" b="1" dirty="0" err="1"/>
              <a:t>ideas</a:t>
            </a:r>
            <a:r>
              <a:rPr lang="nl-BE" sz="2000" b="1" dirty="0"/>
              <a:t> </a:t>
            </a:r>
            <a:r>
              <a:rPr lang="nl-BE" sz="2000" b="1" dirty="0" err="1"/>
              <a:t>from</a:t>
            </a:r>
            <a:r>
              <a:rPr lang="nl-BE" sz="2000" b="1" dirty="0"/>
              <a:t> </a:t>
            </a:r>
            <a:r>
              <a:rPr lang="nl-BE" sz="2000" b="1" dirty="0" err="1"/>
              <a:t>elsewhere</a:t>
            </a:r>
            <a:r>
              <a:rPr lang="nl-BE" sz="2000" b="1" dirty="0"/>
              <a:t> </a:t>
            </a:r>
            <a:r>
              <a:rPr lang="nl-BE" sz="2000" b="1" dirty="0" err="1"/>
              <a:t>and</a:t>
            </a:r>
            <a:r>
              <a:rPr lang="nl-BE" sz="2000" b="1" dirty="0"/>
              <a:t> </a:t>
            </a:r>
            <a:r>
              <a:rPr lang="nl-BE" sz="2000" b="1" dirty="0" err="1"/>
              <a:t>there</a:t>
            </a:r>
            <a:r>
              <a:rPr lang="nl-BE" sz="2000" b="1" dirty="0"/>
              <a:t> was a </a:t>
            </a:r>
            <a:r>
              <a:rPr lang="nl-BE" sz="2000" b="1" dirty="0" err="1"/>
              <a:t>positive</a:t>
            </a:r>
            <a:r>
              <a:rPr lang="nl-BE" sz="2000" b="1" dirty="0"/>
              <a:t> drive </a:t>
            </a:r>
            <a:r>
              <a:rPr lang="nl-BE" sz="2000" b="1" dirty="0" err="1"/>
              <a:t>for</a:t>
            </a:r>
            <a:r>
              <a:rPr lang="nl-BE" sz="2000" b="1" dirty="0"/>
              <a:t> </a:t>
            </a:r>
            <a:r>
              <a:rPr lang="nl-BE" sz="2000" b="1" dirty="0" err="1"/>
              <a:t>improvement</a:t>
            </a:r>
            <a:r>
              <a:rPr lang="nl-BE" sz="2000" b="1" dirty="0"/>
              <a:t> </a:t>
            </a:r>
            <a:r>
              <a:rPr lang="nl-BE" sz="2000" b="1" dirty="0" smtClean="0"/>
              <a:t>at </a:t>
            </a:r>
            <a:r>
              <a:rPr lang="nl-BE" sz="2000" b="1" dirty="0"/>
              <a:t>the </a:t>
            </a:r>
            <a:r>
              <a:rPr lang="nl-BE" sz="2000" b="1" dirty="0" err="1" smtClean="0"/>
              <a:t>HEI’s</a:t>
            </a:r>
            <a:r>
              <a:rPr lang="nl-BE" sz="2000" b="1" dirty="0" smtClean="0"/>
              <a:t>”. </a:t>
            </a:r>
            <a:r>
              <a:rPr lang="nl-BE" sz="2000" b="1" dirty="0"/>
              <a:t>(p. 128</a:t>
            </a:r>
            <a:r>
              <a:rPr lang="nl-BE" sz="2000" b="1" dirty="0" smtClean="0"/>
              <a:t>)</a:t>
            </a:r>
            <a:br>
              <a:rPr lang="nl-BE" sz="2000" b="1" dirty="0" smtClean="0"/>
            </a:br>
            <a:r>
              <a:rPr lang="nl-BE" sz="2000" b="1" dirty="0"/>
              <a:t/>
            </a:r>
            <a:br>
              <a:rPr lang="nl-BE" sz="2000" b="1" dirty="0"/>
            </a:br>
            <a:r>
              <a:rPr lang="nl-BE" sz="2000" b="1" dirty="0" err="1"/>
              <a:t>B</a:t>
            </a:r>
            <a:r>
              <a:rPr lang="nl-BE" sz="2000" b="1" dirty="0" err="1" smtClean="0"/>
              <a:t>ased</a:t>
            </a:r>
            <a:r>
              <a:rPr lang="nl-BE" sz="2000" b="1" dirty="0" smtClean="0"/>
              <a:t> </a:t>
            </a:r>
            <a:r>
              <a:rPr lang="nl-BE" sz="2000" b="1" dirty="0"/>
              <a:t>on </a:t>
            </a:r>
            <a:r>
              <a:rPr lang="nl-BE" sz="2000" b="1" dirty="0" err="1"/>
              <a:t>my</a:t>
            </a:r>
            <a:r>
              <a:rPr lang="nl-BE" sz="2000" b="1" dirty="0"/>
              <a:t> </a:t>
            </a:r>
            <a:r>
              <a:rPr lang="nl-BE" sz="2000" b="1" dirty="0" err="1" smtClean="0"/>
              <a:t>own</a:t>
            </a:r>
            <a:r>
              <a:rPr lang="nl-BE" sz="2000" b="1" dirty="0" smtClean="0"/>
              <a:t> </a:t>
            </a:r>
            <a:r>
              <a:rPr lang="nl-BE" sz="2000" b="1" dirty="0" err="1" smtClean="0"/>
              <a:t>involvement</a:t>
            </a:r>
            <a:r>
              <a:rPr lang="nl-BE" sz="2000" b="1" dirty="0" smtClean="0"/>
              <a:t> </a:t>
            </a:r>
            <a:r>
              <a:rPr lang="nl-BE" sz="2000" b="1" dirty="0"/>
              <a:t>in different </a:t>
            </a:r>
            <a:r>
              <a:rPr lang="nl-BE" sz="2000" b="1" dirty="0" err="1"/>
              <a:t>evaluation</a:t>
            </a:r>
            <a:r>
              <a:rPr lang="nl-BE" sz="2000" b="1" dirty="0"/>
              <a:t> </a:t>
            </a:r>
            <a:r>
              <a:rPr lang="nl-BE" sz="2000" b="1" dirty="0" err="1" smtClean="0"/>
              <a:t>committees</a:t>
            </a:r>
            <a:r>
              <a:rPr lang="nl-BE" sz="2000" b="1" dirty="0" smtClean="0"/>
              <a:t>, </a:t>
            </a:r>
            <a:r>
              <a:rPr lang="nl-BE" sz="2000" b="1" dirty="0"/>
              <a:t>I </a:t>
            </a:r>
            <a:r>
              <a:rPr lang="nl-BE" sz="2000" b="1" dirty="0" err="1"/>
              <a:t>can</a:t>
            </a:r>
            <a:r>
              <a:rPr lang="nl-BE" sz="2000" b="1" dirty="0"/>
              <a:t> </a:t>
            </a:r>
            <a:r>
              <a:rPr lang="nl-BE" sz="2000" b="1" dirty="0" err="1"/>
              <a:t>confirm</a:t>
            </a:r>
            <a:r>
              <a:rPr lang="nl-BE" sz="2000" b="1" dirty="0"/>
              <a:t> </a:t>
            </a:r>
            <a:r>
              <a:rPr lang="nl-BE" sz="2000" b="1" dirty="0" err="1"/>
              <a:t>that</a:t>
            </a:r>
            <a:r>
              <a:rPr lang="nl-BE" sz="2000" b="1" dirty="0"/>
              <a:t> the </a:t>
            </a:r>
            <a:r>
              <a:rPr lang="nl-BE" sz="2000" b="1" dirty="0" err="1"/>
              <a:t>role</a:t>
            </a:r>
            <a:r>
              <a:rPr lang="nl-BE" sz="2000" b="1" dirty="0"/>
              <a:t> of </a:t>
            </a:r>
            <a:r>
              <a:rPr lang="nl-BE" sz="2000" b="1" dirty="0" err="1"/>
              <a:t>improvement</a:t>
            </a:r>
            <a:r>
              <a:rPr lang="nl-BE" sz="2000" b="1" dirty="0"/>
              <a:t> was </a:t>
            </a:r>
            <a:r>
              <a:rPr lang="nl-BE" sz="2000" b="1" dirty="0" err="1"/>
              <a:t>very</a:t>
            </a:r>
            <a:r>
              <a:rPr lang="nl-BE" sz="2000" b="1" dirty="0"/>
              <a:t> important in </a:t>
            </a:r>
            <a:r>
              <a:rPr lang="nl-BE" sz="2000" b="1" dirty="0" err="1"/>
              <a:t>this</a:t>
            </a:r>
            <a:r>
              <a:rPr lang="nl-BE" sz="2000" b="1" dirty="0"/>
              <a:t> </a:t>
            </a:r>
            <a:r>
              <a:rPr lang="nl-BE" sz="2000" b="1" dirty="0" err="1"/>
              <a:t>quality</a:t>
            </a:r>
            <a:r>
              <a:rPr lang="nl-BE" sz="2000" b="1" dirty="0"/>
              <a:t> assessment </a:t>
            </a:r>
            <a:r>
              <a:rPr lang="nl-BE" sz="2000" b="1" dirty="0" smtClean="0"/>
              <a:t>system</a:t>
            </a:r>
            <a:br>
              <a:rPr lang="nl-BE" sz="2000" b="1" dirty="0" smtClean="0"/>
            </a:br>
            <a:r>
              <a:rPr lang="nl-BE" sz="2000" b="1" dirty="0" smtClean="0"/>
              <a:t/>
            </a:r>
            <a:br>
              <a:rPr lang="nl-BE" sz="2000" b="1" dirty="0" smtClean="0"/>
            </a:br>
            <a:r>
              <a:rPr lang="nl-BE" sz="2000" b="1" dirty="0" err="1" smtClean="0"/>
              <a:t>Writing</a:t>
            </a:r>
            <a:r>
              <a:rPr lang="nl-BE" sz="2000" b="1" dirty="0" smtClean="0"/>
              <a:t> </a:t>
            </a:r>
            <a:r>
              <a:rPr lang="nl-BE" sz="2000" b="1" dirty="0"/>
              <a:t>the </a:t>
            </a:r>
            <a:r>
              <a:rPr lang="nl-BE" sz="2000" b="1" dirty="0" err="1"/>
              <a:t>self-evaluation</a:t>
            </a:r>
            <a:r>
              <a:rPr lang="nl-BE" sz="2000" b="1" dirty="0"/>
              <a:t> report was a </a:t>
            </a:r>
            <a:r>
              <a:rPr lang="nl-BE" sz="2000" b="1" dirty="0" err="1"/>
              <a:t>very</a:t>
            </a:r>
            <a:r>
              <a:rPr lang="nl-BE" sz="2000" b="1" dirty="0"/>
              <a:t> </a:t>
            </a:r>
            <a:r>
              <a:rPr lang="nl-BE" sz="2000" b="1" dirty="0" err="1"/>
              <a:t>instructive</a:t>
            </a:r>
            <a:r>
              <a:rPr lang="nl-BE" sz="2000" b="1" dirty="0"/>
              <a:t> </a:t>
            </a:r>
            <a:r>
              <a:rPr lang="nl-BE" sz="2000" b="1" dirty="0" err="1"/>
              <a:t>experience</a:t>
            </a:r>
            <a:r>
              <a:rPr lang="nl-BE" sz="2000" b="1" dirty="0"/>
              <a:t> </a:t>
            </a:r>
            <a:r>
              <a:rPr lang="nl-BE" sz="2000" b="1" dirty="0" err="1"/>
              <a:t>for</a:t>
            </a:r>
            <a:r>
              <a:rPr lang="nl-BE" sz="2000" b="1" dirty="0"/>
              <a:t> the </a:t>
            </a:r>
            <a:r>
              <a:rPr lang="nl-BE" sz="2000" b="1" dirty="0" err="1"/>
              <a:t>institutions</a:t>
            </a:r>
            <a:r>
              <a:rPr lang="nl-BE" sz="2000" b="1" dirty="0"/>
              <a:t> </a:t>
            </a:r>
            <a:r>
              <a:rPr lang="nl-BE" sz="2000" b="1" dirty="0" err="1"/>
              <a:t>and</a:t>
            </a:r>
            <a:r>
              <a:rPr lang="nl-BE" sz="2000" b="1" dirty="0"/>
              <a:t> </a:t>
            </a:r>
            <a:r>
              <a:rPr lang="nl-BE" sz="2000" b="1" dirty="0" err="1"/>
              <a:t>stimulated</a:t>
            </a:r>
            <a:r>
              <a:rPr lang="nl-BE" sz="2000" b="1" dirty="0"/>
              <a:t> </a:t>
            </a:r>
            <a:r>
              <a:rPr lang="nl-BE" sz="2000" b="1" dirty="0" err="1"/>
              <a:t>reflection</a:t>
            </a:r>
            <a:r>
              <a:rPr lang="nl-BE" sz="2000" b="1" dirty="0"/>
              <a:t> on </a:t>
            </a:r>
            <a:r>
              <a:rPr lang="nl-BE" sz="2000" b="1" dirty="0" err="1"/>
              <a:t>their</a:t>
            </a:r>
            <a:r>
              <a:rPr lang="nl-BE" sz="2000" b="1" dirty="0"/>
              <a:t> teaching programs </a:t>
            </a:r>
            <a:r>
              <a:rPr lang="nl-BE" sz="2000" b="1" dirty="0" err="1"/>
              <a:t>and</a:t>
            </a:r>
            <a:r>
              <a:rPr lang="nl-BE" sz="2000" b="1" dirty="0"/>
              <a:t> </a:t>
            </a:r>
            <a:r>
              <a:rPr lang="nl-BE" sz="2000" b="1" dirty="0" err="1" smtClean="0"/>
              <a:t>practices</a:t>
            </a:r>
            <a:r>
              <a:rPr lang="nl-BE" sz="2000" b="1" dirty="0" smtClean="0"/>
              <a:t/>
            </a:r>
            <a:br>
              <a:rPr lang="nl-BE" sz="2000" b="1" dirty="0" smtClean="0"/>
            </a:br>
            <a:r>
              <a:rPr lang="nl-BE" sz="2000" b="1" dirty="0" smtClean="0"/>
              <a:t>I </a:t>
            </a:r>
            <a:r>
              <a:rPr lang="nl-BE" sz="2000" b="1" dirty="0"/>
              <a:t>have </a:t>
            </a:r>
            <a:r>
              <a:rPr lang="nl-BE" sz="2000" b="1" dirty="0" err="1"/>
              <a:t>several</a:t>
            </a:r>
            <a:r>
              <a:rPr lang="nl-BE" sz="2000" b="1" dirty="0"/>
              <a:t> </a:t>
            </a:r>
            <a:r>
              <a:rPr lang="nl-BE" sz="2000" b="1" dirty="0" err="1"/>
              <a:t>times</a:t>
            </a:r>
            <a:r>
              <a:rPr lang="nl-BE" sz="2000" b="1" dirty="0"/>
              <a:t> </a:t>
            </a:r>
            <a:r>
              <a:rPr lang="nl-BE" sz="2000" b="1" dirty="0" err="1"/>
              <a:t>observed</a:t>
            </a:r>
            <a:r>
              <a:rPr lang="nl-BE" sz="2000" b="1" dirty="0"/>
              <a:t> </a:t>
            </a:r>
            <a:r>
              <a:rPr lang="nl-BE" sz="2000" b="1" dirty="0" err="1"/>
              <a:t>that</a:t>
            </a:r>
            <a:r>
              <a:rPr lang="nl-BE" sz="2000" b="1" dirty="0"/>
              <a:t> as a </a:t>
            </a:r>
            <a:r>
              <a:rPr lang="nl-BE" sz="2000" b="1" dirty="0" err="1"/>
              <a:t>result</a:t>
            </a:r>
            <a:r>
              <a:rPr lang="nl-BE" sz="2000" b="1" dirty="0"/>
              <a:t> the </a:t>
            </a:r>
            <a:r>
              <a:rPr lang="nl-BE" sz="2000" b="1" dirty="0" err="1"/>
              <a:t>institutions</a:t>
            </a:r>
            <a:r>
              <a:rPr lang="nl-BE" sz="2000" b="1" dirty="0"/>
              <a:t> </a:t>
            </a:r>
            <a:r>
              <a:rPr lang="nl-BE" sz="2000" b="1" dirty="0" err="1"/>
              <a:t>became</a:t>
            </a:r>
            <a:r>
              <a:rPr lang="nl-BE" sz="2000" b="1" dirty="0"/>
              <a:t> </a:t>
            </a:r>
            <a:r>
              <a:rPr lang="nl-BE" sz="2000" b="1" dirty="0" err="1"/>
              <a:t>themselves</a:t>
            </a:r>
            <a:r>
              <a:rPr lang="nl-BE" sz="2000" b="1" dirty="0"/>
              <a:t> well </a:t>
            </a:r>
            <a:r>
              <a:rPr lang="nl-BE" sz="2000" b="1" dirty="0" err="1"/>
              <a:t>aware</a:t>
            </a:r>
            <a:r>
              <a:rPr lang="nl-BE" sz="2000" b="1" dirty="0"/>
              <a:t> of </a:t>
            </a:r>
            <a:r>
              <a:rPr lang="nl-BE" sz="2000" b="1" dirty="0" err="1"/>
              <a:t>their</a:t>
            </a:r>
            <a:r>
              <a:rPr lang="nl-BE" sz="2000" b="1" dirty="0"/>
              <a:t> </a:t>
            </a:r>
            <a:r>
              <a:rPr lang="nl-BE" sz="2000" b="1" dirty="0" err="1"/>
              <a:t>own</a:t>
            </a:r>
            <a:r>
              <a:rPr lang="nl-BE" sz="2000" b="1" dirty="0"/>
              <a:t> </a:t>
            </a:r>
            <a:r>
              <a:rPr lang="nl-BE" sz="2000" b="1" dirty="0" err="1"/>
              <a:t>strengths</a:t>
            </a:r>
            <a:r>
              <a:rPr lang="nl-BE" sz="2000" b="1" dirty="0"/>
              <a:t> </a:t>
            </a:r>
            <a:r>
              <a:rPr lang="nl-BE" sz="2000" b="1" dirty="0" err="1"/>
              <a:t>and</a:t>
            </a:r>
            <a:r>
              <a:rPr lang="nl-BE" sz="2000" b="1" dirty="0"/>
              <a:t> </a:t>
            </a:r>
            <a:r>
              <a:rPr lang="nl-BE" sz="2000" b="1" dirty="0" err="1" smtClean="0"/>
              <a:t>weaknesses</a:t>
            </a:r>
            <a:r>
              <a:rPr lang="nl-BE" sz="2000" b="1" dirty="0" smtClean="0"/>
              <a:t/>
            </a:r>
            <a:br>
              <a:rPr lang="nl-BE" sz="2000" b="1" dirty="0" smtClean="0"/>
            </a:br>
            <a:r>
              <a:rPr lang="nl-BE" sz="2000" b="1" dirty="0"/>
              <a:t/>
            </a:r>
            <a:br>
              <a:rPr lang="nl-BE" sz="2000" b="1" dirty="0"/>
            </a:br>
            <a:r>
              <a:rPr lang="nl-BE" sz="2000" b="1" dirty="0" smtClean="0"/>
              <a:t>The </a:t>
            </a:r>
            <a:r>
              <a:rPr lang="nl-BE" sz="2000" b="1" dirty="0" err="1"/>
              <a:t>reports</a:t>
            </a:r>
            <a:r>
              <a:rPr lang="nl-BE" sz="2000" b="1" dirty="0"/>
              <a:t> of the </a:t>
            </a:r>
            <a:r>
              <a:rPr lang="nl-BE" sz="2000" b="1" dirty="0" err="1"/>
              <a:t>external</a:t>
            </a:r>
            <a:r>
              <a:rPr lang="nl-BE" sz="2000" b="1" dirty="0"/>
              <a:t> </a:t>
            </a:r>
            <a:r>
              <a:rPr lang="nl-BE" sz="2000" b="1" dirty="0" err="1"/>
              <a:t>committee</a:t>
            </a:r>
            <a:r>
              <a:rPr lang="nl-BE" sz="2000" b="1" dirty="0"/>
              <a:t> </a:t>
            </a:r>
            <a:r>
              <a:rPr lang="nl-BE" sz="2000" b="1" dirty="0" err="1"/>
              <a:t>often</a:t>
            </a:r>
            <a:r>
              <a:rPr lang="nl-BE" sz="2000" b="1" dirty="0"/>
              <a:t> </a:t>
            </a:r>
            <a:r>
              <a:rPr lang="nl-BE" sz="2000" b="1" dirty="0" err="1"/>
              <a:t>involved</a:t>
            </a:r>
            <a:r>
              <a:rPr lang="nl-BE" sz="2000" b="1" dirty="0"/>
              <a:t> </a:t>
            </a:r>
            <a:r>
              <a:rPr lang="nl-BE" sz="2000" b="1" dirty="0" err="1"/>
              <a:t>useful</a:t>
            </a:r>
            <a:r>
              <a:rPr lang="nl-BE" sz="2000" b="1" dirty="0"/>
              <a:t> </a:t>
            </a:r>
            <a:r>
              <a:rPr lang="nl-BE" sz="2000" b="1" dirty="0" err="1"/>
              <a:t>suggestions</a:t>
            </a:r>
            <a:r>
              <a:rPr lang="nl-BE" sz="2000" b="1" dirty="0"/>
              <a:t> </a:t>
            </a:r>
            <a:r>
              <a:rPr lang="nl-BE" sz="2000" b="1" dirty="0" err="1"/>
              <a:t>for</a:t>
            </a:r>
            <a:r>
              <a:rPr lang="nl-BE" sz="2000" b="1" dirty="0"/>
              <a:t> </a:t>
            </a:r>
            <a:r>
              <a:rPr lang="nl-BE" sz="2000" b="1" dirty="0" err="1"/>
              <a:t>improvement</a:t>
            </a:r>
            <a:r>
              <a:rPr lang="nl-BE" sz="2000" b="1" dirty="0"/>
              <a:t>, </a:t>
            </a:r>
            <a:r>
              <a:rPr lang="nl-BE" sz="2000" b="1" dirty="0" err="1"/>
              <a:t>and</a:t>
            </a:r>
            <a:r>
              <a:rPr lang="nl-BE" sz="2000" b="1" dirty="0"/>
              <a:t>  </a:t>
            </a:r>
            <a:r>
              <a:rPr lang="nl-BE" sz="2000" b="1" dirty="0" err="1" smtClean="0"/>
              <a:t>induced</a:t>
            </a:r>
            <a:r>
              <a:rPr lang="nl-BE" sz="2000" b="1" dirty="0" smtClean="0"/>
              <a:t> </a:t>
            </a:r>
            <a:r>
              <a:rPr lang="nl-BE" sz="2000" b="1" dirty="0"/>
              <a:t>exchange of </a:t>
            </a:r>
            <a:r>
              <a:rPr lang="nl-BE" sz="2000" b="1" dirty="0" err="1"/>
              <a:t>ideas</a:t>
            </a:r>
            <a:r>
              <a:rPr lang="nl-BE" sz="2000" b="1" dirty="0"/>
              <a:t> </a:t>
            </a:r>
            <a:r>
              <a:rPr lang="nl-BE" sz="2000" b="1" dirty="0" err="1"/>
              <a:t>and</a:t>
            </a:r>
            <a:r>
              <a:rPr lang="nl-BE" sz="2000" b="1" dirty="0"/>
              <a:t> cooperation in joint </a:t>
            </a:r>
            <a:r>
              <a:rPr lang="nl-BE" sz="2000" b="1" dirty="0" err="1" smtClean="0"/>
              <a:t>projects</a:t>
            </a:r>
            <a:r>
              <a:rPr lang="nl-BE" sz="2000" b="1" dirty="0" smtClean="0"/>
              <a:t> </a:t>
            </a:r>
            <a:r>
              <a:rPr lang="nl-BE" sz="2000" b="1" dirty="0" err="1"/>
              <a:t>and</a:t>
            </a:r>
            <a:r>
              <a:rPr lang="nl-BE" sz="2000" b="1" dirty="0"/>
              <a:t> action programs. An important side effect was the </a:t>
            </a:r>
            <a:r>
              <a:rPr lang="nl-BE" sz="2000" b="1" dirty="0" err="1"/>
              <a:t>increased</a:t>
            </a:r>
            <a:r>
              <a:rPr lang="nl-BE" sz="2000" b="1" dirty="0"/>
              <a:t> interest in </a:t>
            </a:r>
            <a:r>
              <a:rPr lang="nl-BE" sz="2000" b="1" dirty="0" err="1"/>
              <a:t>and</a:t>
            </a:r>
            <a:r>
              <a:rPr lang="nl-BE" sz="2000" b="1" dirty="0"/>
              <a:t> attention </a:t>
            </a:r>
            <a:r>
              <a:rPr lang="nl-BE" sz="2000" b="1" dirty="0" err="1"/>
              <a:t>for</a:t>
            </a:r>
            <a:r>
              <a:rPr lang="nl-BE" sz="2000" b="1" dirty="0"/>
              <a:t>  </a:t>
            </a:r>
            <a:r>
              <a:rPr lang="nl-BE" sz="2000" b="1" dirty="0" err="1"/>
              <a:t>education</a:t>
            </a:r>
            <a:r>
              <a:rPr lang="nl-BE" sz="2000" b="1" dirty="0"/>
              <a:t>, </a:t>
            </a:r>
            <a:r>
              <a:rPr lang="nl-BE" sz="2000" b="1" dirty="0" err="1"/>
              <a:t>besides</a:t>
            </a:r>
            <a:r>
              <a:rPr lang="nl-BE" sz="2000" b="1" dirty="0"/>
              <a:t> research, </a:t>
            </a:r>
            <a:r>
              <a:rPr lang="nl-BE" sz="2000" b="1" dirty="0" smtClean="0"/>
              <a:t>in </a:t>
            </a:r>
            <a:r>
              <a:rPr lang="nl-BE" sz="2000" b="1" dirty="0" err="1" smtClean="0"/>
              <a:t>HEIs</a:t>
            </a:r>
            <a:r>
              <a:rPr lang="nl-BE" sz="2000" b="1" dirty="0" smtClean="0"/>
              <a:t>  </a:t>
            </a:r>
            <a:r>
              <a:rPr lang="nl-BE" sz="2000" b="1" dirty="0"/>
              <a:t/>
            </a:r>
            <a:br>
              <a:rPr lang="nl-BE" sz="2000" b="1" dirty="0"/>
            </a:br>
            <a:endParaRPr lang="nl-BE" sz="2000" b="1" dirty="0"/>
          </a:p>
        </p:txBody>
      </p:sp>
    </p:spTree>
    <p:extLst>
      <p:ext uri="{BB962C8B-B14F-4D97-AF65-F5344CB8AC3E}">
        <p14:creationId xmlns:p14="http://schemas.microsoft.com/office/powerpoint/2010/main" xmlns="" val="33563183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1101"/>
            <a:ext cx="7772400" cy="1470025"/>
          </a:xfrm>
        </p:spPr>
        <p:txBody>
          <a:bodyPr>
            <a:normAutofit/>
          </a:bodyPr>
          <a:lstStyle/>
          <a:p>
            <a:r>
              <a:rPr lang="en-US" sz="2800" b="1" dirty="0"/>
              <a:t>Accreditation focused on accountability of higher education</a:t>
            </a:r>
            <a:r>
              <a:rPr lang="nl-BE" sz="2800" dirty="0"/>
              <a:t/>
            </a:r>
            <a:br>
              <a:rPr lang="nl-BE" sz="2800" dirty="0"/>
            </a:br>
            <a:endParaRPr lang="nl-BE" sz="2800" b="1" dirty="0"/>
          </a:p>
        </p:txBody>
      </p:sp>
      <p:sp>
        <p:nvSpPr>
          <p:cNvPr id="3" name="Subtitle 2"/>
          <p:cNvSpPr>
            <a:spLocks noGrp="1"/>
          </p:cNvSpPr>
          <p:nvPr>
            <p:ph type="subTitle" idx="1"/>
          </p:nvPr>
        </p:nvSpPr>
        <p:spPr>
          <a:xfrm>
            <a:off x="467544" y="1124744"/>
            <a:ext cx="8208912" cy="1752600"/>
          </a:xfrm>
        </p:spPr>
        <p:txBody>
          <a:bodyPr>
            <a:noAutofit/>
          </a:bodyPr>
          <a:lstStyle/>
          <a:p>
            <a:pPr algn="l"/>
            <a:r>
              <a:rPr lang="en-US" sz="2000" b="1" dirty="0">
                <a:solidFill>
                  <a:schemeClr val="tx1"/>
                </a:solidFill>
              </a:rPr>
              <a:t>Notwithstanding the largely positive influence of  the quality assessment system, in the early years of the 21</a:t>
            </a:r>
            <a:r>
              <a:rPr lang="en-US" sz="2000" b="1" baseline="30000" dirty="0">
                <a:solidFill>
                  <a:schemeClr val="tx1"/>
                </a:solidFill>
              </a:rPr>
              <a:t>st</a:t>
            </a:r>
            <a:r>
              <a:rPr lang="en-US" sz="2000" b="1" dirty="0">
                <a:solidFill>
                  <a:schemeClr val="tx1"/>
                </a:solidFill>
              </a:rPr>
              <a:t>  century The Netherlands and Flanders switched over </a:t>
            </a:r>
            <a:r>
              <a:rPr lang="en-US" sz="2000" b="1" dirty="0" smtClean="0">
                <a:solidFill>
                  <a:schemeClr val="tx1"/>
                </a:solidFill>
              </a:rPr>
              <a:t>to </a:t>
            </a:r>
            <a:r>
              <a:rPr lang="en-US" sz="2000" b="1" dirty="0">
                <a:solidFill>
                  <a:schemeClr val="tx1"/>
                </a:solidFill>
              </a:rPr>
              <a:t>an accreditation </a:t>
            </a:r>
            <a:r>
              <a:rPr lang="en-US" sz="2000" b="1" dirty="0" smtClean="0">
                <a:solidFill>
                  <a:schemeClr val="tx1"/>
                </a:solidFill>
              </a:rPr>
              <a:t>approach </a:t>
            </a:r>
          </a:p>
          <a:p>
            <a:pPr algn="l"/>
            <a:r>
              <a:rPr lang="en-US" sz="2000" b="1" dirty="0">
                <a:solidFill>
                  <a:schemeClr val="tx1"/>
                </a:solidFill>
              </a:rPr>
              <a:t>A</a:t>
            </a:r>
            <a:r>
              <a:rPr lang="en-US" sz="2000" b="1" dirty="0" smtClean="0">
                <a:solidFill>
                  <a:schemeClr val="tx1"/>
                </a:solidFill>
              </a:rPr>
              <a:t>n </a:t>
            </a:r>
            <a:r>
              <a:rPr lang="en-US" sz="2000" b="1" dirty="0">
                <a:solidFill>
                  <a:schemeClr val="tx1"/>
                </a:solidFill>
              </a:rPr>
              <a:t>accreditation system was installed in The Netherlands in 2003, and in 2005 the Dutch-Flemish Accreditation Organization (NVAO) was founded. So the co-operation of the previous era between the two countries was continued, and an important argument for it was that jointly they could play a more important role at the international </a:t>
            </a:r>
            <a:r>
              <a:rPr lang="en-US" sz="2000" b="1" dirty="0" smtClean="0">
                <a:solidFill>
                  <a:schemeClr val="tx1"/>
                </a:solidFill>
              </a:rPr>
              <a:t>level </a:t>
            </a:r>
          </a:p>
          <a:p>
            <a:pPr algn="l"/>
            <a:r>
              <a:rPr lang="en-US" sz="2000" b="1" dirty="0" smtClean="0">
                <a:solidFill>
                  <a:schemeClr val="tx1"/>
                </a:solidFill>
              </a:rPr>
              <a:t>In </a:t>
            </a:r>
            <a:r>
              <a:rPr lang="en-US" sz="2000" b="1" dirty="0">
                <a:solidFill>
                  <a:schemeClr val="tx1"/>
                </a:solidFill>
              </a:rPr>
              <a:t>line with the definition given above accreditation was described as a </a:t>
            </a:r>
            <a:r>
              <a:rPr lang="en-US" sz="2000" b="1" i="1" dirty="0">
                <a:solidFill>
                  <a:schemeClr val="tx1"/>
                </a:solidFill>
              </a:rPr>
              <a:t>formal judgment that the quality of a degree course or an institution meets certain standards.</a:t>
            </a:r>
            <a:r>
              <a:rPr lang="en-US" sz="2000" b="1" dirty="0">
                <a:solidFill>
                  <a:schemeClr val="tx1"/>
                </a:solidFill>
              </a:rPr>
              <a:t> This judgment is based on quality assessment. This shows that </a:t>
            </a:r>
            <a:r>
              <a:rPr lang="en-US" sz="2000" b="1" i="1" dirty="0">
                <a:solidFill>
                  <a:schemeClr val="tx1"/>
                </a:solidFill>
              </a:rPr>
              <a:t>accreditation and quality assurance are connected </a:t>
            </a:r>
            <a:r>
              <a:rPr lang="en-US" sz="2000" b="1" dirty="0">
                <a:solidFill>
                  <a:schemeClr val="tx1"/>
                </a:solidFill>
              </a:rPr>
              <a:t>(</a:t>
            </a:r>
            <a:r>
              <a:rPr lang="en-US" sz="2000" b="1" dirty="0" err="1">
                <a:solidFill>
                  <a:schemeClr val="tx1"/>
                </a:solidFill>
              </a:rPr>
              <a:t>Dittrich</a:t>
            </a:r>
            <a:r>
              <a:rPr lang="en-US" sz="2000" b="1" dirty="0">
                <a:solidFill>
                  <a:schemeClr val="tx1"/>
                </a:solidFill>
              </a:rPr>
              <a:t>, 2004</a:t>
            </a:r>
            <a:r>
              <a:rPr lang="en-US" sz="2000" b="1" dirty="0" smtClean="0">
                <a:solidFill>
                  <a:schemeClr val="tx1"/>
                </a:solidFill>
              </a:rPr>
              <a:t>) </a:t>
            </a:r>
          </a:p>
          <a:p>
            <a:pPr algn="l"/>
            <a:r>
              <a:rPr lang="en-US" sz="2000" b="1" dirty="0" smtClean="0">
                <a:solidFill>
                  <a:schemeClr val="tx1"/>
                </a:solidFill>
              </a:rPr>
              <a:t>In </a:t>
            </a:r>
            <a:r>
              <a:rPr lang="en-US" sz="2000" b="1" dirty="0">
                <a:solidFill>
                  <a:schemeClr val="tx1"/>
                </a:solidFill>
              </a:rPr>
              <a:t>other words, accreditation was placed on top of quality assessment leading to an independent decision whether the quality of a program is satisfactory or not, i.e. whether it achieves a basic level of </a:t>
            </a:r>
            <a:r>
              <a:rPr lang="en-US" sz="2000" b="1" dirty="0" smtClean="0">
                <a:solidFill>
                  <a:schemeClr val="tx1"/>
                </a:solidFill>
              </a:rPr>
              <a:t>quality</a:t>
            </a:r>
            <a:endParaRPr lang="nl-BE" sz="2000" b="1" dirty="0">
              <a:solidFill>
                <a:schemeClr val="tx1"/>
              </a:solidFill>
            </a:endParaRPr>
          </a:p>
        </p:txBody>
      </p:sp>
    </p:spTree>
    <p:extLst>
      <p:ext uri="{BB962C8B-B14F-4D97-AF65-F5344CB8AC3E}">
        <p14:creationId xmlns:p14="http://schemas.microsoft.com/office/powerpoint/2010/main" xmlns="" val="41486652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068960"/>
            <a:ext cx="8229600" cy="1143000"/>
          </a:xfrm>
        </p:spPr>
        <p:txBody>
          <a:bodyPr>
            <a:noAutofit/>
          </a:bodyPr>
          <a:lstStyle/>
          <a:p>
            <a:pPr algn="l"/>
            <a:r>
              <a:rPr lang="en-US" sz="2000" b="1" dirty="0"/>
              <a:t>Taking into account the positive influence of the quality assessment procedure, a relevant  question </a:t>
            </a:r>
            <a:r>
              <a:rPr lang="en-US" sz="2000" b="1" dirty="0" smtClean="0"/>
              <a:t>is:  Why moved </a:t>
            </a:r>
            <a:r>
              <a:rPr lang="en-US" sz="2000" b="1" dirty="0"/>
              <a:t>The Netherlands and </a:t>
            </a:r>
            <a:r>
              <a:rPr lang="en-US" sz="2000" b="1" dirty="0" smtClean="0"/>
              <a:t>Flanders to accreditation?</a:t>
            </a:r>
            <a:br>
              <a:rPr lang="en-US" sz="2000" b="1" dirty="0" smtClean="0"/>
            </a:br>
            <a:r>
              <a:rPr lang="en-US" sz="2000" b="1" dirty="0" smtClean="0"/>
              <a:t/>
            </a:r>
            <a:br>
              <a:rPr lang="en-US" sz="2000" b="1" dirty="0" smtClean="0"/>
            </a:br>
            <a:r>
              <a:rPr lang="en-US" sz="2000" b="1" dirty="0" smtClean="0"/>
              <a:t>A </a:t>
            </a:r>
            <a:r>
              <a:rPr lang="en-US" sz="2000" b="1" dirty="0"/>
              <a:t>major reason for the change </a:t>
            </a:r>
            <a:r>
              <a:rPr lang="en-US" sz="2000" b="1" dirty="0" smtClean="0"/>
              <a:t>was </a:t>
            </a:r>
            <a:r>
              <a:rPr lang="en-US" sz="2000" b="1" dirty="0"/>
              <a:t>the </a:t>
            </a:r>
            <a:r>
              <a:rPr lang="en-US" sz="2000" b="1" i="1" dirty="0"/>
              <a:t>impact of the Bologna Process </a:t>
            </a:r>
            <a:r>
              <a:rPr lang="en-US" sz="2000" b="1" dirty="0"/>
              <a:t>that  stimulated international benchmarking to enable comparison between programs within Europe. Accreditation makes such comparison possible, which is important in view of facilitating student mobility in Europe, a major objective of the Bologna </a:t>
            </a:r>
            <a:r>
              <a:rPr lang="en-US" sz="2000" b="1" dirty="0" smtClean="0"/>
              <a:t>Process </a:t>
            </a:r>
            <a:br>
              <a:rPr lang="en-US" sz="2000" b="1" dirty="0" smtClean="0"/>
            </a:br>
            <a:r>
              <a:rPr lang="en-US" sz="2000" b="1" dirty="0" smtClean="0"/>
              <a:t/>
            </a:r>
            <a:br>
              <a:rPr lang="en-US" sz="2000" b="1" dirty="0" smtClean="0"/>
            </a:br>
            <a:r>
              <a:rPr lang="en-US" sz="2000" b="1" dirty="0" smtClean="0"/>
              <a:t>But </a:t>
            </a:r>
            <a:r>
              <a:rPr lang="en-US" sz="2000" b="1" dirty="0"/>
              <a:t>an additional reason was also that the quality assessment system slackened: over the years it lost some of its effectiveness due to the development of routines and the fact that the expected improvements did not materialize. Therefore, the need was more and more felt to establish a new, more strict and more effective approach to evaluation of </a:t>
            </a:r>
            <a:r>
              <a:rPr lang="en-US" sz="2000" b="1" dirty="0" smtClean="0"/>
              <a:t>HE </a:t>
            </a:r>
            <a:br>
              <a:rPr lang="en-US" sz="2000" b="1" dirty="0" smtClean="0"/>
            </a:br>
            <a:r>
              <a:rPr lang="en-US" sz="2000" b="1" dirty="0"/>
              <a:t/>
            </a:r>
            <a:br>
              <a:rPr lang="en-US" sz="2000" b="1" dirty="0"/>
            </a:br>
            <a:r>
              <a:rPr lang="en-US" sz="2000" b="1" dirty="0" smtClean="0"/>
              <a:t>Accreditation </a:t>
            </a:r>
            <a:r>
              <a:rPr lang="en-US" sz="2000" b="1" dirty="0"/>
              <a:t>was considered as the appropriate answer also because it facilitates governmental decisions. Indeed, a positive outcome of an accreditation has clear consequences for an institution or a program: it qualifies for government funding, students can get bursaries, and an institution can issue degree certificates </a:t>
            </a:r>
            <a:r>
              <a:rPr lang="en-US" sz="2000" b="1" dirty="0" smtClean="0"/>
              <a:t> </a:t>
            </a:r>
            <a:r>
              <a:rPr lang="en-US" sz="2000" b="1" dirty="0"/>
              <a:t>recognized by the </a:t>
            </a:r>
            <a:r>
              <a:rPr lang="en-US" sz="2000" b="1" dirty="0" smtClean="0"/>
              <a:t>government</a:t>
            </a:r>
            <a:r>
              <a:rPr lang="nl-BE" sz="2000" b="1" dirty="0"/>
              <a:t/>
            </a:r>
            <a:br>
              <a:rPr lang="nl-BE" sz="2000" b="1" dirty="0"/>
            </a:br>
            <a:endParaRPr lang="nl-BE" sz="2000" b="1" dirty="0"/>
          </a:p>
        </p:txBody>
      </p:sp>
    </p:spTree>
    <p:extLst>
      <p:ext uri="{BB962C8B-B14F-4D97-AF65-F5344CB8AC3E}">
        <p14:creationId xmlns:p14="http://schemas.microsoft.com/office/powerpoint/2010/main" xmlns="" val="20557838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996952"/>
            <a:ext cx="8229600" cy="1143000"/>
          </a:xfrm>
        </p:spPr>
        <p:txBody>
          <a:bodyPr>
            <a:noAutofit/>
          </a:bodyPr>
          <a:lstStyle/>
          <a:p>
            <a:pPr algn="l"/>
            <a:r>
              <a:rPr lang="en-US" sz="2400" b="1" dirty="0"/>
              <a:t>Since 2003 all teaching programs of </a:t>
            </a:r>
            <a:r>
              <a:rPr lang="en-US" sz="2400" b="1" dirty="0" smtClean="0"/>
              <a:t>HEIs </a:t>
            </a:r>
            <a:r>
              <a:rPr lang="en-US" sz="2400" b="1" dirty="0"/>
              <a:t>in The Netherlands </a:t>
            </a:r>
            <a:r>
              <a:rPr lang="en-US" sz="2400" b="1" dirty="0" smtClean="0"/>
              <a:t>were </a:t>
            </a:r>
            <a:r>
              <a:rPr lang="en-US" sz="2400" b="1" dirty="0"/>
              <a:t>subjected to an accreditation every six years. The accreditation involved four steps:</a:t>
            </a:r>
            <a:r>
              <a:rPr lang="nl-BE" sz="2400" b="1" dirty="0"/>
              <a:t/>
            </a:r>
            <a:br>
              <a:rPr lang="nl-BE" sz="2400" b="1" dirty="0"/>
            </a:br>
            <a:r>
              <a:rPr lang="nl-BE" sz="2400" b="1" dirty="0" smtClean="0"/>
              <a:t>	* </a:t>
            </a:r>
            <a:r>
              <a:rPr lang="nl-BE" sz="2400" b="1" dirty="0" err="1" smtClean="0"/>
              <a:t>writing</a:t>
            </a:r>
            <a:r>
              <a:rPr lang="nl-BE" sz="2400" b="1" dirty="0" smtClean="0"/>
              <a:t> </a:t>
            </a:r>
            <a:r>
              <a:rPr lang="nl-BE" sz="2400" b="1" dirty="0"/>
              <a:t>a </a:t>
            </a:r>
            <a:r>
              <a:rPr lang="nl-BE" sz="2400" b="1" dirty="0" err="1"/>
              <a:t>self-evaluation</a:t>
            </a:r>
            <a:r>
              <a:rPr lang="nl-BE" sz="2400" b="1" dirty="0"/>
              <a:t> report </a:t>
            </a:r>
            <a:r>
              <a:rPr lang="nl-BE" sz="2400" b="1" dirty="0" err="1"/>
              <a:t>by</a:t>
            </a:r>
            <a:r>
              <a:rPr lang="nl-BE" sz="2400" b="1" dirty="0"/>
              <a:t> the </a:t>
            </a:r>
            <a:r>
              <a:rPr lang="nl-BE" sz="2400" b="1" dirty="0" err="1" smtClean="0"/>
              <a:t>institution</a:t>
            </a:r>
            <a:r>
              <a:rPr lang="nl-BE" sz="2400" b="1" dirty="0"/>
              <a:t/>
            </a:r>
            <a:br>
              <a:rPr lang="nl-BE" sz="2400" b="1" dirty="0"/>
            </a:br>
            <a:r>
              <a:rPr lang="nl-BE" sz="2400" b="1" dirty="0" smtClean="0"/>
              <a:t>	* </a:t>
            </a:r>
            <a:r>
              <a:rPr lang="nl-BE" sz="2400" b="1" dirty="0" err="1" smtClean="0"/>
              <a:t>visitation</a:t>
            </a:r>
            <a:r>
              <a:rPr lang="nl-BE" sz="2400" b="1" dirty="0" smtClean="0"/>
              <a:t> </a:t>
            </a:r>
            <a:r>
              <a:rPr lang="nl-BE" sz="2400" b="1" dirty="0" err="1"/>
              <a:t>by</a:t>
            </a:r>
            <a:r>
              <a:rPr lang="nl-BE" sz="2400" b="1" dirty="0"/>
              <a:t> </a:t>
            </a:r>
            <a:r>
              <a:rPr lang="nl-BE" sz="2400" b="1" dirty="0" err="1"/>
              <a:t>an</a:t>
            </a:r>
            <a:r>
              <a:rPr lang="nl-BE" sz="2400" b="1" dirty="0"/>
              <a:t> </a:t>
            </a:r>
            <a:r>
              <a:rPr lang="nl-BE" sz="2400" b="1" dirty="0" err="1"/>
              <a:t>external</a:t>
            </a:r>
            <a:r>
              <a:rPr lang="nl-BE" sz="2400" b="1" dirty="0"/>
              <a:t> </a:t>
            </a:r>
            <a:r>
              <a:rPr lang="nl-BE" sz="2400" b="1" dirty="0" smtClean="0"/>
              <a:t>review </a:t>
            </a:r>
            <a:r>
              <a:rPr lang="nl-BE" sz="2400" b="1" dirty="0" err="1" smtClean="0"/>
              <a:t>committee</a:t>
            </a:r>
            <a:r>
              <a:rPr lang="nl-BE" sz="2400" b="1" dirty="0"/>
              <a:t/>
            </a:r>
            <a:br>
              <a:rPr lang="nl-BE" sz="2400" b="1" dirty="0"/>
            </a:br>
            <a:r>
              <a:rPr lang="nl-BE" sz="2400" b="1" dirty="0" smtClean="0"/>
              <a:t>	* </a:t>
            </a:r>
            <a:r>
              <a:rPr lang="nl-BE" sz="2400" b="1" dirty="0" err="1" smtClean="0"/>
              <a:t>writing</a:t>
            </a:r>
            <a:r>
              <a:rPr lang="nl-BE" sz="2400" b="1" dirty="0" smtClean="0"/>
              <a:t> </a:t>
            </a:r>
            <a:r>
              <a:rPr lang="nl-BE" sz="2400" b="1" dirty="0"/>
              <a:t>of a report </a:t>
            </a:r>
            <a:r>
              <a:rPr lang="nl-BE" sz="2400" b="1" dirty="0" err="1"/>
              <a:t>by</a:t>
            </a:r>
            <a:r>
              <a:rPr lang="nl-BE" sz="2400" b="1" dirty="0"/>
              <a:t> the </a:t>
            </a:r>
            <a:r>
              <a:rPr lang="nl-BE" sz="2400" b="1" dirty="0" err="1"/>
              <a:t>external</a:t>
            </a:r>
            <a:r>
              <a:rPr lang="nl-BE" sz="2400" b="1" dirty="0"/>
              <a:t> review </a:t>
            </a:r>
            <a:r>
              <a:rPr lang="nl-BE" sz="2400" b="1" dirty="0" err="1" smtClean="0"/>
              <a:t>committee</a:t>
            </a:r>
            <a:r>
              <a:rPr lang="nl-BE" sz="2400" b="1" dirty="0"/>
              <a:t/>
            </a:r>
            <a:br>
              <a:rPr lang="nl-BE" sz="2400" b="1" dirty="0"/>
            </a:br>
            <a:r>
              <a:rPr lang="nl-BE" sz="2400" b="1" dirty="0" smtClean="0"/>
              <a:t>	* </a:t>
            </a:r>
            <a:r>
              <a:rPr lang="en-US" sz="2400" b="1" dirty="0" smtClean="0"/>
              <a:t>decision </a:t>
            </a:r>
            <a:r>
              <a:rPr lang="en-US" sz="2400" b="1" dirty="0"/>
              <a:t>by the Dutch-Flemish Accreditation </a:t>
            </a:r>
            <a:r>
              <a:rPr lang="en-US" sz="2400" b="1" dirty="0" smtClean="0"/>
              <a:t>Organ.</a:t>
            </a:r>
            <a:br>
              <a:rPr lang="en-US" sz="2400" b="1" dirty="0" smtClean="0"/>
            </a:br>
            <a:r>
              <a:rPr lang="nl-BE" sz="2400" b="1" dirty="0"/>
              <a:t/>
            </a:r>
            <a:br>
              <a:rPr lang="nl-BE" sz="2400" b="1" dirty="0"/>
            </a:br>
            <a:r>
              <a:rPr lang="en-US" sz="2400" b="1" dirty="0"/>
              <a:t>This makes clear that accreditation was built upon the previous quality assessment procedure. Indeed, the first three steps are the same, although there are differences in the specification of these </a:t>
            </a:r>
            <a:r>
              <a:rPr lang="en-US" sz="2400" b="1" dirty="0" smtClean="0"/>
              <a:t>steps </a:t>
            </a:r>
            <a:br>
              <a:rPr lang="en-US" sz="2400" b="1" dirty="0" smtClean="0"/>
            </a:br>
            <a:r>
              <a:rPr lang="en-US" sz="2400" b="1" dirty="0"/>
              <a:t/>
            </a:r>
            <a:br>
              <a:rPr lang="en-US" sz="2400" b="1" dirty="0"/>
            </a:br>
            <a:r>
              <a:rPr lang="en-US" sz="2400" b="1" dirty="0" smtClean="0"/>
              <a:t>For </a:t>
            </a:r>
            <a:r>
              <a:rPr lang="en-US" sz="2400" b="1" dirty="0"/>
              <a:t>instance, the format of the self-evaluation report introduced more specific requirements. The report needed to address six subjects involving altogether 21 facets that were related to explicitly stated </a:t>
            </a:r>
            <a:r>
              <a:rPr lang="en-US" sz="2400" b="1" dirty="0" smtClean="0"/>
              <a:t>criteria</a:t>
            </a:r>
            <a:r>
              <a:rPr lang="nl-BE" sz="2400" dirty="0"/>
              <a:t/>
            </a:r>
            <a:br>
              <a:rPr lang="nl-BE" sz="2400" dirty="0"/>
            </a:br>
            <a:endParaRPr lang="nl-BE" sz="2400" dirty="0"/>
          </a:p>
        </p:txBody>
      </p:sp>
    </p:spTree>
    <p:extLst>
      <p:ext uri="{BB962C8B-B14F-4D97-AF65-F5344CB8AC3E}">
        <p14:creationId xmlns:p14="http://schemas.microsoft.com/office/powerpoint/2010/main" xmlns="" val="7129487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19472"/>
            <a:ext cx="8229600" cy="1143000"/>
          </a:xfrm>
        </p:spPr>
        <p:txBody>
          <a:bodyPr/>
          <a:lstStyle/>
          <a:p>
            <a:endParaRPr lang="nl-BE"/>
          </a:p>
        </p:txBody>
      </p:sp>
      <p:sp>
        <p:nvSpPr>
          <p:cNvPr id="3" name="Content Placeholder 2"/>
          <p:cNvSpPr>
            <a:spLocks noGrp="1"/>
          </p:cNvSpPr>
          <p:nvPr>
            <p:ph sz="half" idx="1"/>
          </p:nvPr>
        </p:nvSpPr>
        <p:spPr>
          <a:xfrm>
            <a:off x="251520" y="332656"/>
            <a:ext cx="4254624" cy="6264696"/>
          </a:xfrm>
        </p:spPr>
        <p:txBody>
          <a:bodyPr>
            <a:normAutofit lnSpcReduction="10000"/>
          </a:bodyPr>
          <a:lstStyle/>
          <a:p>
            <a:pPr lvl="0"/>
            <a:r>
              <a:rPr lang="en-US" sz="2000" b="1" i="1" dirty="0"/>
              <a:t>O</a:t>
            </a:r>
            <a:r>
              <a:rPr lang="en-US" sz="2000" b="1" i="1" dirty="0" smtClean="0"/>
              <a:t>bjectives </a:t>
            </a:r>
            <a:r>
              <a:rPr lang="en-US" sz="2000" b="1" i="1" dirty="0"/>
              <a:t>of the program</a:t>
            </a:r>
            <a:endParaRPr lang="nl-BE" sz="2000" b="1" i="1" dirty="0"/>
          </a:p>
          <a:p>
            <a:pPr marL="0" lvl="0" indent="0">
              <a:buNone/>
            </a:pPr>
            <a:r>
              <a:rPr lang="en-US" sz="2000" b="1" dirty="0"/>
              <a:t> </a:t>
            </a:r>
            <a:r>
              <a:rPr lang="en-US" sz="2000" b="1" dirty="0" smtClean="0"/>
              <a:t>        - domain-specific </a:t>
            </a:r>
            <a:r>
              <a:rPr lang="en-US" sz="2000" b="1" dirty="0"/>
              <a:t>requirements</a:t>
            </a:r>
            <a:endParaRPr lang="nl-BE" sz="2000" b="1" dirty="0"/>
          </a:p>
          <a:p>
            <a:pPr marL="0" lvl="0" indent="0">
              <a:buNone/>
            </a:pPr>
            <a:r>
              <a:rPr lang="en-US" sz="2000" b="1" dirty="0"/>
              <a:t> </a:t>
            </a:r>
            <a:r>
              <a:rPr lang="en-US" sz="2000" b="1" dirty="0" smtClean="0"/>
              <a:t>        - level </a:t>
            </a:r>
            <a:r>
              <a:rPr lang="en-US" sz="2000" b="1" dirty="0"/>
              <a:t>of the program</a:t>
            </a:r>
            <a:endParaRPr lang="nl-BE" sz="2000" b="1" dirty="0"/>
          </a:p>
          <a:p>
            <a:pPr marL="0" lvl="0" indent="0">
              <a:buNone/>
            </a:pPr>
            <a:r>
              <a:rPr lang="en-US" sz="2000" b="1" dirty="0"/>
              <a:t> </a:t>
            </a:r>
            <a:r>
              <a:rPr lang="en-US" sz="2000" b="1" dirty="0" smtClean="0"/>
              <a:t>        - orientation </a:t>
            </a:r>
            <a:r>
              <a:rPr lang="en-US" sz="2000" b="1" dirty="0"/>
              <a:t>of the program  </a:t>
            </a:r>
            <a:r>
              <a:rPr lang="en-US" sz="2000" b="1" dirty="0" smtClean="0"/>
              <a:t>    	(</a:t>
            </a:r>
            <a:r>
              <a:rPr lang="en-US" sz="2000" b="1" dirty="0"/>
              <a:t>professional or academic)</a:t>
            </a:r>
            <a:endParaRPr lang="nl-BE" sz="2000" b="1" dirty="0"/>
          </a:p>
          <a:p>
            <a:pPr lvl="0"/>
            <a:r>
              <a:rPr lang="en-US" sz="2000" b="1" i="1" dirty="0"/>
              <a:t>Q</a:t>
            </a:r>
            <a:r>
              <a:rPr lang="en-US" sz="2000" b="1" i="1" dirty="0" smtClean="0"/>
              <a:t>uality </a:t>
            </a:r>
            <a:r>
              <a:rPr lang="en-US" sz="2000" b="1" i="1" dirty="0"/>
              <a:t>of the program</a:t>
            </a:r>
            <a:endParaRPr lang="nl-BE" sz="2000" b="1" i="1" dirty="0"/>
          </a:p>
          <a:p>
            <a:pPr marL="0" lvl="0" indent="0">
              <a:buNone/>
            </a:pPr>
            <a:r>
              <a:rPr lang="en-US" sz="2000" b="1" dirty="0"/>
              <a:t> </a:t>
            </a:r>
            <a:r>
              <a:rPr lang="en-US" sz="2000" b="1" dirty="0" smtClean="0"/>
              <a:t>        - relationship </a:t>
            </a:r>
            <a:r>
              <a:rPr lang="en-US" sz="2000" b="1" dirty="0"/>
              <a:t>between </a:t>
            </a:r>
            <a:r>
              <a:rPr lang="en-US" sz="2000" b="1" dirty="0" smtClean="0"/>
              <a:t>objectives    	and  </a:t>
            </a:r>
            <a:r>
              <a:rPr lang="en-US" sz="2000" b="1" dirty="0"/>
              <a:t>content of the program</a:t>
            </a:r>
            <a:endParaRPr lang="nl-BE" sz="2000" b="1" dirty="0"/>
          </a:p>
          <a:p>
            <a:pPr marL="0" lvl="0" indent="0">
              <a:buNone/>
            </a:pPr>
            <a:r>
              <a:rPr lang="en-US" sz="2000" b="1" dirty="0" smtClean="0"/>
              <a:t>         - requirements </a:t>
            </a:r>
            <a:r>
              <a:rPr lang="en-US" sz="2000" b="1" dirty="0"/>
              <a:t>of professional </a:t>
            </a:r>
            <a:r>
              <a:rPr lang="en-US" sz="2000" b="1" dirty="0" smtClean="0"/>
              <a:t>	and </a:t>
            </a:r>
            <a:r>
              <a:rPr lang="en-US" sz="2000" b="1" dirty="0"/>
              <a:t>academic orientation of </a:t>
            </a:r>
            <a:r>
              <a:rPr lang="en-US" sz="2000" b="1" dirty="0" smtClean="0"/>
              <a:t>	the </a:t>
            </a:r>
            <a:r>
              <a:rPr lang="en-US" sz="2000" b="1" dirty="0"/>
              <a:t>program</a:t>
            </a:r>
            <a:endParaRPr lang="nl-BE" sz="2000" b="1" dirty="0"/>
          </a:p>
          <a:p>
            <a:pPr marL="0" lvl="0" indent="0">
              <a:buNone/>
            </a:pPr>
            <a:r>
              <a:rPr lang="en-US" sz="2000" b="1" dirty="0" smtClean="0"/>
              <a:t>         - coherence </a:t>
            </a:r>
            <a:r>
              <a:rPr lang="en-US" sz="2000" b="1" dirty="0"/>
              <a:t>of the program</a:t>
            </a:r>
            <a:endParaRPr lang="nl-BE" sz="2000" b="1" dirty="0"/>
          </a:p>
          <a:p>
            <a:pPr marL="0" lvl="0" indent="0">
              <a:buNone/>
            </a:pPr>
            <a:r>
              <a:rPr lang="en-US" sz="2000" b="1" dirty="0"/>
              <a:t> </a:t>
            </a:r>
            <a:r>
              <a:rPr lang="en-US" sz="2000" b="1" dirty="0" smtClean="0"/>
              <a:t>        - study </a:t>
            </a:r>
            <a:r>
              <a:rPr lang="en-US" sz="2000" b="1" dirty="0"/>
              <a:t>load</a:t>
            </a:r>
            <a:endParaRPr lang="nl-BE" sz="2000" b="1" dirty="0"/>
          </a:p>
          <a:p>
            <a:pPr marL="0" lvl="0" indent="0">
              <a:buNone/>
            </a:pPr>
            <a:r>
              <a:rPr lang="en-US" sz="2000" b="1" dirty="0" smtClean="0"/>
              <a:t>         - linking-up </a:t>
            </a:r>
            <a:r>
              <a:rPr lang="en-US" sz="2000" b="1" dirty="0"/>
              <a:t>to the entrance level </a:t>
            </a:r>
            <a:r>
              <a:rPr lang="en-US" sz="2000" b="1" dirty="0" smtClean="0"/>
              <a:t>	of </a:t>
            </a:r>
            <a:r>
              <a:rPr lang="en-US" sz="2000" b="1" dirty="0"/>
              <a:t>students</a:t>
            </a:r>
            <a:endParaRPr lang="nl-BE" sz="2000" b="1" dirty="0"/>
          </a:p>
          <a:p>
            <a:pPr marL="0" lvl="0" indent="0">
              <a:buNone/>
            </a:pPr>
            <a:r>
              <a:rPr lang="en-US" sz="2000" b="1" dirty="0" smtClean="0"/>
              <a:t>         - size </a:t>
            </a:r>
            <a:r>
              <a:rPr lang="en-US" sz="2000" b="1" dirty="0"/>
              <a:t>of the program</a:t>
            </a:r>
            <a:endParaRPr lang="nl-BE" sz="2000" b="1" dirty="0"/>
          </a:p>
          <a:p>
            <a:pPr marL="0" lvl="0" indent="0">
              <a:buNone/>
            </a:pPr>
            <a:r>
              <a:rPr lang="en-US" sz="2000" b="1" dirty="0" smtClean="0"/>
              <a:t>         - alignment </a:t>
            </a:r>
            <a:r>
              <a:rPr lang="en-US" sz="2000" b="1" dirty="0"/>
              <a:t>of design and content </a:t>
            </a:r>
            <a:r>
              <a:rPr lang="en-US" sz="2000" b="1" dirty="0" smtClean="0"/>
              <a:t>	of </a:t>
            </a:r>
            <a:r>
              <a:rPr lang="en-US" sz="2000" b="1" dirty="0"/>
              <a:t>the </a:t>
            </a:r>
            <a:r>
              <a:rPr lang="en-US" sz="2000" b="1" dirty="0" smtClean="0"/>
              <a:t>program</a:t>
            </a:r>
            <a:endParaRPr lang="nl-BE" sz="2000" b="1" dirty="0"/>
          </a:p>
          <a:p>
            <a:pPr marL="0" lvl="0" indent="0">
              <a:buNone/>
            </a:pPr>
            <a:r>
              <a:rPr lang="nl-BE" sz="2000" b="1" dirty="0"/>
              <a:t> </a:t>
            </a:r>
            <a:r>
              <a:rPr lang="nl-BE" sz="2000" b="1" dirty="0" smtClean="0"/>
              <a:t>        - </a:t>
            </a:r>
            <a:r>
              <a:rPr lang="en-US" sz="2000" b="1" dirty="0" smtClean="0"/>
              <a:t>assessment </a:t>
            </a:r>
            <a:r>
              <a:rPr lang="en-US" sz="2000" b="1" dirty="0"/>
              <a:t>and testing </a:t>
            </a:r>
            <a:endParaRPr lang="nl-BE" sz="2000" b="1" dirty="0"/>
          </a:p>
        </p:txBody>
      </p:sp>
      <p:sp>
        <p:nvSpPr>
          <p:cNvPr id="4" name="Content Placeholder 3"/>
          <p:cNvSpPr>
            <a:spLocks noGrp="1"/>
          </p:cNvSpPr>
          <p:nvPr>
            <p:ph sz="half" idx="2"/>
          </p:nvPr>
        </p:nvSpPr>
        <p:spPr>
          <a:xfrm>
            <a:off x="4644008" y="332656"/>
            <a:ext cx="4038600" cy="6264696"/>
          </a:xfrm>
        </p:spPr>
        <p:txBody>
          <a:bodyPr>
            <a:normAutofit lnSpcReduction="10000"/>
          </a:bodyPr>
          <a:lstStyle/>
          <a:p>
            <a:pPr lvl="0"/>
            <a:r>
              <a:rPr lang="en-US" sz="2000" b="1" i="1" dirty="0"/>
              <a:t>Q</a:t>
            </a:r>
            <a:r>
              <a:rPr lang="en-US" sz="2000" b="1" i="1" dirty="0" smtClean="0"/>
              <a:t>uality </a:t>
            </a:r>
            <a:r>
              <a:rPr lang="en-US" sz="2000" b="1" i="1" dirty="0"/>
              <a:t>and quantity of the personnel</a:t>
            </a:r>
            <a:endParaRPr lang="nl-BE" sz="2000" b="1" i="1" dirty="0"/>
          </a:p>
          <a:p>
            <a:pPr marL="0" lvl="0" indent="0">
              <a:buNone/>
            </a:pPr>
            <a:r>
              <a:rPr lang="en-US" sz="2000" b="1" dirty="0" smtClean="0"/>
              <a:t>         - professional </a:t>
            </a:r>
            <a:r>
              <a:rPr lang="en-US" sz="2000" b="1" dirty="0"/>
              <a:t>or academic </a:t>
            </a:r>
            <a:r>
              <a:rPr lang="en-US" sz="2000" b="1" dirty="0" smtClean="0"/>
              <a:t>	orientation</a:t>
            </a:r>
            <a:endParaRPr lang="nl-BE" sz="2000" b="1" dirty="0"/>
          </a:p>
          <a:p>
            <a:pPr marL="0" lvl="0" indent="0">
              <a:buNone/>
            </a:pPr>
            <a:r>
              <a:rPr lang="en-US" sz="2000" b="1" dirty="0" smtClean="0"/>
              <a:t>         - quality </a:t>
            </a:r>
            <a:r>
              <a:rPr lang="en-US" sz="2000" b="1" dirty="0"/>
              <a:t>of personnel</a:t>
            </a:r>
            <a:endParaRPr lang="nl-BE" sz="2000" b="1" dirty="0"/>
          </a:p>
          <a:p>
            <a:pPr marL="0" lvl="0" indent="0">
              <a:buNone/>
            </a:pPr>
            <a:r>
              <a:rPr lang="en-US" sz="2000" b="1" dirty="0" smtClean="0"/>
              <a:t>         - quantity </a:t>
            </a:r>
            <a:r>
              <a:rPr lang="en-US" sz="2000" b="1" dirty="0"/>
              <a:t>of personnel</a:t>
            </a:r>
            <a:endParaRPr lang="nl-BE" sz="2000" b="1" dirty="0"/>
          </a:p>
          <a:p>
            <a:pPr lvl="0"/>
            <a:r>
              <a:rPr lang="en-US" sz="2000" b="1" i="1" dirty="0"/>
              <a:t>A</a:t>
            </a:r>
            <a:r>
              <a:rPr lang="en-US" sz="2000" b="1" i="1" dirty="0" smtClean="0"/>
              <a:t>vailable </a:t>
            </a:r>
            <a:r>
              <a:rPr lang="en-US" sz="2000" b="1" i="1" dirty="0"/>
              <a:t>facilities</a:t>
            </a:r>
            <a:endParaRPr lang="nl-BE" sz="2000" b="1" i="1" dirty="0"/>
          </a:p>
          <a:p>
            <a:pPr marL="0" lvl="0" indent="0">
              <a:buNone/>
            </a:pPr>
            <a:r>
              <a:rPr lang="en-US" sz="2000" b="1" dirty="0" smtClean="0"/>
              <a:t>          - material </a:t>
            </a:r>
            <a:r>
              <a:rPr lang="en-US" sz="2000" b="1" dirty="0"/>
              <a:t>facilities</a:t>
            </a:r>
            <a:endParaRPr lang="nl-BE" sz="2000" b="1" dirty="0"/>
          </a:p>
          <a:p>
            <a:pPr marL="0" lvl="0" indent="0">
              <a:buNone/>
            </a:pPr>
            <a:r>
              <a:rPr lang="en-US" sz="2000" b="1" dirty="0" smtClean="0"/>
              <a:t>          - guidance </a:t>
            </a:r>
            <a:r>
              <a:rPr lang="en-US" sz="2000" b="1" dirty="0"/>
              <a:t>of students</a:t>
            </a:r>
            <a:endParaRPr lang="nl-BE" sz="2000" b="1" dirty="0"/>
          </a:p>
          <a:p>
            <a:pPr lvl="0"/>
            <a:r>
              <a:rPr lang="en-US" sz="2000" b="1" i="1" dirty="0" smtClean="0"/>
              <a:t>Internal </a:t>
            </a:r>
            <a:r>
              <a:rPr lang="en-US" sz="2000" b="1" i="1" dirty="0"/>
              <a:t>quality assurance</a:t>
            </a:r>
            <a:endParaRPr lang="nl-BE" sz="2000" b="1" i="1" dirty="0"/>
          </a:p>
          <a:p>
            <a:pPr marL="0" lvl="0" indent="0">
              <a:buNone/>
            </a:pPr>
            <a:r>
              <a:rPr lang="en-US" sz="2000" b="1" dirty="0" smtClean="0"/>
              <a:t>          - evaluation </a:t>
            </a:r>
            <a:r>
              <a:rPr lang="en-US" sz="2000" b="1" dirty="0"/>
              <a:t>of the results</a:t>
            </a:r>
            <a:endParaRPr lang="nl-BE" sz="2000" b="1" dirty="0"/>
          </a:p>
          <a:p>
            <a:pPr marL="0" lvl="0" indent="0">
              <a:buNone/>
            </a:pPr>
            <a:r>
              <a:rPr lang="en-US" sz="2000" b="1" dirty="0" smtClean="0"/>
              <a:t>          - measures </a:t>
            </a:r>
            <a:r>
              <a:rPr lang="en-US" sz="2000" b="1" dirty="0"/>
              <a:t>for improvement</a:t>
            </a:r>
            <a:endParaRPr lang="nl-BE" sz="2000" b="1" dirty="0"/>
          </a:p>
          <a:p>
            <a:pPr marL="0" lvl="0" indent="0">
              <a:buNone/>
            </a:pPr>
            <a:r>
              <a:rPr lang="en-US" sz="2000" b="1" dirty="0" smtClean="0"/>
              <a:t>          - involvement </a:t>
            </a:r>
            <a:r>
              <a:rPr lang="en-US" sz="2000" b="1" dirty="0"/>
              <a:t>of co-workers, </a:t>
            </a:r>
            <a:r>
              <a:rPr lang="en-US" sz="2000" b="1" dirty="0" smtClean="0"/>
              <a:t>	students </a:t>
            </a:r>
            <a:r>
              <a:rPr lang="en-US" sz="2000" b="1" dirty="0"/>
              <a:t>, alumni and </a:t>
            </a:r>
            <a:r>
              <a:rPr lang="en-US" sz="2000" b="1" dirty="0" smtClean="0"/>
              <a:t>	professionals</a:t>
            </a:r>
            <a:endParaRPr lang="nl-BE" sz="2000" b="1" dirty="0"/>
          </a:p>
          <a:p>
            <a:pPr lvl="0"/>
            <a:r>
              <a:rPr lang="en-US" sz="2000" b="1" i="1" dirty="0"/>
              <a:t>A</a:t>
            </a:r>
            <a:r>
              <a:rPr lang="en-US" sz="2000" b="1" i="1" dirty="0" smtClean="0"/>
              <a:t>cademic </a:t>
            </a:r>
            <a:r>
              <a:rPr lang="en-US" sz="2000" b="1" i="1" dirty="0"/>
              <a:t>outcomes</a:t>
            </a:r>
            <a:endParaRPr lang="nl-BE" sz="2000" b="1" i="1" dirty="0"/>
          </a:p>
          <a:p>
            <a:pPr marL="0" lvl="0" indent="0">
              <a:buNone/>
            </a:pPr>
            <a:r>
              <a:rPr lang="en-US" sz="2000" b="1" dirty="0" smtClean="0"/>
              <a:t>          - realized </a:t>
            </a:r>
            <a:r>
              <a:rPr lang="en-US" sz="2000" b="1" dirty="0"/>
              <a:t>level of education</a:t>
            </a:r>
            <a:endParaRPr lang="nl-BE" sz="2000" b="1" dirty="0"/>
          </a:p>
          <a:p>
            <a:pPr marL="0" lvl="0" indent="0">
              <a:buNone/>
            </a:pPr>
            <a:r>
              <a:rPr lang="en-US" sz="2000" b="1" dirty="0" smtClean="0"/>
              <a:t>          - output </a:t>
            </a:r>
            <a:r>
              <a:rPr lang="en-US" sz="2000" b="1" dirty="0"/>
              <a:t>of the program</a:t>
            </a:r>
            <a:endParaRPr lang="nl-BE" sz="2000" b="1" dirty="0"/>
          </a:p>
        </p:txBody>
      </p:sp>
    </p:spTree>
    <p:extLst>
      <p:ext uri="{BB962C8B-B14F-4D97-AF65-F5344CB8AC3E}">
        <p14:creationId xmlns:p14="http://schemas.microsoft.com/office/powerpoint/2010/main" xmlns="" val="2418539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348880"/>
            <a:ext cx="8229600" cy="1143000"/>
          </a:xfrm>
        </p:spPr>
        <p:txBody>
          <a:bodyPr>
            <a:noAutofit/>
          </a:bodyPr>
          <a:lstStyle/>
          <a:p>
            <a:pPr algn="l"/>
            <a:r>
              <a:rPr lang="en-US" sz="2400" b="1" dirty="0"/>
              <a:t>In my university our Department of Education took a first initiative toward the evaluation of teaching behavior by the development in the late 1970s of the </a:t>
            </a:r>
            <a:r>
              <a:rPr lang="en-US" sz="2400" b="1" i="1" dirty="0"/>
              <a:t>EVADOC </a:t>
            </a:r>
            <a:r>
              <a:rPr lang="en-US" sz="2400" b="1" i="1" dirty="0" smtClean="0"/>
              <a:t>Questionnaire</a:t>
            </a:r>
            <a:r>
              <a:rPr lang="en-US" sz="2400" b="1" dirty="0" smtClean="0"/>
              <a:t>:</a:t>
            </a:r>
            <a:br>
              <a:rPr lang="en-US" sz="2400" b="1" dirty="0" smtClean="0"/>
            </a:br>
            <a:r>
              <a:rPr lang="en-US" sz="2400" b="1" dirty="0" smtClean="0"/>
              <a:t/>
            </a:r>
            <a:br>
              <a:rPr lang="en-US" sz="2400" b="1" dirty="0" smtClean="0"/>
            </a:br>
            <a:r>
              <a:rPr lang="en-US" sz="2400" b="1" dirty="0" smtClean="0"/>
              <a:t>      * a </a:t>
            </a:r>
            <a:r>
              <a:rPr lang="en-US" sz="2400" b="1" dirty="0"/>
              <a:t>tool for assessing the quality of lecturing behavior of  </a:t>
            </a:r>
            <a:r>
              <a:rPr lang="en-US" sz="2400" b="1" dirty="0" smtClean="0"/>
              <a:t>       	individual </a:t>
            </a:r>
            <a:r>
              <a:rPr lang="en-US" sz="2400" b="1" dirty="0"/>
              <a:t>professors by means of student </a:t>
            </a:r>
            <a:r>
              <a:rPr lang="en-US" sz="2400" b="1" dirty="0" smtClean="0"/>
              <a:t>evaluation </a:t>
            </a:r>
            <a:br>
              <a:rPr lang="en-US" sz="2400" b="1" dirty="0" smtClean="0"/>
            </a:br>
            <a:r>
              <a:rPr lang="en-US" sz="2400" b="1" dirty="0"/>
              <a:t/>
            </a:r>
            <a:br>
              <a:rPr lang="en-US" sz="2400" b="1" dirty="0"/>
            </a:br>
            <a:r>
              <a:rPr lang="en-US" sz="2400" b="1" dirty="0"/>
              <a:t> </a:t>
            </a:r>
            <a:r>
              <a:rPr lang="en-US" sz="2400" b="1" dirty="0" smtClean="0"/>
              <a:t>     * administration </a:t>
            </a:r>
            <a:r>
              <a:rPr lang="en-US" sz="2400" b="1" dirty="0"/>
              <a:t>of the questionnaire was on a voluntary </a:t>
            </a:r>
            <a:r>
              <a:rPr lang="en-US" sz="2400" b="1" dirty="0" smtClean="0"/>
              <a:t>	basis  </a:t>
            </a:r>
            <a:br>
              <a:rPr lang="en-US" sz="2400" b="1" dirty="0" smtClean="0"/>
            </a:br>
            <a:r>
              <a:rPr lang="en-US" sz="2400" b="1" dirty="0"/>
              <a:t> </a:t>
            </a:r>
            <a:r>
              <a:rPr lang="en-US" sz="2400" b="1" dirty="0" smtClean="0"/>
              <a:t>      </a:t>
            </a:r>
            <a:br>
              <a:rPr lang="en-US" sz="2400" b="1" dirty="0" smtClean="0"/>
            </a:br>
            <a:r>
              <a:rPr lang="en-US" sz="2400" b="1" dirty="0" smtClean="0"/>
              <a:t>      * EVADOC enabled </a:t>
            </a:r>
            <a:r>
              <a:rPr lang="en-US" sz="2400" b="1" dirty="0"/>
              <a:t>professors to get insight in strengths and </a:t>
            </a:r>
            <a:r>
              <a:rPr lang="en-US" sz="2400" b="1" dirty="0" smtClean="0"/>
              <a:t>	weaknesses relating </a:t>
            </a:r>
            <a:r>
              <a:rPr lang="en-US" sz="2400" b="1" dirty="0"/>
              <a:t>to seven observable </a:t>
            </a:r>
            <a:r>
              <a:rPr lang="en-US" sz="2400" b="1" dirty="0" smtClean="0"/>
              <a:t>aspects </a:t>
            </a:r>
            <a:r>
              <a:rPr lang="en-US" sz="2400" b="1" dirty="0"/>
              <a:t>to </a:t>
            </a:r>
            <a:r>
              <a:rPr lang="en-US" sz="2400" b="1" dirty="0" smtClean="0"/>
              <a:t/>
            </a:r>
            <a:br>
              <a:rPr lang="en-US" sz="2400" b="1" dirty="0" smtClean="0"/>
            </a:br>
            <a:r>
              <a:rPr lang="en-US" sz="2400" b="1" dirty="0"/>
              <a:t> </a:t>
            </a:r>
            <a:r>
              <a:rPr lang="en-US" sz="2400" b="1" dirty="0" smtClean="0"/>
              <a:t>            their teaching </a:t>
            </a:r>
            <a:r>
              <a:rPr lang="en-US" sz="2400" b="1" dirty="0"/>
              <a:t>behavior (De </a:t>
            </a:r>
            <a:r>
              <a:rPr lang="en-US" sz="2400" b="1" dirty="0" err="1"/>
              <a:t>Neve</a:t>
            </a:r>
            <a:r>
              <a:rPr lang="en-US" sz="2400" b="1" dirty="0"/>
              <a:t> &amp; Janssen, 1984</a:t>
            </a:r>
            <a:r>
              <a:rPr lang="en-US" sz="2400" b="1" dirty="0" smtClean="0"/>
              <a:t>)</a:t>
            </a:r>
            <a:endParaRPr lang="nl-BE" sz="2400" b="1" dirty="0"/>
          </a:p>
        </p:txBody>
      </p:sp>
    </p:spTree>
    <p:extLst>
      <p:ext uri="{BB962C8B-B14F-4D97-AF65-F5344CB8AC3E}">
        <p14:creationId xmlns:p14="http://schemas.microsoft.com/office/powerpoint/2010/main" xmlns="" val="22078084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852936"/>
            <a:ext cx="8229600" cy="1143000"/>
          </a:xfrm>
        </p:spPr>
        <p:txBody>
          <a:bodyPr>
            <a:noAutofit/>
          </a:bodyPr>
          <a:lstStyle/>
          <a:p>
            <a:pPr algn="l"/>
            <a:r>
              <a:rPr lang="en-US" sz="2000" b="1" dirty="0"/>
              <a:t>The visitation of the external evaluation panel </a:t>
            </a:r>
            <a:r>
              <a:rPr lang="en-US" sz="2000" b="1" dirty="0" smtClean="0"/>
              <a:t>is </a:t>
            </a:r>
            <a:r>
              <a:rPr lang="en-US" sz="2000" b="1" dirty="0"/>
              <a:t>organized by an intermediate agency which </a:t>
            </a:r>
            <a:r>
              <a:rPr lang="en-US" sz="2000" b="1" dirty="0" smtClean="0"/>
              <a:t>is </a:t>
            </a:r>
            <a:r>
              <a:rPr lang="en-US" sz="2000" b="1" dirty="0"/>
              <a:t>in charge of  and responsible for the report of the </a:t>
            </a:r>
            <a:r>
              <a:rPr lang="en-US" sz="2000" b="1" dirty="0" smtClean="0"/>
              <a:t>committee </a:t>
            </a:r>
            <a:br>
              <a:rPr lang="en-US" sz="2000" b="1" dirty="0" smtClean="0"/>
            </a:br>
            <a:r>
              <a:rPr lang="en-US" sz="2000" b="1" dirty="0" smtClean="0"/>
              <a:t/>
            </a:r>
            <a:br>
              <a:rPr lang="en-US" sz="2000" b="1" dirty="0" smtClean="0"/>
            </a:br>
            <a:r>
              <a:rPr lang="en-US" sz="2000" b="1" dirty="0" smtClean="0"/>
              <a:t>A </a:t>
            </a:r>
            <a:r>
              <a:rPr lang="en-US" sz="2000" b="1" dirty="0"/>
              <a:t>major change </a:t>
            </a:r>
            <a:r>
              <a:rPr lang="en-US" sz="2000" b="1" dirty="0" smtClean="0"/>
              <a:t>is </a:t>
            </a:r>
            <a:r>
              <a:rPr lang="en-US" sz="2000" b="1" dirty="0"/>
              <a:t>that the committee </a:t>
            </a:r>
            <a:r>
              <a:rPr lang="en-US" sz="2000" b="1" dirty="0" smtClean="0"/>
              <a:t>has </a:t>
            </a:r>
            <a:r>
              <a:rPr lang="en-US" sz="2000" b="1" dirty="0"/>
              <a:t>to assess the facets on a four-point scale: unsatisfactory, satisfactory, good </a:t>
            </a:r>
            <a:r>
              <a:rPr lang="en-US" sz="2000" b="1" dirty="0" smtClean="0"/>
              <a:t>or excellent</a:t>
            </a:r>
            <a:br>
              <a:rPr lang="en-US" sz="2000" b="1" dirty="0" smtClean="0"/>
            </a:br>
            <a:r>
              <a:rPr lang="en-US" sz="2000" b="1" dirty="0"/>
              <a:t/>
            </a:r>
            <a:br>
              <a:rPr lang="en-US" sz="2000" b="1" dirty="0"/>
            </a:br>
            <a:r>
              <a:rPr lang="en-US" sz="2000" b="1" dirty="0" smtClean="0"/>
              <a:t>Based </a:t>
            </a:r>
            <a:r>
              <a:rPr lang="en-US" sz="2000" b="1" dirty="0"/>
              <a:t>on these judgment the six subjects </a:t>
            </a:r>
            <a:r>
              <a:rPr lang="en-US" sz="2000" b="1" dirty="0" smtClean="0"/>
              <a:t>are </a:t>
            </a:r>
            <a:r>
              <a:rPr lang="en-US" sz="2000" b="1" dirty="0"/>
              <a:t>evaluated dichotomously: satisfactory or </a:t>
            </a:r>
            <a:r>
              <a:rPr lang="en-US" sz="2000" b="1" dirty="0" smtClean="0"/>
              <a:t>unsatisfactory </a:t>
            </a:r>
            <a:br>
              <a:rPr lang="en-US" sz="2000" b="1" dirty="0" smtClean="0"/>
            </a:br>
            <a:r>
              <a:rPr lang="en-US" sz="2000" b="1" dirty="0"/>
              <a:t>	</a:t>
            </a:r>
            <a:r>
              <a:rPr lang="en-US" sz="2000" b="1" dirty="0" smtClean="0"/>
              <a:t>* Unsatisfactory </a:t>
            </a:r>
            <a:r>
              <a:rPr lang="en-US" sz="2000" b="1" dirty="0"/>
              <a:t>judgments </a:t>
            </a:r>
            <a:r>
              <a:rPr lang="en-US" sz="2000" b="1" dirty="0" smtClean="0"/>
              <a:t>have </a:t>
            </a:r>
            <a:r>
              <a:rPr lang="en-US" sz="2000" b="1" dirty="0"/>
              <a:t>to be </a:t>
            </a:r>
            <a:r>
              <a:rPr lang="en-US" sz="2000" b="1" dirty="0" smtClean="0"/>
              <a:t>justified</a:t>
            </a:r>
            <a:br>
              <a:rPr lang="en-US" sz="2000" b="1" dirty="0" smtClean="0"/>
            </a:br>
            <a:r>
              <a:rPr lang="en-US" sz="2000" b="1" dirty="0"/>
              <a:t>	</a:t>
            </a:r>
            <a:r>
              <a:rPr lang="en-US" sz="2000" b="1" dirty="0" smtClean="0"/>
              <a:t>* A </a:t>
            </a:r>
            <a:r>
              <a:rPr lang="en-US" sz="2000" b="1" dirty="0"/>
              <a:t>single unsatisfactory judgment for one of the six subjects i</a:t>
            </a:r>
            <a:r>
              <a:rPr lang="en-US" sz="2000" b="1" dirty="0" smtClean="0"/>
              <a:t>s 	   sufficient </a:t>
            </a:r>
            <a:r>
              <a:rPr lang="en-US" sz="2000" b="1" dirty="0"/>
              <a:t>to refuse </a:t>
            </a:r>
            <a:r>
              <a:rPr lang="en-US" sz="2000" b="1" dirty="0" smtClean="0"/>
              <a:t>accreditation</a:t>
            </a:r>
            <a:r>
              <a:rPr lang="nl-BE" sz="2000" b="1" dirty="0"/>
              <a:t/>
            </a:r>
            <a:br>
              <a:rPr lang="nl-BE" sz="2000" b="1" dirty="0"/>
            </a:br>
            <a:r>
              <a:rPr lang="nl-BE" sz="2000" b="1" dirty="0" smtClean="0"/>
              <a:t/>
            </a:r>
            <a:br>
              <a:rPr lang="nl-BE" sz="2000" b="1" dirty="0" smtClean="0"/>
            </a:br>
            <a:r>
              <a:rPr lang="en-US" sz="2000" b="1" dirty="0" smtClean="0"/>
              <a:t>The </a:t>
            </a:r>
            <a:r>
              <a:rPr lang="en-US" sz="2000" b="1" dirty="0"/>
              <a:t>report of the committee </a:t>
            </a:r>
            <a:r>
              <a:rPr lang="en-US" sz="2000" b="1" dirty="0" smtClean="0"/>
              <a:t>is </a:t>
            </a:r>
            <a:r>
              <a:rPr lang="en-US" sz="2000" b="1" dirty="0"/>
              <a:t>made available to the institution that </a:t>
            </a:r>
            <a:r>
              <a:rPr lang="en-US" sz="2000" b="1" dirty="0" smtClean="0"/>
              <a:t>has </a:t>
            </a:r>
            <a:r>
              <a:rPr lang="en-US" sz="2000" b="1" dirty="0"/>
              <a:t>the opportunity to check it only for possible inaccuracies, but not to comment on or to criticize the assessment of the </a:t>
            </a:r>
            <a:r>
              <a:rPr lang="en-US" sz="2000" b="1" dirty="0" smtClean="0"/>
              <a:t>committee</a:t>
            </a:r>
            <a:br>
              <a:rPr lang="en-US" sz="2000" b="1" dirty="0" smtClean="0"/>
            </a:br>
            <a:r>
              <a:rPr lang="en-US" sz="2000" b="1" dirty="0"/>
              <a:t/>
            </a:r>
            <a:br>
              <a:rPr lang="en-US" sz="2000" b="1" dirty="0"/>
            </a:br>
            <a:r>
              <a:rPr lang="en-US" sz="2000" b="1" dirty="0" smtClean="0"/>
              <a:t>The </a:t>
            </a:r>
            <a:r>
              <a:rPr lang="en-US" sz="2000" b="1" dirty="0"/>
              <a:t>final version of the report </a:t>
            </a:r>
            <a:r>
              <a:rPr lang="en-US" sz="2000" b="1" dirty="0" smtClean="0"/>
              <a:t>is </a:t>
            </a:r>
            <a:r>
              <a:rPr lang="en-US" sz="2000" b="1" dirty="0"/>
              <a:t>delivered to the Dutch-Flemish Accreditation Organization which </a:t>
            </a:r>
            <a:r>
              <a:rPr lang="en-US" sz="2000" b="1" dirty="0" smtClean="0"/>
              <a:t>takes </a:t>
            </a:r>
            <a:r>
              <a:rPr lang="en-US" sz="2000" b="1" dirty="0"/>
              <a:t>the decision about </a:t>
            </a:r>
            <a:r>
              <a:rPr lang="en-US" sz="2000" b="1" dirty="0" smtClean="0"/>
              <a:t>accreditation</a:t>
            </a:r>
            <a:r>
              <a:rPr lang="nl-BE" sz="2000" b="1" dirty="0"/>
              <a:t/>
            </a:r>
            <a:br>
              <a:rPr lang="nl-BE" sz="2000" b="1" dirty="0"/>
            </a:br>
            <a:endParaRPr lang="nl-BE" sz="2000" b="1" dirty="0"/>
          </a:p>
        </p:txBody>
      </p:sp>
    </p:spTree>
    <p:extLst>
      <p:ext uri="{BB962C8B-B14F-4D97-AF65-F5344CB8AC3E}">
        <p14:creationId xmlns:p14="http://schemas.microsoft.com/office/powerpoint/2010/main" xmlns="" val="34824720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996952"/>
            <a:ext cx="8229600" cy="1143000"/>
          </a:xfrm>
        </p:spPr>
        <p:txBody>
          <a:bodyPr>
            <a:noAutofit/>
          </a:bodyPr>
          <a:lstStyle/>
          <a:p>
            <a:pPr algn="l"/>
            <a:r>
              <a:rPr lang="en-US" sz="2000" b="1" dirty="0"/>
              <a:t>This Dutch accreditation system was more or less copied in Flanders, </a:t>
            </a:r>
            <a:r>
              <a:rPr lang="en-US" sz="2000" b="1" dirty="0" smtClean="0"/>
              <a:t>and is again  </a:t>
            </a:r>
            <a:r>
              <a:rPr lang="en-US" sz="2000" b="1" dirty="0"/>
              <a:t>fairly representative for Western </a:t>
            </a:r>
            <a:r>
              <a:rPr lang="en-US" sz="2000" b="1" dirty="0" smtClean="0"/>
              <a:t>Europe </a:t>
            </a:r>
            <a:br>
              <a:rPr lang="en-US" sz="2000" b="1" dirty="0" smtClean="0"/>
            </a:br>
            <a:r>
              <a:rPr lang="en-US" sz="2000" b="1" dirty="0" smtClean="0"/>
              <a:t/>
            </a:r>
            <a:br>
              <a:rPr lang="en-US" sz="2000" b="1" dirty="0" smtClean="0"/>
            </a:br>
            <a:r>
              <a:rPr lang="en-US" sz="2000" b="1" dirty="0" smtClean="0"/>
              <a:t>For </a:t>
            </a:r>
            <a:r>
              <a:rPr lang="en-US" sz="2000" b="1" dirty="0"/>
              <a:t>instance, in all countries </a:t>
            </a:r>
            <a:r>
              <a:rPr lang="en-US" sz="2000" b="1" dirty="0" smtClean="0"/>
              <a:t/>
            </a:r>
            <a:br>
              <a:rPr lang="en-US" sz="2000" b="1" dirty="0" smtClean="0"/>
            </a:br>
            <a:r>
              <a:rPr lang="en-US" sz="2000" b="1" dirty="0" smtClean="0"/>
              <a:t>      - study </a:t>
            </a:r>
            <a:r>
              <a:rPr lang="en-US" sz="2000" b="1" dirty="0"/>
              <a:t>programs are the unit of </a:t>
            </a:r>
            <a:r>
              <a:rPr lang="en-US" sz="2000" b="1" dirty="0" smtClean="0"/>
              <a:t>analysis </a:t>
            </a:r>
            <a:br>
              <a:rPr lang="en-US" sz="2000" b="1" dirty="0" smtClean="0"/>
            </a:br>
            <a:r>
              <a:rPr lang="en-US" sz="2000" b="1" dirty="0"/>
              <a:t> </a:t>
            </a:r>
            <a:r>
              <a:rPr lang="en-US" sz="2000" b="1" dirty="0" smtClean="0"/>
              <a:t>     - all </a:t>
            </a:r>
            <a:r>
              <a:rPr lang="en-US" sz="2000" b="1" dirty="0"/>
              <a:t>degree programs are addressed (except for </a:t>
            </a:r>
            <a:r>
              <a:rPr lang="en-US" sz="2000" b="1" dirty="0" err="1" smtClean="0"/>
              <a:t>doct</a:t>
            </a:r>
            <a:r>
              <a:rPr lang="en-US" sz="2000" b="1" dirty="0" smtClean="0"/>
              <a:t>. programs)  </a:t>
            </a:r>
            <a:br>
              <a:rPr lang="en-US" sz="2000" b="1" dirty="0" smtClean="0"/>
            </a:br>
            <a:r>
              <a:rPr lang="en-US" sz="2000" b="1" dirty="0"/>
              <a:t> </a:t>
            </a:r>
            <a:r>
              <a:rPr lang="en-US" sz="2000" b="1" dirty="0" smtClean="0"/>
              <a:t>     - the </a:t>
            </a:r>
            <a:r>
              <a:rPr lang="en-US" sz="2000" b="1" dirty="0"/>
              <a:t>modes of inquiry and assessment  are similar for core </a:t>
            </a:r>
            <a:r>
              <a:rPr lang="en-US" sz="2000" b="1" dirty="0" smtClean="0"/>
              <a:t>element</a:t>
            </a:r>
            <a:br>
              <a:rPr lang="en-US" sz="2000" b="1" dirty="0" smtClean="0"/>
            </a:br>
            <a:r>
              <a:rPr lang="en-US" sz="2000" b="1" dirty="0"/>
              <a:t> </a:t>
            </a:r>
            <a:r>
              <a:rPr lang="en-US" sz="2000" b="1" dirty="0" smtClean="0"/>
              <a:t>     - a </a:t>
            </a:r>
            <a:r>
              <a:rPr lang="en-US" sz="2000" b="1" dirty="0"/>
              <a:t>national accreditation agency was established with a close link to </a:t>
            </a:r>
            <a:r>
              <a:rPr lang="en-US" sz="2000" b="1" dirty="0" smtClean="0"/>
              <a:t>the     	government</a:t>
            </a:r>
            <a:br>
              <a:rPr lang="en-US" sz="2000" b="1" dirty="0" smtClean="0"/>
            </a:br>
            <a:r>
              <a:rPr lang="en-US" sz="2000" b="1" dirty="0" smtClean="0"/>
              <a:t/>
            </a:r>
            <a:br>
              <a:rPr lang="en-US" sz="2000" b="1" dirty="0" smtClean="0"/>
            </a:br>
            <a:r>
              <a:rPr lang="en-US" sz="2000" b="1" dirty="0" smtClean="0"/>
              <a:t>Of </a:t>
            </a:r>
            <a:r>
              <a:rPr lang="en-US" sz="2000" b="1" dirty="0"/>
              <a:t>course, there are also differences between the countries with regard to the specific elaboration and implementation of the accreditation schemes (Witte, 2009).</a:t>
            </a:r>
            <a:r>
              <a:rPr lang="nl-BE" sz="2000" b="1" dirty="0"/>
              <a:t/>
            </a:r>
            <a:br>
              <a:rPr lang="nl-BE" sz="2000" b="1" dirty="0"/>
            </a:br>
            <a:r>
              <a:rPr lang="nl-BE" sz="2000" b="1" dirty="0" smtClean="0"/>
              <a:t/>
            </a:r>
            <a:br>
              <a:rPr lang="nl-BE" sz="2000" b="1" dirty="0" smtClean="0"/>
            </a:br>
            <a:r>
              <a:rPr lang="en-US" sz="2000" b="1" dirty="0" smtClean="0"/>
              <a:t>It </a:t>
            </a:r>
            <a:r>
              <a:rPr lang="en-US" sz="2000" b="1" dirty="0"/>
              <a:t>is obvious that this accreditation scheme differs substantially from the previous quality assessment system. </a:t>
            </a:r>
            <a:r>
              <a:rPr lang="en-US" sz="2000" b="1" dirty="0" err="1"/>
              <a:t>Wijnen</a:t>
            </a:r>
            <a:r>
              <a:rPr lang="en-US" sz="2000" b="1" dirty="0"/>
              <a:t> (2007) describes the major changes as follows:</a:t>
            </a:r>
            <a:r>
              <a:rPr lang="nl-BE" sz="2000" b="1" dirty="0"/>
              <a:t/>
            </a:r>
            <a:br>
              <a:rPr lang="nl-BE" sz="2000" b="1" dirty="0"/>
            </a:br>
            <a:r>
              <a:rPr lang="nl-BE" sz="2000" b="1" dirty="0" smtClean="0"/>
              <a:t>	* </a:t>
            </a:r>
            <a:r>
              <a:rPr lang="en-US" sz="2000" b="1" dirty="0" smtClean="0"/>
              <a:t>From </a:t>
            </a:r>
            <a:r>
              <a:rPr lang="en-US" sz="2000" b="1" dirty="0"/>
              <a:t>improvement to accountability</a:t>
            </a:r>
            <a:r>
              <a:rPr lang="nl-BE" sz="2000" b="1" dirty="0"/>
              <a:t/>
            </a:r>
            <a:br>
              <a:rPr lang="nl-BE" sz="2000" b="1" dirty="0"/>
            </a:br>
            <a:r>
              <a:rPr lang="nl-BE" sz="2000" b="1" dirty="0" smtClean="0"/>
              <a:t>	* </a:t>
            </a:r>
            <a:r>
              <a:rPr lang="en-US" sz="2000" b="1" dirty="0" smtClean="0"/>
              <a:t>From </a:t>
            </a:r>
            <a:r>
              <a:rPr lang="en-US" sz="2000" b="1" dirty="0"/>
              <a:t>trust to distrust</a:t>
            </a:r>
            <a:r>
              <a:rPr lang="nl-BE" sz="2000" b="1" dirty="0"/>
              <a:t/>
            </a:r>
            <a:br>
              <a:rPr lang="nl-BE" sz="2000" b="1" dirty="0"/>
            </a:br>
            <a:r>
              <a:rPr lang="nl-BE" sz="2000" b="1" dirty="0" smtClean="0"/>
              <a:t>	* </a:t>
            </a:r>
            <a:r>
              <a:rPr lang="en-US" sz="2000" b="1" dirty="0" smtClean="0"/>
              <a:t>From </a:t>
            </a:r>
            <a:r>
              <a:rPr lang="en-US" sz="2000" b="1" dirty="0"/>
              <a:t>peers to bureaucrats</a:t>
            </a:r>
            <a:r>
              <a:rPr lang="nl-BE" sz="2000" b="1" dirty="0"/>
              <a:t/>
            </a:r>
            <a:br>
              <a:rPr lang="nl-BE" sz="2000" b="1" dirty="0"/>
            </a:br>
            <a:r>
              <a:rPr lang="nl-BE" sz="2000" b="1" dirty="0" smtClean="0"/>
              <a:t>	* </a:t>
            </a:r>
            <a:r>
              <a:rPr lang="en-US" sz="2000" b="1" dirty="0" smtClean="0"/>
              <a:t>From </a:t>
            </a:r>
            <a:r>
              <a:rPr lang="en-US" sz="2000" b="1" dirty="0"/>
              <a:t>institutions to governments</a:t>
            </a:r>
            <a:r>
              <a:rPr lang="nl-BE" sz="2000" b="1" dirty="0"/>
              <a:t/>
            </a:r>
            <a:br>
              <a:rPr lang="nl-BE" sz="2000" b="1" dirty="0"/>
            </a:br>
            <a:r>
              <a:rPr lang="nl-BE" sz="2000" b="1" dirty="0" smtClean="0"/>
              <a:t>	* </a:t>
            </a:r>
            <a:r>
              <a:rPr lang="en-US" sz="2000" b="1" dirty="0" smtClean="0"/>
              <a:t>From </a:t>
            </a:r>
            <a:r>
              <a:rPr lang="en-US" sz="2000" b="1" dirty="0"/>
              <a:t>decentralization to centralization</a:t>
            </a:r>
            <a:r>
              <a:rPr lang="nl-BE" sz="2000" b="1" dirty="0"/>
              <a:t/>
            </a:r>
            <a:br>
              <a:rPr lang="nl-BE" sz="2000" b="1" dirty="0"/>
            </a:br>
            <a:endParaRPr lang="nl-BE" sz="2000" b="1" dirty="0"/>
          </a:p>
        </p:txBody>
      </p:sp>
    </p:spTree>
    <p:extLst>
      <p:ext uri="{BB962C8B-B14F-4D97-AF65-F5344CB8AC3E}">
        <p14:creationId xmlns:p14="http://schemas.microsoft.com/office/powerpoint/2010/main" xmlns="" val="7083265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996952"/>
            <a:ext cx="8229600" cy="1143000"/>
          </a:xfrm>
        </p:spPr>
        <p:txBody>
          <a:bodyPr>
            <a:normAutofit fontScale="90000"/>
          </a:bodyPr>
          <a:lstStyle/>
          <a:p>
            <a:pPr algn="l"/>
            <a:r>
              <a:rPr lang="en-US" sz="2400" b="1" dirty="0"/>
              <a:t>The </a:t>
            </a:r>
            <a:r>
              <a:rPr lang="en-US" sz="2400" b="1" i="1" dirty="0"/>
              <a:t>shift from a focus on improvement to accountability</a:t>
            </a:r>
            <a:r>
              <a:rPr lang="en-US" sz="2400" b="1" dirty="0"/>
              <a:t>, </a:t>
            </a:r>
            <a:r>
              <a:rPr lang="en-US" sz="2400" b="1" dirty="0" smtClean="0"/>
              <a:t/>
            </a:r>
            <a:br>
              <a:rPr lang="en-US" sz="2400" b="1" dirty="0" smtClean="0"/>
            </a:br>
            <a:r>
              <a:rPr lang="en-US" sz="2400" b="1" dirty="0" smtClean="0"/>
              <a:t>and </a:t>
            </a:r>
            <a:r>
              <a:rPr lang="en-US" sz="2400" b="1" dirty="0"/>
              <a:t>the fact that </a:t>
            </a:r>
            <a:r>
              <a:rPr lang="en-US" sz="2400" b="1" i="1" dirty="0"/>
              <a:t>the responsibility for quality assurance is removed from the </a:t>
            </a:r>
            <a:r>
              <a:rPr lang="en-US" sz="2400" b="1" i="1" dirty="0" smtClean="0"/>
              <a:t>HEIs</a:t>
            </a:r>
            <a:r>
              <a:rPr lang="en-US" sz="2400" b="1" dirty="0" smtClean="0"/>
              <a:t>, </a:t>
            </a:r>
            <a:r>
              <a:rPr lang="en-US" sz="2400" b="1" dirty="0"/>
              <a:t>were certainly two very important </a:t>
            </a:r>
            <a:r>
              <a:rPr lang="en-US" sz="2400" b="1" dirty="0" smtClean="0"/>
              <a:t>changes </a:t>
            </a:r>
            <a:br>
              <a:rPr lang="en-US" sz="2400" b="1" dirty="0" smtClean="0"/>
            </a:br>
            <a:r>
              <a:rPr lang="en-US" sz="2400" b="1" dirty="0"/>
              <a:t/>
            </a:r>
            <a:br>
              <a:rPr lang="en-US" sz="2400" b="1" dirty="0"/>
            </a:br>
            <a:r>
              <a:rPr lang="en-US" sz="2400" b="1" dirty="0" smtClean="0"/>
              <a:t>As </a:t>
            </a:r>
            <a:r>
              <a:rPr lang="en-US" sz="2400" b="1" dirty="0"/>
              <a:t>argued by </a:t>
            </a:r>
            <a:r>
              <a:rPr lang="en-US" sz="2400" b="1" dirty="0" err="1"/>
              <a:t>Westerheijden</a:t>
            </a:r>
            <a:r>
              <a:rPr lang="en-US" sz="2400" b="1" dirty="0"/>
              <a:t> (2007</a:t>
            </a:r>
            <a:r>
              <a:rPr lang="en-US" sz="2400" b="1" dirty="0" smtClean="0"/>
              <a:t>), </a:t>
            </a:r>
            <a:br>
              <a:rPr lang="en-US" sz="2400" b="1" dirty="0" smtClean="0"/>
            </a:br>
            <a:r>
              <a:rPr lang="en-US" sz="2400" b="1" dirty="0"/>
              <a:t> </a:t>
            </a:r>
            <a:r>
              <a:rPr lang="en-US" sz="2400" b="1" dirty="0" smtClean="0"/>
              <a:t>     * the </a:t>
            </a:r>
            <a:r>
              <a:rPr lang="en-US" sz="2400" b="1" dirty="0"/>
              <a:t>ownership of quality assurance shifted from the institutions  </a:t>
            </a:r>
            <a:r>
              <a:rPr lang="en-US" sz="2400" b="1" dirty="0" smtClean="0"/>
              <a:t>   	to </a:t>
            </a:r>
            <a:r>
              <a:rPr lang="en-US" sz="2400" b="1" dirty="0"/>
              <a:t>the </a:t>
            </a:r>
            <a:r>
              <a:rPr lang="en-US" sz="2400" b="1" dirty="0" smtClean="0"/>
              <a:t>State </a:t>
            </a:r>
            <a:br>
              <a:rPr lang="en-US" sz="2400" b="1" dirty="0" smtClean="0"/>
            </a:br>
            <a:r>
              <a:rPr lang="en-US" sz="2400" b="1" dirty="0"/>
              <a:t> </a:t>
            </a:r>
            <a:r>
              <a:rPr lang="en-US" sz="2400" b="1" dirty="0" smtClean="0"/>
              <a:t>     * the </a:t>
            </a:r>
            <a:r>
              <a:rPr lang="en-US" sz="2400" b="1" dirty="0"/>
              <a:t>improvement dimension almost </a:t>
            </a:r>
            <a:r>
              <a:rPr lang="en-US" sz="2400" b="1" dirty="0" smtClean="0"/>
              <a:t>vanished </a:t>
            </a:r>
            <a:br>
              <a:rPr lang="en-US" sz="2400" b="1" dirty="0" smtClean="0"/>
            </a:br>
            <a:r>
              <a:rPr lang="en-US" sz="2400" b="1" dirty="0"/>
              <a:t/>
            </a:r>
            <a:br>
              <a:rPr lang="en-US" sz="2400" b="1" dirty="0"/>
            </a:br>
            <a:r>
              <a:rPr lang="en-US" sz="2400" b="1" dirty="0" smtClean="0"/>
              <a:t>Because </a:t>
            </a:r>
            <a:r>
              <a:rPr lang="en-US" sz="2400" b="1" dirty="0"/>
              <a:t>of these fundamental changes, but also because of the </a:t>
            </a:r>
            <a:r>
              <a:rPr lang="en-US" sz="2400" b="1" i="1" dirty="0"/>
              <a:t>bureaucratic burden </a:t>
            </a:r>
            <a:r>
              <a:rPr lang="en-US" sz="2400" b="1" dirty="0"/>
              <a:t>and the fact that </a:t>
            </a:r>
            <a:r>
              <a:rPr lang="en-US" sz="2400" b="1" i="1" dirty="0"/>
              <a:t>the system became very expensive</a:t>
            </a:r>
            <a:r>
              <a:rPr lang="en-US" sz="2400" b="1" dirty="0"/>
              <a:t>, the accreditation </a:t>
            </a:r>
            <a:r>
              <a:rPr lang="en-US" sz="2400" b="1" dirty="0" smtClean="0"/>
              <a:t>scheme became </a:t>
            </a:r>
            <a:r>
              <a:rPr lang="en-US" sz="2400" b="1" dirty="0"/>
              <a:t>heavily criticized, especially by the </a:t>
            </a:r>
            <a:r>
              <a:rPr lang="en-US" sz="2400" b="1" dirty="0" smtClean="0"/>
              <a:t>HEIs </a:t>
            </a:r>
            <a:br>
              <a:rPr lang="en-US" sz="2400" b="1" dirty="0" smtClean="0"/>
            </a:br>
            <a:r>
              <a:rPr lang="en-US" sz="2400" b="1" dirty="0"/>
              <a:t/>
            </a:r>
            <a:br>
              <a:rPr lang="en-US" sz="2400" b="1" dirty="0"/>
            </a:br>
            <a:r>
              <a:rPr lang="en-US" sz="2400" b="1" dirty="0" smtClean="0"/>
              <a:t>This </a:t>
            </a:r>
            <a:r>
              <a:rPr lang="en-US" sz="2400" b="1" dirty="0"/>
              <a:t>led to very intensive discussions and consultations that resulted in a revised accreditation system that is operational in The Netherlands since </a:t>
            </a:r>
            <a:r>
              <a:rPr lang="en-US" sz="2400" b="1" dirty="0" smtClean="0"/>
              <a:t>2012 </a:t>
            </a:r>
            <a:br>
              <a:rPr lang="en-US" sz="2400" b="1" dirty="0" smtClean="0"/>
            </a:br>
            <a:r>
              <a:rPr lang="en-US" sz="2400" b="1" dirty="0" smtClean="0"/>
              <a:t>A </a:t>
            </a:r>
            <a:r>
              <a:rPr lang="en-US" sz="2400" b="1" dirty="0"/>
              <a:t>similar revised system was introduced in Flanders in the current academic year </a:t>
            </a:r>
            <a:r>
              <a:rPr lang="en-US" sz="2400" b="1" dirty="0" smtClean="0"/>
              <a:t>2013-2014</a:t>
            </a:r>
            <a:r>
              <a:rPr lang="nl-BE" sz="2400" b="1" dirty="0"/>
              <a:t/>
            </a:r>
            <a:br>
              <a:rPr lang="nl-BE" sz="2400" b="1" dirty="0"/>
            </a:br>
            <a:endParaRPr lang="nl-BE" sz="2400" b="1" dirty="0"/>
          </a:p>
        </p:txBody>
      </p:sp>
    </p:spTree>
    <p:extLst>
      <p:ext uri="{BB962C8B-B14F-4D97-AF65-F5344CB8AC3E}">
        <p14:creationId xmlns:p14="http://schemas.microsoft.com/office/powerpoint/2010/main" xmlns="" val="34164257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16632"/>
            <a:ext cx="7772400" cy="1470025"/>
          </a:xfrm>
        </p:spPr>
        <p:txBody>
          <a:bodyPr>
            <a:normAutofit/>
          </a:bodyPr>
          <a:lstStyle/>
          <a:p>
            <a:r>
              <a:rPr lang="en-US" sz="2800" b="1" dirty="0"/>
              <a:t>Revising the accreditation approach to meet criticisms</a:t>
            </a:r>
            <a:r>
              <a:rPr lang="nl-BE" sz="2800" dirty="0"/>
              <a:t/>
            </a:r>
            <a:br>
              <a:rPr lang="nl-BE" sz="2800" dirty="0"/>
            </a:br>
            <a:endParaRPr lang="nl-BE" sz="2800" b="1" dirty="0"/>
          </a:p>
        </p:txBody>
      </p:sp>
      <p:sp>
        <p:nvSpPr>
          <p:cNvPr id="3" name="Subtitle 2"/>
          <p:cNvSpPr>
            <a:spLocks noGrp="1"/>
          </p:cNvSpPr>
          <p:nvPr>
            <p:ph type="subTitle" idx="1"/>
          </p:nvPr>
        </p:nvSpPr>
        <p:spPr>
          <a:xfrm>
            <a:off x="467544" y="1268760"/>
            <a:ext cx="8208912" cy="1752600"/>
          </a:xfrm>
        </p:spPr>
        <p:txBody>
          <a:bodyPr>
            <a:noAutofit/>
          </a:bodyPr>
          <a:lstStyle/>
          <a:p>
            <a:pPr algn="l"/>
            <a:r>
              <a:rPr lang="en-US" sz="2000" b="1" dirty="0">
                <a:solidFill>
                  <a:schemeClr val="tx1"/>
                </a:solidFill>
              </a:rPr>
              <a:t>A major step in the Bologna Process was the adoption at a ministerial meeting in Bergen in 2005 of the </a:t>
            </a:r>
            <a:r>
              <a:rPr lang="en-US" sz="2000" b="1" i="1" dirty="0">
                <a:solidFill>
                  <a:schemeClr val="tx1"/>
                </a:solidFill>
              </a:rPr>
              <a:t>Standards and Guidelines for Quality Assurance in the European Higher Education Area  (ESG) </a:t>
            </a:r>
            <a:r>
              <a:rPr lang="en-US" sz="2000" b="1" dirty="0">
                <a:solidFill>
                  <a:schemeClr val="tx1"/>
                </a:solidFill>
              </a:rPr>
              <a:t>of the European Network for Quality Assurance in Higher Education (ENQA</a:t>
            </a:r>
            <a:r>
              <a:rPr lang="en-US" sz="2000" b="1" dirty="0" smtClean="0">
                <a:solidFill>
                  <a:schemeClr val="tx1"/>
                </a:solidFill>
              </a:rPr>
              <a:t>) </a:t>
            </a:r>
          </a:p>
          <a:p>
            <a:pPr algn="l"/>
            <a:r>
              <a:rPr lang="en-US" sz="2000" b="1" dirty="0" smtClean="0">
                <a:solidFill>
                  <a:schemeClr val="tx1"/>
                </a:solidFill>
              </a:rPr>
              <a:t>The </a:t>
            </a:r>
            <a:r>
              <a:rPr lang="en-US" sz="2000" b="1" dirty="0">
                <a:solidFill>
                  <a:schemeClr val="tx1"/>
                </a:solidFill>
              </a:rPr>
              <a:t>ESG were developed to meet the need for a common understanding of quality assurance in European </a:t>
            </a:r>
            <a:r>
              <a:rPr lang="en-US" sz="2000" b="1" dirty="0" smtClean="0">
                <a:solidFill>
                  <a:schemeClr val="tx1"/>
                </a:solidFill>
              </a:rPr>
              <a:t>HE</a:t>
            </a:r>
          </a:p>
          <a:p>
            <a:pPr algn="l"/>
            <a:endParaRPr lang="en-US" sz="2000" b="1" dirty="0" smtClean="0">
              <a:solidFill>
                <a:schemeClr val="tx1"/>
              </a:solidFill>
            </a:endParaRPr>
          </a:p>
          <a:p>
            <a:pPr algn="l"/>
            <a:r>
              <a:rPr lang="en-US" sz="2000" b="1" dirty="0" smtClean="0">
                <a:solidFill>
                  <a:schemeClr val="tx1"/>
                </a:solidFill>
              </a:rPr>
              <a:t>The </a:t>
            </a:r>
            <a:r>
              <a:rPr lang="en-US" sz="2000" b="1" dirty="0">
                <a:solidFill>
                  <a:schemeClr val="tx1"/>
                </a:solidFill>
              </a:rPr>
              <a:t>new Dutch accreditation framework was developed on the basis of these standards and guidelines for quality assurance of </a:t>
            </a:r>
            <a:r>
              <a:rPr lang="en-US" sz="2000" b="1" dirty="0" smtClean="0">
                <a:solidFill>
                  <a:schemeClr val="tx1"/>
                </a:solidFill>
              </a:rPr>
              <a:t>HEIs</a:t>
            </a:r>
          </a:p>
          <a:p>
            <a:pPr algn="l"/>
            <a:r>
              <a:rPr lang="en-US" sz="2000" b="1" dirty="0">
                <a:solidFill>
                  <a:schemeClr val="tx1"/>
                </a:solidFill>
              </a:rPr>
              <a:t>T</a:t>
            </a:r>
            <a:r>
              <a:rPr lang="en-US" sz="2000" b="1" dirty="0" smtClean="0">
                <a:solidFill>
                  <a:schemeClr val="tx1"/>
                </a:solidFill>
              </a:rPr>
              <a:t>he </a:t>
            </a:r>
            <a:r>
              <a:rPr lang="en-US" sz="2000" b="1" dirty="0">
                <a:solidFill>
                  <a:schemeClr val="tx1"/>
                </a:solidFill>
              </a:rPr>
              <a:t>new scheme </a:t>
            </a:r>
            <a:r>
              <a:rPr lang="en-US" sz="2000" b="1" dirty="0" smtClean="0">
                <a:solidFill>
                  <a:schemeClr val="tx1"/>
                </a:solidFill>
              </a:rPr>
              <a:t>of the </a:t>
            </a:r>
            <a:r>
              <a:rPr lang="en-US" sz="2000" b="1" dirty="0">
                <a:solidFill>
                  <a:schemeClr val="tx1"/>
                </a:solidFill>
              </a:rPr>
              <a:t>NVAO has attempted to translate and rearrange the ESG in order to </a:t>
            </a:r>
            <a:r>
              <a:rPr lang="en-US" sz="2000" b="1" i="1" dirty="0">
                <a:solidFill>
                  <a:schemeClr val="tx1"/>
                </a:solidFill>
              </a:rPr>
              <a:t>shift the focus from quality assurance to quality enhancement </a:t>
            </a:r>
            <a:r>
              <a:rPr lang="en-US" sz="2000" b="1" dirty="0">
                <a:solidFill>
                  <a:schemeClr val="tx1"/>
                </a:solidFill>
              </a:rPr>
              <a:t>(see: </a:t>
            </a:r>
            <a:r>
              <a:rPr lang="en-US" sz="2000" b="1" u="sng" dirty="0">
                <a:solidFill>
                  <a:schemeClr val="tx1"/>
                </a:solidFill>
                <a:hlinkClick r:id="rId2"/>
              </a:rPr>
              <a:t>www.nvao.net</a:t>
            </a:r>
            <a:r>
              <a:rPr lang="en-US" sz="2000" b="1" dirty="0">
                <a:solidFill>
                  <a:schemeClr val="tx1"/>
                </a:solidFill>
              </a:rPr>
              <a:t>: click on “</a:t>
            </a:r>
            <a:r>
              <a:rPr lang="en-US" sz="2000" b="1" dirty="0" err="1">
                <a:solidFill>
                  <a:schemeClr val="tx1"/>
                </a:solidFill>
              </a:rPr>
              <a:t>beoordelingskaders</a:t>
            </a:r>
            <a:r>
              <a:rPr lang="en-US" sz="2000" b="1" dirty="0">
                <a:solidFill>
                  <a:schemeClr val="tx1"/>
                </a:solidFill>
              </a:rPr>
              <a:t>”).</a:t>
            </a:r>
            <a:endParaRPr lang="nl-BE" sz="2000" b="1" dirty="0">
              <a:solidFill>
                <a:schemeClr val="tx1"/>
              </a:solidFill>
            </a:endParaRPr>
          </a:p>
          <a:p>
            <a:pPr algn="l"/>
            <a:endParaRPr lang="en-US" sz="2000" b="1" dirty="0" smtClean="0">
              <a:solidFill>
                <a:schemeClr val="tx1"/>
              </a:solidFill>
            </a:endParaRPr>
          </a:p>
          <a:p>
            <a:pPr algn="l"/>
            <a:r>
              <a:rPr lang="en-US" sz="2000" b="1" dirty="0" smtClean="0">
                <a:solidFill>
                  <a:schemeClr val="tx1"/>
                </a:solidFill>
              </a:rPr>
              <a:t>In </a:t>
            </a:r>
            <a:r>
              <a:rPr lang="en-US" sz="2000" b="1" dirty="0">
                <a:solidFill>
                  <a:schemeClr val="tx1"/>
                </a:solidFill>
              </a:rPr>
              <a:t>the new system of accreditation the focus is still on the quality of individual </a:t>
            </a:r>
            <a:r>
              <a:rPr lang="en-US" sz="2000" b="1" dirty="0" smtClean="0">
                <a:solidFill>
                  <a:schemeClr val="tx1"/>
                </a:solidFill>
              </a:rPr>
              <a:t>programs</a:t>
            </a:r>
            <a:endParaRPr lang="nl-BE" sz="2000" b="1" dirty="0">
              <a:solidFill>
                <a:schemeClr val="tx1"/>
              </a:solidFill>
            </a:endParaRPr>
          </a:p>
        </p:txBody>
      </p:sp>
    </p:spTree>
    <p:extLst>
      <p:ext uri="{BB962C8B-B14F-4D97-AF65-F5344CB8AC3E}">
        <p14:creationId xmlns:p14="http://schemas.microsoft.com/office/powerpoint/2010/main" xmlns="" val="12646048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996952"/>
            <a:ext cx="8229600" cy="1143000"/>
          </a:xfrm>
        </p:spPr>
        <p:txBody>
          <a:bodyPr>
            <a:noAutofit/>
          </a:bodyPr>
          <a:lstStyle/>
          <a:p>
            <a:pPr algn="l"/>
            <a:r>
              <a:rPr lang="en-US" sz="2000" b="1" dirty="0"/>
              <a:t>However, a major innovation is that in addition </a:t>
            </a:r>
            <a:r>
              <a:rPr lang="en-US" sz="2000" b="1" dirty="0" smtClean="0"/>
              <a:t>HEIs </a:t>
            </a:r>
            <a:r>
              <a:rPr lang="en-US" sz="2000" b="1" dirty="0"/>
              <a:t>can ask the NVAO to conduct </a:t>
            </a:r>
            <a:r>
              <a:rPr lang="en-US" sz="2000" b="1" dirty="0">
                <a:solidFill>
                  <a:srgbClr val="FF0000"/>
                </a:solidFill>
              </a:rPr>
              <a:t>an </a:t>
            </a:r>
            <a:r>
              <a:rPr lang="en-US" sz="2000" b="1" i="1" dirty="0">
                <a:solidFill>
                  <a:srgbClr val="FF0000"/>
                </a:solidFill>
              </a:rPr>
              <a:t>institutional quality assurance </a:t>
            </a:r>
            <a:r>
              <a:rPr lang="en-US" sz="2000" b="1" i="1" dirty="0" smtClean="0">
                <a:solidFill>
                  <a:srgbClr val="FF0000"/>
                </a:solidFill>
              </a:rPr>
              <a:t>assessment</a:t>
            </a:r>
            <a:r>
              <a:rPr lang="en-US" sz="2000" b="1" dirty="0" smtClean="0">
                <a:solidFill>
                  <a:srgbClr val="FF0000"/>
                </a:solidFill>
              </a:rPr>
              <a:t> </a:t>
            </a:r>
            <a:r>
              <a:rPr lang="en-US" sz="2000" b="1" dirty="0" smtClean="0"/>
              <a:t/>
            </a:r>
            <a:br>
              <a:rPr lang="en-US" sz="2000" b="1" dirty="0" smtClean="0"/>
            </a:br>
            <a:r>
              <a:rPr lang="en-US" sz="2000" b="1" dirty="0"/>
              <a:t/>
            </a:r>
            <a:br>
              <a:rPr lang="en-US" sz="2000" b="1" dirty="0"/>
            </a:br>
            <a:r>
              <a:rPr lang="en-US" sz="2000" b="1" dirty="0" smtClean="0"/>
              <a:t>Such </a:t>
            </a:r>
            <a:r>
              <a:rPr lang="en-US" sz="2000" b="1" dirty="0"/>
              <a:t>an institutional assessment aims at determining whether an institution as a whole has implemented an effective quality assurance system that enables it to guarantee the quality of its individual </a:t>
            </a:r>
            <a:r>
              <a:rPr lang="en-US" sz="2000" b="1" dirty="0" smtClean="0"/>
              <a:t>programs</a:t>
            </a:r>
            <a:br>
              <a:rPr lang="en-US" sz="2000" b="1" dirty="0" smtClean="0"/>
            </a:br>
            <a:r>
              <a:rPr lang="en-US" sz="2000" b="1" dirty="0"/>
              <a:t/>
            </a:r>
            <a:br>
              <a:rPr lang="en-US" sz="2000" b="1" dirty="0"/>
            </a:br>
            <a:r>
              <a:rPr lang="en-US" sz="2000" b="1" dirty="0" smtClean="0"/>
              <a:t>Institutions </a:t>
            </a:r>
            <a:r>
              <a:rPr lang="en-US" sz="2000" b="1" dirty="0"/>
              <a:t>that have received a positive evaluation as result of an institutional assessment can benefit from a so-called </a:t>
            </a:r>
            <a:r>
              <a:rPr lang="en-US" sz="2000" b="1" i="1" dirty="0">
                <a:solidFill>
                  <a:srgbClr val="FF0000"/>
                </a:solidFill>
              </a:rPr>
              <a:t>limited program assessment scheme</a:t>
            </a:r>
            <a:r>
              <a:rPr lang="en-US" sz="2000" b="1" dirty="0"/>
              <a:t>: an assessment panel of independent experts evaluates an individual program on a limited number of standards that relate to the educational quality and the content of the </a:t>
            </a:r>
            <a:r>
              <a:rPr lang="en-US" sz="2000" b="1" dirty="0" smtClean="0"/>
              <a:t>program </a:t>
            </a:r>
            <a:br>
              <a:rPr lang="en-US" sz="2000" b="1" dirty="0" smtClean="0"/>
            </a:br>
            <a:r>
              <a:rPr lang="en-US" sz="2000" b="1" dirty="0" smtClean="0"/>
              <a:t/>
            </a:r>
            <a:br>
              <a:rPr lang="en-US" sz="2000" b="1" dirty="0" smtClean="0"/>
            </a:br>
            <a:r>
              <a:rPr lang="en-US" sz="2000" b="1" dirty="0" smtClean="0"/>
              <a:t>It </a:t>
            </a:r>
            <a:r>
              <a:rPr lang="en-US" sz="2000" b="1" dirty="0"/>
              <a:t>is assumed that this can reduce the accreditation burden by 25 </a:t>
            </a:r>
            <a:r>
              <a:rPr lang="en-US" sz="2000" b="1" dirty="0" smtClean="0"/>
              <a:t>percent</a:t>
            </a:r>
            <a:br>
              <a:rPr lang="en-US" sz="2000" b="1" dirty="0" smtClean="0"/>
            </a:br>
            <a:r>
              <a:rPr lang="en-US" sz="2000" b="1" dirty="0" smtClean="0"/>
              <a:t>In </a:t>
            </a:r>
            <a:r>
              <a:rPr lang="en-US" sz="2000" b="1" dirty="0"/>
              <a:t>that perspective limitations are imposed with regard to the number and size of the </a:t>
            </a:r>
            <a:r>
              <a:rPr lang="en-US" sz="2000" b="1" dirty="0" smtClean="0"/>
              <a:t>annexes</a:t>
            </a:r>
            <a:r>
              <a:rPr lang="nl-BE" sz="2000" b="1" dirty="0"/>
              <a:t/>
            </a:r>
            <a:br>
              <a:rPr lang="nl-BE" sz="2000" b="1" dirty="0"/>
            </a:br>
            <a:r>
              <a:rPr lang="nl-BE" sz="2000" b="1" dirty="0" smtClean="0"/>
              <a:t/>
            </a:r>
            <a:br>
              <a:rPr lang="nl-BE" sz="2000" b="1" dirty="0" smtClean="0"/>
            </a:br>
            <a:r>
              <a:rPr lang="en-US" sz="2000" b="1" dirty="0" smtClean="0"/>
              <a:t>Important </a:t>
            </a:r>
            <a:r>
              <a:rPr lang="en-US" sz="2000" b="1" dirty="0"/>
              <a:t>to mention is that for institutions that are not asking for an institutional assessment, or got a negative judgment on such an assessment, the individual programs are subjected to an </a:t>
            </a:r>
            <a:r>
              <a:rPr lang="en-US" sz="2000" b="1" i="1" dirty="0">
                <a:solidFill>
                  <a:srgbClr val="FF0000"/>
                </a:solidFill>
              </a:rPr>
              <a:t>extensive </a:t>
            </a:r>
            <a:r>
              <a:rPr lang="en-US" sz="2000" b="1" i="1" dirty="0" smtClean="0">
                <a:solidFill>
                  <a:srgbClr val="FF0000"/>
                </a:solidFill>
              </a:rPr>
              <a:t>program assessment </a:t>
            </a:r>
            <a:r>
              <a:rPr lang="en-US" sz="2000" b="1" dirty="0"/>
              <a:t>that is more or less similar as </a:t>
            </a:r>
            <a:r>
              <a:rPr lang="en-US" sz="2000" b="1" dirty="0" smtClean="0"/>
              <a:t>before</a:t>
            </a:r>
            <a:r>
              <a:rPr lang="nl-BE" sz="2000" b="1" dirty="0"/>
              <a:t/>
            </a:r>
            <a:br>
              <a:rPr lang="nl-BE" sz="2000" b="1" dirty="0"/>
            </a:br>
            <a:endParaRPr lang="nl-BE" sz="2000" b="1" dirty="0"/>
          </a:p>
        </p:txBody>
      </p:sp>
    </p:spTree>
    <p:extLst>
      <p:ext uri="{BB962C8B-B14F-4D97-AF65-F5344CB8AC3E}">
        <p14:creationId xmlns:p14="http://schemas.microsoft.com/office/powerpoint/2010/main" xmlns="" val="9820191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88640"/>
            <a:ext cx="7772400" cy="1470025"/>
          </a:xfrm>
        </p:spPr>
        <p:txBody>
          <a:bodyPr>
            <a:normAutofit fontScale="90000"/>
          </a:bodyPr>
          <a:lstStyle/>
          <a:p>
            <a:r>
              <a:rPr lang="en-US" sz="2800" b="1" i="1" dirty="0"/>
              <a:t>Institutional quality assurance </a:t>
            </a:r>
            <a:r>
              <a:rPr lang="en-US" sz="2800" b="1" i="1" dirty="0" smtClean="0"/>
              <a:t>assessment:</a:t>
            </a:r>
            <a:r>
              <a:rPr lang="en-US" sz="2800" dirty="0" smtClean="0"/>
              <a:t> </a:t>
            </a:r>
            <a:r>
              <a:rPr lang="en-US" sz="2800" b="1" dirty="0"/>
              <a:t>addresses five interrelated issues that are translated in five standards</a:t>
            </a:r>
            <a:r>
              <a:rPr lang="en-US" sz="2800" dirty="0"/>
              <a:t>:</a:t>
            </a:r>
            <a:r>
              <a:rPr lang="nl-BE" sz="2800" dirty="0"/>
              <a:t/>
            </a:r>
            <a:br>
              <a:rPr lang="nl-BE" sz="2800" dirty="0"/>
            </a:br>
            <a:r>
              <a:rPr lang="en-US" sz="2800" b="1" i="1" dirty="0" smtClean="0"/>
              <a:t> </a:t>
            </a:r>
            <a:r>
              <a:rPr lang="nl-BE" sz="2400" dirty="0"/>
              <a:t/>
            </a:r>
            <a:br>
              <a:rPr lang="nl-BE" sz="2400" dirty="0"/>
            </a:br>
            <a:endParaRPr lang="nl-BE" sz="2400" dirty="0"/>
          </a:p>
        </p:txBody>
      </p:sp>
      <p:sp>
        <p:nvSpPr>
          <p:cNvPr id="3" name="Subtitle 2"/>
          <p:cNvSpPr>
            <a:spLocks noGrp="1"/>
          </p:cNvSpPr>
          <p:nvPr>
            <p:ph type="subTitle" idx="1"/>
          </p:nvPr>
        </p:nvSpPr>
        <p:spPr>
          <a:xfrm>
            <a:off x="395536" y="1340768"/>
            <a:ext cx="8208912" cy="1752600"/>
          </a:xfrm>
        </p:spPr>
        <p:txBody>
          <a:bodyPr>
            <a:noAutofit/>
          </a:bodyPr>
          <a:lstStyle/>
          <a:p>
            <a:pPr marL="342900" lvl="0" indent="-342900" algn="l">
              <a:buFont typeface="Arial" panose="020B0604020202020204" pitchFamily="34" charset="0"/>
              <a:buChar char="•"/>
            </a:pPr>
            <a:r>
              <a:rPr lang="en-US" sz="2000" b="1" dirty="0">
                <a:solidFill>
                  <a:schemeClr val="tx1"/>
                </a:solidFill>
              </a:rPr>
              <a:t>The institution has a broadly supported vision of the quality of its education and the development of a quality </a:t>
            </a:r>
            <a:r>
              <a:rPr lang="en-US" sz="2000" b="1" dirty="0" smtClean="0">
                <a:solidFill>
                  <a:schemeClr val="tx1"/>
                </a:solidFill>
              </a:rPr>
              <a:t>culture</a:t>
            </a:r>
            <a:endParaRPr lang="nl-BE" sz="2000" b="1" dirty="0">
              <a:solidFill>
                <a:schemeClr val="tx1"/>
              </a:solidFill>
            </a:endParaRPr>
          </a:p>
          <a:p>
            <a:pPr marL="342900" lvl="0" indent="-342900" algn="l">
              <a:buFont typeface="Arial" panose="020B0604020202020204" pitchFamily="34" charset="0"/>
              <a:buChar char="•"/>
            </a:pPr>
            <a:r>
              <a:rPr lang="en-US" sz="2000" b="1" dirty="0">
                <a:solidFill>
                  <a:schemeClr val="tx1"/>
                </a:solidFill>
              </a:rPr>
              <a:t>The institution pursues an adequate policy in order to realize its vision of the quality of its education. This comprises such aspects as policies in the field of education, </a:t>
            </a:r>
            <a:r>
              <a:rPr lang="en-US" sz="2000" b="1" dirty="0" smtClean="0">
                <a:solidFill>
                  <a:schemeClr val="tx1"/>
                </a:solidFill>
              </a:rPr>
              <a:t>staff, </a:t>
            </a:r>
            <a:r>
              <a:rPr lang="en-US" sz="2000" b="1" dirty="0">
                <a:solidFill>
                  <a:schemeClr val="tx1"/>
                </a:solidFill>
              </a:rPr>
              <a:t>facilities, accessibility for students with disabilities, embedding of research in the education </a:t>
            </a:r>
            <a:r>
              <a:rPr lang="en-US" sz="2000" b="1" dirty="0" smtClean="0">
                <a:solidFill>
                  <a:schemeClr val="tx1"/>
                </a:solidFill>
              </a:rPr>
              <a:t>provided</a:t>
            </a:r>
            <a:endParaRPr lang="nl-BE" sz="2000" b="1" dirty="0">
              <a:solidFill>
                <a:schemeClr val="tx1"/>
              </a:solidFill>
            </a:endParaRPr>
          </a:p>
          <a:p>
            <a:pPr marL="342900" lvl="0" indent="-342900" algn="l">
              <a:buFont typeface="Arial" panose="020B0604020202020204" pitchFamily="34" charset="0"/>
              <a:buChar char="•"/>
            </a:pPr>
            <a:r>
              <a:rPr lang="en-US" sz="2000" b="1" dirty="0">
                <a:solidFill>
                  <a:schemeClr val="tx1"/>
                </a:solidFill>
              </a:rPr>
              <a:t>The institution has insight into the extent to which its vision on the </a:t>
            </a:r>
            <a:r>
              <a:rPr lang="en-US" sz="2000" b="1" dirty="0" smtClean="0">
                <a:solidFill>
                  <a:schemeClr val="tx1"/>
                </a:solidFill>
              </a:rPr>
              <a:t>quality </a:t>
            </a:r>
            <a:r>
              <a:rPr lang="en-US" sz="2000" b="1" dirty="0">
                <a:solidFill>
                  <a:schemeClr val="tx1"/>
                </a:solidFill>
              </a:rPr>
              <a:t>of its education is realized. It gauges and evaluates the quality of its programs </a:t>
            </a:r>
            <a:r>
              <a:rPr lang="en-US" sz="2000" b="1" dirty="0" smtClean="0">
                <a:solidFill>
                  <a:schemeClr val="tx1"/>
                </a:solidFill>
              </a:rPr>
              <a:t>regularly</a:t>
            </a:r>
            <a:endParaRPr lang="nl-BE" sz="2000" b="1" dirty="0">
              <a:solidFill>
                <a:schemeClr val="tx1"/>
              </a:solidFill>
            </a:endParaRPr>
          </a:p>
          <a:p>
            <a:pPr marL="342900" lvl="0" indent="-342900" algn="l">
              <a:buFont typeface="Arial" panose="020B0604020202020204" pitchFamily="34" charset="0"/>
              <a:buChar char="•"/>
            </a:pPr>
            <a:r>
              <a:rPr lang="en-US" sz="2000" b="1" dirty="0">
                <a:solidFill>
                  <a:schemeClr val="tx1"/>
                </a:solidFill>
              </a:rPr>
              <a:t>The institution can demonstrate that it systematically improves the quality of its programs whenever </a:t>
            </a:r>
            <a:r>
              <a:rPr lang="en-US" sz="2000" b="1" dirty="0" smtClean="0">
                <a:solidFill>
                  <a:schemeClr val="tx1"/>
                </a:solidFill>
              </a:rPr>
              <a:t>required</a:t>
            </a:r>
            <a:endParaRPr lang="nl-BE" sz="2000" b="1" dirty="0">
              <a:solidFill>
                <a:schemeClr val="tx1"/>
              </a:solidFill>
            </a:endParaRPr>
          </a:p>
          <a:p>
            <a:pPr marL="342900" indent="-342900" algn="l">
              <a:buFont typeface="Arial" panose="020B0604020202020204" pitchFamily="34" charset="0"/>
              <a:buChar char="•"/>
            </a:pPr>
            <a:r>
              <a:rPr lang="en-US" sz="2000" b="1" dirty="0">
                <a:solidFill>
                  <a:schemeClr val="tx1"/>
                </a:solidFill>
              </a:rPr>
              <a:t>The institution has an effective organization and decision-making </a:t>
            </a:r>
            <a:r>
              <a:rPr lang="en-US" sz="2000" b="1" dirty="0" smtClean="0">
                <a:solidFill>
                  <a:schemeClr val="tx1"/>
                </a:solidFill>
              </a:rPr>
              <a:t>structure with </a:t>
            </a:r>
            <a:r>
              <a:rPr lang="en-US" sz="2000" b="1" dirty="0">
                <a:solidFill>
                  <a:schemeClr val="tx1"/>
                </a:solidFill>
              </a:rPr>
              <a:t>regard to the quality of its programs which clearly defines the tasks and responsibilities</a:t>
            </a:r>
            <a:endParaRPr lang="nl-BE" sz="2000" b="1" dirty="0">
              <a:solidFill>
                <a:schemeClr val="tx1"/>
              </a:solidFill>
            </a:endParaRPr>
          </a:p>
        </p:txBody>
      </p:sp>
    </p:spTree>
    <p:extLst>
      <p:ext uri="{BB962C8B-B14F-4D97-AF65-F5344CB8AC3E}">
        <p14:creationId xmlns:p14="http://schemas.microsoft.com/office/powerpoint/2010/main" xmlns="" val="35140460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996952"/>
            <a:ext cx="8229600" cy="1143000"/>
          </a:xfrm>
        </p:spPr>
        <p:txBody>
          <a:bodyPr>
            <a:normAutofit fontScale="90000"/>
          </a:bodyPr>
          <a:lstStyle/>
          <a:p>
            <a:pPr algn="l"/>
            <a:r>
              <a:rPr lang="en-US" sz="2400" b="1" dirty="0"/>
              <a:t>The NVAO appoints an audit panel of at least four members that conducts the assessment. The panel </a:t>
            </a:r>
            <a:r>
              <a:rPr lang="en-US" sz="2400" b="1" dirty="0" smtClean="0"/>
              <a:t/>
            </a:r>
            <a:br>
              <a:rPr lang="en-US" sz="2400" b="1" dirty="0" smtClean="0"/>
            </a:br>
            <a:r>
              <a:rPr lang="en-US" sz="2400" b="1" dirty="0"/>
              <a:t>	</a:t>
            </a:r>
            <a:r>
              <a:rPr lang="en-US" sz="2400" b="1" dirty="0" smtClean="0"/>
              <a:t>* involves </a:t>
            </a:r>
            <a:r>
              <a:rPr lang="en-US" sz="2400" b="1" dirty="0"/>
              <a:t>administrative, educational and audit </a:t>
            </a:r>
            <a:r>
              <a:rPr lang="en-US" sz="2400" b="1" dirty="0" smtClean="0"/>
              <a:t>expertise </a:t>
            </a:r>
            <a:br>
              <a:rPr lang="en-US" sz="2400" b="1" dirty="0" smtClean="0"/>
            </a:br>
            <a:r>
              <a:rPr lang="en-US" sz="2400" b="1" dirty="0"/>
              <a:t>	</a:t>
            </a:r>
            <a:r>
              <a:rPr lang="en-US" sz="2400" b="1" dirty="0" smtClean="0"/>
              <a:t>* is </a:t>
            </a:r>
            <a:r>
              <a:rPr lang="en-US" sz="2400" b="1" dirty="0"/>
              <a:t>counseled by a process-coordinator </a:t>
            </a:r>
            <a:br>
              <a:rPr lang="en-US" sz="2400" b="1" dirty="0"/>
            </a:br>
            <a:r>
              <a:rPr lang="en-US" sz="2400" b="1" dirty="0" smtClean="0"/>
              <a:t>	* is supported </a:t>
            </a:r>
            <a:r>
              <a:rPr lang="en-US" sz="2400" b="1" dirty="0"/>
              <a:t>by a </a:t>
            </a:r>
            <a:r>
              <a:rPr lang="en-US" sz="2400" b="1" dirty="0" smtClean="0"/>
              <a:t>secretary </a:t>
            </a:r>
            <a:br>
              <a:rPr lang="en-US" sz="2400" b="1" dirty="0" smtClean="0"/>
            </a:br>
            <a:r>
              <a:rPr lang="en-US" sz="2400" b="1" dirty="0"/>
              <a:t/>
            </a:r>
            <a:br>
              <a:rPr lang="en-US" sz="2400" b="1" dirty="0"/>
            </a:br>
            <a:r>
              <a:rPr lang="en-US" sz="2400" b="1" dirty="0" smtClean="0"/>
              <a:t>Based </a:t>
            </a:r>
            <a:r>
              <a:rPr lang="en-US" sz="2400" b="1" dirty="0"/>
              <a:t>on the information provided by the institution and two visits to the institution, the panel evaluates each of the five standards in terms of </a:t>
            </a:r>
            <a:r>
              <a:rPr lang="en-US" sz="2400" b="1" i="1" dirty="0"/>
              <a:t>meets, does not meet or partially meets </a:t>
            </a:r>
            <a:r>
              <a:rPr lang="en-US" sz="2400" b="1" dirty="0"/>
              <a:t>the </a:t>
            </a:r>
            <a:r>
              <a:rPr lang="en-US" sz="2400" b="1" dirty="0" smtClean="0"/>
              <a:t>standard  </a:t>
            </a:r>
            <a:br>
              <a:rPr lang="en-US" sz="2400" b="1" dirty="0" smtClean="0"/>
            </a:br>
            <a:r>
              <a:rPr lang="en-US" sz="2400" b="1" dirty="0"/>
              <a:t/>
            </a:r>
            <a:br>
              <a:rPr lang="en-US" sz="2400" b="1" dirty="0"/>
            </a:br>
            <a:r>
              <a:rPr lang="en-US" sz="2400" b="1" dirty="0" smtClean="0"/>
              <a:t>Subsequently the panel formulates a substantiated </a:t>
            </a:r>
            <a:r>
              <a:rPr lang="en-US" sz="2400" b="1" dirty="0"/>
              <a:t>general judgment about the overall question </a:t>
            </a:r>
            <a:r>
              <a:rPr lang="en-US" sz="2400" b="1" i="1" dirty="0"/>
              <a:t>whether the institution has implemented an effective quality assurance system that enables it to guarantee the quality of its educational </a:t>
            </a:r>
            <a:r>
              <a:rPr lang="en-US" sz="2400" b="1" i="1" dirty="0" smtClean="0"/>
              <a:t>programs</a:t>
            </a:r>
            <a:r>
              <a:rPr lang="en-US" sz="2400" b="1" dirty="0" smtClean="0"/>
              <a:t> </a:t>
            </a:r>
            <a:br>
              <a:rPr lang="en-US" sz="2400" b="1" dirty="0" smtClean="0"/>
            </a:br>
            <a:r>
              <a:rPr lang="en-US" sz="2400" b="1" dirty="0"/>
              <a:t/>
            </a:r>
            <a:br>
              <a:rPr lang="en-US" sz="2400" b="1" dirty="0"/>
            </a:br>
            <a:r>
              <a:rPr lang="en-US" sz="2400" b="1" dirty="0" smtClean="0"/>
              <a:t>The </a:t>
            </a:r>
            <a:r>
              <a:rPr lang="en-US" sz="2400" b="1" dirty="0"/>
              <a:t>judgment can be positive, negative , or conditionally </a:t>
            </a:r>
            <a:r>
              <a:rPr lang="en-US" sz="2400" b="1" dirty="0" smtClean="0"/>
              <a:t>positive </a:t>
            </a:r>
            <a:br>
              <a:rPr lang="en-US" sz="2400" b="1" dirty="0" smtClean="0"/>
            </a:br>
            <a:r>
              <a:rPr lang="en-US" sz="2400" b="1" dirty="0" smtClean="0"/>
              <a:t>In </a:t>
            </a:r>
            <a:r>
              <a:rPr lang="en-US" sz="2400" b="1" dirty="0"/>
              <a:t>case of a negative or conditionally positive evaluation the institution can under certain circumstances be given a chance for remediation within a period of, for instance, one </a:t>
            </a:r>
            <a:r>
              <a:rPr lang="en-US" sz="2400" b="1" dirty="0" smtClean="0"/>
              <a:t>year  </a:t>
            </a:r>
            <a:r>
              <a:rPr lang="nl-BE" sz="2400" b="1" dirty="0"/>
              <a:t/>
            </a:r>
            <a:br>
              <a:rPr lang="nl-BE" sz="2400" b="1" dirty="0"/>
            </a:br>
            <a:endParaRPr lang="nl-BE" sz="2400" b="1" dirty="0"/>
          </a:p>
        </p:txBody>
      </p:sp>
    </p:spTree>
    <p:extLst>
      <p:ext uri="{BB962C8B-B14F-4D97-AF65-F5344CB8AC3E}">
        <p14:creationId xmlns:p14="http://schemas.microsoft.com/office/powerpoint/2010/main" xmlns="" val="3674322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0"/>
            <a:ext cx="7772400" cy="1470025"/>
          </a:xfrm>
        </p:spPr>
        <p:txBody>
          <a:bodyPr>
            <a:normAutofit/>
          </a:bodyPr>
          <a:lstStyle/>
          <a:p>
            <a:r>
              <a:rPr lang="en-US" sz="2800" b="1" i="1" dirty="0"/>
              <a:t>Limited program assessment</a:t>
            </a:r>
            <a:r>
              <a:rPr lang="nl-BE" sz="2800" dirty="0"/>
              <a:t/>
            </a:r>
            <a:br>
              <a:rPr lang="nl-BE" sz="2800" dirty="0"/>
            </a:br>
            <a:endParaRPr lang="nl-BE" sz="2800" dirty="0"/>
          </a:p>
        </p:txBody>
      </p:sp>
      <p:sp>
        <p:nvSpPr>
          <p:cNvPr id="3" name="Subtitle 2"/>
          <p:cNvSpPr>
            <a:spLocks noGrp="1"/>
          </p:cNvSpPr>
          <p:nvPr>
            <p:ph type="subTitle" idx="1"/>
          </p:nvPr>
        </p:nvSpPr>
        <p:spPr>
          <a:xfrm>
            <a:off x="467544" y="908720"/>
            <a:ext cx="8208912" cy="1752600"/>
          </a:xfrm>
        </p:spPr>
        <p:txBody>
          <a:bodyPr>
            <a:noAutofit/>
          </a:bodyPr>
          <a:lstStyle/>
          <a:p>
            <a:pPr algn="l"/>
            <a:r>
              <a:rPr lang="en-US" sz="2000" b="1" dirty="0">
                <a:solidFill>
                  <a:schemeClr val="tx1"/>
                </a:solidFill>
              </a:rPr>
              <a:t>T</a:t>
            </a:r>
            <a:r>
              <a:rPr lang="en-US" sz="2000" b="1" dirty="0" smtClean="0">
                <a:solidFill>
                  <a:schemeClr val="tx1"/>
                </a:solidFill>
              </a:rPr>
              <a:t>he </a:t>
            </a:r>
            <a:r>
              <a:rPr lang="en-US" sz="2000" b="1" dirty="0">
                <a:solidFill>
                  <a:schemeClr val="tx1"/>
                </a:solidFill>
              </a:rPr>
              <a:t>limited program evaluation is applied to programs of institutions that have obtained a positive result following an institutional </a:t>
            </a:r>
            <a:r>
              <a:rPr lang="en-US" sz="2000" b="1" dirty="0" smtClean="0">
                <a:solidFill>
                  <a:schemeClr val="tx1"/>
                </a:solidFill>
              </a:rPr>
              <a:t>assessment </a:t>
            </a:r>
          </a:p>
          <a:p>
            <a:pPr algn="l"/>
            <a:r>
              <a:rPr lang="en-US" sz="2000" b="1" dirty="0" smtClean="0">
                <a:solidFill>
                  <a:schemeClr val="tx1"/>
                </a:solidFill>
              </a:rPr>
              <a:t>The </a:t>
            </a:r>
            <a:r>
              <a:rPr lang="en-US" sz="2000" b="1" dirty="0">
                <a:solidFill>
                  <a:schemeClr val="tx1"/>
                </a:solidFill>
              </a:rPr>
              <a:t>assessment is based on a </a:t>
            </a:r>
            <a:r>
              <a:rPr lang="en-US" sz="2000" b="1" i="1" dirty="0">
                <a:solidFill>
                  <a:schemeClr val="tx1"/>
                </a:solidFill>
              </a:rPr>
              <a:t>discussion with peers focused on the quality and the content of the program</a:t>
            </a:r>
            <a:r>
              <a:rPr lang="en-US" sz="2000" b="1" dirty="0">
                <a:solidFill>
                  <a:schemeClr val="tx1"/>
                </a:solidFill>
              </a:rPr>
              <a:t>. Thereby three main issues are addressed that are again translated into three standards:</a:t>
            </a:r>
            <a:endParaRPr lang="nl-BE" sz="2000" b="1" dirty="0">
              <a:solidFill>
                <a:schemeClr val="tx1"/>
              </a:solidFill>
            </a:endParaRPr>
          </a:p>
          <a:p>
            <a:pPr marL="342900" lvl="0" indent="-342900" algn="l">
              <a:buFont typeface="Arial" panose="020B0604020202020204" pitchFamily="34" charset="0"/>
              <a:buChar char="•"/>
            </a:pPr>
            <a:r>
              <a:rPr lang="en-US" sz="2000" b="1" i="1" dirty="0">
                <a:solidFill>
                  <a:schemeClr val="tx1"/>
                </a:solidFill>
              </a:rPr>
              <a:t>Intended learning outcomes</a:t>
            </a:r>
            <a:r>
              <a:rPr lang="en-US" sz="2000" b="1" dirty="0">
                <a:solidFill>
                  <a:schemeClr val="tx1"/>
                </a:solidFill>
              </a:rPr>
              <a:t>: The intended learning outcomes of the program have been concretized with regard to content, level and orientation (bachelor or master; academic or professional); they meet international </a:t>
            </a:r>
            <a:r>
              <a:rPr lang="en-US" sz="2000" b="1" dirty="0" smtClean="0">
                <a:solidFill>
                  <a:schemeClr val="tx1"/>
                </a:solidFill>
              </a:rPr>
              <a:t>requirements</a:t>
            </a:r>
            <a:endParaRPr lang="nl-BE" sz="2000" b="1" dirty="0">
              <a:solidFill>
                <a:schemeClr val="tx1"/>
              </a:solidFill>
            </a:endParaRPr>
          </a:p>
          <a:p>
            <a:pPr marL="342900" lvl="0" indent="-342900" algn="l">
              <a:buFont typeface="Arial" panose="020B0604020202020204" pitchFamily="34" charset="0"/>
              <a:buChar char="•"/>
            </a:pPr>
            <a:r>
              <a:rPr lang="en-US" sz="2000" b="1" i="1" dirty="0">
                <a:solidFill>
                  <a:schemeClr val="tx1"/>
                </a:solidFill>
              </a:rPr>
              <a:t>Teaching-learning environment</a:t>
            </a:r>
            <a:r>
              <a:rPr lang="en-US" sz="2000" b="1" dirty="0">
                <a:solidFill>
                  <a:schemeClr val="tx1"/>
                </a:solidFill>
              </a:rPr>
              <a:t>: The curriculum, staff and program-specific services and facilities enable the incoming students to achieve the intended learning outcomes. The curriculum, staff, services and facilities constitute a coherent teaching-learning environment for </a:t>
            </a:r>
            <a:r>
              <a:rPr lang="en-US" sz="2000" b="1" dirty="0" smtClean="0">
                <a:solidFill>
                  <a:schemeClr val="tx1"/>
                </a:solidFill>
              </a:rPr>
              <a:t>students</a:t>
            </a:r>
            <a:endParaRPr lang="nl-BE" sz="2000" b="1" dirty="0">
              <a:solidFill>
                <a:schemeClr val="tx1"/>
              </a:solidFill>
            </a:endParaRPr>
          </a:p>
          <a:p>
            <a:pPr marL="342900" lvl="0" indent="-342900" algn="l">
              <a:buFont typeface="Arial" panose="020B0604020202020204" pitchFamily="34" charset="0"/>
              <a:buChar char="•"/>
            </a:pPr>
            <a:r>
              <a:rPr lang="en-US" sz="2000" b="1" i="1" dirty="0">
                <a:solidFill>
                  <a:schemeClr val="tx1"/>
                </a:solidFill>
              </a:rPr>
              <a:t>Assessment and achieved learning outcomes</a:t>
            </a:r>
            <a:r>
              <a:rPr lang="en-US" sz="2000" b="1" dirty="0">
                <a:solidFill>
                  <a:schemeClr val="tx1"/>
                </a:solidFill>
              </a:rPr>
              <a:t>: The program has an adequate assessment system in place and demonstrates that the intended learning outcomes are </a:t>
            </a:r>
            <a:r>
              <a:rPr lang="en-US" sz="2000" b="1" dirty="0" smtClean="0">
                <a:solidFill>
                  <a:schemeClr val="tx1"/>
                </a:solidFill>
              </a:rPr>
              <a:t>achieved</a:t>
            </a:r>
            <a:endParaRPr lang="nl-BE" sz="2000" b="1" dirty="0">
              <a:solidFill>
                <a:schemeClr val="tx1"/>
              </a:solidFill>
            </a:endParaRPr>
          </a:p>
          <a:p>
            <a:pPr algn="l"/>
            <a:endParaRPr lang="nl-BE" sz="2000" b="1" dirty="0">
              <a:solidFill>
                <a:schemeClr val="tx1"/>
              </a:solidFill>
            </a:endParaRPr>
          </a:p>
        </p:txBody>
      </p:sp>
    </p:spTree>
    <p:extLst>
      <p:ext uri="{BB962C8B-B14F-4D97-AF65-F5344CB8AC3E}">
        <p14:creationId xmlns:p14="http://schemas.microsoft.com/office/powerpoint/2010/main" xmlns="" val="153737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564904"/>
            <a:ext cx="8229600" cy="1143000"/>
          </a:xfrm>
        </p:spPr>
        <p:txBody>
          <a:bodyPr>
            <a:noAutofit/>
          </a:bodyPr>
          <a:lstStyle/>
          <a:p>
            <a:pPr algn="l"/>
            <a:r>
              <a:rPr lang="en-US" sz="2000" b="1" dirty="0"/>
              <a:t>The review committee for a limited program assessment is convened by the institution or by an external quality assessment agency in consultation with the </a:t>
            </a:r>
            <a:r>
              <a:rPr lang="en-US" sz="2000" b="1" dirty="0" smtClean="0"/>
              <a:t>institution. The </a:t>
            </a:r>
            <a:r>
              <a:rPr lang="en-US" sz="2000" b="1" dirty="0"/>
              <a:t>panel has to be independent of the institution, and needs to be approved by the </a:t>
            </a:r>
            <a:r>
              <a:rPr lang="en-US" sz="2000" b="1" dirty="0" smtClean="0"/>
              <a:t>NVAO </a:t>
            </a:r>
            <a:br>
              <a:rPr lang="en-US" sz="2000" b="1" dirty="0" smtClean="0"/>
            </a:br>
            <a:r>
              <a:rPr lang="en-US" sz="2000" b="1" dirty="0"/>
              <a:t/>
            </a:r>
            <a:br>
              <a:rPr lang="en-US" sz="2000" b="1" dirty="0"/>
            </a:br>
            <a:r>
              <a:rPr lang="en-US" sz="2000" b="1" dirty="0" smtClean="0"/>
              <a:t>The </a:t>
            </a:r>
            <a:r>
              <a:rPr lang="en-US" sz="2000" b="1" dirty="0"/>
              <a:t>panel consists of minimum four members among whom at least two domain experts and a </a:t>
            </a:r>
            <a:r>
              <a:rPr lang="en-US" sz="2000" b="1" dirty="0" smtClean="0"/>
              <a:t>student</a:t>
            </a:r>
            <a:br>
              <a:rPr lang="en-US" sz="2000" b="1" dirty="0" smtClean="0"/>
            </a:br>
            <a:r>
              <a:rPr lang="en-US" sz="2000" b="1" dirty="0" smtClean="0"/>
              <a:t>Besides </a:t>
            </a:r>
            <a:r>
              <a:rPr lang="en-US" sz="2000" b="1" dirty="0"/>
              <a:t>domain expertise the committee commands international expertise, educational expertise, assessment and audit expertise, and, if relevant, professional expertise relevant to the </a:t>
            </a:r>
            <a:r>
              <a:rPr lang="en-US" sz="2000" b="1" dirty="0" smtClean="0"/>
              <a:t>program. The </a:t>
            </a:r>
            <a:r>
              <a:rPr lang="en-US" sz="2000" b="1" dirty="0"/>
              <a:t>members of the panel receive a limited number of specified documents to read before the visit to the </a:t>
            </a:r>
            <a:r>
              <a:rPr lang="en-US" sz="2000" b="1" dirty="0" smtClean="0"/>
              <a:t>institution</a:t>
            </a:r>
            <a:br>
              <a:rPr lang="en-US" sz="2000" b="1" dirty="0" smtClean="0"/>
            </a:br>
            <a:r>
              <a:rPr lang="en-US" sz="2000" b="1" dirty="0"/>
              <a:t/>
            </a:r>
            <a:br>
              <a:rPr lang="en-US" sz="2000" b="1" dirty="0"/>
            </a:br>
            <a:r>
              <a:rPr lang="en-US" sz="2000" b="1" dirty="0" smtClean="0"/>
              <a:t>Based </a:t>
            </a:r>
            <a:r>
              <a:rPr lang="en-US" sz="2000" b="1" dirty="0"/>
              <a:t>on the information in the documents and the discussions during the visit the committee formulates a </a:t>
            </a:r>
            <a:r>
              <a:rPr lang="en-US" sz="2000" b="1" dirty="0" smtClean="0"/>
              <a:t>substantiated judgment </a:t>
            </a:r>
            <a:r>
              <a:rPr lang="en-US" sz="2000" b="1" dirty="0"/>
              <a:t>regarding each of the three standards on a four-point scale: </a:t>
            </a:r>
            <a:r>
              <a:rPr lang="en-US" sz="2000" b="1" i="1" dirty="0"/>
              <a:t>unsatisfactory, satisfactory, good, or </a:t>
            </a:r>
            <a:r>
              <a:rPr lang="en-US" sz="2000" b="1" i="1" dirty="0" smtClean="0"/>
              <a:t>excellent</a:t>
            </a:r>
            <a:r>
              <a:rPr lang="en-US" sz="2000" b="1" dirty="0" smtClean="0"/>
              <a:t/>
            </a:r>
            <a:br>
              <a:rPr lang="en-US" sz="2000" b="1" dirty="0" smtClean="0"/>
            </a:br>
            <a:r>
              <a:rPr lang="en-US" sz="2000" b="1" dirty="0"/>
              <a:t/>
            </a:r>
            <a:br>
              <a:rPr lang="en-US" sz="2000" b="1" dirty="0"/>
            </a:br>
            <a:r>
              <a:rPr lang="en-US" sz="2000" b="1" dirty="0" smtClean="0"/>
              <a:t>Subsequently </a:t>
            </a:r>
            <a:r>
              <a:rPr lang="en-US" sz="2000" b="1" dirty="0"/>
              <a:t>the committee formulates on the </a:t>
            </a:r>
            <a:r>
              <a:rPr lang="en-US" sz="2000" b="1" i="1" dirty="0"/>
              <a:t>same four-point scale </a:t>
            </a:r>
            <a:r>
              <a:rPr lang="en-US" sz="2000" b="1" dirty="0"/>
              <a:t>a substantiated overall judgment about the quality of the </a:t>
            </a:r>
            <a:r>
              <a:rPr lang="en-US" sz="2000" b="1" dirty="0" smtClean="0"/>
              <a:t>program </a:t>
            </a:r>
            <a:endParaRPr lang="nl-BE" sz="2000" b="1" dirty="0"/>
          </a:p>
        </p:txBody>
      </p:sp>
    </p:spTree>
    <p:extLst>
      <p:ext uri="{BB962C8B-B14F-4D97-AF65-F5344CB8AC3E}">
        <p14:creationId xmlns:p14="http://schemas.microsoft.com/office/powerpoint/2010/main" xmlns="" val="41232226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852936"/>
            <a:ext cx="8229600" cy="1143000"/>
          </a:xfrm>
        </p:spPr>
        <p:txBody>
          <a:bodyPr>
            <a:noAutofit/>
          </a:bodyPr>
          <a:lstStyle/>
          <a:p>
            <a:pPr lvl="0" algn="l"/>
            <a:r>
              <a:rPr lang="en-US" sz="2000" b="1" dirty="0" smtClean="0"/>
              <a:t>* </a:t>
            </a:r>
            <a:r>
              <a:rPr lang="en-US" sz="2000" b="1" i="1" dirty="0" smtClean="0"/>
              <a:t>Unsatisfactory</a:t>
            </a:r>
            <a:r>
              <a:rPr lang="en-US" sz="2000" b="1" dirty="0"/>
              <a:t>: the program does not meet the current generic quality </a:t>
            </a:r>
            <a:r>
              <a:rPr lang="en-US" sz="2000" b="1" dirty="0" smtClean="0"/>
              <a:t>	standards </a:t>
            </a:r>
            <a:r>
              <a:rPr lang="en-US" sz="2000" b="1" dirty="0"/>
              <a:t>and shows serious shortcomings in several </a:t>
            </a:r>
            <a:r>
              <a:rPr lang="en-US" sz="2000" b="1" dirty="0" smtClean="0"/>
              <a:t>areas</a:t>
            </a:r>
            <a:br>
              <a:rPr lang="en-US" sz="2000" b="1" dirty="0" smtClean="0"/>
            </a:br>
            <a:r>
              <a:rPr lang="en-US" sz="2000" b="1" dirty="0" smtClean="0"/>
              <a:t>* </a:t>
            </a:r>
            <a:r>
              <a:rPr lang="en-US" sz="2000" b="1" i="1" dirty="0" smtClean="0"/>
              <a:t>Satisfactory</a:t>
            </a:r>
            <a:r>
              <a:rPr lang="en-US" sz="2000" b="1" dirty="0"/>
              <a:t>: the program meets the current generic quality standards and </a:t>
            </a:r>
            <a:r>
              <a:rPr lang="en-US" sz="2000" b="1" dirty="0" smtClean="0"/>
              <a:t>	shows </a:t>
            </a:r>
            <a:r>
              <a:rPr lang="en-US" sz="2000" b="1" dirty="0"/>
              <a:t>an acceptable level across its entire </a:t>
            </a:r>
            <a:r>
              <a:rPr lang="en-US" sz="2000" b="1" dirty="0" smtClean="0"/>
              <a:t>spectrum</a:t>
            </a:r>
            <a:r>
              <a:rPr lang="nl-BE" sz="2000" b="1" dirty="0"/>
              <a:t/>
            </a:r>
            <a:br>
              <a:rPr lang="nl-BE" sz="2000" b="1" dirty="0"/>
            </a:br>
            <a:r>
              <a:rPr lang="nl-BE" sz="2000" b="1" dirty="0" smtClean="0"/>
              <a:t>* </a:t>
            </a:r>
            <a:r>
              <a:rPr lang="en-US" sz="2000" b="1" i="1" dirty="0" smtClean="0"/>
              <a:t>Good</a:t>
            </a:r>
            <a:r>
              <a:rPr lang="en-US" sz="2000" b="1" dirty="0"/>
              <a:t>: the program systematically surpasses the current generic quality </a:t>
            </a:r>
            <a:r>
              <a:rPr lang="en-US" sz="2000" b="1" dirty="0" smtClean="0"/>
              <a:t>	standards </a:t>
            </a:r>
            <a:r>
              <a:rPr lang="en-US" sz="2000" b="1" dirty="0"/>
              <a:t>across its entire </a:t>
            </a:r>
            <a:r>
              <a:rPr lang="en-US" sz="2000" b="1" dirty="0" smtClean="0"/>
              <a:t>spectrum</a:t>
            </a:r>
            <a:r>
              <a:rPr lang="nl-BE" sz="2000" b="1" dirty="0"/>
              <a:t/>
            </a:r>
            <a:br>
              <a:rPr lang="nl-BE" sz="2000" b="1" dirty="0"/>
            </a:br>
            <a:r>
              <a:rPr lang="nl-BE" sz="2000" b="1" dirty="0" smtClean="0"/>
              <a:t>*</a:t>
            </a:r>
            <a:r>
              <a:rPr lang="nl-BE" sz="2000" b="1" i="1" dirty="0" smtClean="0"/>
              <a:t> </a:t>
            </a:r>
            <a:r>
              <a:rPr lang="en-US" sz="2000" b="1" i="1" dirty="0" smtClean="0"/>
              <a:t>Excellent</a:t>
            </a:r>
            <a:r>
              <a:rPr lang="en-US" sz="2000" b="1" dirty="0"/>
              <a:t>: the program systematically well surpasses the generic quality </a:t>
            </a:r>
            <a:r>
              <a:rPr lang="en-US" sz="2000" b="1" dirty="0" smtClean="0"/>
              <a:t>	standards </a:t>
            </a:r>
            <a:r>
              <a:rPr lang="en-US" sz="2000" b="1" dirty="0"/>
              <a:t>across its entire spectrum and is regarded as an </a:t>
            </a:r>
            <a:r>
              <a:rPr lang="en-US" sz="2000" b="1" dirty="0" smtClean="0"/>
              <a:t>	(</a:t>
            </a:r>
            <a:r>
              <a:rPr lang="en-US" sz="2000" b="1" dirty="0"/>
              <a:t>inter)national </a:t>
            </a:r>
            <a:r>
              <a:rPr lang="en-US" sz="2000" b="1" dirty="0" smtClean="0"/>
              <a:t>example</a:t>
            </a:r>
            <a:r>
              <a:rPr lang="nl-BE" sz="2000" b="1" dirty="0"/>
              <a:t/>
            </a:r>
            <a:br>
              <a:rPr lang="nl-BE" sz="2000" b="1" dirty="0"/>
            </a:br>
            <a:r>
              <a:rPr lang="nl-BE" sz="2000" b="1" dirty="0" smtClean="0"/>
              <a:t/>
            </a:r>
            <a:br>
              <a:rPr lang="nl-BE" sz="2000" b="1" dirty="0" smtClean="0"/>
            </a:br>
            <a:r>
              <a:rPr lang="en-US" sz="2000" b="1" dirty="0" smtClean="0"/>
              <a:t>The </a:t>
            </a:r>
            <a:r>
              <a:rPr lang="en-US" sz="2000" b="1" dirty="0"/>
              <a:t>secretary prepares an assessment report of about 20 pages that is finalized after it has been checked by the members of the </a:t>
            </a:r>
            <a:r>
              <a:rPr lang="en-US" sz="2000" b="1" dirty="0" smtClean="0"/>
              <a:t>panel </a:t>
            </a:r>
            <a:br>
              <a:rPr lang="en-US" sz="2000" b="1" dirty="0" smtClean="0"/>
            </a:br>
            <a:r>
              <a:rPr lang="en-US" sz="2000" b="1" dirty="0" smtClean="0"/>
              <a:t>The </a:t>
            </a:r>
            <a:r>
              <a:rPr lang="en-US" sz="2000" b="1" dirty="0"/>
              <a:t>main part of the report consists of </a:t>
            </a:r>
            <a:r>
              <a:rPr lang="en-US" sz="2000" b="1" i="1" dirty="0"/>
              <a:t>the panel’s judgments about the three standards and the underpinnings of these </a:t>
            </a:r>
            <a:r>
              <a:rPr lang="en-US" sz="2000" b="1" i="1" dirty="0" smtClean="0"/>
              <a:t>evaluations</a:t>
            </a:r>
            <a:r>
              <a:rPr lang="en-US" sz="2000" b="1" dirty="0" smtClean="0"/>
              <a:t/>
            </a:r>
            <a:br>
              <a:rPr lang="en-US" sz="2000" b="1" dirty="0" smtClean="0"/>
            </a:br>
            <a:r>
              <a:rPr lang="en-US" sz="2000" b="1" dirty="0" smtClean="0"/>
              <a:t>Suggested </a:t>
            </a:r>
            <a:r>
              <a:rPr lang="en-US" sz="2000" b="1" i="1" dirty="0"/>
              <a:t>measures for improvement are presented in a separate </a:t>
            </a:r>
            <a:r>
              <a:rPr lang="en-US" sz="2000" b="1" i="1" dirty="0" smtClean="0"/>
              <a:t>section</a:t>
            </a:r>
            <a:r>
              <a:rPr lang="nl-BE" sz="2000" b="1" dirty="0"/>
              <a:t/>
            </a:r>
            <a:br>
              <a:rPr lang="nl-BE" sz="2000" b="1" dirty="0"/>
            </a:br>
            <a:r>
              <a:rPr lang="nl-BE" sz="2000" b="1" dirty="0" smtClean="0"/>
              <a:t/>
            </a:r>
            <a:br>
              <a:rPr lang="nl-BE" sz="2000" b="1" dirty="0" smtClean="0"/>
            </a:br>
            <a:r>
              <a:rPr lang="en-US" sz="2000" b="1" dirty="0" smtClean="0"/>
              <a:t>Based </a:t>
            </a:r>
            <a:r>
              <a:rPr lang="en-US" sz="2000" b="1" dirty="0"/>
              <a:t>on the assessment report the institution applies to the NVAO for </a:t>
            </a:r>
            <a:r>
              <a:rPr lang="en-US" sz="2000" b="1" dirty="0" smtClean="0"/>
              <a:t>accreditation </a:t>
            </a:r>
            <a:br>
              <a:rPr lang="en-US" sz="2000" b="1" dirty="0" smtClean="0"/>
            </a:br>
            <a:r>
              <a:rPr lang="en-US" sz="2000" b="1" dirty="0" smtClean="0"/>
              <a:t>The </a:t>
            </a:r>
            <a:r>
              <a:rPr lang="en-US" sz="2000" b="1" dirty="0"/>
              <a:t>NVAO can take one of three possible decisions: to accredit the program, not to accredit it, or to grant – under certain stipulated circumstances – an improvement period</a:t>
            </a:r>
            <a:endParaRPr lang="nl-BE" sz="2000" b="1" dirty="0"/>
          </a:p>
        </p:txBody>
      </p:sp>
    </p:spTree>
    <p:extLst>
      <p:ext uri="{BB962C8B-B14F-4D97-AF65-F5344CB8AC3E}">
        <p14:creationId xmlns:p14="http://schemas.microsoft.com/office/powerpoint/2010/main" xmlns="" val="4275320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204864"/>
            <a:ext cx="8229600" cy="1143000"/>
          </a:xfrm>
        </p:spPr>
        <p:txBody>
          <a:bodyPr>
            <a:noAutofit/>
          </a:bodyPr>
          <a:lstStyle/>
          <a:p>
            <a:pPr algn="l"/>
            <a:r>
              <a:rPr lang="en-US" sz="2400" b="1" dirty="0"/>
              <a:t>The emergence of national evaluation schemes in higher </a:t>
            </a:r>
            <a:r>
              <a:rPr lang="en-US" sz="2400" b="1" dirty="0" smtClean="0"/>
              <a:t>education (HE) </a:t>
            </a:r>
            <a:r>
              <a:rPr lang="en-US" sz="2400" b="1" dirty="0"/>
              <a:t>occurred in the mid-1980s, and originated in The Netherlands, France and the United </a:t>
            </a:r>
            <a:r>
              <a:rPr lang="en-US" sz="2400" b="1" dirty="0" smtClean="0"/>
              <a:t>Kingdom </a:t>
            </a:r>
            <a:br>
              <a:rPr lang="en-US" sz="2400" b="1" dirty="0" smtClean="0"/>
            </a:br>
            <a:r>
              <a:rPr lang="en-US" sz="2400" b="1" dirty="0"/>
              <a:t/>
            </a:r>
            <a:br>
              <a:rPr lang="en-US" sz="2400" b="1" dirty="0"/>
            </a:br>
            <a:r>
              <a:rPr lang="en-US" sz="2400" b="1" dirty="0" smtClean="0"/>
              <a:t>In </a:t>
            </a:r>
            <a:r>
              <a:rPr lang="en-US" sz="2400" b="1" dirty="0"/>
              <a:t>the years thereafter many other Western European countries established similar evaluation </a:t>
            </a:r>
            <a:r>
              <a:rPr lang="en-US" sz="2400" b="1" dirty="0" smtClean="0"/>
              <a:t>systems </a:t>
            </a:r>
            <a:br>
              <a:rPr lang="en-US" sz="2400" b="1" dirty="0" smtClean="0"/>
            </a:br>
            <a:r>
              <a:rPr lang="en-US" sz="2400" b="1" dirty="0"/>
              <a:t/>
            </a:r>
            <a:br>
              <a:rPr lang="en-US" sz="2400" b="1" dirty="0"/>
            </a:br>
            <a:r>
              <a:rPr lang="en-US" sz="2400" b="1" dirty="0" smtClean="0"/>
              <a:t>In </a:t>
            </a:r>
            <a:r>
              <a:rPr lang="en-US" sz="2400" b="1" dirty="0"/>
              <a:t>Central and Eastern Europe such schemes were introduced from the 1990 </a:t>
            </a:r>
            <a:r>
              <a:rPr lang="en-US" sz="2400" b="1" dirty="0" smtClean="0"/>
              <a:t>onwards </a:t>
            </a:r>
            <a:br>
              <a:rPr lang="en-US" sz="2400" b="1" dirty="0" smtClean="0"/>
            </a:br>
            <a:r>
              <a:rPr lang="en-US" sz="2400" b="1" dirty="0"/>
              <a:t/>
            </a:r>
            <a:br>
              <a:rPr lang="en-US" sz="2400" b="1" dirty="0"/>
            </a:br>
            <a:r>
              <a:rPr lang="en-US" sz="2400" b="1" dirty="0" smtClean="0"/>
              <a:t>Over </a:t>
            </a:r>
            <a:r>
              <a:rPr lang="en-US" sz="2400" b="1" dirty="0"/>
              <a:t>the past thirty years these systems have undergone important </a:t>
            </a:r>
            <a:r>
              <a:rPr lang="en-US" sz="2400" b="1" dirty="0" smtClean="0"/>
              <a:t>changes</a:t>
            </a:r>
            <a:endParaRPr lang="nl-BE" sz="2400" b="1" dirty="0"/>
          </a:p>
        </p:txBody>
      </p:sp>
    </p:spTree>
    <p:extLst>
      <p:ext uri="{BB962C8B-B14F-4D97-AF65-F5344CB8AC3E}">
        <p14:creationId xmlns:p14="http://schemas.microsoft.com/office/powerpoint/2010/main" xmlns="" val="16774176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71400"/>
            <a:ext cx="7772400" cy="1470025"/>
          </a:xfrm>
        </p:spPr>
        <p:txBody>
          <a:bodyPr>
            <a:normAutofit/>
          </a:bodyPr>
          <a:lstStyle/>
          <a:p>
            <a:r>
              <a:rPr lang="en-US" sz="2800" b="1" dirty="0"/>
              <a:t>Final comments and future perspective</a:t>
            </a:r>
            <a:r>
              <a:rPr lang="nl-BE" sz="2800" dirty="0"/>
              <a:t/>
            </a:r>
            <a:br>
              <a:rPr lang="nl-BE" sz="2800" dirty="0"/>
            </a:br>
            <a:endParaRPr lang="nl-BE" sz="2800" dirty="0"/>
          </a:p>
        </p:txBody>
      </p:sp>
      <p:sp>
        <p:nvSpPr>
          <p:cNvPr id="3" name="Subtitle 2"/>
          <p:cNvSpPr>
            <a:spLocks noGrp="1"/>
          </p:cNvSpPr>
          <p:nvPr>
            <p:ph type="subTitle" idx="1"/>
          </p:nvPr>
        </p:nvSpPr>
        <p:spPr>
          <a:xfrm>
            <a:off x="539552" y="980728"/>
            <a:ext cx="8056984" cy="1752600"/>
          </a:xfrm>
        </p:spPr>
        <p:txBody>
          <a:bodyPr>
            <a:noAutofit/>
          </a:bodyPr>
          <a:lstStyle/>
          <a:p>
            <a:pPr algn="l"/>
            <a:r>
              <a:rPr lang="en-US" sz="2000" b="1" dirty="0">
                <a:solidFill>
                  <a:schemeClr val="tx1"/>
                </a:solidFill>
              </a:rPr>
              <a:t>Besides the fact that as a result of the introduction of accreditation the focus of the evaluation of </a:t>
            </a:r>
            <a:r>
              <a:rPr lang="en-US" sz="2000" b="1" dirty="0" smtClean="0">
                <a:solidFill>
                  <a:schemeClr val="tx1"/>
                </a:solidFill>
              </a:rPr>
              <a:t>HE </a:t>
            </a:r>
            <a:r>
              <a:rPr lang="en-US" sz="2000" b="1" dirty="0">
                <a:solidFill>
                  <a:schemeClr val="tx1"/>
                </a:solidFill>
              </a:rPr>
              <a:t>has shifted from improvement to accountability, </a:t>
            </a:r>
            <a:r>
              <a:rPr lang="en-US" sz="2000" b="1" dirty="0" err="1">
                <a:solidFill>
                  <a:schemeClr val="tx1"/>
                </a:solidFill>
              </a:rPr>
              <a:t>Wijnen</a:t>
            </a:r>
            <a:r>
              <a:rPr lang="en-US" sz="2000" b="1" dirty="0">
                <a:solidFill>
                  <a:schemeClr val="tx1"/>
                </a:solidFill>
              </a:rPr>
              <a:t> (2007) lists five additional </a:t>
            </a:r>
            <a:r>
              <a:rPr lang="en-US" sz="2000" b="1" i="1" dirty="0">
                <a:solidFill>
                  <a:schemeClr val="tx1"/>
                </a:solidFill>
              </a:rPr>
              <a:t>unwarranted effects of the accreditation system:</a:t>
            </a:r>
            <a:endParaRPr lang="nl-BE" sz="2000" b="1" i="1" dirty="0">
              <a:solidFill>
                <a:schemeClr val="tx1"/>
              </a:solidFill>
            </a:endParaRPr>
          </a:p>
          <a:p>
            <a:pPr lvl="0" algn="l"/>
            <a:r>
              <a:rPr lang="en-US" sz="2000" b="1" dirty="0" smtClean="0">
                <a:solidFill>
                  <a:schemeClr val="tx1"/>
                </a:solidFill>
              </a:rPr>
              <a:t>	* it </a:t>
            </a:r>
            <a:r>
              <a:rPr lang="en-US" sz="2000" b="1" dirty="0">
                <a:solidFill>
                  <a:schemeClr val="tx1"/>
                </a:solidFill>
              </a:rPr>
              <a:t>is </a:t>
            </a:r>
            <a:r>
              <a:rPr lang="en-US" sz="2000" b="1" dirty="0" smtClean="0">
                <a:solidFill>
                  <a:schemeClr val="tx1"/>
                </a:solidFill>
              </a:rPr>
              <a:t>expense</a:t>
            </a:r>
            <a:endParaRPr lang="nl-BE" sz="2000" b="1" dirty="0">
              <a:solidFill>
                <a:schemeClr val="tx1"/>
              </a:solidFill>
            </a:endParaRPr>
          </a:p>
          <a:p>
            <a:pPr lvl="0" algn="l"/>
            <a:r>
              <a:rPr lang="en-US" sz="2000" b="1" dirty="0" smtClean="0">
                <a:solidFill>
                  <a:schemeClr val="tx1"/>
                </a:solidFill>
              </a:rPr>
              <a:t>	* stimulates bureaucracy</a:t>
            </a:r>
            <a:endParaRPr lang="nl-BE" sz="2000" b="1" dirty="0">
              <a:solidFill>
                <a:schemeClr val="tx1"/>
              </a:solidFill>
            </a:endParaRPr>
          </a:p>
          <a:p>
            <a:pPr lvl="0" algn="l"/>
            <a:r>
              <a:rPr lang="en-US" sz="2000" b="1" dirty="0" smtClean="0">
                <a:solidFill>
                  <a:schemeClr val="tx1"/>
                </a:solidFill>
              </a:rPr>
              <a:t>	* leads </a:t>
            </a:r>
            <a:r>
              <a:rPr lang="en-US" sz="2000" b="1" dirty="0">
                <a:solidFill>
                  <a:schemeClr val="tx1"/>
                </a:solidFill>
              </a:rPr>
              <a:t>to </a:t>
            </a:r>
            <a:r>
              <a:rPr lang="en-US" sz="2000" b="1" dirty="0" smtClean="0">
                <a:solidFill>
                  <a:schemeClr val="tx1"/>
                </a:solidFill>
              </a:rPr>
              <a:t>uniformity</a:t>
            </a:r>
            <a:endParaRPr lang="nl-BE" sz="2000" b="1" dirty="0">
              <a:solidFill>
                <a:schemeClr val="tx1"/>
              </a:solidFill>
            </a:endParaRPr>
          </a:p>
          <a:p>
            <a:pPr lvl="0" algn="l"/>
            <a:r>
              <a:rPr lang="en-US" sz="2000" b="1" dirty="0" smtClean="0">
                <a:solidFill>
                  <a:schemeClr val="tx1"/>
                </a:solidFill>
              </a:rPr>
              <a:t>	* stimulates </a:t>
            </a:r>
            <a:r>
              <a:rPr lang="en-US" sz="2000" b="1" dirty="0">
                <a:solidFill>
                  <a:schemeClr val="tx1"/>
                </a:solidFill>
              </a:rPr>
              <a:t>window </a:t>
            </a:r>
            <a:r>
              <a:rPr lang="en-US" sz="2000" b="1" dirty="0" smtClean="0">
                <a:solidFill>
                  <a:schemeClr val="tx1"/>
                </a:solidFill>
              </a:rPr>
              <a:t>dressing</a:t>
            </a:r>
            <a:endParaRPr lang="nl-BE" sz="2000" b="1" dirty="0">
              <a:solidFill>
                <a:schemeClr val="tx1"/>
              </a:solidFill>
            </a:endParaRPr>
          </a:p>
          <a:p>
            <a:pPr lvl="0" algn="l"/>
            <a:r>
              <a:rPr lang="en-US" sz="2000" b="1" dirty="0" smtClean="0">
                <a:solidFill>
                  <a:schemeClr val="tx1"/>
                </a:solidFill>
              </a:rPr>
              <a:t>	* hinders </a:t>
            </a:r>
            <a:r>
              <a:rPr lang="en-US" sz="2000" b="1" dirty="0">
                <a:solidFill>
                  <a:schemeClr val="tx1"/>
                </a:solidFill>
              </a:rPr>
              <a:t>real </a:t>
            </a:r>
            <a:r>
              <a:rPr lang="en-US" sz="2000" b="1" dirty="0" smtClean="0">
                <a:solidFill>
                  <a:schemeClr val="tx1"/>
                </a:solidFill>
              </a:rPr>
              <a:t>innovation</a:t>
            </a:r>
            <a:endParaRPr lang="nl-BE" sz="2000" b="1" dirty="0">
              <a:solidFill>
                <a:schemeClr val="tx1"/>
              </a:solidFill>
            </a:endParaRPr>
          </a:p>
          <a:p>
            <a:pPr algn="l"/>
            <a:endParaRPr lang="en-US" sz="2000" b="1" dirty="0" smtClean="0">
              <a:solidFill>
                <a:schemeClr val="tx1"/>
              </a:solidFill>
            </a:endParaRPr>
          </a:p>
          <a:p>
            <a:pPr algn="l"/>
            <a:r>
              <a:rPr lang="en-US" sz="2000" b="1" dirty="0" smtClean="0">
                <a:solidFill>
                  <a:schemeClr val="tx1"/>
                </a:solidFill>
              </a:rPr>
              <a:t>It </a:t>
            </a:r>
            <a:r>
              <a:rPr lang="en-US" sz="2000" b="1" dirty="0">
                <a:solidFill>
                  <a:schemeClr val="tx1"/>
                </a:solidFill>
              </a:rPr>
              <a:t>is now certainly too early to fully judge the extent to which the revised accreditation system can remove or at least reduce these negative </a:t>
            </a:r>
            <a:r>
              <a:rPr lang="en-US" sz="2000" b="1" dirty="0" smtClean="0">
                <a:solidFill>
                  <a:schemeClr val="tx1"/>
                </a:solidFill>
              </a:rPr>
              <a:t>effects</a:t>
            </a:r>
          </a:p>
          <a:p>
            <a:pPr algn="l"/>
            <a:r>
              <a:rPr lang="en-US" sz="2000" b="1" dirty="0" smtClean="0">
                <a:solidFill>
                  <a:schemeClr val="tx1"/>
                </a:solidFill>
              </a:rPr>
              <a:t>It </a:t>
            </a:r>
            <a:r>
              <a:rPr lang="en-US" sz="2000" b="1" dirty="0">
                <a:solidFill>
                  <a:schemeClr val="tx1"/>
                </a:solidFill>
              </a:rPr>
              <a:t>cannot be denied that an effort has been made to focus more on the content and the quality of the programs</a:t>
            </a:r>
            <a:endParaRPr lang="nl-BE" sz="2000" b="1" dirty="0">
              <a:solidFill>
                <a:schemeClr val="tx1"/>
              </a:solidFill>
            </a:endParaRPr>
          </a:p>
        </p:txBody>
      </p:sp>
    </p:spTree>
    <p:extLst>
      <p:ext uri="{BB962C8B-B14F-4D97-AF65-F5344CB8AC3E}">
        <p14:creationId xmlns:p14="http://schemas.microsoft.com/office/powerpoint/2010/main" xmlns="" val="23793340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852936"/>
            <a:ext cx="8229600" cy="1143000"/>
          </a:xfrm>
        </p:spPr>
        <p:txBody>
          <a:bodyPr>
            <a:noAutofit/>
          </a:bodyPr>
          <a:lstStyle/>
          <a:p>
            <a:pPr algn="l"/>
            <a:r>
              <a:rPr lang="en-US" sz="2400" b="1" dirty="0" smtClean="0"/>
              <a:t>I </a:t>
            </a:r>
            <a:r>
              <a:rPr lang="en-US" sz="2400" b="1" dirty="0"/>
              <a:t>nevertheless tend to agree with the viewpoint of van </a:t>
            </a:r>
            <a:r>
              <a:rPr lang="en-US" sz="2400" b="1" dirty="0" err="1"/>
              <a:t>Schijndel</a:t>
            </a:r>
            <a:r>
              <a:rPr lang="en-US" sz="2400" b="1" dirty="0"/>
              <a:t> &amp; van </a:t>
            </a:r>
            <a:r>
              <a:rPr lang="en-US" sz="2400" b="1" dirty="0" err="1"/>
              <a:t>Kemenade</a:t>
            </a:r>
            <a:r>
              <a:rPr lang="en-US" sz="2400" b="1" dirty="0"/>
              <a:t> (2011) that the criticisms on the previous system are only partially </a:t>
            </a:r>
            <a:r>
              <a:rPr lang="en-US" sz="2400" b="1" dirty="0" smtClean="0"/>
              <a:t>removed </a:t>
            </a:r>
            <a:br>
              <a:rPr lang="en-US" sz="2400" b="1" dirty="0" smtClean="0"/>
            </a:br>
            <a:r>
              <a:rPr lang="en-US" sz="2400" b="1" dirty="0"/>
              <a:t/>
            </a:r>
            <a:br>
              <a:rPr lang="en-US" sz="2400" b="1" dirty="0"/>
            </a:br>
            <a:r>
              <a:rPr lang="en-US" sz="2400" b="1" dirty="0" smtClean="0"/>
              <a:t>For </a:t>
            </a:r>
            <a:r>
              <a:rPr lang="en-US" sz="2400" b="1" dirty="0"/>
              <a:t>instance, it must be admitted that a certain simplification has been carried  through by eliminating the nightmare of evaluating 21 facets in the previous </a:t>
            </a:r>
            <a:r>
              <a:rPr lang="en-US" sz="2400" b="1" dirty="0" smtClean="0"/>
              <a:t>scheme</a:t>
            </a:r>
            <a:br>
              <a:rPr lang="en-US" sz="2400" b="1" dirty="0" smtClean="0"/>
            </a:br>
            <a:r>
              <a:rPr lang="en-US" sz="2400" b="1" dirty="0"/>
              <a:t/>
            </a:r>
            <a:br>
              <a:rPr lang="en-US" sz="2400" b="1" dirty="0"/>
            </a:br>
            <a:r>
              <a:rPr lang="en-US" sz="2400" b="1" dirty="0" smtClean="0"/>
              <a:t>But </a:t>
            </a:r>
            <a:r>
              <a:rPr lang="en-US" sz="2400" b="1" dirty="0"/>
              <a:t>on the other hand, an institutional assessment has been introduced and is complemented with a limited program </a:t>
            </a:r>
            <a:r>
              <a:rPr lang="en-US" sz="2400" b="1" dirty="0" smtClean="0"/>
              <a:t>assessment </a:t>
            </a:r>
            <a:br>
              <a:rPr lang="en-US" sz="2400" b="1" dirty="0" smtClean="0"/>
            </a:br>
            <a:r>
              <a:rPr lang="en-US" sz="2400" b="1" dirty="0" smtClean="0"/>
              <a:t>The </a:t>
            </a:r>
            <a:r>
              <a:rPr lang="en-US" sz="2400" b="1" dirty="0"/>
              <a:t>danger is still there that this leads to </a:t>
            </a:r>
            <a:r>
              <a:rPr lang="en-US" sz="2400" b="1" dirty="0" smtClean="0"/>
              <a:t>duplication </a:t>
            </a:r>
            <a:br>
              <a:rPr lang="en-US" sz="2400" b="1" dirty="0" smtClean="0"/>
            </a:br>
            <a:r>
              <a:rPr lang="en-US" sz="2400" b="1" dirty="0"/>
              <a:t/>
            </a:r>
            <a:br>
              <a:rPr lang="en-US" sz="2400" b="1" dirty="0"/>
            </a:br>
            <a:r>
              <a:rPr lang="en-US" sz="2400" b="1" dirty="0" smtClean="0"/>
              <a:t>To </a:t>
            </a:r>
            <a:r>
              <a:rPr lang="en-US" sz="2400" b="1" dirty="0"/>
              <a:t>what degree the bureaucratic burden will decrease remains thus to be seen, </a:t>
            </a:r>
            <a:r>
              <a:rPr lang="en-US" sz="2400" b="1" dirty="0" smtClean="0"/>
              <a:t/>
            </a:r>
            <a:br>
              <a:rPr lang="en-US" sz="2400" b="1" dirty="0" smtClean="0"/>
            </a:br>
            <a:r>
              <a:rPr lang="en-US" sz="2400" b="1" dirty="0" smtClean="0"/>
              <a:t>and </a:t>
            </a:r>
            <a:r>
              <a:rPr lang="en-US" sz="2400" b="1" dirty="0"/>
              <a:t>the same holds true for the reduction of the </a:t>
            </a:r>
            <a:r>
              <a:rPr lang="en-US" sz="2400" b="1" dirty="0" smtClean="0"/>
              <a:t>costs </a:t>
            </a:r>
            <a:r>
              <a:rPr lang="nl-BE" sz="2400" b="1" dirty="0"/>
              <a:t/>
            </a:r>
            <a:br>
              <a:rPr lang="nl-BE" sz="2400" b="1" dirty="0"/>
            </a:br>
            <a:endParaRPr lang="nl-BE" sz="2400" b="1" dirty="0"/>
          </a:p>
        </p:txBody>
      </p:sp>
    </p:spTree>
    <p:extLst>
      <p:ext uri="{BB962C8B-B14F-4D97-AF65-F5344CB8AC3E}">
        <p14:creationId xmlns:p14="http://schemas.microsoft.com/office/powerpoint/2010/main" xmlns="" val="36614344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852936"/>
            <a:ext cx="8229600" cy="1143000"/>
          </a:xfrm>
        </p:spPr>
        <p:txBody>
          <a:bodyPr>
            <a:normAutofit fontScale="90000"/>
          </a:bodyPr>
          <a:lstStyle/>
          <a:p>
            <a:pPr algn="l"/>
            <a:r>
              <a:rPr lang="en-US" sz="2400" b="1" dirty="0"/>
              <a:t>Notwithstanding the effort to focus more on quality, </a:t>
            </a:r>
            <a:r>
              <a:rPr lang="en-US" sz="2400" b="1" dirty="0" smtClean="0"/>
              <a:t/>
            </a:r>
            <a:br>
              <a:rPr lang="en-US" sz="2400" b="1" dirty="0" smtClean="0"/>
            </a:br>
            <a:r>
              <a:rPr lang="en-US" sz="2400" b="1" dirty="0"/>
              <a:t>	</a:t>
            </a:r>
            <a:r>
              <a:rPr lang="en-US" sz="2400" b="1" dirty="0" smtClean="0"/>
              <a:t>* the </a:t>
            </a:r>
            <a:r>
              <a:rPr lang="en-US" sz="2400" b="1" dirty="0"/>
              <a:t>system remains in the first place an </a:t>
            </a:r>
            <a:r>
              <a:rPr lang="en-US" sz="2400" b="1" i="1" dirty="0"/>
              <a:t>output measure </a:t>
            </a:r>
            <a:r>
              <a:rPr lang="en-US" sz="2400" b="1" i="1" dirty="0" smtClean="0"/>
              <a:t>	   aiming </a:t>
            </a:r>
            <a:r>
              <a:rPr lang="en-US" sz="2400" b="1" i="1" dirty="0"/>
              <a:t>at assuring a basic level of </a:t>
            </a:r>
            <a:r>
              <a:rPr lang="en-US" sz="2400" b="1" i="1" dirty="0" smtClean="0"/>
              <a:t>quality</a:t>
            </a:r>
            <a:r>
              <a:rPr lang="en-US" sz="2400" b="1" dirty="0"/>
              <a:t/>
            </a:r>
            <a:br>
              <a:rPr lang="en-US" sz="2400" b="1" dirty="0"/>
            </a:br>
            <a:r>
              <a:rPr lang="en-US" sz="2400" b="1" dirty="0" smtClean="0"/>
              <a:t>	* accountability </a:t>
            </a:r>
            <a:r>
              <a:rPr lang="en-US" sz="2400" b="1" dirty="0"/>
              <a:t>still tends to </a:t>
            </a:r>
            <a:r>
              <a:rPr lang="en-US" sz="2400" b="1" dirty="0" smtClean="0"/>
              <a:t>dominate </a:t>
            </a:r>
            <a:r>
              <a:rPr lang="en-US" sz="2400" b="1" dirty="0"/>
              <a:t>the improvement </a:t>
            </a:r>
            <a:r>
              <a:rPr lang="en-US" sz="2400" b="1" dirty="0" smtClean="0"/>
              <a:t>	   function </a:t>
            </a:r>
            <a:br>
              <a:rPr lang="en-US" sz="2400" b="1" dirty="0" smtClean="0"/>
            </a:br>
            <a:r>
              <a:rPr lang="en-US" sz="2400" b="1" dirty="0"/>
              <a:t/>
            </a:r>
            <a:br>
              <a:rPr lang="en-US" sz="2400" b="1" dirty="0"/>
            </a:br>
            <a:r>
              <a:rPr lang="en-US" sz="2400" b="1" dirty="0" smtClean="0"/>
              <a:t>Moreover</a:t>
            </a:r>
            <a:r>
              <a:rPr lang="en-US" sz="2400" b="1" dirty="0"/>
              <a:t>, the scheme  also still involves the risk of a negative accreditation, and, together with the focus on basic quality, this can indeed lead to uniformity and window </a:t>
            </a:r>
            <a:r>
              <a:rPr lang="en-US" sz="2400" b="1" dirty="0" smtClean="0"/>
              <a:t>dressing </a:t>
            </a:r>
            <a:br>
              <a:rPr lang="en-US" sz="2400" b="1" dirty="0" smtClean="0"/>
            </a:br>
            <a:r>
              <a:rPr lang="en-US" sz="2400" b="1" dirty="0"/>
              <a:t/>
            </a:r>
            <a:br>
              <a:rPr lang="en-US" sz="2400" b="1" dirty="0"/>
            </a:br>
            <a:r>
              <a:rPr lang="en-US" sz="2400" b="1" dirty="0" smtClean="0"/>
              <a:t>It </a:t>
            </a:r>
            <a:r>
              <a:rPr lang="en-US" sz="2400" b="1" dirty="0"/>
              <a:t>easily induces a tendency to conform to traditional, accepted ideas and patterns, and to over-accentuating  in the self-evaluation report positive </a:t>
            </a:r>
            <a:r>
              <a:rPr lang="en-US" sz="2400" b="1" dirty="0" smtClean="0"/>
              <a:t>aspects </a:t>
            </a:r>
            <a:r>
              <a:rPr lang="en-US" sz="2400" b="1" dirty="0"/>
              <a:t>of a program, and hiding </a:t>
            </a:r>
            <a:r>
              <a:rPr lang="en-US" sz="2400" b="1" dirty="0" smtClean="0"/>
              <a:t>weaknesses </a:t>
            </a:r>
            <a:br>
              <a:rPr lang="en-US" sz="2400" b="1" dirty="0" smtClean="0"/>
            </a:br>
            <a:r>
              <a:rPr lang="en-US" sz="2400" b="1" dirty="0"/>
              <a:t/>
            </a:r>
            <a:br>
              <a:rPr lang="en-US" sz="2400" b="1" dirty="0"/>
            </a:br>
            <a:r>
              <a:rPr lang="en-US" sz="2400" b="1" dirty="0" smtClean="0"/>
              <a:t>Consequently</a:t>
            </a:r>
            <a:r>
              <a:rPr lang="en-US" sz="2400" b="1" dirty="0"/>
              <a:t>, accreditation is also an obstacle for innovation, because institutions do not want to take any risk: new approaches and innovative ideas could be rejected by the accreditation </a:t>
            </a:r>
            <a:r>
              <a:rPr lang="en-US" sz="2400" b="1" dirty="0" smtClean="0"/>
              <a:t>organization</a:t>
            </a:r>
            <a:r>
              <a:rPr lang="nl-BE" sz="2400" dirty="0"/>
              <a:t/>
            </a:r>
            <a:br>
              <a:rPr lang="nl-BE" sz="2400" dirty="0"/>
            </a:br>
            <a:endParaRPr lang="nl-BE" sz="2400" dirty="0"/>
          </a:p>
        </p:txBody>
      </p:sp>
    </p:spTree>
    <p:extLst>
      <p:ext uri="{BB962C8B-B14F-4D97-AF65-F5344CB8AC3E}">
        <p14:creationId xmlns:p14="http://schemas.microsoft.com/office/powerpoint/2010/main" xmlns="" val="30739232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852936"/>
            <a:ext cx="8229600" cy="1143000"/>
          </a:xfrm>
        </p:spPr>
        <p:txBody>
          <a:bodyPr>
            <a:normAutofit fontScale="90000"/>
          </a:bodyPr>
          <a:lstStyle/>
          <a:p>
            <a:pPr algn="l"/>
            <a:r>
              <a:rPr lang="en-US" sz="2200" b="1" dirty="0"/>
              <a:t>According to Brennan (2007) the two factors that are most important for quality improvement are self-assessment and peer review: </a:t>
            </a:r>
            <a:r>
              <a:rPr lang="en-US" sz="2200" b="1" dirty="0" smtClean="0"/>
              <a:t/>
            </a:r>
            <a:br>
              <a:rPr lang="en-US" sz="2200" b="1" dirty="0" smtClean="0"/>
            </a:br>
            <a:r>
              <a:rPr lang="en-US" sz="2200" b="1" dirty="0" smtClean="0"/>
              <a:t>       * </a:t>
            </a:r>
            <a:r>
              <a:rPr lang="en-US" sz="2200" b="1" i="1" dirty="0" smtClean="0"/>
              <a:t>self-assessment </a:t>
            </a:r>
            <a:r>
              <a:rPr lang="en-US" sz="2200" b="1" dirty="0"/>
              <a:t>provides the academic community an internal </a:t>
            </a:r>
            <a:r>
              <a:rPr lang="en-US" sz="2200" b="1" dirty="0" smtClean="0"/>
              <a:t>	opportunity </a:t>
            </a:r>
            <a:r>
              <a:rPr lang="en-US" sz="2200" b="1" dirty="0"/>
              <a:t>for discussion, dialogue and </a:t>
            </a:r>
            <a:r>
              <a:rPr lang="en-US" sz="2200" b="1" dirty="0" smtClean="0"/>
              <a:t>interaction</a:t>
            </a:r>
            <a:br>
              <a:rPr lang="en-US" sz="2200" b="1" dirty="0" smtClean="0"/>
            </a:br>
            <a:r>
              <a:rPr lang="en-US" sz="2200" b="1" dirty="0"/>
              <a:t> </a:t>
            </a:r>
            <a:r>
              <a:rPr lang="en-US" sz="2200" b="1" dirty="0" smtClean="0"/>
              <a:t>      * </a:t>
            </a:r>
            <a:r>
              <a:rPr lang="en-US" sz="2200" b="1" i="1" dirty="0" smtClean="0"/>
              <a:t>peer </a:t>
            </a:r>
            <a:r>
              <a:rPr lang="en-US" sz="2200" b="1" i="1" dirty="0"/>
              <a:t>review </a:t>
            </a:r>
            <a:r>
              <a:rPr lang="en-US" sz="2200" b="1" dirty="0"/>
              <a:t>induces the exchange of good practices and innovative </a:t>
            </a:r>
            <a:r>
              <a:rPr lang="en-US" sz="2200" b="1" dirty="0" smtClean="0"/>
              <a:t>	ideas </a:t>
            </a:r>
            <a:r>
              <a:rPr lang="en-US" sz="2200" b="1" dirty="0"/>
              <a:t>with external </a:t>
            </a:r>
            <a:r>
              <a:rPr lang="en-US" sz="2200" b="1" dirty="0" smtClean="0"/>
              <a:t>evaluators</a:t>
            </a:r>
            <a:br>
              <a:rPr lang="en-US" sz="2200" b="1" dirty="0" smtClean="0"/>
            </a:br>
            <a:r>
              <a:rPr lang="en-US" sz="2200" b="1" dirty="0"/>
              <a:t/>
            </a:r>
            <a:br>
              <a:rPr lang="en-US" sz="2200" b="1" dirty="0"/>
            </a:br>
            <a:r>
              <a:rPr lang="en-US" sz="2200" b="1" dirty="0" smtClean="0"/>
              <a:t>However</a:t>
            </a:r>
            <a:r>
              <a:rPr lang="en-US" sz="2200" b="1" dirty="0"/>
              <a:t>, these two factors do not at all prevail in the accreditation philosophy and approach, and are rather at odds with the dominant accountability </a:t>
            </a:r>
            <a:r>
              <a:rPr lang="en-US" sz="2200" b="1" dirty="0" smtClean="0"/>
              <a:t>function</a:t>
            </a:r>
            <a:r>
              <a:rPr lang="nl-BE" sz="2200" b="1" dirty="0"/>
              <a:t/>
            </a:r>
            <a:br>
              <a:rPr lang="nl-BE" sz="2200" b="1" dirty="0"/>
            </a:br>
            <a:r>
              <a:rPr lang="nl-BE" sz="2200" b="1" dirty="0" smtClean="0"/>
              <a:t/>
            </a:r>
            <a:br>
              <a:rPr lang="nl-BE" sz="2200" b="1" dirty="0" smtClean="0"/>
            </a:br>
            <a:r>
              <a:rPr lang="en-US" sz="2200" b="1" dirty="0" err="1" smtClean="0"/>
              <a:t>Wijnen</a:t>
            </a:r>
            <a:r>
              <a:rPr lang="en-US" sz="2200" b="1" dirty="0" smtClean="0"/>
              <a:t> </a:t>
            </a:r>
            <a:r>
              <a:rPr lang="en-US" sz="2200" b="1" dirty="0"/>
              <a:t>(2007) has also pointed to a move from trust to distrust as a major difference between the original quality assessment and the accreditation </a:t>
            </a:r>
            <a:r>
              <a:rPr lang="en-US" sz="2200" b="1" dirty="0" smtClean="0"/>
              <a:t>approach </a:t>
            </a:r>
            <a:br>
              <a:rPr lang="en-US" sz="2200" b="1" dirty="0" smtClean="0"/>
            </a:br>
            <a:r>
              <a:rPr lang="en-US" sz="2200" b="1" dirty="0"/>
              <a:t/>
            </a:r>
            <a:br>
              <a:rPr lang="en-US" sz="2200" b="1" dirty="0"/>
            </a:br>
            <a:r>
              <a:rPr lang="en-US" sz="2200" b="1" dirty="0" smtClean="0"/>
              <a:t>In </a:t>
            </a:r>
            <a:r>
              <a:rPr lang="en-US" sz="2200" b="1" dirty="0"/>
              <a:t>this respect </a:t>
            </a:r>
            <a:r>
              <a:rPr lang="en-US" sz="2200" b="1" dirty="0" err="1"/>
              <a:t>Westerheijden</a:t>
            </a:r>
            <a:r>
              <a:rPr lang="en-US" sz="2200" b="1" dirty="0"/>
              <a:t> (2007) has characterized external quality assurance as policy instruments of  ‘organized </a:t>
            </a:r>
            <a:r>
              <a:rPr lang="en-US" sz="2200" b="1" dirty="0" smtClean="0"/>
              <a:t>distrust’</a:t>
            </a:r>
            <a:br>
              <a:rPr lang="en-US" sz="2200" b="1" dirty="0" smtClean="0"/>
            </a:br>
            <a:r>
              <a:rPr lang="en-US" sz="2200" b="1" dirty="0" smtClean="0"/>
              <a:t>Policy </a:t>
            </a:r>
            <a:r>
              <a:rPr lang="en-US" sz="2200" b="1" dirty="0"/>
              <a:t>makers and </a:t>
            </a:r>
            <a:r>
              <a:rPr lang="en-US" sz="2200" b="1" dirty="0" smtClean="0"/>
              <a:t>HE </a:t>
            </a:r>
            <a:r>
              <a:rPr lang="en-US" sz="2200" b="1" dirty="0"/>
              <a:t>managers deplore this situation, and would like to return back to a high-trust situation, but they want at the same time keep in place a form of quality assurance that has proven to be a useful instrument for </a:t>
            </a:r>
            <a:r>
              <a:rPr lang="en-US" sz="2200" b="1" dirty="0" smtClean="0"/>
              <a:t>them</a:t>
            </a:r>
            <a:r>
              <a:rPr lang="en-US" sz="2400" dirty="0" smtClean="0"/>
              <a:t> </a:t>
            </a:r>
            <a:endParaRPr lang="nl-BE" sz="2400" dirty="0"/>
          </a:p>
        </p:txBody>
      </p:sp>
    </p:spTree>
    <p:extLst>
      <p:ext uri="{BB962C8B-B14F-4D97-AF65-F5344CB8AC3E}">
        <p14:creationId xmlns:p14="http://schemas.microsoft.com/office/powerpoint/2010/main" xmlns="" val="22666496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924944"/>
            <a:ext cx="8229600" cy="1143000"/>
          </a:xfrm>
        </p:spPr>
        <p:txBody>
          <a:bodyPr>
            <a:noAutofit/>
          </a:bodyPr>
          <a:lstStyle/>
          <a:p>
            <a:pPr algn="l"/>
            <a:r>
              <a:rPr lang="en-US" sz="2000" b="1" dirty="0" err="1"/>
              <a:t>Westerheijden</a:t>
            </a:r>
            <a:r>
              <a:rPr lang="en-US" sz="2000" b="1" dirty="0"/>
              <a:t> (2007) comments on this:</a:t>
            </a:r>
            <a:r>
              <a:rPr lang="nl-BE" sz="2000" b="1" dirty="0"/>
              <a:t/>
            </a:r>
            <a:br>
              <a:rPr lang="nl-BE" sz="2000" b="1" dirty="0"/>
            </a:br>
            <a:r>
              <a:rPr lang="en-US" sz="2000" b="1" dirty="0"/>
              <a:t>“The fundamental question here is whether it is possible at all to shift back to a high-trust situation. Who coined the one-liner: Innocence once lost cannot be regained?” (p. 15)</a:t>
            </a:r>
            <a:r>
              <a:rPr lang="nl-BE" sz="2000" b="1" dirty="0"/>
              <a:t/>
            </a:r>
            <a:br>
              <a:rPr lang="nl-BE" sz="2000" b="1" dirty="0"/>
            </a:br>
            <a:r>
              <a:rPr lang="en-US" sz="2000" b="1" dirty="0"/>
              <a:t> </a:t>
            </a:r>
            <a:r>
              <a:rPr lang="en-US" sz="2000" b="1" dirty="0" smtClean="0"/>
              <a:t>It </a:t>
            </a:r>
            <a:r>
              <a:rPr lang="en-US" sz="2000" b="1" dirty="0"/>
              <a:t>seems to me that the question is still relevant with respect to the revised accreditation </a:t>
            </a:r>
            <a:r>
              <a:rPr lang="en-US" sz="2000" b="1" dirty="0" smtClean="0"/>
              <a:t>system</a:t>
            </a:r>
            <a:br>
              <a:rPr lang="en-US" sz="2000" b="1" dirty="0" smtClean="0"/>
            </a:br>
            <a:r>
              <a:rPr lang="en-US" sz="2000" b="1" dirty="0"/>
              <a:t/>
            </a:r>
            <a:br>
              <a:rPr lang="en-US" sz="2000" b="1" dirty="0"/>
            </a:br>
            <a:r>
              <a:rPr lang="en-US" sz="2000" b="1" dirty="0" smtClean="0"/>
              <a:t>Taking </a:t>
            </a:r>
            <a:r>
              <a:rPr lang="en-US" sz="2000" b="1" dirty="0"/>
              <a:t>especially into account that accreditation seems to be a serious hindrance for the improvement function, the important issue is </a:t>
            </a:r>
            <a:r>
              <a:rPr lang="en-US" sz="2000" b="1" i="1" dirty="0"/>
              <a:t>whether it is possible to combine the accountability and improvement functions in one quality assurance </a:t>
            </a:r>
            <a:r>
              <a:rPr lang="en-US" sz="2000" b="1" i="1" dirty="0" smtClean="0"/>
              <a:t>scheme </a:t>
            </a:r>
            <a:br>
              <a:rPr lang="en-US" sz="2000" b="1" i="1" dirty="0" smtClean="0"/>
            </a:br>
            <a:r>
              <a:rPr lang="en-US" sz="2000" b="1" dirty="0" smtClean="0"/>
              <a:t>I </a:t>
            </a:r>
            <a:r>
              <a:rPr lang="en-US" sz="2000" b="1" dirty="0"/>
              <a:t>tend to join the viewpoint of several authors that both functions are relevant and needed, but that they require a different approach </a:t>
            </a:r>
            <a:r>
              <a:rPr lang="en-US" sz="2000" b="1" dirty="0" smtClean="0"/>
              <a:t/>
            </a:r>
            <a:br>
              <a:rPr lang="en-US" sz="2000" b="1" dirty="0" smtClean="0"/>
            </a:br>
            <a:r>
              <a:rPr lang="en-US" sz="2000" b="1" dirty="0" smtClean="0"/>
              <a:t/>
            </a:r>
            <a:br>
              <a:rPr lang="en-US" sz="2000" b="1" dirty="0" smtClean="0"/>
            </a:br>
            <a:r>
              <a:rPr lang="en-US" sz="2000" b="1" dirty="0" smtClean="0"/>
              <a:t>In </a:t>
            </a:r>
            <a:r>
              <a:rPr lang="en-US" sz="2000" b="1" dirty="0"/>
              <a:t>this respect, taking into account the  results of an empirical study with a large group of  university lecturers, van </a:t>
            </a:r>
            <a:r>
              <a:rPr lang="en-US" sz="2000" b="1" dirty="0" err="1"/>
              <a:t>Kemenade</a:t>
            </a:r>
            <a:r>
              <a:rPr lang="en-US" sz="2000" b="1" dirty="0"/>
              <a:t> and </a:t>
            </a:r>
            <a:r>
              <a:rPr lang="en-US" sz="2000" b="1" dirty="0" err="1"/>
              <a:t>Hardjono</a:t>
            </a:r>
            <a:r>
              <a:rPr lang="en-US" sz="2000" b="1" dirty="0"/>
              <a:t> (2010) have proposed what they call </a:t>
            </a:r>
            <a:r>
              <a:rPr lang="en-US" sz="2000" b="1" i="1" dirty="0"/>
              <a:t>a two-way system of intelligent </a:t>
            </a:r>
            <a:r>
              <a:rPr lang="en-US" sz="2000" b="1" i="1" dirty="0" smtClean="0"/>
              <a:t>accountability, </a:t>
            </a:r>
            <a:r>
              <a:rPr lang="en-US" sz="2000" b="1" dirty="0" smtClean="0"/>
              <a:t>wherein accountability </a:t>
            </a:r>
            <a:r>
              <a:rPr lang="en-US" sz="2000" b="1" dirty="0"/>
              <a:t>and improvement are separated as shown in </a:t>
            </a:r>
            <a:r>
              <a:rPr lang="en-US" sz="2000" b="1" dirty="0" smtClean="0"/>
              <a:t>the following Table  </a:t>
            </a:r>
            <a:r>
              <a:rPr lang="en-US" sz="2000" b="1" dirty="0"/>
              <a:t>(van </a:t>
            </a:r>
            <a:r>
              <a:rPr lang="en-US" sz="2000" b="1" dirty="0" err="1"/>
              <a:t>Kemenade</a:t>
            </a:r>
            <a:r>
              <a:rPr lang="en-US" sz="2000" b="1" dirty="0"/>
              <a:t> &amp; </a:t>
            </a:r>
            <a:r>
              <a:rPr lang="en-US" sz="2000" b="1" dirty="0" err="1"/>
              <a:t>Hardjono</a:t>
            </a:r>
            <a:r>
              <a:rPr lang="en-US" sz="2000" b="1" dirty="0"/>
              <a:t>, p. 266</a:t>
            </a:r>
            <a:r>
              <a:rPr lang="en-US" sz="2000" b="1" dirty="0" smtClean="0"/>
              <a:t>)  </a:t>
            </a:r>
            <a:r>
              <a:rPr lang="nl-BE" sz="2000" b="1" dirty="0"/>
              <a:t/>
            </a:r>
            <a:br>
              <a:rPr lang="nl-BE" sz="2000" b="1" dirty="0"/>
            </a:br>
            <a:endParaRPr lang="nl-BE" sz="2000" b="1" dirty="0"/>
          </a:p>
        </p:txBody>
      </p:sp>
    </p:spTree>
    <p:extLst>
      <p:ext uri="{BB962C8B-B14F-4D97-AF65-F5344CB8AC3E}">
        <p14:creationId xmlns:p14="http://schemas.microsoft.com/office/powerpoint/2010/main" xmlns="" val="21792938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0004455\Documents\Scanned Documents\Documents\Kemenade.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78715" y="0"/>
            <a:ext cx="498657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520274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tretch>
            <a:fillRect/>
          </a:stretch>
        </p:blipFill>
        <p:spPr>
          <a:xfrm>
            <a:off x="334836" y="81316"/>
            <a:ext cx="8352928" cy="6408712"/>
          </a:xfrm>
          <a:prstGeom prst="rect">
            <a:avLst/>
          </a:prstGeom>
        </p:spPr>
      </p:pic>
    </p:spTree>
    <p:extLst>
      <p:ext uri="{BB962C8B-B14F-4D97-AF65-F5344CB8AC3E}">
        <p14:creationId xmlns:p14="http://schemas.microsoft.com/office/powerpoint/2010/main" xmlns="" val="34213642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276872"/>
            <a:ext cx="8229600" cy="1143000"/>
          </a:xfrm>
        </p:spPr>
        <p:txBody>
          <a:bodyPr>
            <a:noAutofit/>
          </a:bodyPr>
          <a:lstStyle/>
          <a:p>
            <a:pPr algn="l"/>
            <a:r>
              <a:rPr lang="en-US" sz="2800" b="1" dirty="0"/>
              <a:t>In this system accountability is realized through an </a:t>
            </a:r>
            <a:r>
              <a:rPr lang="en-US" sz="2800" b="1" i="1" dirty="0"/>
              <a:t>external audit based on an analysis of documents and a site visit by external professional auditors </a:t>
            </a:r>
            <a:r>
              <a:rPr lang="en-US" sz="2800" b="1" dirty="0"/>
              <a:t>to objectify the performance outcomes of an institution or a </a:t>
            </a:r>
            <a:r>
              <a:rPr lang="en-US" sz="2800" b="1" dirty="0" smtClean="0"/>
              <a:t>program </a:t>
            </a:r>
            <a:br>
              <a:rPr lang="en-US" sz="2800" b="1" dirty="0" smtClean="0"/>
            </a:br>
            <a:r>
              <a:rPr lang="en-US" sz="2800" b="1" dirty="0"/>
              <a:t/>
            </a:r>
            <a:br>
              <a:rPr lang="en-US" sz="2800" b="1" dirty="0"/>
            </a:br>
            <a:r>
              <a:rPr lang="en-US" sz="2800" b="1" dirty="0" smtClean="0"/>
              <a:t>Improvement </a:t>
            </a:r>
            <a:r>
              <a:rPr lang="en-US" sz="2800" b="1" dirty="0"/>
              <a:t>is pursued and achieved through </a:t>
            </a:r>
            <a:r>
              <a:rPr lang="en-US" sz="2800" b="1" i="1" dirty="0"/>
              <a:t>internal audits organized by the </a:t>
            </a:r>
            <a:r>
              <a:rPr lang="en-US" sz="2800" b="1" i="1" dirty="0" smtClean="0"/>
              <a:t>HEIs themselves  </a:t>
            </a:r>
            <a:r>
              <a:rPr lang="en-US" sz="2800" b="1" dirty="0"/>
              <a:t>based </a:t>
            </a:r>
            <a:r>
              <a:rPr lang="en-US" sz="2800" b="1" dirty="0" smtClean="0"/>
              <a:t>on </a:t>
            </a:r>
            <a:r>
              <a:rPr lang="en-US" sz="2800" b="1" i="1" dirty="0" smtClean="0"/>
              <a:t>self-evaluation</a:t>
            </a:r>
            <a:r>
              <a:rPr lang="en-US" sz="2800" b="1" dirty="0" smtClean="0"/>
              <a:t> </a:t>
            </a:r>
            <a:r>
              <a:rPr lang="en-US" sz="2800" b="1" i="1" dirty="0"/>
              <a:t>and site visits by peers</a:t>
            </a:r>
            <a:endParaRPr lang="nl-BE" sz="2800" b="1" i="1" dirty="0"/>
          </a:p>
        </p:txBody>
      </p:sp>
    </p:spTree>
    <p:extLst>
      <p:ext uri="{BB962C8B-B14F-4D97-AF65-F5344CB8AC3E}">
        <p14:creationId xmlns:p14="http://schemas.microsoft.com/office/powerpoint/2010/main" xmlns="" val="15054434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a:xfrm>
            <a:off x="323850" y="2852738"/>
            <a:ext cx="8229600" cy="1143000"/>
          </a:xfrm>
        </p:spPr>
        <p:txBody>
          <a:bodyPr rtlCol="0">
            <a:normAutofit fontScale="90000"/>
          </a:bodyPr>
          <a:lstStyle/>
          <a:p>
            <a:pPr fontAlgn="auto">
              <a:spcAft>
                <a:spcPts val="0"/>
              </a:spcAft>
              <a:defRPr/>
            </a:pPr>
            <a:r>
              <a:rPr lang="en-US" sz="2800" b="1" dirty="0" smtClean="0"/>
              <a:t/>
            </a:r>
            <a:br>
              <a:rPr lang="en-US" sz="2800" b="1" dirty="0" smtClean="0"/>
            </a:br>
            <a:r>
              <a:rPr lang="en-US" sz="2800" b="1" dirty="0" smtClean="0"/>
              <a:t/>
            </a:r>
            <a:br>
              <a:rPr lang="en-US" sz="2800" b="1" dirty="0" smtClean="0"/>
            </a:br>
            <a:r>
              <a:rPr lang="en-US" sz="2800" b="1" dirty="0" smtClean="0"/>
              <a:t/>
            </a:r>
            <a:br>
              <a:rPr lang="en-US" sz="2800" b="1" dirty="0" smtClean="0"/>
            </a:br>
            <a:r>
              <a:rPr lang="en-US" sz="2800" b="1" dirty="0" smtClean="0"/>
              <a:t/>
            </a:r>
            <a:br>
              <a:rPr lang="en-US" sz="2800" b="1" dirty="0" smtClean="0"/>
            </a:br>
            <a:r>
              <a:rPr lang="en-US" sz="2800" b="1" dirty="0" smtClean="0"/>
              <a:t/>
            </a:r>
            <a:br>
              <a:rPr lang="en-US" sz="2800" b="1" dirty="0" smtClean="0"/>
            </a:br>
            <a:r>
              <a:rPr lang="en-US" sz="2800" b="1" dirty="0" smtClean="0"/>
              <a:t/>
            </a:r>
            <a:br>
              <a:rPr lang="en-US" sz="2800" b="1" dirty="0" smtClean="0"/>
            </a:br>
            <a:r>
              <a:rPr lang="en-US" sz="2800" b="1" dirty="0"/>
              <a:t/>
            </a:r>
            <a:br>
              <a:rPr lang="en-US" sz="2800" b="1" dirty="0"/>
            </a:br>
            <a:r>
              <a:rPr lang="en-US" sz="3600" b="1" dirty="0" smtClean="0">
                <a:latin typeface="Times New Roman" pitchFamily="18" charset="0"/>
                <a:cs typeface="Times New Roman" pitchFamily="18" charset="0"/>
              </a:rPr>
              <a:t>Thank you for your attention !</a:t>
            </a:r>
            <a:br>
              <a:rPr lang="en-US" sz="3600" b="1" dirty="0" smtClean="0">
                <a:latin typeface="Times New Roman" pitchFamily="18" charset="0"/>
                <a:cs typeface="Times New Roman" pitchFamily="18" charset="0"/>
              </a:rPr>
            </a:br>
            <a:r>
              <a:rPr lang="en-US" sz="3600" b="1" dirty="0" smtClean="0"/>
              <a:t/>
            </a:r>
            <a:br>
              <a:rPr lang="en-US" sz="3600" b="1" dirty="0" smtClean="0"/>
            </a:br>
            <a:r>
              <a:rPr lang="en-US" sz="3600" b="1" dirty="0" smtClean="0"/>
              <a:t/>
            </a:r>
            <a:br>
              <a:rPr lang="en-US" sz="3600" b="1" dirty="0" smtClean="0"/>
            </a:br>
            <a:r>
              <a:rPr lang="en-US" sz="2700" b="1" dirty="0" smtClean="0">
                <a:latin typeface="Times New Roman" pitchFamily="18" charset="0"/>
                <a:cs typeface="Times New Roman" pitchFamily="18" charset="0"/>
              </a:rPr>
              <a:t>E-mail: </a:t>
            </a:r>
            <a:r>
              <a:rPr lang="en-US" sz="2700" b="1" dirty="0" smtClean="0">
                <a:latin typeface="Times New Roman" pitchFamily="18" charset="0"/>
                <a:cs typeface="Times New Roman" pitchFamily="18" charset="0"/>
                <a:hlinkClick r:id="rId3"/>
              </a:rPr>
              <a:t>erik.decorte@ppw.kuleuven.be</a:t>
            </a:r>
            <a:r>
              <a:rPr lang="en-US" sz="2700" b="1" dirty="0" smtClean="0">
                <a:latin typeface="Times New Roman" pitchFamily="18" charset="0"/>
                <a:cs typeface="Times New Roman" pitchFamily="18" charset="0"/>
              </a:rPr>
              <a:t/>
            </a:r>
            <a:br>
              <a:rPr lang="en-US" sz="27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URL: </a:t>
            </a:r>
            <a:r>
              <a:rPr lang="en-US" sz="2700" b="1" dirty="0" smtClean="0">
                <a:latin typeface="Times New Roman" pitchFamily="18" charset="0"/>
                <a:cs typeface="Times New Roman" pitchFamily="18" charset="0"/>
                <a:hlinkClick r:id="rId4"/>
              </a:rPr>
              <a:t>http://perswww.kuleuven.be/~u0004455</a:t>
            </a:r>
            <a:r>
              <a:rPr lang="en-US" sz="2700" b="1" dirty="0" smtClean="0">
                <a:latin typeface="Times New Roman" pitchFamily="18" charset="0"/>
                <a:cs typeface="Times New Roman" pitchFamily="18" charset="0"/>
              </a:rPr>
              <a:t/>
            </a:r>
            <a:br>
              <a:rPr lang="en-US" sz="27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
            </a:r>
            <a:br>
              <a:rPr lang="en-US" sz="27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
            </a:r>
            <a:br>
              <a:rPr lang="en-US" sz="2700" b="1" dirty="0" smtClean="0">
                <a:latin typeface="Times New Roman" pitchFamily="18" charset="0"/>
                <a:cs typeface="Times New Roman" pitchFamily="18" charset="0"/>
              </a:rPr>
            </a:br>
            <a:r>
              <a:rPr lang="en-US" sz="2800" b="1" dirty="0" smtClean="0"/>
              <a:t/>
            </a:r>
            <a:br>
              <a:rPr lang="en-US" sz="2800" b="1" dirty="0" smtClean="0"/>
            </a:br>
            <a:r>
              <a:rPr lang="en-US" sz="2800" b="1" dirty="0" smtClean="0"/>
              <a:t/>
            </a:r>
            <a:br>
              <a:rPr lang="en-US" sz="2800" b="1" dirty="0" smtClean="0"/>
            </a:br>
            <a:r>
              <a:rPr lang="en-US" sz="2800" b="1" dirty="0" smtClean="0"/>
              <a:t/>
            </a:r>
            <a:br>
              <a:rPr lang="en-US" sz="2800" b="1" dirty="0" smtClean="0"/>
            </a:br>
            <a:r>
              <a:rPr lang="en-US" sz="2800" b="1" dirty="0" smtClean="0"/>
              <a:t/>
            </a:r>
            <a:br>
              <a:rPr lang="en-US" sz="2800" b="1" dirty="0" smtClean="0"/>
            </a:br>
            <a:r>
              <a:rPr lang="en-US" sz="2800" b="1" dirty="0" smtClean="0"/>
              <a:t/>
            </a:r>
            <a:br>
              <a:rPr lang="en-US" sz="2800" b="1" dirty="0" smtClean="0"/>
            </a:br>
            <a:r>
              <a:rPr lang="en-US" sz="2800" b="1" dirty="0" smtClean="0"/>
              <a:t/>
            </a:r>
            <a:br>
              <a:rPr lang="en-US" sz="2800" b="1" dirty="0" smtClean="0"/>
            </a:br>
            <a:endParaRPr lang="nl-NL" dirty="0" smtClean="0"/>
          </a:p>
        </p:txBody>
      </p:sp>
    </p:spTree>
    <p:extLst>
      <p:ext uri="{BB962C8B-B14F-4D97-AF65-F5344CB8AC3E}">
        <p14:creationId xmlns:p14="http://schemas.microsoft.com/office/powerpoint/2010/main" xmlns="" val="209657848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80928"/>
            <a:ext cx="8229600" cy="1143000"/>
          </a:xfrm>
        </p:spPr>
        <p:txBody>
          <a:bodyPr>
            <a:normAutofit fontScale="90000"/>
          </a:bodyPr>
          <a:lstStyle/>
          <a:p>
            <a:pPr algn="l"/>
            <a:r>
              <a:rPr lang="en-US" sz="2400" b="1" dirty="0" smtClean="0"/>
              <a:t>I </a:t>
            </a:r>
            <a:r>
              <a:rPr lang="en-US" sz="2400" b="1" dirty="0"/>
              <a:t>will present and discuss the following topics relating to evaluation in </a:t>
            </a:r>
            <a:r>
              <a:rPr lang="en-US" sz="2400" b="1" dirty="0" smtClean="0"/>
              <a:t>HE :</a:t>
            </a:r>
            <a:r>
              <a:rPr lang="nl-BE" sz="2400" b="1" dirty="0"/>
              <a:t/>
            </a:r>
            <a:br>
              <a:rPr lang="nl-BE" sz="2400" b="1" dirty="0"/>
            </a:br>
            <a:r>
              <a:rPr lang="nl-BE" sz="2400" b="1" dirty="0" smtClean="0"/>
              <a:t/>
            </a:r>
            <a:br>
              <a:rPr lang="nl-BE" sz="2400" b="1" dirty="0" smtClean="0"/>
            </a:br>
            <a:r>
              <a:rPr lang="nl-BE" sz="2400" b="1" dirty="0" smtClean="0"/>
              <a:t>      * </a:t>
            </a:r>
            <a:r>
              <a:rPr lang="en-US" sz="2400" b="1" dirty="0" smtClean="0"/>
              <a:t>Causes </a:t>
            </a:r>
            <a:r>
              <a:rPr lang="en-US" sz="2400" b="1" dirty="0"/>
              <a:t>for the establishment of evaluation schemes in </a:t>
            </a:r>
            <a:r>
              <a:rPr lang="en-US" sz="2400" b="1" dirty="0" smtClean="0"/>
              <a:t>Europe</a:t>
            </a:r>
            <a:r>
              <a:rPr lang="nl-BE" sz="2400" b="1" dirty="0"/>
              <a:t/>
            </a:r>
            <a:br>
              <a:rPr lang="nl-BE" sz="2400" b="1" dirty="0"/>
            </a:br>
            <a:r>
              <a:rPr lang="nl-BE" sz="2400" b="1" dirty="0"/>
              <a:t> </a:t>
            </a:r>
            <a:r>
              <a:rPr lang="nl-BE" sz="2400" b="1" dirty="0" smtClean="0"/>
              <a:t>     * </a:t>
            </a:r>
            <a:r>
              <a:rPr lang="en-US" sz="2400" b="1" dirty="0" smtClean="0"/>
              <a:t>Concepts </a:t>
            </a:r>
            <a:r>
              <a:rPr lang="en-US" sz="2400" b="1" dirty="0"/>
              <a:t>and definitions relating to evaluation in </a:t>
            </a:r>
            <a:r>
              <a:rPr lang="en-US" sz="2400" b="1" dirty="0" smtClean="0"/>
              <a:t>HE </a:t>
            </a:r>
            <a:r>
              <a:rPr lang="nl-BE" sz="2400" b="1" dirty="0"/>
              <a:t/>
            </a:r>
            <a:br>
              <a:rPr lang="nl-BE" sz="2400" b="1" dirty="0"/>
            </a:br>
            <a:r>
              <a:rPr lang="nl-BE" sz="2400" b="1" dirty="0" smtClean="0"/>
              <a:t>      * </a:t>
            </a:r>
            <a:r>
              <a:rPr lang="en-US" sz="2400" b="1" dirty="0" smtClean="0"/>
              <a:t>Quality </a:t>
            </a:r>
            <a:r>
              <a:rPr lang="en-US" sz="2400" b="1" dirty="0"/>
              <a:t>assessment focused on improvement of </a:t>
            </a:r>
            <a:r>
              <a:rPr lang="en-US" sz="2400" b="1" dirty="0" smtClean="0"/>
              <a:t>HE</a:t>
            </a:r>
            <a:r>
              <a:rPr lang="nl-BE" sz="2400" b="1" dirty="0"/>
              <a:t/>
            </a:r>
            <a:br>
              <a:rPr lang="nl-BE" sz="2400" b="1" dirty="0"/>
            </a:br>
            <a:r>
              <a:rPr lang="nl-BE" sz="2400" b="1" dirty="0" smtClean="0"/>
              <a:t>      * </a:t>
            </a:r>
            <a:r>
              <a:rPr lang="en-US" sz="2400" b="1" dirty="0" smtClean="0"/>
              <a:t>Accreditation </a:t>
            </a:r>
            <a:r>
              <a:rPr lang="en-US" sz="2400" b="1" dirty="0"/>
              <a:t>focused on accountability of </a:t>
            </a:r>
            <a:r>
              <a:rPr lang="en-US" sz="2400" b="1" dirty="0" smtClean="0"/>
              <a:t>HE</a:t>
            </a:r>
            <a:r>
              <a:rPr lang="nl-BE" sz="2400" b="1" dirty="0"/>
              <a:t/>
            </a:r>
            <a:br>
              <a:rPr lang="nl-BE" sz="2400" b="1" dirty="0"/>
            </a:br>
            <a:r>
              <a:rPr lang="nl-BE" sz="2400" b="1" dirty="0" smtClean="0"/>
              <a:t>      * </a:t>
            </a:r>
            <a:r>
              <a:rPr lang="en-US" sz="2400" b="1" dirty="0" smtClean="0"/>
              <a:t>Revising </a:t>
            </a:r>
            <a:r>
              <a:rPr lang="en-US" sz="2400" b="1" dirty="0"/>
              <a:t>the accreditation approach to meet </a:t>
            </a:r>
            <a:r>
              <a:rPr lang="en-US" sz="2400" b="1" dirty="0" smtClean="0"/>
              <a:t>criticisms</a:t>
            </a:r>
            <a:r>
              <a:rPr lang="nl-BE" sz="2400" b="1" dirty="0"/>
              <a:t/>
            </a:r>
            <a:br>
              <a:rPr lang="nl-BE" sz="2400" b="1" dirty="0"/>
            </a:br>
            <a:r>
              <a:rPr lang="nl-BE" sz="2400" b="1" dirty="0"/>
              <a:t> </a:t>
            </a:r>
            <a:r>
              <a:rPr lang="nl-BE" sz="2400" b="1" dirty="0" smtClean="0"/>
              <a:t>     * </a:t>
            </a:r>
            <a:r>
              <a:rPr lang="en-US" sz="2400" b="1" dirty="0" smtClean="0"/>
              <a:t>Final </a:t>
            </a:r>
            <a:r>
              <a:rPr lang="en-US" sz="2400" b="1" dirty="0"/>
              <a:t>comments and a future perspective</a:t>
            </a:r>
            <a:r>
              <a:rPr lang="nl-BE" sz="2400" b="1" dirty="0"/>
              <a:t/>
            </a:r>
            <a:br>
              <a:rPr lang="nl-BE" sz="2400" b="1" dirty="0"/>
            </a:br>
            <a:r>
              <a:rPr lang="nl-BE" sz="2400" b="1" dirty="0" smtClean="0"/>
              <a:t/>
            </a:r>
            <a:br>
              <a:rPr lang="nl-BE" sz="2400" b="1" dirty="0" smtClean="0"/>
            </a:br>
            <a:r>
              <a:rPr lang="en-US" sz="2400" b="1" dirty="0" smtClean="0"/>
              <a:t>For </a:t>
            </a:r>
            <a:r>
              <a:rPr lang="en-US" sz="2400" b="1" dirty="0"/>
              <a:t>an extensive overview of how quality assessment schemes and accreditation have spread across Europe during the past decades, I refer to the comparative study of 20 countries published in the volume </a:t>
            </a:r>
            <a:r>
              <a:rPr lang="en-US" sz="2400" b="1" i="1" dirty="0"/>
              <a:t>Accreditation and evaluation in the European higher education area </a:t>
            </a:r>
            <a:r>
              <a:rPr lang="en-US" sz="2400" b="1" dirty="0"/>
              <a:t>(Schwarz &amp; </a:t>
            </a:r>
            <a:r>
              <a:rPr lang="en-US" sz="2400" b="1" dirty="0" err="1"/>
              <a:t>Westerheijden</a:t>
            </a:r>
            <a:r>
              <a:rPr lang="en-US" sz="2400" b="1" dirty="0"/>
              <a:t>, 2004a).</a:t>
            </a:r>
            <a:r>
              <a:rPr lang="nl-BE" sz="2400" b="1" dirty="0"/>
              <a:t/>
            </a:r>
            <a:br>
              <a:rPr lang="nl-BE" sz="2400" b="1" dirty="0"/>
            </a:br>
            <a:endParaRPr lang="nl-BE" sz="2400" b="1" dirty="0"/>
          </a:p>
        </p:txBody>
      </p:sp>
    </p:spTree>
    <p:extLst>
      <p:ext uri="{BB962C8B-B14F-4D97-AF65-F5344CB8AC3E}">
        <p14:creationId xmlns:p14="http://schemas.microsoft.com/office/powerpoint/2010/main" xmlns="" val="2914172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0004455\Documents\Scanned Documents\Documents\Accredtion in Europe.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78715" y="0"/>
            <a:ext cx="498657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8614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0004455\Documents\Scanned Documents\Documents\Quality Assessment in HE (AE book).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78715" y="0"/>
            <a:ext cx="498657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991022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16632"/>
            <a:ext cx="7772400" cy="1470025"/>
          </a:xfrm>
        </p:spPr>
        <p:txBody>
          <a:bodyPr>
            <a:normAutofit/>
          </a:bodyPr>
          <a:lstStyle/>
          <a:p>
            <a:r>
              <a:rPr lang="en-US" sz="2800" b="1" dirty="0"/>
              <a:t>Causes of the emergence of evaluation schemes in the 1980s and initial developments</a:t>
            </a:r>
            <a:r>
              <a:rPr lang="nl-BE" sz="2800" dirty="0"/>
              <a:t/>
            </a:r>
            <a:br>
              <a:rPr lang="nl-BE" sz="2800" dirty="0"/>
            </a:br>
            <a:endParaRPr lang="nl-BE" sz="2800" dirty="0"/>
          </a:p>
        </p:txBody>
      </p:sp>
      <p:sp>
        <p:nvSpPr>
          <p:cNvPr id="3" name="Subtitle 2"/>
          <p:cNvSpPr>
            <a:spLocks noGrp="1"/>
          </p:cNvSpPr>
          <p:nvPr>
            <p:ph type="subTitle" idx="1"/>
          </p:nvPr>
        </p:nvSpPr>
        <p:spPr>
          <a:xfrm>
            <a:off x="539552" y="1196752"/>
            <a:ext cx="8064896" cy="1752600"/>
          </a:xfrm>
        </p:spPr>
        <p:txBody>
          <a:bodyPr>
            <a:noAutofit/>
          </a:bodyPr>
          <a:lstStyle/>
          <a:p>
            <a:pPr algn="l"/>
            <a:r>
              <a:rPr lang="en-US" sz="2400" b="1" dirty="0">
                <a:solidFill>
                  <a:schemeClr val="tx1"/>
                </a:solidFill>
              </a:rPr>
              <a:t>Pursuing quality in view of achieving excellence has always been a major goal in </a:t>
            </a:r>
            <a:r>
              <a:rPr lang="en-US" sz="2400" b="1" dirty="0" smtClean="0">
                <a:solidFill>
                  <a:schemeClr val="tx1"/>
                </a:solidFill>
              </a:rPr>
              <a:t>HE </a:t>
            </a:r>
          </a:p>
          <a:p>
            <a:pPr algn="l"/>
            <a:r>
              <a:rPr lang="en-US" sz="2400" b="1" dirty="0" smtClean="0">
                <a:solidFill>
                  <a:schemeClr val="tx1"/>
                </a:solidFill>
              </a:rPr>
              <a:t>Until </a:t>
            </a:r>
            <a:r>
              <a:rPr lang="en-US" sz="2400" b="1" dirty="0">
                <a:solidFill>
                  <a:schemeClr val="tx1"/>
                </a:solidFill>
              </a:rPr>
              <a:t>the 1970s this quality was controlled by </a:t>
            </a:r>
            <a:r>
              <a:rPr lang="en-US" sz="2400" b="1" i="1" dirty="0">
                <a:solidFill>
                  <a:schemeClr val="tx1"/>
                </a:solidFill>
              </a:rPr>
              <a:t>bureaucratic measures </a:t>
            </a:r>
            <a:r>
              <a:rPr lang="en-US" sz="2400" b="1" dirty="0">
                <a:solidFill>
                  <a:schemeClr val="tx1"/>
                </a:solidFill>
              </a:rPr>
              <a:t>such as legal conditions for starting institutions, faculties and study programs, formal rules for the appointment of academic personnel, etc</a:t>
            </a:r>
            <a:r>
              <a:rPr lang="en-US" sz="2400" b="1" dirty="0" smtClean="0">
                <a:solidFill>
                  <a:schemeClr val="tx1"/>
                </a:solidFill>
              </a:rPr>
              <a:t>.</a:t>
            </a:r>
          </a:p>
          <a:p>
            <a:pPr algn="l"/>
            <a:r>
              <a:rPr lang="en-US" sz="2400" b="1" dirty="0" smtClean="0">
                <a:solidFill>
                  <a:schemeClr val="tx1"/>
                </a:solidFill>
              </a:rPr>
              <a:t> </a:t>
            </a:r>
            <a:r>
              <a:rPr lang="en-US" sz="2400" b="1" dirty="0">
                <a:solidFill>
                  <a:schemeClr val="tx1"/>
                </a:solidFill>
              </a:rPr>
              <a:t>In addition there was </a:t>
            </a:r>
            <a:r>
              <a:rPr lang="en-US" sz="2400" b="1" i="1" dirty="0">
                <a:solidFill>
                  <a:schemeClr val="tx1"/>
                </a:solidFill>
              </a:rPr>
              <a:t>in the society a good degree of trust </a:t>
            </a:r>
            <a:r>
              <a:rPr lang="en-US" sz="2400" b="1" dirty="0">
                <a:solidFill>
                  <a:schemeClr val="tx1"/>
                </a:solidFill>
              </a:rPr>
              <a:t>that universities themselves could guarantee </a:t>
            </a:r>
            <a:r>
              <a:rPr lang="en-US" sz="2400" b="1" dirty="0" smtClean="0">
                <a:solidFill>
                  <a:schemeClr val="tx1"/>
                </a:solidFill>
              </a:rPr>
              <a:t>quality </a:t>
            </a:r>
          </a:p>
          <a:p>
            <a:pPr algn="l"/>
            <a:r>
              <a:rPr lang="en-US" sz="2400" b="1" dirty="0" smtClean="0">
                <a:solidFill>
                  <a:schemeClr val="tx1"/>
                </a:solidFill>
              </a:rPr>
              <a:t>However</a:t>
            </a:r>
            <a:r>
              <a:rPr lang="en-US" sz="2400" b="1" dirty="0">
                <a:solidFill>
                  <a:schemeClr val="tx1"/>
                </a:solidFill>
              </a:rPr>
              <a:t>, in the late 1970s there was a </a:t>
            </a:r>
            <a:r>
              <a:rPr lang="en-US" sz="2400" b="1" i="1" dirty="0">
                <a:solidFill>
                  <a:schemeClr val="tx1"/>
                </a:solidFill>
              </a:rPr>
              <a:t>loss of confidence </a:t>
            </a:r>
            <a:r>
              <a:rPr lang="en-US" sz="2400" b="1" dirty="0">
                <a:solidFill>
                  <a:schemeClr val="tx1"/>
                </a:solidFill>
              </a:rPr>
              <a:t>in the role of academics as guardians of quality and </a:t>
            </a:r>
            <a:r>
              <a:rPr lang="en-US" sz="2400" b="1" dirty="0" smtClean="0">
                <a:solidFill>
                  <a:schemeClr val="tx1"/>
                </a:solidFill>
              </a:rPr>
              <a:t>efficiency </a:t>
            </a:r>
          </a:p>
          <a:p>
            <a:pPr algn="l"/>
            <a:r>
              <a:rPr lang="en-US" sz="2400" b="1" dirty="0" smtClean="0">
                <a:solidFill>
                  <a:schemeClr val="tx1"/>
                </a:solidFill>
              </a:rPr>
              <a:t>Moreover</a:t>
            </a:r>
            <a:r>
              <a:rPr lang="en-US" sz="2400" b="1" dirty="0">
                <a:solidFill>
                  <a:schemeClr val="tx1"/>
                </a:solidFill>
              </a:rPr>
              <a:t>, </a:t>
            </a:r>
            <a:r>
              <a:rPr lang="en-US" sz="2400" b="1" i="1" dirty="0">
                <a:solidFill>
                  <a:schemeClr val="tx1"/>
                </a:solidFill>
              </a:rPr>
              <a:t>quality assurance used as a management tool </a:t>
            </a:r>
            <a:r>
              <a:rPr lang="en-US" sz="2400" b="1" dirty="0">
                <a:solidFill>
                  <a:schemeClr val="tx1"/>
                </a:solidFill>
              </a:rPr>
              <a:t>in the industrial sector was seen more and more as an instrument that could also be appropriately applied in the management of </a:t>
            </a:r>
            <a:r>
              <a:rPr lang="en-US" sz="2400" b="1" dirty="0" smtClean="0">
                <a:solidFill>
                  <a:schemeClr val="tx1"/>
                </a:solidFill>
              </a:rPr>
              <a:t>HE</a:t>
            </a:r>
            <a:endParaRPr lang="nl-BE" sz="2400" b="1" dirty="0">
              <a:solidFill>
                <a:schemeClr val="tx1"/>
              </a:solidFill>
            </a:endParaRPr>
          </a:p>
        </p:txBody>
      </p:sp>
    </p:spTree>
    <p:extLst>
      <p:ext uri="{BB962C8B-B14F-4D97-AF65-F5344CB8AC3E}">
        <p14:creationId xmlns:p14="http://schemas.microsoft.com/office/powerpoint/2010/main" xmlns="" val="291702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924944"/>
            <a:ext cx="8229600" cy="1143000"/>
          </a:xfrm>
        </p:spPr>
        <p:txBody>
          <a:bodyPr>
            <a:normAutofit fontScale="90000"/>
          </a:bodyPr>
          <a:lstStyle/>
          <a:p>
            <a:pPr algn="l"/>
            <a:r>
              <a:rPr lang="en-US" sz="2400" b="1" dirty="0" smtClean="0"/>
              <a:t>Application </a:t>
            </a:r>
            <a:r>
              <a:rPr lang="en-US" sz="2400" b="1" dirty="0"/>
              <a:t>of this tool was strongly stimulated through several other </a:t>
            </a:r>
            <a:r>
              <a:rPr lang="en-US" sz="2400" b="1" dirty="0" smtClean="0"/>
              <a:t>developments: </a:t>
            </a:r>
            <a:br>
              <a:rPr lang="en-US" sz="2400" b="1" dirty="0" smtClean="0"/>
            </a:br>
            <a:r>
              <a:rPr lang="en-US" sz="2400" b="1" dirty="0" smtClean="0"/>
              <a:t>    </a:t>
            </a:r>
            <a:br>
              <a:rPr lang="en-US" sz="2400" b="1" dirty="0" smtClean="0"/>
            </a:br>
            <a:r>
              <a:rPr lang="en-US" sz="2400" b="1" dirty="0" smtClean="0"/>
              <a:t>    * First </a:t>
            </a:r>
            <a:r>
              <a:rPr lang="en-US" sz="2400" b="1" dirty="0"/>
              <a:t>of all, the </a:t>
            </a:r>
            <a:r>
              <a:rPr lang="en-US" sz="2400" b="1" i="1" dirty="0"/>
              <a:t>enormous expansion and “</a:t>
            </a:r>
            <a:r>
              <a:rPr lang="en-US" sz="2400" b="1" i="1" dirty="0" err="1"/>
              <a:t>massification</a:t>
            </a:r>
            <a:r>
              <a:rPr lang="en-US" sz="2400" b="1" i="1" dirty="0"/>
              <a:t>” of </a:t>
            </a:r>
            <a:r>
              <a:rPr lang="en-US" sz="2400" b="1" i="1" dirty="0" smtClean="0"/>
              <a:t/>
            </a:r>
            <a:br>
              <a:rPr lang="en-US" sz="2400" b="1" i="1" dirty="0" smtClean="0"/>
            </a:br>
            <a:r>
              <a:rPr lang="en-US" sz="2400" b="1" dirty="0" smtClean="0"/>
              <a:t>       </a:t>
            </a:r>
            <a:r>
              <a:rPr lang="en-US" sz="2400" b="1" i="1" dirty="0" smtClean="0"/>
              <a:t>HE</a:t>
            </a:r>
            <a:r>
              <a:rPr lang="en-US" sz="2400" b="1" dirty="0" smtClean="0"/>
              <a:t> in the 1970s called for new forms of management </a:t>
            </a:r>
            <a:br>
              <a:rPr lang="en-US" sz="2400" b="1" dirty="0" smtClean="0"/>
            </a:br>
            <a:r>
              <a:rPr lang="en-US" sz="2400" b="1" dirty="0"/>
              <a:t> </a:t>
            </a:r>
            <a:r>
              <a:rPr lang="en-US" sz="2400" b="1" dirty="0" smtClean="0"/>
              <a:t>      And this was strengthened by the growing concern</a:t>
            </a:r>
            <a:br>
              <a:rPr lang="en-US" sz="2400" b="1" dirty="0" smtClean="0"/>
            </a:br>
            <a:r>
              <a:rPr lang="en-US" sz="2400" b="1" dirty="0" smtClean="0"/>
              <a:t>       that this “</a:t>
            </a:r>
            <a:r>
              <a:rPr lang="en-US" sz="2400" b="1" dirty="0" err="1" smtClean="0"/>
              <a:t>massification</a:t>
            </a:r>
            <a:r>
              <a:rPr lang="en-US" sz="2400" b="1" dirty="0" smtClean="0"/>
              <a:t>” could slacken the quality and </a:t>
            </a:r>
            <a:br>
              <a:rPr lang="en-US" sz="2400" b="1" dirty="0" smtClean="0"/>
            </a:br>
            <a:r>
              <a:rPr lang="en-US" sz="2400" b="1" dirty="0" smtClean="0"/>
              <a:t>       performance of higher education institutions (HEIs)</a:t>
            </a:r>
            <a:r>
              <a:rPr lang="nl-BE" sz="2400" b="1" dirty="0" smtClean="0"/>
              <a:t/>
            </a:r>
            <a:br>
              <a:rPr lang="nl-BE" sz="2400" b="1" dirty="0" smtClean="0"/>
            </a:br>
            <a:r>
              <a:rPr lang="nl-BE" sz="2400" b="1" dirty="0" smtClean="0"/>
              <a:t/>
            </a:r>
            <a:br>
              <a:rPr lang="nl-BE" sz="2400" b="1" dirty="0" smtClean="0"/>
            </a:br>
            <a:r>
              <a:rPr lang="nl-BE" sz="2400" b="1" dirty="0"/>
              <a:t> </a:t>
            </a:r>
            <a:r>
              <a:rPr lang="nl-BE" sz="2400" b="1" dirty="0" smtClean="0"/>
              <a:t>   * </a:t>
            </a:r>
            <a:r>
              <a:rPr lang="en-US" sz="2400" b="1" dirty="0" smtClean="0"/>
              <a:t>Second</a:t>
            </a:r>
            <a:r>
              <a:rPr lang="en-US" sz="2400" b="1" dirty="0"/>
              <a:t>, also due to the expansion of </a:t>
            </a:r>
            <a:r>
              <a:rPr lang="en-US" sz="2400" b="1" dirty="0" smtClean="0"/>
              <a:t>HE and its</a:t>
            </a:r>
            <a:br>
              <a:rPr lang="en-US" sz="2400" b="1" dirty="0" smtClean="0"/>
            </a:br>
            <a:r>
              <a:rPr lang="en-US" sz="2400" b="1" dirty="0"/>
              <a:t> </a:t>
            </a:r>
            <a:r>
              <a:rPr lang="en-US" sz="2400" b="1" dirty="0" smtClean="0"/>
              <a:t>      </a:t>
            </a:r>
            <a:r>
              <a:rPr lang="en-US" sz="2400" b="1" dirty="0"/>
              <a:t>increasing complexity and differentiation </a:t>
            </a:r>
            <a:r>
              <a:rPr lang="en-US" sz="2400" b="1" i="1" dirty="0"/>
              <a:t>central control </a:t>
            </a:r>
            <a:r>
              <a:rPr lang="en-US" sz="2400" b="1" i="1" dirty="0" smtClean="0"/>
              <a:t>reached</a:t>
            </a:r>
            <a:br>
              <a:rPr lang="en-US" sz="2400" b="1" i="1" dirty="0" smtClean="0"/>
            </a:br>
            <a:r>
              <a:rPr lang="en-US" sz="2400" b="1" i="1" dirty="0" smtClean="0"/>
              <a:t>       </a:t>
            </a:r>
            <a:r>
              <a:rPr lang="en-US" sz="2400" b="1" i="1" dirty="0"/>
              <a:t>its limits</a:t>
            </a:r>
            <a:r>
              <a:rPr lang="en-US" sz="2400" b="1" dirty="0"/>
              <a:t>. Whereas in the previous era governments were heavily </a:t>
            </a:r>
            <a:r>
              <a:rPr lang="en-US" sz="2400" b="1" dirty="0" smtClean="0"/>
              <a:t/>
            </a:r>
            <a:br>
              <a:rPr lang="en-US" sz="2400" b="1" dirty="0" smtClean="0"/>
            </a:br>
            <a:r>
              <a:rPr lang="en-US" sz="2400" b="1" dirty="0"/>
              <a:t> </a:t>
            </a:r>
            <a:r>
              <a:rPr lang="en-US" sz="2400" b="1" dirty="0" smtClean="0"/>
              <a:t>      involved </a:t>
            </a:r>
            <a:r>
              <a:rPr lang="en-US" sz="2400" b="1" dirty="0"/>
              <a:t>in the planning and organization of higher education</a:t>
            </a:r>
            <a:r>
              <a:rPr lang="en-US" sz="2400" b="1" dirty="0" smtClean="0"/>
              <a:t>,</a:t>
            </a:r>
            <a:br>
              <a:rPr lang="en-US" sz="2400" b="1" dirty="0" smtClean="0"/>
            </a:br>
            <a:r>
              <a:rPr lang="en-US" sz="2400" b="1" dirty="0"/>
              <a:t> </a:t>
            </a:r>
            <a:r>
              <a:rPr lang="en-US" sz="2400" b="1" dirty="0" smtClean="0"/>
              <a:t>      </a:t>
            </a:r>
            <a:r>
              <a:rPr lang="en-US" sz="2400" b="1" dirty="0"/>
              <a:t>there occurred in the 1980s a loss of trust in the capacity </a:t>
            </a:r>
            <a:r>
              <a:rPr lang="en-US" sz="2400" b="1" dirty="0" smtClean="0"/>
              <a:t>of</a:t>
            </a:r>
            <a:br>
              <a:rPr lang="en-US" sz="2400" b="1" dirty="0" smtClean="0"/>
            </a:br>
            <a:r>
              <a:rPr lang="en-US" sz="2400" b="1" dirty="0"/>
              <a:t> </a:t>
            </a:r>
            <a:r>
              <a:rPr lang="en-US" sz="2400" b="1" dirty="0" smtClean="0"/>
              <a:t>      </a:t>
            </a:r>
            <a:r>
              <a:rPr lang="en-US" sz="2400" b="1" dirty="0"/>
              <a:t>governments to guarantee and enhance its quality, relevance and </a:t>
            </a:r>
            <a:r>
              <a:rPr lang="en-US" sz="2400" b="1" dirty="0" smtClean="0"/>
              <a:t/>
            </a:r>
            <a:br>
              <a:rPr lang="en-US" sz="2400" b="1" dirty="0" smtClean="0"/>
            </a:br>
            <a:r>
              <a:rPr lang="en-US" sz="2400" b="1" dirty="0"/>
              <a:t> </a:t>
            </a:r>
            <a:r>
              <a:rPr lang="en-US" sz="2400" b="1" dirty="0" smtClean="0"/>
              <a:t>      efficiency</a:t>
            </a:r>
            <a:r>
              <a:rPr lang="en-US" sz="2400" b="1" dirty="0"/>
              <a:t>. Nevertheless governments, being the major </a:t>
            </a:r>
            <a:r>
              <a:rPr lang="en-US" sz="2400" b="1" dirty="0" smtClean="0"/>
              <a:t>financial</a:t>
            </a:r>
            <a:br>
              <a:rPr lang="en-US" sz="2400" b="1" dirty="0" smtClean="0"/>
            </a:br>
            <a:r>
              <a:rPr lang="en-US" sz="2400" b="1" dirty="0"/>
              <a:t> </a:t>
            </a:r>
            <a:r>
              <a:rPr lang="en-US" sz="2400" b="1" dirty="0" smtClean="0"/>
              <a:t>      </a:t>
            </a:r>
            <a:r>
              <a:rPr lang="en-US" sz="2400" b="1" dirty="0"/>
              <a:t>source of universities, were eager to maintain and even </a:t>
            </a:r>
            <a:r>
              <a:rPr lang="en-US" sz="2400" b="1" dirty="0" smtClean="0"/>
              <a:t>to</a:t>
            </a:r>
            <a:br>
              <a:rPr lang="en-US" sz="2400" b="1" dirty="0" smtClean="0"/>
            </a:br>
            <a:r>
              <a:rPr lang="en-US" sz="2400" b="1" dirty="0"/>
              <a:t> </a:t>
            </a:r>
            <a:r>
              <a:rPr lang="en-US" sz="2400" b="1" dirty="0" smtClean="0"/>
              <a:t>      </a:t>
            </a:r>
            <a:r>
              <a:rPr lang="en-US" sz="2400" b="1" dirty="0"/>
              <a:t>improve the level of quality and performance of higher </a:t>
            </a:r>
            <a:r>
              <a:rPr lang="en-US" sz="2400" b="1" dirty="0" smtClean="0"/>
              <a:t>education</a:t>
            </a:r>
            <a:br>
              <a:rPr lang="en-US" sz="2400" b="1" dirty="0" smtClean="0"/>
            </a:br>
            <a:r>
              <a:rPr lang="en-US" sz="2400" b="1" dirty="0"/>
              <a:t> </a:t>
            </a:r>
            <a:r>
              <a:rPr lang="en-US" sz="2400" b="1" dirty="0" smtClean="0"/>
              <a:t>      </a:t>
            </a:r>
            <a:r>
              <a:rPr lang="en-US" sz="2400" b="1" dirty="0"/>
              <a:t>through the </a:t>
            </a:r>
            <a:r>
              <a:rPr lang="en-US" sz="2400" b="1" i="1" dirty="0"/>
              <a:t>application of external tools of </a:t>
            </a:r>
            <a:r>
              <a:rPr lang="en-US" sz="2400" b="1" i="1" dirty="0" smtClean="0"/>
              <a:t>control</a:t>
            </a:r>
            <a:r>
              <a:rPr lang="nl-BE" sz="2400" b="1" dirty="0"/>
              <a:t/>
            </a:r>
            <a:br>
              <a:rPr lang="nl-BE" sz="2400" b="1" dirty="0"/>
            </a:br>
            <a:endParaRPr lang="nl-BE" sz="2400" b="1" dirty="0"/>
          </a:p>
        </p:txBody>
      </p:sp>
    </p:spTree>
    <p:extLst>
      <p:ext uri="{BB962C8B-B14F-4D97-AF65-F5344CB8AC3E}">
        <p14:creationId xmlns:p14="http://schemas.microsoft.com/office/powerpoint/2010/main" xmlns="" val="14429285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TotalTime>
  <Words>2019</Words>
  <Application>Microsoft Office PowerPoint</Application>
  <PresentationFormat>Экран (4:3)</PresentationFormat>
  <Paragraphs>126</Paragraphs>
  <Slides>48</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48</vt:i4>
      </vt:variant>
    </vt:vector>
  </HeadingPairs>
  <TitlesOfParts>
    <vt:vector size="49" baseType="lpstr">
      <vt:lpstr>Office Theme</vt:lpstr>
      <vt:lpstr>Evaluation of Universities in Western Europe:  From Quality Assessment to Accreditation   Erik DE CORTE  Center for Instructional Psychology and Technology (CIP&amp;T) University of Leuven, Belgium </vt:lpstr>
      <vt:lpstr>Introduction</vt:lpstr>
      <vt:lpstr>In my university our Department of Education took a first initiative toward the evaluation of teaching behavior by the development in the late 1970s of the EVADOC Questionnaire:        * a tool for assessing the quality of lecturing behavior of          individual professors by means of student evaluation         * administration of the questionnaire was on a voluntary  basis                 * EVADOC enabled professors to get insight in strengths and  weaknesses relating to seven observable aspects to               their teaching behavior (De Neve &amp; Janssen, 1984)</vt:lpstr>
      <vt:lpstr>The emergence of national evaluation schemes in higher education (HE) occurred in the mid-1980s, and originated in The Netherlands, France and the United Kingdom   In the years thereafter many other Western European countries established similar evaluation systems   In Central and Eastern Europe such schemes were introduced from the 1990 onwards   Over the past thirty years these systems have undergone important changes</vt:lpstr>
      <vt:lpstr>I will present and discuss the following topics relating to evaluation in HE :        * Causes for the establishment of evaluation schemes in Europe       * Concepts and definitions relating to evaluation in HE        * Quality assessment focused on improvement of HE       * Accreditation focused on accountability of HE       * Revising the accreditation approach to meet criticisms       * Final comments and a future perspective  For an extensive overview of how quality assessment schemes and accreditation have spread across Europe during the past decades, I refer to the comparative study of 20 countries published in the volume Accreditation and evaluation in the European higher education area (Schwarz &amp; Westerheijden, 2004a). </vt:lpstr>
      <vt:lpstr>Слайд 6</vt:lpstr>
      <vt:lpstr>Слайд 7</vt:lpstr>
      <vt:lpstr>Causes of the emergence of evaluation schemes in the 1980s and initial developments </vt:lpstr>
      <vt:lpstr>Application of this tool was strongly stimulated through several other developments:           * First of all, the enormous expansion and “massification” of         HE in the 1970s called for new forms of management         And this was strengthened by the growing concern        that this “massification” could slacken the quality and         performance of higher education institutions (HEIs)      * Second, also due to the expansion of HE and its        increasing complexity and differentiation central control reached        its limits. Whereas in the previous era governments were heavily         involved in the planning and organization of higher education,        there occurred in the 1980s a loss of trust in the capacity of        governments to guarantee and enhance its quality, relevance and         efficiency. Nevertheless governments, being the major financial        source of universities, were eager to maintain and even to        improve the level of quality and performance of higher education        through the application of external tools of control </vt:lpstr>
      <vt:lpstr>      * Third, in the 1980s and 1990s hopes raised that the use of          quality assurance as a management tool would stimulate          institutionalized reflection on the activities and outcomes          of universities, and that growing managerial capacity in          HEIs would foster improved levels of quality and          performance  It must be added that all these reasons did not play an equally important role in different countries. For instance, as argued by Schwarz and Westerheiden (2004b), in countries that were slow at establishing an evaluation system the public confidence in the self-regulation of quality by academics was mostly not higher than in countries that were pioneers in the introduction of evaluation systems </vt:lpstr>
      <vt:lpstr>The described causes have certainly had impact on the establishment of an evaluation scheme in the pioneer countries, The Netherlands, France and the UK   Inspired by the new management tools and approaches mentioned above, governments aimed at making universities more accountable for the funding they received,  but also at restraining detailed regulation in favor of market-like mechanisms   As argued by Westerheijden (2007): “Quality assurance can be seen, on the one hand, as a policy instrument supporting transparent markets for students and graduates by making information about quality differences public, and, on the other hand, as a safeguard against too blunt minimizing of quality levels in the free supply behavior of higher education providers on (quasi-) markets.” (p. 12)</vt:lpstr>
      <vt:lpstr>However, it is important to add here explicitly that quality assurance systems intended also to stimulate and foster quality improvement, taking into account the changing demands on higher education graduates resulting from the development from industry-based to service-based economies and toward a knowledge society  From 1990 on the quality assurance movement disseminated quickly throughout Western Europe   This dissemination was stimulated by the European Union’s Pilot Project of 1994 on  external evaluation methodology (Management Group, European Committee Meeting, 1995) </vt:lpstr>
      <vt:lpstr>The project was based on the observation that in most quality assurance systems a four-phase approach was used: a national co-ordinating office, a self-evaluation report, a peer review phase and a public report about the outcomes of the evaluation   In the project one or two teaching programs in different knowledge domains were evaluated in all (then) EU countries and some other Western Europe countries   As a major consequence of the project the EU decided years later in 1998 to launch the European Network for Quality Assurance in Higher Education (ENQA). Soon thereafter this network played an important role in the well-known Bologna Process initiated by the Bologna Declaration of June 1999, and aimed at harmonizing higher education in Europe   By the end of the 20th century almost all Western European countries had installed a policy and system of quality assessment in higher education, Germany being a remarkable exception till 2003 </vt:lpstr>
      <vt:lpstr>Some concepts and definitions </vt:lpstr>
      <vt:lpstr>But quality has a different meaning from the perspective of employers who look for graduates as manpower, but also for governments that are the main funders of HE   In addition quality may have a different meaning at different moments in time, or in distinct geographical regions   Taking all this into account Harvey and Green (1993) have grouped the widely differing conceptualization of quality into five discrete but interrelated categories. Quality can be viewed      * as exception    * as perfection    * as fitness for purpose    * as value for money     * as transformative </vt:lpstr>
      <vt:lpstr>Other terms that are commonly used in relation to quality assurance are quality control, quality management, quality audit, quality assessment, evaluation, and accreditation   Quality control and quality management refer to systems used internally in HEIs. In quality control the focus is on measurement and maintenance of educational standard, whereas quality management aims at linking quality control to planning and control cycles in view of possible changes and improvements  Quality assessment and evaluation refer to external quality assurance systems oriented toward the measurement of quality, quantitatively as well as qualitatively. Quality audit is used to indicate an evaluation procedure that focuses on quality management arrangements within HEIs. This latter system is so far less common, but as an example I refer to the evaluation of leadership and management of education the University of Helsinki in 2008 (Saari &amp; Frimodig, 2009)  </vt:lpstr>
      <vt:lpstr>Accreditation differs from quality assessment in function as well as in the kind of judgment. Schwarz and Westerheijden (2004b, p. 2) define accreditation as follows:  “Institutionalised and systematically implemented evaluation schemes of HEIs, degree types and programmes that end in a formal summary judgment that leads to formal approval processes regarding the respective institution, degree type or programme.”    Accreditation involves thus two phases: an evaluation phase provides the data and information as a basis and starting point for the approval that grants the “right to exist” (or, alternatively, rejects the “right to exist”) of a HEI, a degree type or a programme   The approval is granted by a legitimate, supra-institutional organization or power  An obvious implication is that the focus of accreditation is on accountability</vt:lpstr>
      <vt:lpstr>Quality assessment focused on improvement of higher education </vt:lpstr>
      <vt:lpstr>In addition no need was felt to link quality assessment to an approval of the “right to exist”, nor to install a system intended at identifying the “black sheep” that should not have the right to exist   Consequently quality assessment and not accreditation was the focus of evaluation schemes in Western Europe, and this lasted till the late 1990s   A representative example of this kind of HE evaluation is the system developed in The Netherlands and Flanders (the Flemish part of Belgium) that were among the pioneer countries in implementing a quality assessment system   The Dutch system was operational in 1988, and served as model for the Flemish scheme that was implemented in 1992. In that year an agreement between the two countries led to the organization of joint evaluation activities   I will briefly review here the Dutch system</vt:lpstr>
      <vt:lpstr>The assessment system can be described in terms of the following steps:  * internal quality assurance as the starting point  * writing a self-evaluation report by the institution  * visitation by an external review committee;  * writing of a report by the external review committee  * meta-evaluation by the inspectorate  An important point is that the quality assessment procedure built on the internal quality assurance arrangements of the institutions stressing the greater autonomy that was granted to them   In the same line, the basis of the evaluation was a self-evaluation report compiled by the institution and describing the individual programs to be evaluated</vt:lpstr>
      <vt:lpstr>This report had to follow a pre-determined format covering the following topics:   * objectives of the program  * structure and content of the program  * input-throughput-output of students  * description of the learning environment  * feasibility  * quality of the graduates  * effectiveness of the organization  * quality of the personnel  * facilities  * internationalization  * internal quality care </vt:lpstr>
      <vt:lpstr>Next, an external review committee visited the institution during several days  This committee was always composed in consultation with the institution showing again that the procedure was not at all a purely externally designed activity  The committee involved peers (= scholars from the same discipline), an educational professional and often a student   Based on the self-evaluation report the committee critically reviewed the programs by   * analyzing documents (e.g., exams, report of internships,     theses. etc.)   * interviewing all relevant actors and stakeholders (authority     members, teaching staff, students , graduates, and          members of the administrative staff)  These interviews aimed at clarifications, verification, and gathering additional information  The same committee visited similar programs in different universities (e.g., the programs in educational sciences) </vt:lpstr>
      <vt:lpstr>Based on the interviews and their observations, the external committee compiled a report focusing  on the strengths and points of attention taking thereby as a guideline the topics addressed in the self-evaluation report   As the committee visited similar programs in different universities, it was possible to derive some general comments and conclusions about the programs of the evaluated discipline   It is important here to stress that in the report of the committee a strong focus was on suggestions and advices for improvement  The final step, namely a meta-evaluation by the inspectorate took place regularly but not always. The inspectorate could make additional comments and suggestions complementing those of the external committee. For instance, the inspectorate can stress certain remarks of the committee that need special attention during the next visitation </vt:lpstr>
      <vt:lpstr>As stated by Wijnen (2007) important characteristics of this quality assessment scheme were:  * final responsibility by the institution  * important role of peer assessment  * formal sanctions as an exception  * improvement as a major goal  * trust as a leading principle  This quality assurance system, that was repeated every six years, was mainly based on internal quality assessment  HEIs themselves were granted the main responsibility for the quality care The autonomy of the institutions was highly valued, and no decisions were taken by external agencies such as the external committee or the inspectorate   Consequently, the external quality assessment was not threatening for the institutions as there were no formal sanctions </vt:lpstr>
      <vt:lpstr>As argued by Wijnen (2007) this evaluation system had a positive impact:  “The self-study reports were public, there was a growing openness about educational programmes, external review committees brought ideas from elsewhere and there was a positive drive for improvement at the HEI’s”. (p. 128)  Based on my own involvement in different evaluation committees, I can confirm that the role of improvement was very important in this quality assessment system  Writing the self-evaluation report was a very instructive experience for the institutions and stimulated reflection on their teaching programs and practices I have several times observed that as a result the institutions became themselves well aware of their own strengths and weaknesses  The reports of the external committee often involved useful suggestions for improvement, and  induced exchange of ideas and cooperation in joint projects and action programs. An important side effect was the increased interest in and attention for  education, besides research, in HEIs   </vt:lpstr>
      <vt:lpstr>Accreditation focused on accountability of higher education </vt:lpstr>
      <vt:lpstr>Taking into account the positive influence of the quality assessment procedure, a relevant  question is:  Why moved The Netherlands and Flanders to accreditation?  A major reason for the change was the impact of the Bologna Process that  stimulated international benchmarking to enable comparison between programs within Europe. Accreditation makes such comparison possible, which is important in view of facilitating student mobility in Europe, a major objective of the Bologna Process   But an additional reason was also that the quality assessment system slackened: over the years it lost some of its effectiveness due to the development of routines and the fact that the expected improvements did not materialize. Therefore, the need was more and more felt to establish a new, more strict and more effective approach to evaluation of HE   Accreditation was considered as the appropriate answer also because it facilitates governmental decisions. Indeed, a positive outcome of an accreditation has clear consequences for an institution or a program: it qualifies for government funding, students can get bursaries, and an institution can issue degree certificates  recognized by the government </vt:lpstr>
      <vt:lpstr>Since 2003 all teaching programs of HEIs in The Netherlands were subjected to an accreditation every six years. The accreditation involved four steps:  * writing a self-evaluation report by the institution  * visitation by an external review committee  * writing of a report by the external review committee  * decision by the Dutch-Flemish Accreditation Organ.  This makes clear that accreditation was built upon the previous quality assessment procedure. Indeed, the first three steps are the same, although there are differences in the specification of these steps   For instance, the format of the self-evaluation report introduced more specific requirements. The report needed to address six subjects involving altogether 21 facets that were related to explicitly stated criteria </vt:lpstr>
      <vt:lpstr>Слайд 29</vt:lpstr>
      <vt:lpstr>The visitation of the external evaluation panel is organized by an intermediate agency which is in charge of  and responsible for the report of the committee   A major change is that the committee has to assess the facets on a four-point scale: unsatisfactory, satisfactory, good or excellent  Based on these judgment the six subjects are evaluated dichotomously: satisfactory or unsatisfactory   * Unsatisfactory judgments have to be justified  * A single unsatisfactory judgment for one of the six subjects is     sufficient to refuse accreditation  The report of the committee is made available to the institution that has the opportunity to check it only for possible inaccuracies, but not to comment on or to criticize the assessment of the committee  The final version of the report is delivered to the Dutch-Flemish Accreditation Organization which takes the decision about accreditation </vt:lpstr>
      <vt:lpstr>This Dutch accreditation system was more or less copied in Flanders, and is again  fairly representative for Western Europe   For instance, in all countries        - study programs are the unit of analysis        - all degree programs are addressed (except for doct. programs)         - the modes of inquiry and assessment  are similar for core element       - a national accreditation agency was established with a close link to the      government  Of course, there are also differences between the countries with regard to the specific elaboration and implementation of the accreditation schemes (Witte, 2009).  It is obvious that this accreditation scheme differs substantially from the previous quality assessment system. Wijnen (2007) describes the major changes as follows:  * From improvement to accountability  * From trust to distrust  * From peers to bureaucrats  * From institutions to governments  * From decentralization to centralization </vt:lpstr>
      <vt:lpstr>The shift from a focus on improvement to accountability,  and the fact that the responsibility for quality assurance is removed from the HEIs, were certainly two very important changes   As argued by Westerheijden (2007),        * the ownership of quality assurance shifted from the institutions      to the State        * the improvement dimension almost vanished   Because of these fundamental changes, but also because of the bureaucratic burden and the fact that the system became very expensive, the accreditation scheme became heavily criticized, especially by the HEIs   This led to very intensive discussions and consultations that resulted in a revised accreditation system that is operational in The Netherlands since 2012  A similar revised system was introduced in Flanders in the current academic year 2013-2014 </vt:lpstr>
      <vt:lpstr>Revising the accreditation approach to meet criticisms </vt:lpstr>
      <vt:lpstr>However, a major innovation is that in addition HEIs can ask the NVAO to conduct an institutional quality assurance assessment   Such an institutional assessment aims at determining whether an institution as a whole has implemented an effective quality assurance system that enables it to guarantee the quality of its individual programs  Institutions that have received a positive evaluation as result of an institutional assessment can benefit from a so-called limited program assessment scheme: an assessment panel of independent experts evaluates an individual program on a limited number of standards that relate to the educational quality and the content of the program   It is assumed that this can reduce the accreditation burden by 25 percent In that perspective limitations are imposed with regard to the number and size of the annexes  Important to mention is that for institutions that are not asking for an institutional assessment, or got a negative judgment on such an assessment, the individual programs are subjected to an extensive program assessment that is more or less similar as before </vt:lpstr>
      <vt:lpstr>Institutional quality assurance assessment: addresses five interrelated issues that are translated in five standards:   </vt:lpstr>
      <vt:lpstr>The NVAO appoints an audit panel of at least four members that conducts the assessment. The panel   * involves administrative, educational and audit expertise   * is counseled by a process-coordinator   * is supported by a secretary   Based on the information provided by the institution and two visits to the institution, the panel evaluates each of the five standards in terms of meets, does not meet or partially meets the standard    Subsequently the panel formulates a substantiated general judgment about the overall question whether the institution has implemented an effective quality assurance system that enables it to guarantee the quality of its educational programs   The judgment can be positive, negative , or conditionally positive  In case of a negative or conditionally positive evaluation the institution can under certain circumstances be given a chance for remediation within a period of, for instance, one year   </vt:lpstr>
      <vt:lpstr>Limited program assessment </vt:lpstr>
      <vt:lpstr>The review committee for a limited program assessment is convened by the institution or by an external quality assessment agency in consultation with the institution. The panel has to be independent of the institution, and needs to be approved by the NVAO   The panel consists of minimum four members among whom at least two domain experts and a student Besides domain expertise the committee commands international expertise, educational expertise, assessment and audit expertise, and, if relevant, professional expertise relevant to the program. The members of the panel receive a limited number of specified documents to read before the visit to the institution  Based on the information in the documents and the discussions during the visit the committee formulates a substantiated judgment regarding each of the three standards on a four-point scale: unsatisfactory, satisfactory, good, or excellent  Subsequently the committee formulates on the same four-point scale a substantiated overall judgment about the quality of the program </vt:lpstr>
      <vt:lpstr>* Unsatisfactory: the program does not meet the current generic quality  standards and shows serious shortcomings in several areas * Satisfactory: the program meets the current generic quality standards and  shows an acceptable level across its entire spectrum * Good: the program systematically surpasses the current generic quality  standards across its entire spectrum * Excellent: the program systematically well surpasses the generic quality  standards across its entire spectrum and is regarded as an  (inter)national example  The secretary prepares an assessment report of about 20 pages that is finalized after it has been checked by the members of the panel  The main part of the report consists of the panel’s judgments about the three standards and the underpinnings of these evaluations Suggested measures for improvement are presented in a separate section  Based on the assessment report the institution applies to the NVAO for accreditation  The NVAO can take one of three possible decisions: to accredit the program, not to accredit it, or to grant – under certain stipulated circumstances – an improvement period</vt:lpstr>
      <vt:lpstr>Final comments and future perspective </vt:lpstr>
      <vt:lpstr>I nevertheless tend to agree with the viewpoint of van Schijndel &amp; van Kemenade (2011) that the criticisms on the previous system are only partially removed   For instance, it must be admitted that a certain simplification has been carried  through by eliminating the nightmare of evaluating 21 facets in the previous scheme  But on the other hand, an institutional assessment has been introduced and is complemented with a limited program assessment  The danger is still there that this leads to duplication   To what degree the bureaucratic burden will decrease remains thus to be seen,  and the same holds true for the reduction of the costs  </vt:lpstr>
      <vt:lpstr>Notwithstanding the effort to focus more on quality,   * the system remains in the first place an output measure     aiming at assuring a basic level of quality  * accountability still tends to dominate the improvement     function   Moreover, the scheme  also still involves the risk of a negative accreditation, and, together with the focus on basic quality, this can indeed lead to uniformity and window dressing   It easily induces a tendency to conform to traditional, accepted ideas and patterns, and to over-accentuating  in the self-evaluation report positive aspects of a program, and hiding weaknesses   Consequently, accreditation is also an obstacle for innovation, because institutions do not want to take any risk: new approaches and innovative ideas could be rejected by the accreditation organization </vt:lpstr>
      <vt:lpstr>According to Brennan (2007) the two factors that are most important for quality improvement are self-assessment and peer review:         * self-assessment provides the academic community an internal  opportunity for discussion, dialogue and interaction        * peer review induces the exchange of good practices and innovative  ideas with external evaluators  However, these two factors do not at all prevail in the accreditation philosophy and approach, and are rather at odds with the dominant accountability function  Wijnen (2007) has also pointed to a move from trust to distrust as a major difference between the original quality assessment and the accreditation approach   In this respect Westerheijden (2007) has characterized external quality assurance as policy instruments of  ‘organized distrust’ Policy makers and HE managers deplore this situation, and would like to return back to a high-trust situation, but they want at the same time keep in place a form of quality assurance that has proven to be a useful instrument for them </vt:lpstr>
      <vt:lpstr>Westerheijden (2007) comments on this: “The fundamental question here is whether it is possible at all to shift back to a high-trust situation. Who coined the one-liner: Innocence once lost cannot be regained?” (p. 15)  It seems to me that the question is still relevant with respect to the revised accreditation system  Taking especially into account that accreditation seems to be a serious hindrance for the improvement function, the important issue is whether it is possible to combine the accountability and improvement functions in one quality assurance scheme  I tend to join the viewpoint of several authors that both functions are relevant and needed, but that they require a different approach   In this respect, taking into account the  results of an empirical study with a large group of  university lecturers, van Kemenade and Hardjono (2010) have proposed what they call a two-way system of intelligent accountability, wherein accountability and improvement are separated as shown in the following Table  (van Kemenade &amp; Hardjono, p. 266)   </vt:lpstr>
      <vt:lpstr>Слайд 45</vt:lpstr>
      <vt:lpstr>Слайд 46</vt:lpstr>
      <vt:lpstr>In this system accountability is realized through an external audit based on an analysis of documents and a site visit by external professional auditors to objectify the performance outcomes of an institution or a program   Improvement is pursued and achieved through internal audits organized by the HEIs themselves  based on self-evaluation and site visits by peers</vt:lpstr>
      <vt:lpstr>       Thank you for your attention !   E-mail: erik.decorte@ppw.kuleuven.be URL: http://perswww.kuleuven.be/~u0004455         </vt:lpstr>
    </vt:vector>
  </TitlesOfParts>
  <Company>K.U.Leuven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of Universities in Western Europe:  From Quality Assessment to Accreditation   Erik DE CORTE  Center for Instructional Psychology and Technology (CIP&amp;T) University of Leuven, Belgium</dc:title>
  <dc:creator>De Corte Erik</dc:creator>
  <cp:lastModifiedBy>User</cp:lastModifiedBy>
  <cp:revision>50</cp:revision>
  <dcterms:created xsi:type="dcterms:W3CDTF">2014-03-31T13:17:24Z</dcterms:created>
  <dcterms:modified xsi:type="dcterms:W3CDTF">2014-04-14T12:56:12Z</dcterms:modified>
</cp:coreProperties>
</file>