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25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63"/>
  </p:notesMasterIdLst>
  <p:sldIdLst>
    <p:sldId id="256" r:id="rId3"/>
    <p:sldId id="316" r:id="rId4"/>
    <p:sldId id="319" r:id="rId5"/>
    <p:sldId id="372" r:id="rId6"/>
    <p:sldId id="320" r:id="rId7"/>
    <p:sldId id="321" r:id="rId8"/>
    <p:sldId id="322" r:id="rId9"/>
    <p:sldId id="323" r:id="rId10"/>
    <p:sldId id="357" r:id="rId11"/>
    <p:sldId id="358" r:id="rId12"/>
    <p:sldId id="330" r:id="rId13"/>
    <p:sldId id="379" r:id="rId14"/>
    <p:sldId id="324" r:id="rId15"/>
    <p:sldId id="325" r:id="rId16"/>
    <p:sldId id="359" r:id="rId17"/>
    <p:sldId id="377" r:id="rId18"/>
    <p:sldId id="378" r:id="rId19"/>
    <p:sldId id="355" r:id="rId20"/>
    <p:sldId id="326" r:id="rId21"/>
    <p:sldId id="327" r:id="rId22"/>
    <p:sldId id="332" r:id="rId23"/>
    <p:sldId id="361" r:id="rId24"/>
    <p:sldId id="362" r:id="rId25"/>
    <p:sldId id="363" r:id="rId26"/>
    <p:sldId id="360" r:id="rId27"/>
    <p:sldId id="380" r:id="rId28"/>
    <p:sldId id="381" r:id="rId29"/>
    <p:sldId id="387" r:id="rId30"/>
    <p:sldId id="382" r:id="rId31"/>
    <p:sldId id="383" r:id="rId32"/>
    <p:sldId id="385" r:id="rId33"/>
    <p:sldId id="388" r:id="rId34"/>
    <p:sldId id="386" r:id="rId35"/>
    <p:sldId id="343" r:id="rId36"/>
    <p:sldId id="344" r:id="rId37"/>
    <p:sldId id="346" r:id="rId38"/>
    <p:sldId id="348" r:id="rId39"/>
    <p:sldId id="350" r:id="rId40"/>
    <p:sldId id="364" r:id="rId41"/>
    <p:sldId id="334" r:id="rId42"/>
    <p:sldId id="352" r:id="rId43"/>
    <p:sldId id="336" r:id="rId44"/>
    <p:sldId id="365" r:id="rId45"/>
    <p:sldId id="338" r:id="rId46"/>
    <p:sldId id="339" r:id="rId47"/>
    <p:sldId id="356" r:id="rId48"/>
    <p:sldId id="340" r:id="rId49"/>
    <p:sldId id="341" r:id="rId50"/>
    <p:sldId id="342" r:id="rId51"/>
    <p:sldId id="373" r:id="rId52"/>
    <p:sldId id="374" r:id="rId53"/>
    <p:sldId id="375" r:id="rId54"/>
    <p:sldId id="376" r:id="rId55"/>
    <p:sldId id="366" r:id="rId56"/>
    <p:sldId id="367" r:id="rId57"/>
    <p:sldId id="368" r:id="rId58"/>
    <p:sldId id="369" r:id="rId59"/>
    <p:sldId id="370" r:id="rId60"/>
    <p:sldId id="371" r:id="rId61"/>
    <p:sldId id="258" r:id="rId6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F82"/>
    <a:srgbClr val="21386F"/>
    <a:srgbClr val="1C2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17" autoAdjust="0"/>
    <p:restoredTop sz="94660"/>
  </p:normalViewPr>
  <p:slideViewPr>
    <p:cSldViewPr snapToGrid="0" snapToObjects="1">
      <p:cViewPr>
        <p:scale>
          <a:sx n="70" d="100"/>
          <a:sy n="70" d="100"/>
        </p:scale>
        <p:origin x="18" y="-264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kozina\Desktop\Education\!&#1044;&#1078;&#1080;&#1085;&#1080;%2014.01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&#1070;&#1083;&#1103;\&#1086;&#1090;&#1077;&#1094;\&#1053;&#1086;&#1074;&#1072;&#1103;%20&#1087;&#1072;&#1087;&#1082;&#1072;%20(5)\&#1044;&#1080;&#1072;&#1075;&#1088;&#1072;&#1084;&#1084;&#1099;%20&#1076;&#1083;&#1103;%20&#1087;&#1088;&#1077;&#1079;&#1077;&#1085;&#1090;&#1072;&#1094;&#1080;&#1080;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&#1070;&#1083;&#1103;\&#1086;&#1090;&#1077;&#1094;\&#1053;&#1086;&#1074;&#1072;&#1103;%20&#1087;&#1072;&#1087;&#1082;&#1072;%20(5)\&#1044;&#1080;&#1072;&#1075;&#1088;&#1072;&#1084;&#1084;&#1099;%20&#1076;&#1083;&#1103;%20&#1087;&#1088;&#1077;&#1079;&#1077;&#1085;&#1090;&#1072;&#1094;&#1080;&#1080;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&#1070;&#1083;&#1103;\&#1086;&#1090;&#1077;&#1094;\&#1053;&#1086;&#1074;&#1072;&#1103;%20&#1087;&#1072;&#1087;&#1082;&#1072;%20(5)\&#1044;&#1080;&#1072;&#1075;&#1088;&#1072;&#1084;&#1084;&#1099;%20&#1076;&#1083;&#1103;%20&#1087;&#1088;&#1077;&#1079;&#1077;&#1085;&#1090;&#1072;&#1094;&#1080;&#1080;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203564797511731E-2"/>
          <c:y val="2.0895522879199033E-2"/>
          <c:w val="0.94729927892080767"/>
          <c:h val="0.92746802038942344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noFill/>
            </a:ln>
            <a:effectLst>
              <a:outerShdw dist="35921" dir="2700000" algn="br">
                <a:srgbClr val="000000"/>
              </a:outerShdw>
            </a:effectLst>
          </c:spPr>
          <c:marker>
            <c:symbol val="diamond"/>
            <c:size val="12"/>
            <c:spPr>
              <a:solidFill>
                <a:schemeClr val="accent2"/>
              </a:solidFill>
            </c:spPr>
          </c:marker>
          <c:dPt>
            <c:idx val="0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1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2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3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4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5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6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7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8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9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10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11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12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13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14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15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16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17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18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19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20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21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22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23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24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25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26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27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28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29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30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31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32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33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34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35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36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37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38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39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40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41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42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43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44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45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46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47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48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49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50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51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52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53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54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55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56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57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58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59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60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61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62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63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64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65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66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67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68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69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70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71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72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73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74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75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76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Pt>
            <c:idx val="77"/>
            <c:marker>
              <c:symbol val="circle"/>
              <c:size val="12"/>
              <c:spPr>
                <a:solidFill>
                  <a:schemeClr val="accent2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bubble3D val="0"/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Белгородская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Брянская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Владимирская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Воронежская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Ивановская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Калужская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Костромская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Курская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8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Липецкая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9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Московская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0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Орловская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1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Рязанская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2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Смоленская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3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Тамбовская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4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Тверская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5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Тульская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6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Ярославская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7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г. Москва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8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Республика Карелия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9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Республика Коми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0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Архангельская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1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 Ненецкий автономный округ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2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Вологодская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3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Калининградская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4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Ленинградская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5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Мурманская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6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Новгородская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7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Псковская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8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г. Санкт-Петербург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9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Республика Адыгея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0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Республика Калмыкия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1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Краснодарский край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2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Астраханская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3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Волгоградская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4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Ростовская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5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Республика Дагестан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6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Кабардино-Балкарская Республика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7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Карачаево-Черкесская Республика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8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Республика Северная Осетия - Алания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9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Ставропольский край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0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Республика Башкортостан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1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Республика Марий Эл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2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Республика Мордовия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3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Республика Татарстан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4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Удмуртская Республика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5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Чувашская Республика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6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Пермский край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7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Кировская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8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Нижегородская область 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9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Оренбургская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0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Пензенская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1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Самарская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2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Саратовская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3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Ульяновская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4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Курганская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5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Свердловская область 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6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Тюменская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7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Ханты-Мансийский автономный округ - Югра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8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Ямало-Ненецкий автономный округ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9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Челябинская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0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Республика Алтай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1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Республика Бурятия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2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Республика Тыва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3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Республика Хакасия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4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Алтайский край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5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Красноярский край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6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Кемеровская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7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Новосибирская область 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8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Омская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9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Томская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0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Республика Саха (Якутия)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1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Камчатский край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2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Приморский край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3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Хабаровский край 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4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Амурская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5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Магаданская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6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Сахалинская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7"/>
              <c:tx>
                <c:rich>
                  <a:bodyPr/>
                  <a:lstStyle/>
                  <a:p>
                    <a:pPr>
                      <a:defRPr sz="1000" b="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Еврейская автономная область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1"/>
            <c:showSerName val="0"/>
            <c:showPercent val="0"/>
            <c:showBubbleSize val="0"/>
            <c:showLeaderLines val="0"/>
          </c:dLbls>
          <c:xVal>
            <c:numRef>
              <c:f>'Джини и децильный связь'!$C$2:$C$79</c:f>
              <c:numCache>
                <c:formatCode>General</c:formatCode>
                <c:ptCount val="78"/>
                <c:pt idx="0">
                  <c:v>0.40200000000000002</c:v>
                </c:pt>
                <c:pt idx="1">
                  <c:v>0.38500000000000001</c:v>
                </c:pt>
                <c:pt idx="2">
                  <c:v>0.36399999999999999</c:v>
                </c:pt>
                <c:pt idx="3">
                  <c:v>0.40400000000000003</c:v>
                </c:pt>
                <c:pt idx="4">
                  <c:v>0.35899999999999999</c:v>
                </c:pt>
                <c:pt idx="5">
                  <c:v>0.39</c:v>
                </c:pt>
                <c:pt idx="6">
                  <c:v>0.36299999999999999</c:v>
                </c:pt>
                <c:pt idx="7">
                  <c:v>0.38300000000000001</c:v>
                </c:pt>
                <c:pt idx="8">
                  <c:v>0.38100000000000001</c:v>
                </c:pt>
                <c:pt idx="9">
                  <c:v>0.41399999999999998</c:v>
                </c:pt>
                <c:pt idx="10">
                  <c:v>0.39900000000000002</c:v>
                </c:pt>
                <c:pt idx="11">
                  <c:v>0.36499999999999999</c:v>
                </c:pt>
                <c:pt idx="12">
                  <c:v>0.36799999999999999</c:v>
                </c:pt>
                <c:pt idx="13">
                  <c:v>0.40699999999999997</c:v>
                </c:pt>
                <c:pt idx="14">
                  <c:v>0.35199999999999998</c:v>
                </c:pt>
                <c:pt idx="15">
                  <c:v>0.375</c:v>
                </c:pt>
                <c:pt idx="16">
                  <c:v>0.377</c:v>
                </c:pt>
                <c:pt idx="17">
                  <c:v>0.503</c:v>
                </c:pt>
                <c:pt idx="18">
                  <c:v>0.35799999999999998</c:v>
                </c:pt>
                <c:pt idx="19">
                  <c:v>0.42</c:v>
                </c:pt>
                <c:pt idx="20">
                  <c:v>0.38100000000000001</c:v>
                </c:pt>
                <c:pt idx="21">
                  <c:v>0.442</c:v>
                </c:pt>
                <c:pt idx="22">
                  <c:v>0.36899999999999999</c:v>
                </c:pt>
                <c:pt idx="23">
                  <c:v>0.377</c:v>
                </c:pt>
                <c:pt idx="24">
                  <c:v>0.38</c:v>
                </c:pt>
                <c:pt idx="25">
                  <c:v>0.39</c:v>
                </c:pt>
                <c:pt idx="26">
                  <c:v>0.40200000000000002</c:v>
                </c:pt>
                <c:pt idx="27">
                  <c:v>0.37</c:v>
                </c:pt>
                <c:pt idx="28">
                  <c:v>0.442</c:v>
                </c:pt>
                <c:pt idx="29">
                  <c:v>0.38700000000000001</c:v>
                </c:pt>
                <c:pt idx="30">
                  <c:v>0.373</c:v>
                </c:pt>
                <c:pt idx="31">
                  <c:v>0.41699999999999998</c:v>
                </c:pt>
                <c:pt idx="32">
                  <c:v>0.39900000000000002</c:v>
                </c:pt>
                <c:pt idx="33">
                  <c:v>0.36099999999999999</c:v>
                </c:pt>
                <c:pt idx="34">
                  <c:v>0.39200000000000002</c:v>
                </c:pt>
                <c:pt idx="35">
                  <c:v>0.40300000000000002</c:v>
                </c:pt>
                <c:pt idx="36">
                  <c:v>0.377</c:v>
                </c:pt>
                <c:pt idx="37">
                  <c:v>0.36399999999999999</c:v>
                </c:pt>
                <c:pt idx="38">
                  <c:v>0.36599999999999999</c:v>
                </c:pt>
                <c:pt idx="39">
                  <c:v>0.38400000000000001</c:v>
                </c:pt>
                <c:pt idx="40">
                  <c:v>0.42599999999999999</c:v>
                </c:pt>
                <c:pt idx="41">
                  <c:v>0.38800000000000001</c:v>
                </c:pt>
                <c:pt idx="42">
                  <c:v>0.36699999999999999</c:v>
                </c:pt>
                <c:pt idx="43">
                  <c:v>0.41099999999999998</c:v>
                </c:pt>
                <c:pt idx="44">
                  <c:v>0.372</c:v>
                </c:pt>
                <c:pt idx="45">
                  <c:v>0.36299999999999999</c:v>
                </c:pt>
                <c:pt idx="46">
                  <c:v>0.42599999999999999</c:v>
                </c:pt>
                <c:pt idx="47">
                  <c:v>0.36199999999999999</c:v>
                </c:pt>
                <c:pt idx="48">
                  <c:v>0.39300000000000002</c:v>
                </c:pt>
                <c:pt idx="49">
                  <c:v>0.38200000000000001</c:v>
                </c:pt>
                <c:pt idx="50">
                  <c:v>0.378</c:v>
                </c:pt>
                <c:pt idx="51">
                  <c:v>0.442</c:v>
                </c:pt>
                <c:pt idx="52">
                  <c:v>0.375</c:v>
                </c:pt>
                <c:pt idx="53">
                  <c:v>0.38700000000000001</c:v>
                </c:pt>
                <c:pt idx="54">
                  <c:v>0.39600000000000002</c:v>
                </c:pt>
                <c:pt idx="55">
                  <c:v>0.42499999999999999</c:v>
                </c:pt>
                <c:pt idx="56">
                  <c:v>0.44400000000000001</c:v>
                </c:pt>
                <c:pt idx="57">
                  <c:v>0.42499999999999999</c:v>
                </c:pt>
                <c:pt idx="58">
                  <c:v>0.432</c:v>
                </c:pt>
                <c:pt idx="59">
                  <c:v>0.39600000000000002</c:v>
                </c:pt>
                <c:pt idx="60">
                  <c:v>0.36899999999999999</c:v>
                </c:pt>
                <c:pt idx="61">
                  <c:v>0.40600000000000003</c:v>
                </c:pt>
                <c:pt idx="62">
                  <c:v>0.36799999999999999</c:v>
                </c:pt>
                <c:pt idx="63">
                  <c:v>0.377</c:v>
                </c:pt>
                <c:pt idx="64">
                  <c:v>0.36799999999999999</c:v>
                </c:pt>
                <c:pt idx="65">
                  <c:v>0.42599999999999999</c:v>
                </c:pt>
                <c:pt idx="66">
                  <c:v>0.39900000000000002</c:v>
                </c:pt>
                <c:pt idx="67">
                  <c:v>0.40600000000000003</c:v>
                </c:pt>
                <c:pt idx="68">
                  <c:v>0.41099999999999998</c:v>
                </c:pt>
                <c:pt idx="69">
                  <c:v>0.38500000000000001</c:v>
                </c:pt>
                <c:pt idx="70">
                  <c:v>0.40300000000000002</c:v>
                </c:pt>
                <c:pt idx="71">
                  <c:v>0.376</c:v>
                </c:pt>
                <c:pt idx="72">
                  <c:v>0.38800000000000001</c:v>
                </c:pt>
                <c:pt idx="73">
                  <c:v>0.38700000000000001</c:v>
                </c:pt>
                <c:pt idx="74">
                  <c:v>0.376</c:v>
                </c:pt>
                <c:pt idx="75">
                  <c:v>0.40600000000000003</c:v>
                </c:pt>
                <c:pt idx="76">
                  <c:v>0.40799999999999997</c:v>
                </c:pt>
                <c:pt idx="77">
                  <c:v>0.375</c:v>
                </c:pt>
              </c:numCache>
            </c:numRef>
          </c:xVal>
          <c:yVal>
            <c:numRef>
              <c:f>'Джини и децильный связь'!$D$2:$D$79</c:f>
              <c:numCache>
                <c:formatCode>General</c:formatCode>
                <c:ptCount val="78"/>
                <c:pt idx="0">
                  <c:v>1.79</c:v>
                </c:pt>
                <c:pt idx="1">
                  <c:v>1.8</c:v>
                </c:pt>
                <c:pt idx="2">
                  <c:v>1.8</c:v>
                </c:pt>
                <c:pt idx="3">
                  <c:v>2.16</c:v>
                </c:pt>
                <c:pt idx="4">
                  <c:v>2</c:v>
                </c:pt>
                <c:pt idx="5">
                  <c:v>2.02</c:v>
                </c:pt>
                <c:pt idx="6">
                  <c:v>2.2000000000000002</c:v>
                </c:pt>
                <c:pt idx="7">
                  <c:v>2.1</c:v>
                </c:pt>
                <c:pt idx="8">
                  <c:v>1.97</c:v>
                </c:pt>
                <c:pt idx="9">
                  <c:v>1.75</c:v>
                </c:pt>
                <c:pt idx="10">
                  <c:v>2</c:v>
                </c:pt>
                <c:pt idx="11">
                  <c:v>2.0299999999999998</c:v>
                </c:pt>
                <c:pt idx="12">
                  <c:v>2.25</c:v>
                </c:pt>
                <c:pt idx="13">
                  <c:v>1.8</c:v>
                </c:pt>
                <c:pt idx="14">
                  <c:v>2.13</c:v>
                </c:pt>
                <c:pt idx="15">
                  <c:v>2.74</c:v>
                </c:pt>
                <c:pt idx="16">
                  <c:v>2.38</c:v>
                </c:pt>
                <c:pt idx="17">
                  <c:v>1.77</c:v>
                </c:pt>
                <c:pt idx="18">
                  <c:v>2.6</c:v>
                </c:pt>
                <c:pt idx="19">
                  <c:v>2.58</c:v>
                </c:pt>
                <c:pt idx="20">
                  <c:v>2.2000000000000002</c:v>
                </c:pt>
                <c:pt idx="21">
                  <c:v>1.7</c:v>
                </c:pt>
                <c:pt idx="22">
                  <c:v>1.9330000000000001</c:v>
                </c:pt>
                <c:pt idx="23">
                  <c:v>1.96</c:v>
                </c:pt>
                <c:pt idx="24">
                  <c:v>1.82</c:v>
                </c:pt>
                <c:pt idx="25">
                  <c:v>2.16</c:v>
                </c:pt>
                <c:pt idx="26">
                  <c:v>1.87</c:v>
                </c:pt>
                <c:pt idx="27">
                  <c:v>2.15</c:v>
                </c:pt>
                <c:pt idx="28">
                  <c:v>1.895</c:v>
                </c:pt>
                <c:pt idx="29">
                  <c:v>2.0099999999999998</c:v>
                </c:pt>
                <c:pt idx="30">
                  <c:v>2.31</c:v>
                </c:pt>
                <c:pt idx="31">
                  <c:v>2.19</c:v>
                </c:pt>
                <c:pt idx="32">
                  <c:v>2.6</c:v>
                </c:pt>
                <c:pt idx="33">
                  <c:v>2.46</c:v>
                </c:pt>
                <c:pt idx="34">
                  <c:v>1.46</c:v>
                </c:pt>
                <c:pt idx="35">
                  <c:v>0.56000000000000005</c:v>
                </c:pt>
                <c:pt idx="36">
                  <c:v>1.54</c:v>
                </c:pt>
                <c:pt idx="37">
                  <c:v>1.69</c:v>
                </c:pt>
                <c:pt idx="38">
                  <c:v>1.43</c:v>
                </c:pt>
                <c:pt idx="39">
                  <c:v>2.2000000000000002</c:v>
                </c:pt>
                <c:pt idx="40">
                  <c:v>1.48</c:v>
                </c:pt>
                <c:pt idx="41">
                  <c:v>2.0299999999999998</c:v>
                </c:pt>
                <c:pt idx="42">
                  <c:v>1.68</c:v>
                </c:pt>
                <c:pt idx="43">
                  <c:v>1.71</c:v>
                </c:pt>
                <c:pt idx="44">
                  <c:v>2.2400000000000002</c:v>
                </c:pt>
                <c:pt idx="45">
                  <c:v>1.88</c:v>
                </c:pt>
                <c:pt idx="46">
                  <c:v>2.2999999999999998</c:v>
                </c:pt>
                <c:pt idx="47">
                  <c:v>2.09</c:v>
                </c:pt>
                <c:pt idx="48">
                  <c:v>2.0699999999999998</c:v>
                </c:pt>
                <c:pt idx="49">
                  <c:v>1.85</c:v>
                </c:pt>
                <c:pt idx="50">
                  <c:v>1.67</c:v>
                </c:pt>
                <c:pt idx="51">
                  <c:v>2.2000000000000002</c:v>
                </c:pt>
                <c:pt idx="52">
                  <c:v>2</c:v>
                </c:pt>
                <c:pt idx="53">
                  <c:v>1.97</c:v>
                </c:pt>
                <c:pt idx="54">
                  <c:v>2.5499999999999998</c:v>
                </c:pt>
                <c:pt idx="55">
                  <c:v>1.86</c:v>
                </c:pt>
                <c:pt idx="56">
                  <c:v>1.7</c:v>
                </c:pt>
                <c:pt idx="57">
                  <c:v>1.3</c:v>
                </c:pt>
                <c:pt idx="58">
                  <c:v>2.2000000000000002</c:v>
                </c:pt>
                <c:pt idx="59">
                  <c:v>2.16</c:v>
                </c:pt>
                <c:pt idx="60">
                  <c:v>2.23</c:v>
                </c:pt>
                <c:pt idx="61">
                  <c:v>2.11</c:v>
                </c:pt>
                <c:pt idx="62">
                  <c:v>1.43</c:v>
                </c:pt>
                <c:pt idx="63">
                  <c:v>3.34</c:v>
                </c:pt>
                <c:pt idx="64">
                  <c:v>2.02</c:v>
                </c:pt>
                <c:pt idx="65">
                  <c:v>2.16</c:v>
                </c:pt>
                <c:pt idx="66">
                  <c:v>1.92</c:v>
                </c:pt>
                <c:pt idx="67">
                  <c:v>2.286</c:v>
                </c:pt>
                <c:pt idx="68">
                  <c:v>2.2000000000000002</c:v>
                </c:pt>
                <c:pt idx="69">
                  <c:v>2.2799999999999998</c:v>
                </c:pt>
                <c:pt idx="70">
                  <c:v>1.9</c:v>
                </c:pt>
                <c:pt idx="71">
                  <c:v>1.99</c:v>
                </c:pt>
                <c:pt idx="72">
                  <c:v>3.9</c:v>
                </c:pt>
                <c:pt idx="73">
                  <c:v>1.52</c:v>
                </c:pt>
                <c:pt idx="74">
                  <c:v>2.2000000000000002</c:v>
                </c:pt>
                <c:pt idx="75">
                  <c:v>1.5</c:v>
                </c:pt>
                <c:pt idx="76">
                  <c:v>1.5</c:v>
                </c:pt>
                <c:pt idx="77">
                  <c:v>1.43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935616"/>
        <c:axId val="105937152"/>
      </c:scatterChart>
      <c:valAx>
        <c:axId val="105935616"/>
        <c:scaling>
          <c:orientation val="minMax"/>
          <c:max val="0.5"/>
          <c:min val="0.30000000000000004"/>
        </c:scaling>
        <c:delete val="0"/>
        <c:axPos val="b"/>
        <c:numFmt formatCode="General" sourceLinked="1"/>
        <c:majorTickMark val="none"/>
        <c:minorTickMark val="none"/>
        <c:tickLblPos val="low"/>
        <c:txPr>
          <a:bodyPr/>
          <a:lstStyle/>
          <a:p>
            <a:pPr>
              <a:defRPr b="0" i="0">
                <a:latin typeface="Arial"/>
                <a:ea typeface="Arial"/>
                <a:cs typeface="Arial"/>
              </a:defRPr>
            </a:pPr>
            <a:endParaRPr lang="ru-RU"/>
          </a:p>
        </c:txPr>
        <c:crossAx val="105937152"/>
        <c:crossesAt val="1.6"/>
        <c:crossBetween val="midCat"/>
        <c:majorUnit val="5.000000000000001E-2"/>
      </c:valAx>
      <c:valAx>
        <c:axId val="105937152"/>
        <c:scaling>
          <c:orientation val="minMax"/>
          <c:max val="5"/>
        </c:scaling>
        <c:delete val="0"/>
        <c:axPos val="l"/>
        <c:numFmt formatCode="General" sourceLinked="1"/>
        <c:majorTickMark val="none"/>
        <c:minorTickMark val="none"/>
        <c:tickLblPos val="low"/>
        <c:txPr>
          <a:bodyPr/>
          <a:lstStyle/>
          <a:p>
            <a:pPr>
              <a:defRPr b="0" i="0">
                <a:latin typeface="Arial"/>
                <a:ea typeface="Arial"/>
                <a:cs typeface="Arial"/>
              </a:defRPr>
            </a:pPr>
            <a:endParaRPr lang="ru-RU"/>
          </a:p>
        </c:txPr>
        <c:crossAx val="105935616"/>
        <c:crossesAt val="0.41399999999999998"/>
        <c:crossBetween val="midCat"/>
        <c:majorUnit val="1"/>
      </c:valAx>
      <c:spPr>
        <a:noFill/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Соотношение средней заработной платы в СПО к средней заработной плате по экономике региона (2 кв. 2013 г.)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0343935117766603E-2"/>
          <c:y val="8.8762626262626321E-2"/>
          <c:w val="0.9246533371135488"/>
          <c:h val="0.453934969262191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[default.xlsx]РАССЧЕТЫ!$H$2:$H$6</c:f>
              <c:strCache>
                <c:ptCount val="1"/>
                <c:pt idx="0">
                  <c:v>Отношение ЗП преподавателей и мастеров производственного обучения к средней по субъекту (в %)  в организациях всех уровней 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</c:dPt>
          <c:dPt>
            <c:idx val="18"/>
            <c:invertIfNegative val="0"/>
            <c:bubble3D val="0"/>
          </c:dPt>
          <c:dPt>
            <c:idx val="51"/>
            <c:invertIfNegative val="0"/>
            <c:bubble3D val="0"/>
          </c:dPt>
          <c:dPt>
            <c:idx val="53"/>
            <c:invertIfNegative val="0"/>
            <c:bubble3D val="0"/>
          </c:dPt>
          <c:dPt>
            <c:idx val="59"/>
            <c:invertIfNegative val="0"/>
            <c:bubble3D val="0"/>
          </c:dPt>
          <c:dPt>
            <c:idx val="65"/>
            <c:invertIfNegative val="0"/>
            <c:bubble3D val="0"/>
          </c:dPt>
          <c:dPt>
            <c:idx val="68"/>
            <c:invertIfNegative val="0"/>
            <c:bubble3D val="0"/>
          </c:dPt>
          <c:dPt>
            <c:idx val="69"/>
            <c:invertIfNegative val="0"/>
            <c:bubble3D val="0"/>
          </c:dPt>
          <c:dPt>
            <c:idx val="70"/>
            <c:invertIfNegative val="0"/>
            <c:bubble3D val="0"/>
          </c:dPt>
          <c:dPt>
            <c:idx val="86"/>
            <c:invertIfNegative val="0"/>
            <c:bubble3D val="0"/>
          </c:dPt>
          <c:dPt>
            <c:idx val="87"/>
            <c:invertIfNegative val="0"/>
            <c:bubble3D val="0"/>
          </c:dPt>
          <c:dPt>
            <c:idx val="88"/>
            <c:invertIfNegative val="0"/>
            <c:bubble3D val="0"/>
          </c:dPt>
          <c:dPt>
            <c:idx val="89"/>
            <c:invertIfNegative val="0"/>
            <c:bubble3D val="0"/>
          </c:dPt>
          <c:dPt>
            <c:idx val="90"/>
            <c:invertIfNegative val="0"/>
            <c:bubble3D val="0"/>
          </c:dPt>
          <c:dPt>
            <c:idx val="93"/>
            <c:invertIfNegative val="0"/>
            <c:bubble3D val="0"/>
          </c:dPt>
          <c:cat>
            <c:strRef>
              <c:f>[default.xlsx]Ранг2!$A$6:$A$99</c:f>
              <c:strCache>
                <c:ptCount val="94"/>
                <c:pt idx="0">
                  <c:v>Ненецкий авт. округ</c:v>
                </c:pt>
                <c:pt idx="1">
                  <c:v>Ростовская область</c:v>
                </c:pt>
                <c:pt idx="2">
                  <c:v>Ханты-Мансийский АО</c:v>
                </c:pt>
                <c:pt idx="3">
                  <c:v>Кемеровская область</c:v>
                </c:pt>
                <c:pt idx="4">
                  <c:v>Мурманская область</c:v>
                </c:pt>
                <c:pt idx="5">
                  <c:v>Хабаровский край</c:v>
                </c:pt>
                <c:pt idx="6">
                  <c:v>Новосибирская область</c:v>
                </c:pt>
                <c:pt idx="7">
                  <c:v>Московская область</c:v>
                </c:pt>
                <c:pt idx="8">
                  <c:v>Саратовская область</c:v>
                </c:pt>
                <c:pt idx="9">
                  <c:v>Пермский край</c:v>
                </c:pt>
                <c:pt idx="10">
                  <c:v>Брянская область</c:v>
                </c:pt>
                <c:pt idx="11">
                  <c:v>Приморский край</c:v>
                </c:pt>
                <c:pt idx="12">
                  <c:v>Ярославская область</c:v>
                </c:pt>
                <c:pt idx="13">
                  <c:v>Магаданская область</c:v>
                </c:pt>
                <c:pt idx="14">
                  <c:v>Ивановская область</c:v>
                </c:pt>
                <c:pt idx="15">
                  <c:v>Омская область</c:v>
                </c:pt>
                <c:pt idx="16">
                  <c:v>Камчатский край</c:v>
                </c:pt>
                <c:pt idx="17">
                  <c:v>Тюменская (кроме ХМАО, ЯНАО)</c:v>
                </c:pt>
                <c:pt idx="18">
                  <c:v>Ставропольский край</c:v>
                </c:pt>
                <c:pt idx="19">
                  <c:v>Псковская область</c:v>
                </c:pt>
                <c:pt idx="20">
                  <c:v>Тюменская область</c:v>
                </c:pt>
                <c:pt idx="21">
                  <c:v>Республика Хакасия</c:v>
                </c:pt>
                <c:pt idx="22">
                  <c:v>Нижегородская область</c:v>
                </c:pt>
                <c:pt idx="23">
                  <c:v>ДВФО</c:v>
                </c:pt>
                <c:pt idx="24">
                  <c:v>Чукотский АО</c:v>
                </c:pt>
                <c:pt idx="25">
                  <c:v>Владимирская область</c:v>
                </c:pt>
                <c:pt idx="26">
                  <c:v>Чувашская Республика </c:v>
                </c:pt>
                <c:pt idx="27">
                  <c:v>Республика Марий Эл</c:v>
                </c:pt>
                <c:pt idx="28">
                  <c:v>Иркутская область</c:v>
                </c:pt>
                <c:pt idx="29">
                  <c:v>Рязанская область</c:v>
                </c:pt>
                <c:pt idx="30">
                  <c:v>Республика Коми</c:v>
                </c:pt>
                <c:pt idx="31">
                  <c:v>Алтайский край</c:v>
                </c:pt>
                <c:pt idx="32">
                  <c:v>Оренбургская область</c:v>
                </c:pt>
                <c:pt idx="33">
                  <c:v>г.Москва</c:v>
                </c:pt>
                <c:pt idx="34">
                  <c:v>Сахалинская область</c:v>
                </c:pt>
                <c:pt idx="35">
                  <c:v>Белгородская область </c:v>
                </c:pt>
                <c:pt idx="36">
                  <c:v>Калужская область</c:v>
                </c:pt>
                <c:pt idx="37">
                  <c:v>Самарская область</c:v>
                </c:pt>
                <c:pt idx="38">
                  <c:v>СФО</c:v>
                </c:pt>
                <c:pt idx="39">
                  <c:v>Тамбовская область</c:v>
                </c:pt>
                <c:pt idx="40">
                  <c:v>ПФО</c:v>
                </c:pt>
                <c:pt idx="41">
                  <c:v>Курская область</c:v>
                </c:pt>
                <c:pt idx="42">
                  <c:v>Калининградская область</c:v>
                </c:pt>
                <c:pt idx="43">
                  <c:v>Республика Алтай</c:v>
                </c:pt>
                <c:pt idx="44">
                  <c:v>Удмуртская Республика</c:v>
                </c:pt>
                <c:pt idx="45">
                  <c:v>Архангельская область</c:v>
                </c:pt>
                <c:pt idx="46">
                  <c:v>Кировская область</c:v>
                </c:pt>
                <c:pt idx="47">
                  <c:v>Республика Саха</c:v>
                </c:pt>
                <c:pt idx="48">
                  <c:v>Пензенская область</c:v>
                </c:pt>
                <c:pt idx="49">
                  <c:v>Липецкая область</c:v>
                </c:pt>
                <c:pt idx="50">
                  <c:v>Республика Бурятия</c:v>
                </c:pt>
                <c:pt idx="51">
                  <c:v>ЮФО</c:v>
                </c:pt>
                <c:pt idx="52">
                  <c:v>Архангельская (кроме НАО)</c:v>
                </c:pt>
                <c:pt idx="53">
                  <c:v>Кабардино-Балкарская</c:v>
                </c:pt>
                <c:pt idx="54">
                  <c:v>Ленинградская область</c:v>
                </c:pt>
                <c:pt idx="55">
                  <c:v>Тверская область</c:v>
                </c:pt>
                <c:pt idx="56">
                  <c:v>Тульская область</c:v>
                </c:pt>
                <c:pt idx="57">
                  <c:v>СЗФО</c:v>
                </c:pt>
                <c:pt idx="58">
                  <c:v>Еврейская АО</c:v>
                </c:pt>
                <c:pt idx="59">
                  <c:v>Республика Адыгея </c:v>
                </c:pt>
                <c:pt idx="60">
                  <c:v>Республика Башкортостан</c:v>
                </c:pt>
                <c:pt idx="61">
                  <c:v>Свердловская область</c:v>
                </c:pt>
                <c:pt idx="62">
                  <c:v>Костромская область</c:v>
                </c:pt>
                <c:pt idx="63">
                  <c:v>Ульяновская область</c:v>
                </c:pt>
                <c:pt idx="64">
                  <c:v>Орловская область</c:v>
                </c:pt>
                <c:pt idx="65">
                  <c:v>Карачаево-Черкесская</c:v>
                </c:pt>
                <c:pt idx="66">
                  <c:v>РФ</c:v>
                </c:pt>
                <c:pt idx="67">
                  <c:v>Республика Тыва</c:v>
                </c:pt>
                <c:pt idx="68">
                  <c:v>Республика Калмыкия</c:v>
                </c:pt>
                <c:pt idx="69">
                  <c:v>СКФО</c:v>
                </c:pt>
                <c:pt idx="70">
                  <c:v>Республика Дагестан</c:v>
                </c:pt>
                <c:pt idx="71">
                  <c:v>Республика Татарстан </c:v>
                </c:pt>
                <c:pt idx="72">
                  <c:v>Курганская область</c:v>
                </c:pt>
                <c:pt idx="73">
                  <c:v>Новгородская область</c:v>
                </c:pt>
                <c:pt idx="74">
                  <c:v>Республика Мордовия</c:v>
                </c:pt>
                <c:pt idx="75">
                  <c:v>Амурская область</c:v>
                </c:pt>
                <c:pt idx="76">
                  <c:v>ЦФО</c:v>
                </c:pt>
                <c:pt idx="77">
                  <c:v>Томская область</c:v>
                </c:pt>
                <c:pt idx="78">
                  <c:v>Смоленская область</c:v>
                </c:pt>
                <c:pt idx="79">
                  <c:v>Воронежская область</c:v>
                </c:pt>
                <c:pt idx="80">
                  <c:v>г.Санкт-Петербург </c:v>
                </c:pt>
                <c:pt idx="81">
                  <c:v>Ямало-Ненецкий АО</c:v>
                </c:pt>
                <c:pt idx="82">
                  <c:v>Республика Карелия</c:v>
                </c:pt>
                <c:pt idx="83">
                  <c:v>Забайкальский край</c:v>
                </c:pt>
                <c:pt idx="84">
                  <c:v>УФО</c:v>
                </c:pt>
                <c:pt idx="85">
                  <c:v>Вологодская область</c:v>
                </c:pt>
                <c:pt idx="86">
                  <c:v>Краснодарский край</c:v>
                </c:pt>
                <c:pt idx="87">
                  <c:v>Волгоградская область</c:v>
                </c:pt>
                <c:pt idx="88">
                  <c:v>Республика Ингушетия</c:v>
                </c:pt>
                <c:pt idx="89">
                  <c:v>Астраханская область</c:v>
                </c:pt>
                <c:pt idx="90">
                  <c:v>Чеченская Республика</c:v>
                </c:pt>
                <c:pt idx="91">
                  <c:v>Красноярский край</c:v>
                </c:pt>
                <c:pt idx="92">
                  <c:v>Челябинская область</c:v>
                </c:pt>
                <c:pt idx="93">
                  <c:v>Северная Осетия</c:v>
                </c:pt>
              </c:strCache>
            </c:strRef>
          </c:cat>
          <c:val>
            <c:numRef>
              <c:f>[default.xlsx]Ранг2!$B$6:$B$99</c:f>
              <c:numCache>
                <c:formatCode>General</c:formatCode>
                <c:ptCount val="94"/>
                <c:pt idx="0">
                  <c:v>146.00998749519835</c:v>
                </c:pt>
                <c:pt idx="1">
                  <c:v>117.71352056648861</c:v>
                </c:pt>
                <c:pt idx="2">
                  <c:v>118.69847321702333</c:v>
                </c:pt>
                <c:pt idx="3">
                  <c:v>116.61226440310053</c:v>
                </c:pt>
                <c:pt idx="4">
                  <c:v>116.60437814071972</c:v>
                </c:pt>
                <c:pt idx="5">
                  <c:v>120.3340717684118</c:v>
                </c:pt>
                <c:pt idx="6">
                  <c:v>110.91674551005823</c:v>
                </c:pt>
                <c:pt idx="7">
                  <c:v>109.42592392241946</c:v>
                </c:pt>
                <c:pt idx="8">
                  <c:v>107.41273821209332</c:v>
                </c:pt>
                <c:pt idx="9">
                  <c:v>110.66520183474474</c:v>
                </c:pt>
                <c:pt idx="10">
                  <c:v>104.25754226196369</c:v>
                </c:pt>
                <c:pt idx="11">
                  <c:v>102.69253641011566</c:v>
                </c:pt>
                <c:pt idx="12">
                  <c:v>107.53693428244917</c:v>
                </c:pt>
                <c:pt idx="13">
                  <c:v>107.76968335434192</c:v>
                </c:pt>
                <c:pt idx="14">
                  <c:v>104.75547687541491</c:v>
                </c:pt>
                <c:pt idx="15">
                  <c:v>102.0876465801136</c:v>
                </c:pt>
                <c:pt idx="16">
                  <c:v>102.40908470733933</c:v>
                </c:pt>
                <c:pt idx="17">
                  <c:v>95.545357086134771</c:v>
                </c:pt>
                <c:pt idx="18">
                  <c:v>103.16380732687504</c:v>
                </c:pt>
                <c:pt idx="19">
                  <c:v>98.664212653633598</c:v>
                </c:pt>
                <c:pt idx="20">
                  <c:v>93.173957721080697</c:v>
                </c:pt>
                <c:pt idx="21">
                  <c:v>100.1001585521482</c:v>
                </c:pt>
                <c:pt idx="22">
                  <c:v>100.58087419569559</c:v>
                </c:pt>
                <c:pt idx="23">
                  <c:v>99.495894134959954</c:v>
                </c:pt>
                <c:pt idx="24">
                  <c:v>101.24839009018444</c:v>
                </c:pt>
                <c:pt idx="25">
                  <c:v>100.65772738834985</c:v>
                </c:pt>
                <c:pt idx="26">
                  <c:v>100.0691775972675</c:v>
                </c:pt>
                <c:pt idx="27">
                  <c:v>99.711633979507852</c:v>
                </c:pt>
                <c:pt idx="28">
                  <c:v>96.747754973432052</c:v>
                </c:pt>
                <c:pt idx="29">
                  <c:v>98.759811018821935</c:v>
                </c:pt>
                <c:pt idx="30">
                  <c:v>97.76989440265028</c:v>
                </c:pt>
                <c:pt idx="31">
                  <c:v>99.755691282620774</c:v>
                </c:pt>
                <c:pt idx="32">
                  <c:v>97.011408610162292</c:v>
                </c:pt>
                <c:pt idx="33">
                  <c:v>94.003324204297002</c:v>
                </c:pt>
                <c:pt idx="34">
                  <c:v>97.571673683169422</c:v>
                </c:pt>
                <c:pt idx="35">
                  <c:v>95.200810437219502</c:v>
                </c:pt>
                <c:pt idx="36">
                  <c:v>98.874502113353728</c:v>
                </c:pt>
                <c:pt idx="37">
                  <c:v>95.445725989005069</c:v>
                </c:pt>
                <c:pt idx="38">
                  <c:v>96.332572412540173</c:v>
                </c:pt>
                <c:pt idx="39">
                  <c:v>94.750390321154555</c:v>
                </c:pt>
                <c:pt idx="40">
                  <c:v>95.755769967215571</c:v>
                </c:pt>
                <c:pt idx="41">
                  <c:v>94.13161981910649</c:v>
                </c:pt>
                <c:pt idx="42">
                  <c:v>85.348883245096417</c:v>
                </c:pt>
                <c:pt idx="43">
                  <c:v>97.121864353516855</c:v>
                </c:pt>
                <c:pt idx="44">
                  <c:v>94.498715157221596</c:v>
                </c:pt>
                <c:pt idx="45">
                  <c:v>93.212476603943145</c:v>
                </c:pt>
                <c:pt idx="46">
                  <c:v>95.08573429481217</c:v>
                </c:pt>
                <c:pt idx="47">
                  <c:v>95.003340167238719</c:v>
                </c:pt>
                <c:pt idx="48">
                  <c:v>94.144939775787748</c:v>
                </c:pt>
                <c:pt idx="49">
                  <c:v>92.763690812243794</c:v>
                </c:pt>
                <c:pt idx="50">
                  <c:v>93.551592844770468</c:v>
                </c:pt>
                <c:pt idx="51">
                  <c:v>92.529620992627144</c:v>
                </c:pt>
                <c:pt idx="52">
                  <c:v>92.911091515546531</c:v>
                </c:pt>
                <c:pt idx="53">
                  <c:v>97.049673278205049</c:v>
                </c:pt>
                <c:pt idx="54">
                  <c:v>89.718192208082712</c:v>
                </c:pt>
                <c:pt idx="55">
                  <c:v>91.045305475716702</c:v>
                </c:pt>
                <c:pt idx="56">
                  <c:v>88.658156497151793</c:v>
                </c:pt>
                <c:pt idx="57">
                  <c:v>88.476999513031956</c:v>
                </c:pt>
                <c:pt idx="58">
                  <c:v>94.016135146208001</c:v>
                </c:pt>
                <c:pt idx="59">
                  <c:v>97.90748540924497</c:v>
                </c:pt>
                <c:pt idx="60">
                  <c:v>90.376746806565137</c:v>
                </c:pt>
                <c:pt idx="61">
                  <c:v>88.739085581005924</c:v>
                </c:pt>
                <c:pt idx="62">
                  <c:v>88.113332639296019</c:v>
                </c:pt>
                <c:pt idx="63">
                  <c:v>87.562754102678056</c:v>
                </c:pt>
                <c:pt idx="64">
                  <c:v>96.43016069221261</c:v>
                </c:pt>
                <c:pt idx="65">
                  <c:v>81.73710079488265</c:v>
                </c:pt>
                <c:pt idx="66">
                  <c:v>86.318067501285284</c:v>
                </c:pt>
                <c:pt idx="67">
                  <c:v>92.339505865564902</c:v>
                </c:pt>
                <c:pt idx="68">
                  <c:v>89.646282973621112</c:v>
                </c:pt>
                <c:pt idx="69">
                  <c:v>87.259174933593542</c:v>
                </c:pt>
                <c:pt idx="70">
                  <c:v>86.741648996650383</c:v>
                </c:pt>
                <c:pt idx="71">
                  <c:v>89.070281898808673</c:v>
                </c:pt>
                <c:pt idx="72">
                  <c:v>86.453601383206063</c:v>
                </c:pt>
                <c:pt idx="73">
                  <c:v>85.611324441616873</c:v>
                </c:pt>
                <c:pt idx="74">
                  <c:v>87.396557729494717</c:v>
                </c:pt>
                <c:pt idx="75">
                  <c:v>87.862445915256231</c:v>
                </c:pt>
                <c:pt idx="76">
                  <c:v>82.668290088728412</c:v>
                </c:pt>
                <c:pt idx="77">
                  <c:v>84.654137129716261</c:v>
                </c:pt>
                <c:pt idx="78">
                  <c:v>84.329565498742312</c:v>
                </c:pt>
                <c:pt idx="79">
                  <c:v>86.302221287256515</c:v>
                </c:pt>
                <c:pt idx="80">
                  <c:v>82.326962976688819</c:v>
                </c:pt>
                <c:pt idx="81">
                  <c:v>80.83605236316096</c:v>
                </c:pt>
                <c:pt idx="82">
                  <c:v>82.947748392774557</c:v>
                </c:pt>
                <c:pt idx="83">
                  <c:v>82.873914866522753</c:v>
                </c:pt>
                <c:pt idx="84">
                  <c:v>80.246458898271101</c:v>
                </c:pt>
                <c:pt idx="85">
                  <c:v>82.633380441619764</c:v>
                </c:pt>
                <c:pt idx="86">
                  <c:v>81.570320830974609</c:v>
                </c:pt>
                <c:pt idx="87">
                  <c:v>82.772678388315029</c:v>
                </c:pt>
                <c:pt idx="88">
                  <c:v>82.151565490241794</c:v>
                </c:pt>
                <c:pt idx="89">
                  <c:v>79.124349997184112</c:v>
                </c:pt>
                <c:pt idx="90">
                  <c:v>78.38277631743648</c:v>
                </c:pt>
                <c:pt idx="91">
                  <c:v>77.756538735485577</c:v>
                </c:pt>
                <c:pt idx="92">
                  <c:v>75.164430520929002</c:v>
                </c:pt>
                <c:pt idx="93">
                  <c:v>64.436611973782604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7008384"/>
        <c:axId val="87011328"/>
      </c:barChart>
      <c:lineChart>
        <c:grouping val="standard"/>
        <c:varyColors val="0"/>
        <c:ser>
          <c:idx val="1"/>
          <c:order val="1"/>
          <c:tx>
            <c:strRef>
              <c:f>[default.xlsx]РАССЧЕТЫ!$I$2:$I$6</c:f>
              <c:strCache>
                <c:ptCount val="1"/>
                <c:pt idx="0">
                  <c:v>Отношение ЗП преподавателей и мастеров производственного обучения к средней по субъекту (в %)  Отношение ЗП  преподавателей и мастеров НПО и СПО к средней по субъекту РФ</c:v>
                </c:pt>
              </c:strCache>
            </c:strRef>
          </c:tx>
          <c:spPr>
            <a:ln w="28575" cap="rnd">
              <a:solidFill>
                <a:schemeClr val="tx1">
                  <a:lumMod val="15000"/>
                  <a:lumOff val="85000"/>
                  <a:alpha val="0"/>
                </a:schemeClr>
              </a:solidFill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[default.xlsx]Ранг2!$A$6:$A$99</c:f>
              <c:strCache>
                <c:ptCount val="94"/>
                <c:pt idx="0">
                  <c:v>Ненецкий авт. округ</c:v>
                </c:pt>
                <c:pt idx="1">
                  <c:v>Ростовская область</c:v>
                </c:pt>
                <c:pt idx="2">
                  <c:v>Ханты-Мансийский АО</c:v>
                </c:pt>
                <c:pt idx="3">
                  <c:v>Кемеровская область</c:v>
                </c:pt>
                <c:pt idx="4">
                  <c:v>Мурманская область</c:v>
                </c:pt>
                <c:pt idx="5">
                  <c:v>Хабаровский край</c:v>
                </c:pt>
                <c:pt idx="6">
                  <c:v>Новосибирская область</c:v>
                </c:pt>
                <c:pt idx="7">
                  <c:v>Московская область</c:v>
                </c:pt>
                <c:pt idx="8">
                  <c:v>Саратовская область</c:v>
                </c:pt>
                <c:pt idx="9">
                  <c:v>Пермский край</c:v>
                </c:pt>
                <c:pt idx="10">
                  <c:v>Брянская область</c:v>
                </c:pt>
                <c:pt idx="11">
                  <c:v>Приморский край</c:v>
                </c:pt>
                <c:pt idx="12">
                  <c:v>Ярославская область</c:v>
                </c:pt>
                <c:pt idx="13">
                  <c:v>Магаданская область</c:v>
                </c:pt>
                <c:pt idx="14">
                  <c:v>Ивановская область</c:v>
                </c:pt>
                <c:pt idx="15">
                  <c:v>Омская область</c:v>
                </c:pt>
                <c:pt idx="16">
                  <c:v>Камчатский край</c:v>
                </c:pt>
                <c:pt idx="17">
                  <c:v>Тюменская (кроме ХМАО, ЯНАО)</c:v>
                </c:pt>
                <c:pt idx="18">
                  <c:v>Ставропольский край</c:v>
                </c:pt>
                <c:pt idx="19">
                  <c:v>Псковская область</c:v>
                </c:pt>
                <c:pt idx="20">
                  <c:v>Тюменская область</c:v>
                </c:pt>
                <c:pt idx="21">
                  <c:v>Республика Хакасия</c:v>
                </c:pt>
                <c:pt idx="22">
                  <c:v>Нижегородская область</c:v>
                </c:pt>
                <c:pt idx="23">
                  <c:v>ДВФО</c:v>
                </c:pt>
                <c:pt idx="24">
                  <c:v>Чукотский АО</c:v>
                </c:pt>
                <c:pt idx="25">
                  <c:v>Владимирская область</c:v>
                </c:pt>
                <c:pt idx="26">
                  <c:v>Чувашская Республика </c:v>
                </c:pt>
                <c:pt idx="27">
                  <c:v>Республика Марий Эл</c:v>
                </c:pt>
                <c:pt idx="28">
                  <c:v>Иркутская область</c:v>
                </c:pt>
                <c:pt idx="29">
                  <c:v>Рязанская область</c:v>
                </c:pt>
                <c:pt idx="30">
                  <c:v>Республика Коми</c:v>
                </c:pt>
                <c:pt idx="31">
                  <c:v>Алтайский край</c:v>
                </c:pt>
                <c:pt idx="32">
                  <c:v>Оренбургская область</c:v>
                </c:pt>
                <c:pt idx="33">
                  <c:v>г.Москва</c:v>
                </c:pt>
                <c:pt idx="34">
                  <c:v>Сахалинская область</c:v>
                </c:pt>
                <c:pt idx="35">
                  <c:v>Белгородская область </c:v>
                </c:pt>
                <c:pt idx="36">
                  <c:v>Калужская область</c:v>
                </c:pt>
                <c:pt idx="37">
                  <c:v>Самарская область</c:v>
                </c:pt>
                <c:pt idx="38">
                  <c:v>СФО</c:v>
                </c:pt>
                <c:pt idx="39">
                  <c:v>Тамбовская область</c:v>
                </c:pt>
                <c:pt idx="40">
                  <c:v>ПФО</c:v>
                </c:pt>
                <c:pt idx="41">
                  <c:v>Курская область</c:v>
                </c:pt>
                <c:pt idx="42">
                  <c:v>Калининградская область</c:v>
                </c:pt>
                <c:pt idx="43">
                  <c:v>Республика Алтай</c:v>
                </c:pt>
                <c:pt idx="44">
                  <c:v>Удмуртская Республика</c:v>
                </c:pt>
                <c:pt idx="45">
                  <c:v>Архангельская область</c:v>
                </c:pt>
                <c:pt idx="46">
                  <c:v>Кировская область</c:v>
                </c:pt>
                <c:pt idx="47">
                  <c:v>Республика Саха</c:v>
                </c:pt>
                <c:pt idx="48">
                  <c:v>Пензенская область</c:v>
                </c:pt>
                <c:pt idx="49">
                  <c:v>Липецкая область</c:v>
                </c:pt>
                <c:pt idx="50">
                  <c:v>Республика Бурятия</c:v>
                </c:pt>
                <c:pt idx="51">
                  <c:v>ЮФО</c:v>
                </c:pt>
                <c:pt idx="52">
                  <c:v>Архангельская (кроме НАО)</c:v>
                </c:pt>
                <c:pt idx="53">
                  <c:v>Кабардино-Балкарская</c:v>
                </c:pt>
                <c:pt idx="54">
                  <c:v>Ленинградская область</c:v>
                </c:pt>
                <c:pt idx="55">
                  <c:v>Тверская область</c:v>
                </c:pt>
                <c:pt idx="56">
                  <c:v>Тульская область</c:v>
                </c:pt>
                <c:pt idx="57">
                  <c:v>СЗФО</c:v>
                </c:pt>
                <c:pt idx="58">
                  <c:v>Еврейская АО</c:v>
                </c:pt>
                <c:pt idx="59">
                  <c:v>Республика Адыгея </c:v>
                </c:pt>
                <c:pt idx="60">
                  <c:v>Республика Башкортостан</c:v>
                </c:pt>
                <c:pt idx="61">
                  <c:v>Свердловская область</c:v>
                </c:pt>
                <c:pt idx="62">
                  <c:v>Костромская область</c:v>
                </c:pt>
                <c:pt idx="63">
                  <c:v>Ульяновская область</c:v>
                </c:pt>
                <c:pt idx="64">
                  <c:v>Орловская область</c:v>
                </c:pt>
                <c:pt idx="65">
                  <c:v>Карачаево-Черкесская</c:v>
                </c:pt>
                <c:pt idx="66">
                  <c:v>РФ</c:v>
                </c:pt>
                <c:pt idx="67">
                  <c:v>Республика Тыва</c:v>
                </c:pt>
                <c:pt idx="68">
                  <c:v>Республика Калмыкия</c:v>
                </c:pt>
                <c:pt idx="69">
                  <c:v>СКФО</c:v>
                </c:pt>
                <c:pt idx="70">
                  <c:v>Республика Дагестан</c:v>
                </c:pt>
                <c:pt idx="71">
                  <c:v>Республика Татарстан </c:v>
                </c:pt>
                <c:pt idx="72">
                  <c:v>Курганская область</c:v>
                </c:pt>
                <c:pt idx="73">
                  <c:v>Новгородская область</c:v>
                </c:pt>
                <c:pt idx="74">
                  <c:v>Республика Мордовия</c:v>
                </c:pt>
                <c:pt idx="75">
                  <c:v>Амурская область</c:v>
                </c:pt>
                <c:pt idx="76">
                  <c:v>ЦФО</c:v>
                </c:pt>
                <c:pt idx="77">
                  <c:v>Томская область</c:v>
                </c:pt>
                <c:pt idx="78">
                  <c:v>Смоленская область</c:v>
                </c:pt>
                <c:pt idx="79">
                  <c:v>Воронежская область</c:v>
                </c:pt>
                <c:pt idx="80">
                  <c:v>г.Санкт-Петербург </c:v>
                </c:pt>
                <c:pt idx="81">
                  <c:v>Ямало-Ненецкий АО</c:v>
                </c:pt>
                <c:pt idx="82">
                  <c:v>Республика Карелия</c:v>
                </c:pt>
                <c:pt idx="83">
                  <c:v>Забайкальский край</c:v>
                </c:pt>
                <c:pt idx="84">
                  <c:v>УФО</c:v>
                </c:pt>
                <c:pt idx="85">
                  <c:v>Вологодская область</c:v>
                </c:pt>
                <c:pt idx="86">
                  <c:v>Краснодарский край</c:v>
                </c:pt>
                <c:pt idx="87">
                  <c:v>Волгоградская область</c:v>
                </c:pt>
                <c:pt idx="88">
                  <c:v>Республика Ингушетия</c:v>
                </c:pt>
                <c:pt idx="89">
                  <c:v>Астраханская область</c:v>
                </c:pt>
                <c:pt idx="90">
                  <c:v>Чеченская Республика</c:v>
                </c:pt>
                <c:pt idx="91">
                  <c:v>Красноярский край</c:v>
                </c:pt>
                <c:pt idx="92">
                  <c:v>Челябинская область</c:v>
                </c:pt>
                <c:pt idx="93">
                  <c:v>Северная Осетия</c:v>
                </c:pt>
              </c:strCache>
            </c:strRef>
          </c:cat>
          <c:val>
            <c:numRef>
              <c:f>[default.xlsx]Ранг2!$C$6:$C$99</c:f>
              <c:numCache>
                <c:formatCode>General</c:formatCode>
                <c:ptCount val="94"/>
                <c:pt idx="0">
                  <c:v>146.00998749519835</c:v>
                </c:pt>
                <c:pt idx="1">
                  <c:v>122.72942740276305</c:v>
                </c:pt>
                <c:pt idx="2">
                  <c:v>122.0327524181523</c:v>
                </c:pt>
                <c:pt idx="3">
                  <c:v>118.45249183966047</c:v>
                </c:pt>
                <c:pt idx="4">
                  <c:v>118.2533284223703</c:v>
                </c:pt>
                <c:pt idx="5">
                  <c:v>117.23887595848561</c:v>
                </c:pt>
                <c:pt idx="6">
                  <c:v>115.55852107700764</c:v>
                </c:pt>
                <c:pt idx="7">
                  <c:v>113.48068527718402</c:v>
                </c:pt>
                <c:pt idx="8">
                  <c:v>112.47628686661142</c:v>
                </c:pt>
                <c:pt idx="9">
                  <c:v>112.12419152819872</c:v>
                </c:pt>
                <c:pt idx="10">
                  <c:v>109.47690852498322</c:v>
                </c:pt>
                <c:pt idx="11">
                  <c:v>109.34083527743471</c:v>
                </c:pt>
                <c:pt idx="12">
                  <c:v>108.78207511232887</c:v>
                </c:pt>
                <c:pt idx="13">
                  <c:v>105.9628852425859</c:v>
                </c:pt>
                <c:pt idx="14">
                  <c:v>105.71033414472228</c:v>
                </c:pt>
                <c:pt idx="15">
                  <c:v>105.05993919639734</c:v>
                </c:pt>
                <c:pt idx="16">
                  <c:v>104.61812953264553</c:v>
                </c:pt>
                <c:pt idx="17">
                  <c:v>104.52809836412726</c:v>
                </c:pt>
                <c:pt idx="18">
                  <c:v>103.47310220695863</c:v>
                </c:pt>
                <c:pt idx="19">
                  <c:v>103.36137919656852</c:v>
                </c:pt>
                <c:pt idx="20">
                  <c:v>102.85824526891136</c:v>
                </c:pt>
                <c:pt idx="21">
                  <c:v>102.58246645268572</c:v>
                </c:pt>
                <c:pt idx="22">
                  <c:v>101.41158198358109</c:v>
                </c:pt>
                <c:pt idx="23">
                  <c:v>101.33117649041216</c:v>
                </c:pt>
                <c:pt idx="24">
                  <c:v>101.24839009018444</c:v>
                </c:pt>
                <c:pt idx="25">
                  <c:v>100.9079441217237</c:v>
                </c:pt>
                <c:pt idx="26">
                  <c:v>100.52693872918593</c:v>
                </c:pt>
                <c:pt idx="27">
                  <c:v>100.23614225300143</c:v>
                </c:pt>
                <c:pt idx="28">
                  <c:v>99.629051431517738</c:v>
                </c:pt>
                <c:pt idx="29">
                  <c:v>99.534691000533414</c:v>
                </c:pt>
                <c:pt idx="30">
                  <c:v>99.462212713092683</c:v>
                </c:pt>
                <c:pt idx="31">
                  <c:v>99.437739267658316</c:v>
                </c:pt>
                <c:pt idx="32">
                  <c:v>99.295065945443824</c:v>
                </c:pt>
                <c:pt idx="33">
                  <c:v>99.062511469553485</c:v>
                </c:pt>
                <c:pt idx="34">
                  <c:v>98.824108674805515</c:v>
                </c:pt>
                <c:pt idx="35">
                  <c:v>98.528242222264296</c:v>
                </c:pt>
                <c:pt idx="36">
                  <c:v>97.915879995614944</c:v>
                </c:pt>
                <c:pt idx="37">
                  <c:v>97.110236786317429</c:v>
                </c:pt>
                <c:pt idx="38">
                  <c:v>96.825459514537798</c:v>
                </c:pt>
                <c:pt idx="39">
                  <c:v>96.686047487674799</c:v>
                </c:pt>
                <c:pt idx="40">
                  <c:v>96.180286373443678</c:v>
                </c:pt>
                <c:pt idx="41">
                  <c:v>95.9065485072733</c:v>
                </c:pt>
                <c:pt idx="42">
                  <c:v>95.246578977294263</c:v>
                </c:pt>
                <c:pt idx="43">
                  <c:v>95.0647705223043</c:v>
                </c:pt>
                <c:pt idx="44">
                  <c:v>94.745875752760952</c:v>
                </c:pt>
                <c:pt idx="45">
                  <c:v>94.441517131247437</c:v>
                </c:pt>
                <c:pt idx="46">
                  <c:v>94.294593322901491</c:v>
                </c:pt>
                <c:pt idx="47">
                  <c:v>94.292921149017531</c:v>
                </c:pt>
                <c:pt idx="48">
                  <c:v>94.04400821871252</c:v>
                </c:pt>
                <c:pt idx="49">
                  <c:v>93.835882078597905</c:v>
                </c:pt>
                <c:pt idx="50">
                  <c:v>93.461394168216543</c:v>
                </c:pt>
                <c:pt idx="51">
                  <c:v>93.423786304854772</c:v>
                </c:pt>
                <c:pt idx="52">
                  <c:v>92.491452112661335</c:v>
                </c:pt>
                <c:pt idx="53">
                  <c:v>91.848724917596712</c:v>
                </c:pt>
                <c:pt idx="54">
                  <c:v>91.28398522282842</c:v>
                </c:pt>
                <c:pt idx="55">
                  <c:v>90.954104945095438</c:v>
                </c:pt>
                <c:pt idx="56">
                  <c:v>90.618157782398541</c:v>
                </c:pt>
                <c:pt idx="57">
                  <c:v>90.352940427577039</c:v>
                </c:pt>
                <c:pt idx="58">
                  <c:v>90.328484621069123</c:v>
                </c:pt>
                <c:pt idx="59">
                  <c:v>89.44538888828734</c:v>
                </c:pt>
                <c:pt idx="60">
                  <c:v>89.416638188216382</c:v>
                </c:pt>
                <c:pt idx="61">
                  <c:v>89.073619998803906</c:v>
                </c:pt>
                <c:pt idx="62">
                  <c:v>87.933613505235414</c:v>
                </c:pt>
                <c:pt idx="63">
                  <c:v>87.929814165555612</c:v>
                </c:pt>
                <c:pt idx="64">
                  <c:v>87.565993682186516</c:v>
                </c:pt>
                <c:pt idx="65">
                  <c:v>87.544094821504174</c:v>
                </c:pt>
                <c:pt idx="66">
                  <c:v>87.53039503119399</c:v>
                </c:pt>
                <c:pt idx="67">
                  <c:v>87.169595300910956</c:v>
                </c:pt>
                <c:pt idx="68">
                  <c:v>87.156474820143899</c:v>
                </c:pt>
                <c:pt idx="69">
                  <c:v>87.125277822952242</c:v>
                </c:pt>
                <c:pt idx="70">
                  <c:v>86.804953750653027</c:v>
                </c:pt>
                <c:pt idx="71">
                  <c:v>86.77368944452337</c:v>
                </c:pt>
                <c:pt idx="72">
                  <c:v>86.752150520313151</c:v>
                </c:pt>
                <c:pt idx="73">
                  <c:v>86.648792347367703</c:v>
                </c:pt>
                <c:pt idx="74">
                  <c:v>85.633384979401626</c:v>
                </c:pt>
                <c:pt idx="75">
                  <c:v>85.590713050483728</c:v>
                </c:pt>
                <c:pt idx="76">
                  <c:v>85.299353430178854</c:v>
                </c:pt>
                <c:pt idx="77">
                  <c:v>85.261853050146911</c:v>
                </c:pt>
                <c:pt idx="78">
                  <c:v>84.801327613739545</c:v>
                </c:pt>
                <c:pt idx="79">
                  <c:v>84.708211017508305</c:v>
                </c:pt>
                <c:pt idx="80">
                  <c:v>84.584242281312029</c:v>
                </c:pt>
                <c:pt idx="81">
                  <c:v>84.400799084828094</c:v>
                </c:pt>
                <c:pt idx="82">
                  <c:v>82.020330842320377</c:v>
                </c:pt>
                <c:pt idx="83">
                  <c:v>81.819064183995152</c:v>
                </c:pt>
                <c:pt idx="84">
                  <c:v>81.71101520988212</c:v>
                </c:pt>
                <c:pt idx="85">
                  <c:v>81.633486639490911</c:v>
                </c:pt>
                <c:pt idx="86">
                  <c:v>80.858094498347796</c:v>
                </c:pt>
                <c:pt idx="87">
                  <c:v>80.689292949503539</c:v>
                </c:pt>
                <c:pt idx="88">
                  <c:v>80.358270432003422</c:v>
                </c:pt>
                <c:pt idx="89">
                  <c:v>78.84135238130996</c:v>
                </c:pt>
                <c:pt idx="90">
                  <c:v>78.388072060621809</c:v>
                </c:pt>
                <c:pt idx="91">
                  <c:v>76.028888042271959</c:v>
                </c:pt>
                <c:pt idx="92">
                  <c:v>73.47132922188689</c:v>
                </c:pt>
                <c:pt idx="93">
                  <c:v>61.883605331456472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[default.xlsx]РАССЧЕТЫ!$J$2:$J$6</c:f>
              <c:strCache>
                <c:ptCount val="1"/>
                <c:pt idx="0">
                  <c:v>Отношение ЗП преподавателей и мастеров производственного обучения к средней по субъекту (в %)  в организациях федерального подчинения</c:v>
                </c:pt>
              </c:strCache>
            </c:strRef>
          </c:tx>
          <c:spPr>
            <a:ln w="28575" cap="sq">
              <a:solidFill>
                <a:schemeClr val="tx1">
                  <a:lumMod val="15000"/>
                  <a:lumOff val="85000"/>
                  <a:alpha val="0"/>
                </a:schemeClr>
              </a:solidFill>
              <a:bevel/>
            </a:ln>
            <a:effectLst/>
          </c:spPr>
          <c:marker>
            <c:symbol val="triangle"/>
            <c:size val="5"/>
            <c:spPr>
              <a:solidFill>
                <a:schemeClr val="accent3"/>
              </a:solidFill>
              <a:ln w="9525" cap="sq">
                <a:solidFill>
                  <a:schemeClr val="accent3"/>
                </a:solidFill>
                <a:bevel/>
              </a:ln>
              <a:effectLst/>
            </c:spPr>
          </c:marker>
          <c:cat>
            <c:strRef>
              <c:f>[default.xlsx]Ранг2!$A$6:$A$99</c:f>
              <c:strCache>
                <c:ptCount val="94"/>
                <c:pt idx="0">
                  <c:v>Ненецкий авт. округ</c:v>
                </c:pt>
                <c:pt idx="1">
                  <c:v>Ростовская область</c:v>
                </c:pt>
                <c:pt idx="2">
                  <c:v>Ханты-Мансийский АО</c:v>
                </c:pt>
                <c:pt idx="3">
                  <c:v>Кемеровская область</c:v>
                </c:pt>
                <c:pt idx="4">
                  <c:v>Мурманская область</c:v>
                </c:pt>
                <c:pt idx="5">
                  <c:v>Хабаровский край</c:v>
                </c:pt>
                <c:pt idx="6">
                  <c:v>Новосибирская область</c:v>
                </c:pt>
                <c:pt idx="7">
                  <c:v>Московская область</c:v>
                </c:pt>
                <c:pt idx="8">
                  <c:v>Саратовская область</c:v>
                </c:pt>
                <c:pt idx="9">
                  <c:v>Пермский край</c:v>
                </c:pt>
                <c:pt idx="10">
                  <c:v>Брянская область</c:v>
                </c:pt>
                <c:pt idx="11">
                  <c:v>Приморский край</c:v>
                </c:pt>
                <c:pt idx="12">
                  <c:v>Ярославская область</c:v>
                </c:pt>
                <c:pt idx="13">
                  <c:v>Магаданская область</c:v>
                </c:pt>
                <c:pt idx="14">
                  <c:v>Ивановская область</c:v>
                </c:pt>
                <c:pt idx="15">
                  <c:v>Омская область</c:v>
                </c:pt>
                <c:pt idx="16">
                  <c:v>Камчатский край</c:v>
                </c:pt>
                <c:pt idx="17">
                  <c:v>Тюменская (кроме ХМАО, ЯНАО)</c:v>
                </c:pt>
                <c:pt idx="18">
                  <c:v>Ставропольский край</c:v>
                </c:pt>
                <c:pt idx="19">
                  <c:v>Псковская область</c:v>
                </c:pt>
                <c:pt idx="20">
                  <c:v>Тюменская область</c:v>
                </c:pt>
                <c:pt idx="21">
                  <c:v>Республика Хакасия</c:v>
                </c:pt>
                <c:pt idx="22">
                  <c:v>Нижегородская область</c:v>
                </c:pt>
                <c:pt idx="23">
                  <c:v>ДВФО</c:v>
                </c:pt>
                <c:pt idx="24">
                  <c:v>Чукотский АО</c:v>
                </c:pt>
                <c:pt idx="25">
                  <c:v>Владимирская область</c:v>
                </c:pt>
                <c:pt idx="26">
                  <c:v>Чувашская Республика </c:v>
                </c:pt>
                <c:pt idx="27">
                  <c:v>Республика Марий Эл</c:v>
                </c:pt>
                <c:pt idx="28">
                  <c:v>Иркутская область</c:v>
                </c:pt>
                <c:pt idx="29">
                  <c:v>Рязанская область</c:v>
                </c:pt>
                <c:pt idx="30">
                  <c:v>Республика Коми</c:v>
                </c:pt>
                <c:pt idx="31">
                  <c:v>Алтайский край</c:v>
                </c:pt>
                <c:pt idx="32">
                  <c:v>Оренбургская область</c:v>
                </c:pt>
                <c:pt idx="33">
                  <c:v>г.Москва</c:v>
                </c:pt>
                <c:pt idx="34">
                  <c:v>Сахалинская область</c:v>
                </c:pt>
                <c:pt idx="35">
                  <c:v>Белгородская область </c:v>
                </c:pt>
                <c:pt idx="36">
                  <c:v>Калужская область</c:v>
                </c:pt>
                <c:pt idx="37">
                  <c:v>Самарская область</c:v>
                </c:pt>
                <c:pt idx="38">
                  <c:v>СФО</c:v>
                </c:pt>
                <c:pt idx="39">
                  <c:v>Тамбовская область</c:v>
                </c:pt>
                <c:pt idx="40">
                  <c:v>ПФО</c:v>
                </c:pt>
                <c:pt idx="41">
                  <c:v>Курская область</c:v>
                </c:pt>
                <c:pt idx="42">
                  <c:v>Калининградская область</c:v>
                </c:pt>
                <c:pt idx="43">
                  <c:v>Республика Алтай</c:v>
                </c:pt>
                <c:pt idx="44">
                  <c:v>Удмуртская Республика</c:v>
                </c:pt>
                <c:pt idx="45">
                  <c:v>Архангельская область</c:v>
                </c:pt>
                <c:pt idx="46">
                  <c:v>Кировская область</c:v>
                </c:pt>
                <c:pt idx="47">
                  <c:v>Республика Саха</c:v>
                </c:pt>
                <c:pt idx="48">
                  <c:v>Пензенская область</c:v>
                </c:pt>
                <c:pt idx="49">
                  <c:v>Липецкая область</c:v>
                </c:pt>
                <c:pt idx="50">
                  <c:v>Республика Бурятия</c:v>
                </c:pt>
                <c:pt idx="51">
                  <c:v>ЮФО</c:v>
                </c:pt>
                <c:pt idx="52">
                  <c:v>Архангельская (кроме НАО)</c:v>
                </c:pt>
                <c:pt idx="53">
                  <c:v>Кабардино-Балкарская</c:v>
                </c:pt>
                <c:pt idx="54">
                  <c:v>Ленинградская область</c:v>
                </c:pt>
                <c:pt idx="55">
                  <c:v>Тверская область</c:v>
                </c:pt>
                <c:pt idx="56">
                  <c:v>Тульская область</c:v>
                </c:pt>
                <c:pt idx="57">
                  <c:v>СЗФО</c:v>
                </c:pt>
                <c:pt idx="58">
                  <c:v>Еврейская АО</c:v>
                </c:pt>
                <c:pt idx="59">
                  <c:v>Республика Адыгея </c:v>
                </c:pt>
                <c:pt idx="60">
                  <c:v>Республика Башкортостан</c:v>
                </c:pt>
                <c:pt idx="61">
                  <c:v>Свердловская область</c:v>
                </c:pt>
                <c:pt idx="62">
                  <c:v>Костромская область</c:v>
                </c:pt>
                <c:pt idx="63">
                  <c:v>Ульяновская область</c:v>
                </c:pt>
                <c:pt idx="64">
                  <c:v>Орловская область</c:v>
                </c:pt>
                <c:pt idx="65">
                  <c:v>Карачаево-Черкесская</c:v>
                </c:pt>
                <c:pt idx="66">
                  <c:v>РФ</c:v>
                </c:pt>
                <c:pt idx="67">
                  <c:v>Республика Тыва</c:v>
                </c:pt>
                <c:pt idx="68">
                  <c:v>Республика Калмыкия</c:v>
                </c:pt>
                <c:pt idx="69">
                  <c:v>СКФО</c:v>
                </c:pt>
                <c:pt idx="70">
                  <c:v>Республика Дагестан</c:v>
                </c:pt>
                <c:pt idx="71">
                  <c:v>Республика Татарстан </c:v>
                </c:pt>
                <c:pt idx="72">
                  <c:v>Курганская область</c:v>
                </c:pt>
                <c:pt idx="73">
                  <c:v>Новгородская область</c:v>
                </c:pt>
                <c:pt idx="74">
                  <c:v>Республика Мордовия</c:v>
                </c:pt>
                <c:pt idx="75">
                  <c:v>Амурская область</c:v>
                </c:pt>
                <c:pt idx="76">
                  <c:v>ЦФО</c:v>
                </c:pt>
                <c:pt idx="77">
                  <c:v>Томская область</c:v>
                </c:pt>
                <c:pt idx="78">
                  <c:v>Смоленская область</c:v>
                </c:pt>
                <c:pt idx="79">
                  <c:v>Воронежская область</c:v>
                </c:pt>
                <c:pt idx="80">
                  <c:v>г.Санкт-Петербург </c:v>
                </c:pt>
                <c:pt idx="81">
                  <c:v>Ямало-Ненецкий АО</c:v>
                </c:pt>
                <c:pt idx="82">
                  <c:v>Республика Карелия</c:v>
                </c:pt>
                <c:pt idx="83">
                  <c:v>Забайкальский край</c:v>
                </c:pt>
                <c:pt idx="84">
                  <c:v>УФО</c:v>
                </c:pt>
                <c:pt idx="85">
                  <c:v>Вологодская область</c:v>
                </c:pt>
                <c:pt idx="86">
                  <c:v>Краснодарский край</c:v>
                </c:pt>
                <c:pt idx="87">
                  <c:v>Волгоградская область</c:v>
                </c:pt>
                <c:pt idx="88">
                  <c:v>Республика Ингушетия</c:v>
                </c:pt>
                <c:pt idx="89">
                  <c:v>Астраханская область</c:v>
                </c:pt>
                <c:pt idx="90">
                  <c:v>Чеченская Республика</c:v>
                </c:pt>
                <c:pt idx="91">
                  <c:v>Красноярский край</c:v>
                </c:pt>
                <c:pt idx="92">
                  <c:v>Челябинская область</c:v>
                </c:pt>
                <c:pt idx="93">
                  <c:v>Северная Осетия</c:v>
                </c:pt>
              </c:strCache>
            </c:strRef>
          </c:cat>
          <c:val>
            <c:numRef>
              <c:f>[default.xlsx]Ранг2!$D$6:$D$99</c:f>
              <c:numCache>
                <c:formatCode>General</c:formatCode>
                <c:ptCount val="94"/>
                <c:pt idx="1">
                  <c:v>87.54282139872646</c:v>
                </c:pt>
                <c:pt idx="2">
                  <c:v>94.295274533366609</c:v>
                </c:pt>
                <c:pt idx="3">
                  <c:v>103.66709054534557</c:v>
                </c:pt>
                <c:pt idx="4">
                  <c:v>108.1108160526675</c:v>
                </c:pt>
                <c:pt idx="5">
                  <c:v>144.25189048727367</c:v>
                </c:pt>
                <c:pt idx="6">
                  <c:v>91.096962911242315</c:v>
                </c:pt>
                <c:pt idx="7">
                  <c:v>72.813478638451656</c:v>
                </c:pt>
                <c:pt idx="8">
                  <c:v>94.401920445934067</c:v>
                </c:pt>
                <c:pt idx="9">
                  <c:v>99.552855781027574</c:v>
                </c:pt>
                <c:pt idx="10">
                  <c:v>85.858052595110038</c:v>
                </c:pt>
                <c:pt idx="11">
                  <c:v>87.950090255565755</c:v>
                </c:pt>
                <c:pt idx="12">
                  <c:v>98.145827883260594</c:v>
                </c:pt>
                <c:pt idx="14">
                  <c:v>99.052887807036953</c:v>
                </c:pt>
                <c:pt idx="15">
                  <c:v>89.11775743494816</c:v>
                </c:pt>
                <c:pt idx="16">
                  <c:v>83.363734637545789</c:v>
                </c:pt>
                <c:pt idx="17">
                  <c:v>80.326843665625489</c:v>
                </c:pt>
                <c:pt idx="18">
                  <c:v>101.87283739261315</c:v>
                </c:pt>
                <c:pt idx="19">
                  <c:v>82.418749484451041</c:v>
                </c:pt>
                <c:pt idx="20">
                  <c:v>58.741068608282262</c:v>
                </c:pt>
                <c:pt idx="21">
                  <c:v>95.135929463629694</c:v>
                </c:pt>
                <c:pt idx="22">
                  <c:v>93.418238295984025</c:v>
                </c:pt>
                <c:pt idx="23">
                  <c:v>94.447814511508781</c:v>
                </c:pt>
                <c:pt idx="25">
                  <c:v>98.844434754169853</c:v>
                </c:pt>
                <c:pt idx="26">
                  <c:v>93.701595948786974</c:v>
                </c:pt>
                <c:pt idx="27">
                  <c:v>97.307637725995519</c:v>
                </c:pt>
                <c:pt idx="28">
                  <c:v>85.089013334097189</c:v>
                </c:pt>
                <c:pt idx="29">
                  <c:v>95.116874952373692</c:v>
                </c:pt>
                <c:pt idx="30">
                  <c:v>91.08371868313894</c:v>
                </c:pt>
                <c:pt idx="31">
                  <c:v>106.95812268038225</c:v>
                </c:pt>
                <c:pt idx="32">
                  <c:v>86.961864857803633</c:v>
                </c:pt>
                <c:pt idx="33">
                  <c:v>64.521372256701284</c:v>
                </c:pt>
                <c:pt idx="34">
                  <c:v>95.060353390927418</c:v>
                </c:pt>
                <c:pt idx="35">
                  <c:v>78.020677510367165</c:v>
                </c:pt>
                <c:pt idx="36">
                  <c:v>106.48744777519276</c:v>
                </c:pt>
                <c:pt idx="37">
                  <c:v>84.072616866084587</c:v>
                </c:pt>
                <c:pt idx="38">
                  <c:v>94.297833350447462</c:v>
                </c:pt>
                <c:pt idx="39">
                  <c:v>86.730199945159171</c:v>
                </c:pt>
                <c:pt idx="40">
                  <c:v>93.115735594930101</c:v>
                </c:pt>
                <c:pt idx="41">
                  <c:v>83.53787901858675</c:v>
                </c:pt>
                <c:pt idx="42">
                  <c:v>69.663773170084525</c:v>
                </c:pt>
                <c:pt idx="44">
                  <c:v>90.277369112771936</c:v>
                </c:pt>
                <c:pt idx="45">
                  <c:v>87.809805816768872</c:v>
                </c:pt>
                <c:pt idx="46">
                  <c:v>110.39316314136582</c:v>
                </c:pt>
                <c:pt idx="47">
                  <c:v>109.67312432332818</c:v>
                </c:pt>
                <c:pt idx="48">
                  <c:v>95.858716418371614</c:v>
                </c:pt>
                <c:pt idx="49">
                  <c:v>83.60539041213579</c:v>
                </c:pt>
                <c:pt idx="50">
                  <c:v>94.120722547274497</c:v>
                </c:pt>
                <c:pt idx="51">
                  <c:v>87.58532965868136</c:v>
                </c:pt>
                <c:pt idx="52">
                  <c:v>94.675737941466593</c:v>
                </c:pt>
                <c:pt idx="53">
                  <c:v>104.62267969698722</c:v>
                </c:pt>
                <c:pt idx="54">
                  <c:v>66.23059797215825</c:v>
                </c:pt>
                <c:pt idx="55">
                  <c:v>92.293094553762245</c:v>
                </c:pt>
                <c:pt idx="56">
                  <c:v>75.657885677302076</c:v>
                </c:pt>
                <c:pt idx="57">
                  <c:v>80.252968754475802</c:v>
                </c:pt>
                <c:pt idx="58">
                  <c:v>102.83647752987528</c:v>
                </c:pt>
                <c:pt idx="59">
                  <c:v>104.97006052862388</c:v>
                </c:pt>
                <c:pt idx="60">
                  <c:v>109.50087282601669</c:v>
                </c:pt>
                <c:pt idx="61">
                  <c:v>85.726033131989723</c:v>
                </c:pt>
                <c:pt idx="62">
                  <c:v>91.066644019133506</c:v>
                </c:pt>
                <c:pt idx="63">
                  <c:v>86.474741988049971</c:v>
                </c:pt>
                <c:pt idx="64">
                  <c:v>122.83971981870623</c:v>
                </c:pt>
                <c:pt idx="65">
                  <c:v>58.566741921828701</c:v>
                </c:pt>
                <c:pt idx="66">
                  <c:v>79.677013714238072</c:v>
                </c:pt>
                <c:pt idx="68">
                  <c:v>97.502997601918466</c:v>
                </c:pt>
                <c:pt idx="69">
                  <c:v>88.304331327587136</c:v>
                </c:pt>
                <c:pt idx="70">
                  <c:v>87.177406963522941</c:v>
                </c:pt>
                <c:pt idx="71">
                  <c:v>110.41544050494186</c:v>
                </c:pt>
                <c:pt idx="72">
                  <c:v>84.791713650568639</c:v>
                </c:pt>
                <c:pt idx="73">
                  <c:v>80.75253913794279</c:v>
                </c:pt>
                <c:pt idx="74">
                  <c:v>102.25501147023144</c:v>
                </c:pt>
                <c:pt idx="75">
                  <c:v>101.07752783237376</c:v>
                </c:pt>
                <c:pt idx="76">
                  <c:v>66.305875108461393</c:v>
                </c:pt>
                <c:pt idx="77">
                  <c:v>80.105935934311432</c:v>
                </c:pt>
                <c:pt idx="78">
                  <c:v>81.782885054951933</c:v>
                </c:pt>
                <c:pt idx="79">
                  <c:v>97.447862381548873</c:v>
                </c:pt>
                <c:pt idx="80">
                  <c:v>73.324798346907897</c:v>
                </c:pt>
                <c:pt idx="81">
                  <c:v>53.807346170535297</c:v>
                </c:pt>
                <c:pt idx="82">
                  <c:v>89.243149714353905</c:v>
                </c:pt>
                <c:pt idx="83">
                  <c:v>91.829080800708141</c:v>
                </c:pt>
                <c:pt idx="84">
                  <c:v>71.0439010481483</c:v>
                </c:pt>
                <c:pt idx="85">
                  <c:v>91.241534804309993</c:v>
                </c:pt>
                <c:pt idx="86">
                  <c:v>87.076800203618603</c:v>
                </c:pt>
                <c:pt idx="87">
                  <c:v>94.197033739339233</c:v>
                </c:pt>
                <c:pt idx="89">
                  <c:v>80.998329234639286</c:v>
                </c:pt>
                <c:pt idx="91">
                  <c:v>89.924301402991503</c:v>
                </c:pt>
                <c:pt idx="92">
                  <c:v>85.895879805799751</c:v>
                </c:pt>
                <c:pt idx="93">
                  <c:v>85.767386618572118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[default.xlsx]РАССЧЕТЫ!$K$2:$K$6</c:f>
              <c:strCache>
                <c:ptCount val="1"/>
                <c:pt idx="0">
                  <c:v>Отношение ЗП преподавателей и мастеров производственного обучения к средней по субъекту (в %)  в муниципальных организациях</c:v>
                </c:pt>
              </c:strCache>
            </c:strRef>
          </c:tx>
          <c:spPr>
            <a:ln w="28575" cap="rnd">
              <a:solidFill>
                <a:schemeClr val="tx1">
                  <a:lumMod val="15000"/>
                  <a:lumOff val="85000"/>
                  <a:alpha val="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[default.xlsx]Ранг2!$A$6:$A$99</c:f>
              <c:strCache>
                <c:ptCount val="94"/>
                <c:pt idx="0">
                  <c:v>Ненецкий авт. округ</c:v>
                </c:pt>
                <c:pt idx="1">
                  <c:v>Ростовская область</c:v>
                </c:pt>
                <c:pt idx="2">
                  <c:v>Ханты-Мансийский АО</c:v>
                </c:pt>
                <c:pt idx="3">
                  <c:v>Кемеровская область</c:v>
                </c:pt>
                <c:pt idx="4">
                  <c:v>Мурманская область</c:v>
                </c:pt>
                <c:pt idx="5">
                  <c:v>Хабаровский край</c:v>
                </c:pt>
                <c:pt idx="6">
                  <c:v>Новосибирская область</c:v>
                </c:pt>
                <c:pt idx="7">
                  <c:v>Московская область</c:v>
                </c:pt>
                <c:pt idx="8">
                  <c:v>Саратовская область</c:v>
                </c:pt>
                <c:pt idx="9">
                  <c:v>Пермский край</c:v>
                </c:pt>
                <c:pt idx="10">
                  <c:v>Брянская область</c:v>
                </c:pt>
                <c:pt idx="11">
                  <c:v>Приморский край</c:v>
                </c:pt>
                <c:pt idx="12">
                  <c:v>Ярославская область</c:v>
                </c:pt>
                <c:pt idx="13">
                  <c:v>Магаданская область</c:v>
                </c:pt>
                <c:pt idx="14">
                  <c:v>Ивановская область</c:v>
                </c:pt>
                <c:pt idx="15">
                  <c:v>Омская область</c:v>
                </c:pt>
                <c:pt idx="16">
                  <c:v>Камчатский край</c:v>
                </c:pt>
                <c:pt idx="17">
                  <c:v>Тюменская (кроме ХМАО, ЯНАО)</c:v>
                </c:pt>
                <c:pt idx="18">
                  <c:v>Ставропольский край</c:v>
                </c:pt>
                <c:pt idx="19">
                  <c:v>Псковская область</c:v>
                </c:pt>
                <c:pt idx="20">
                  <c:v>Тюменская область</c:v>
                </c:pt>
                <c:pt idx="21">
                  <c:v>Республика Хакасия</c:v>
                </c:pt>
                <c:pt idx="22">
                  <c:v>Нижегородская область</c:v>
                </c:pt>
                <c:pt idx="23">
                  <c:v>ДВФО</c:v>
                </c:pt>
                <c:pt idx="24">
                  <c:v>Чукотский АО</c:v>
                </c:pt>
                <c:pt idx="25">
                  <c:v>Владимирская область</c:v>
                </c:pt>
                <c:pt idx="26">
                  <c:v>Чувашская Республика </c:v>
                </c:pt>
                <c:pt idx="27">
                  <c:v>Республика Марий Эл</c:v>
                </c:pt>
                <c:pt idx="28">
                  <c:v>Иркутская область</c:v>
                </c:pt>
                <c:pt idx="29">
                  <c:v>Рязанская область</c:v>
                </c:pt>
                <c:pt idx="30">
                  <c:v>Республика Коми</c:v>
                </c:pt>
                <c:pt idx="31">
                  <c:v>Алтайский край</c:v>
                </c:pt>
                <c:pt idx="32">
                  <c:v>Оренбургская область</c:v>
                </c:pt>
                <c:pt idx="33">
                  <c:v>г.Москва</c:v>
                </c:pt>
                <c:pt idx="34">
                  <c:v>Сахалинская область</c:v>
                </c:pt>
                <c:pt idx="35">
                  <c:v>Белгородская область </c:v>
                </c:pt>
                <c:pt idx="36">
                  <c:v>Калужская область</c:v>
                </c:pt>
                <c:pt idx="37">
                  <c:v>Самарская область</c:v>
                </c:pt>
                <c:pt idx="38">
                  <c:v>СФО</c:v>
                </c:pt>
                <c:pt idx="39">
                  <c:v>Тамбовская область</c:v>
                </c:pt>
                <c:pt idx="40">
                  <c:v>ПФО</c:v>
                </c:pt>
                <c:pt idx="41">
                  <c:v>Курская область</c:v>
                </c:pt>
                <c:pt idx="42">
                  <c:v>Калининградская область</c:v>
                </c:pt>
                <c:pt idx="43">
                  <c:v>Республика Алтай</c:v>
                </c:pt>
                <c:pt idx="44">
                  <c:v>Удмуртская Республика</c:v>
                </c:pt>
                <c:pt idx="45">
                  <c:v>Архангельская область</c:v>
                </c:pt>
                <c:pt idx="46">
                  <c:v>Кировская область</c:v>
                </c:pt>
                <c:pt idx="47">
                  <c:v>Республика Саха</c:v>
                </c:pt>
                <c:pt idx="48">
                  <c:v>Пензенская область</c:v>
                </c:pt>
                <c:pt idx="49">
                  <c:v>Липецкая область</c:v>
                </c:pt>
                <c:pt idx="50">
                  <c:v>Республика Бурятия</c:v>
                </c:pt>
                <c:pt idx="51">
                  <c:v>ЮФО</c:v>
                </c:pt>
                <c:pt idx="52">
                  <c:v>Архангельская (кроме НАО)</c:v>
                </c:pt>
                <c:pt idx="53">
                  <c:v>Кабардино-Балкарская</c:v>
                </c:pt>
                <c:pt idx="54">
                  <c:v>Ленинградская область</c:v>
                </c:pt>
                <c:pt idx="55">
                  <c:v>Тверская область</c:v>
                </c:pt>
                <c:pt idx="56">
                  <c:v>Тульская область</c:v>
                </c:pt>
                <c:pt idx="57">
                  <c:v>СЗФО</c:v>
                </c:pt>
                <c:pt idx="58">
                  <c:v>Еврейская АО</c:v>
                </c:pt>
                <c:pt idx="59">
                  <c:v>Республика Адыгея </c:v>
                </c:pt>
                <c:pt idx="60">
                  <c:v>Республика Башкортостан</c:v>
                </c:pt>
                <c:pt idx="61">
                  <c:v>Свердловская область</c:v>
                </c:pt>
                <c:pt idx="62">
                  <c:v>Костромская область</c:v>
                </c:pt>
                <c:pt idx="63">
                  <c:v>Ульяновская область</c:v>
                </c:pt>
                <c:pt idx="64">
                  <c:v>Орловская область</c:v>
                </c:pt>
                <c:pt idx="65">
                  <c:v>Карачаево-Черкесская</c:v>
                </c:pt>
                <c:pt idx="66">
                  <c:v>РФ</c:v>
                </c:pt>
                <c:pt idx="67">
                  <c:v>Республика Тыва</c:v>
                </c:pt>
                <c:pt idx="68">
                  <c:v>Республика Калмыкия</c:v>
                </c:pt>
                <c:pt idx="69">
                  <c:v>СКФО</c:v>
                </c:pt>
                <c:pt idx="70">
                  <c:v>Республика Дагестан</c:v>
                </c:pt>
                <c:pt idx="71">
                  <c:v>Республика Татарстан </c:v>
                </c:pt>
                <c:pt idx="72">
                  <c:v>Курганская область</c:v>
                </c:pt>
                <c:pt idx="73">
                  <c:v>Новгородская область</c:v>
                </c:pt>
                <c:pt idx="74">
                  <c:v>Республика Мордовия</c:v>
                </c:pt>
                <c:pt idx="75">
                  <c:v>Амурская область</c:v>
                </c:pt>
                <c:pt idx="76">
                  <c:v>ЦФО</c:v>
                </c:pt>
                <c:pt idx="77">
                  <c:v>Томская область</c:v>
                </c:pt>
                <c:pt idx="78">
                  <c:v>Смоленская область</c:v>
                </c:pt>
                <c:pt idx="79">
                  <c:v>Воронежская область</c:v>
                </c:pt>
                <c:pt idx="80">
                  <c:v>г.Санкт-Петербург </c:v>
                </c:pt>
                <c:pt idx="81">
                  <c:v>Ямало-Ненецкий АО</c:v>
                </c:pt>
                <c:pt idx="82">
                  <c:v>Республика Карелия</c:v>
                </c:pt>
                <c:pt idx="83">
                  <c:v>Забайкальский край</c:v>
                </c:pt>
                <c:pt idx="84">
                  <c:v>УФО</c:v>
                </c:pt>
                <c:pt idx="85">
                  <c:v>Вологодская область</c:v>
                </c:pt>
                <c:pt idx="86">
                  <c:v>Краснодарский край</c:v>
                </c:pt>
                <c:pt idx="87">
                  <c:v>Волгоградская область</c:v>
                </c:pt>
                <c:pt idx="88">
                  <c:v>Республика Ингушетия</c:v>
                </c:pt>
                <c:pt idx="89">
                  <c:v>Астраханская область</c:v>
                </c:pt>
                <c:pt idx="90">
                  <c:v>Чеченская Республика</c:v>
                </c:pt>
                <c:pt idx="91">
                  <c:v>Красноярский край</c:v>
                </c:pt>
                <c:pt idx="92">
                  <c:v>Челябинская область</c:v>
                </c:pt>
                <c:pt idx="93">
                  <c:v>Северная Осетия</c:v>
                </c:pt>
              </c:strCache>
            </c:strRef>
          </c:cat>
          <c:val>
            <c:numRef>
              <c:f>[default.xlsx]Ранг2!$E$6:$E$99</c:f>
              <c:numCache>
                <c:formatCode>General</c:formatCode>
                <c:ptCount val="94"/>
                <c:pt idx="2">
                  <c:v>90.04058344172725</c:v>
                </c:pt>
                <c:pt idx="7">
                  <c:v>98.921322951054549</c:v>
                </c:pt>
                <c:pt idx="10">
                  <c:v>90.251427063054734</c:v>
                </c:pt>
                <c:pt idx="18">
                  <c:v>94.613717589982585</c:v>
                </c:pt>
                <c:pt idx="20">
                  <c:v>89.897881255972592</c:v>
                </c:pt>
                <c:pt idx="23">
                  <c:v>51.721261753108891</c:v>
                </c:pt>
                <c:pt idx="35">
                  <c:v>81.230709511276061</c:v>
                </c:pt>
                <c:pt idx="38">
                  <c:v>69.799211696590064</c:v>
                </c:pt>
                <c:pt idx="40">
                  <c:v>77.046225119789284</c:v>
                </c:pt>
                <c:pt idx="46">
                  <c:v>63.611345158501756</c:v>
                </c:pt>
                <c:pt idx="47">
                  <c:v>43.485752459054154</c:v>
                </c:pt>
                <c:pt idx="51">
                  <c:v>90.590064306409431</c:v>
                </c:pt>
                <c:pt idx="61">
                  <c:v>79.786645535554086</c:v>
                </c:pt>
                <c:pt idx="66">
                  <c:v>73.035265183620723</c:v>
                </c:pt>
                <c:pt idx="69">
                  <c:v>84.094432699083868</c:v>
                </c:pt>
                <c:pt idx="75">
                  <c:v>63.798120663671021</c:v>
                </c:pt>
                <c:pt idx="76">
                  <c:v>65.08159095362052</c:v>
                </c:pt>
                <c:pt idx="79">
                  <c:v>67.310358676216069</c:v>
                </c:pt>
                <c:pt idx="84">
                  <c:v>93.002147382302354</c:v>
                </c:pt>
                <c:pt idx="86">
                  <c:v>80.517998744936961</c:v>
                </c:pt>
                <c:pt idx="87">
                  <c:v>102.5886001550659</c:v>
                </c:pt>
                <c:pt idx="91">
                  <c:v>57.230458332643153</c:v>
                </c:pt>
                <c:pt idx="92">
                  <c:v>47.799255347067309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014784"/>
        <c:axId val="87012864"/>
      </c:lineChart>
      <c:catAx>
        <c:axId val="8700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011328"/>
        <c:crosses val="autoZero"/>
        <c:auto val="1"/>
        <c:lblAlgn val="ctr"/>
        <c:lblOffset val="100"/>
        <c:tickLblSkip val="1"/>
        <c:noMultiLvlLbl val="0"/>
      </c:catAx>
      <c:valAx>
        <c:axId val="87011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008384"/>
        <c:crossesAt val="1"/>
        <c:crossBetween val="between"/>
      </c:valAx>
      <c:valAx>
        <c:axId val="8701286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014784"/>
        <c:crosses val="max"/>
        <c:crossBetween val="between"/>
      </c:valAx>
      <c:catAx>
        <c:axId val="87014784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87012864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15179552430629E-2"/>
          <c:y val="0.82784900768665304"/>
          <c:w val="0.96027963488050294"/>
          <c:h val="0.172150992313347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span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Заработная плата различных категорий работников социальной сферы (2 кв. 2013 г.)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3211929734681749E-2"/>
          <c:y val="9.7198698647915027E-2"/>
          <c:w val="0.9246533371135488"/>
          <c:h val="0.53829600993866056"/>
        </c:manualLayout>
      </c:layout>
      <c:barChart>
        <c:barDir val="col"/>
        <c:grouping val="clustered"/>
        <c:varyColors val="0"/>
        <c:ser>
          <c:idx val="2"/>
          <c:order val="1"/>
          <c:tx>
            <c:strRef>
              <c:f>'C:\Юля\отец\Новая папка (5)\[default.xlsx]РАССЧЕТЫ'!$I$4</c:f>
              <c:strCache>
                <c:ptCount val="1"/>
                <c:pt idx="0">
                  <c:v>Отношение ЗП  преподавателей и мастеров НПО и СПО к средней по субъекту РФ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30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37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39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45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46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49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62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64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65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69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74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78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84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90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91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93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cat>
            <c:strRef>
              <c:f>'C:\Юля\отец\Новая папка (5)\[default.xlsx]Ранг4'!$A$7:$A$100</c:f>
              <c:strCache>
                <c:ptCount val="94"/>
                <c:pt idx="0">
                  <c:v>Ростовская область</c:v>
                </c:pt>
                <c:pt idx="1">
                  <c:v>Кемеровская область</c:v>
                </c:pt>
                <c:pt idx="2">
                  <c:v>Ханты-Мансийский АО</c:v>
                </c:pt>
                <c:pt idx="3">
                  <c:v>Мурманская область</c:v>
                </c:pt>
                <c:pt idx="4">
                  <c:v>Омская область</c:v>
                </c:pt>
                <c:pt idx="5">
                  <c:v>Брянская область</c:v>
                </c:pt>
                <c:pt idx="6">
                  <c:v>Саратовская область</c:v>
                </c:pt>
                <c:pt idx="7">
                  <c:v>Ненецкий авт. округ</c:v>
                </c:pt>
                <c:pt idx="8">
                  <c:v>Хабаровский край</c:v>
                </c:pt>
                <c:pt idx="9">
                  <c:v>Магаданская область</c:v>
                </c:pt>
                <c:pt idx="10">
                  <c:v>Пермский край</c:v>
                </c:pt>
                <c:pt idx="11">
                  <c:v>Ярославская область</c:v>
                </c:pt>
                <c:pt idx="12">
                  <c:v>Республика Саха</c:v>
                </c:pt>
                <c:pt idx="13">
                  <c:v>Оренбургская область</c:v>
                </c:pt>
                <c:pt idx="14">
                  <c:v>Приморский край</c:v>
                </c:pt>
                <c:pt idx="15">
                  <c:v>Новосибирская область</c:v>
                </c:pt>
                <c:pt idx="16">
                  <c:v>Тюменская область</c:v>
                </c:pt>
                <c:pt idx="17">
                  <c:v>Белгородская область </c:v>
                </c:pt>
                <c:pt idx="18">
                  <c:v>Тюменская (кроме ХМАО, ЯНАО)</c:v>
                </c:pt>
                <c:pt idx="19">
                  <c:v>Московская область</c:v>
                </c:pt>
                <c:pt idx="20">
                  <c:v>Чукотский АО</c:v>
                </c:pt>
                <c:pt idx="21">
                  <c:v>Рязанская область</c:v>
                </c:pt>
                <c:pt idx="22">
                  <c:v>Удмуртская Республика</c:v>
                </c:pt>
                <c:pt idx="23">
                  <c:v>Ивановская область</c:v>
                </c:pt>
                <c:pt idx="24">
                  <c:v>Иркутская область</c:v>
                </c:pt>
                <c:pt idx="25">
                  <c:v>ДВФО</c:v>
                </c:pt>
                <c:pt idx="26">
                  <c:v>Нижегородская область</c:v>
                </c:pt>
                <c:pt idx="27">
                  <c:v>Республика Коми</c:v>
                </c:pt>
                <c:pt idx="28">
                  <c:v>Республика Марий Эл</c:v>
                </c:pt>
                <c:pt idx="29">
                  <c:v>Липецкая область</c:v>
                </c:pt>
                <c:pt idx="30">
                  <c:v>Чеченская Республика</c:v>
                </c:pt>
                <c:pt idx="31">
                  <c:v>г.Москва</c:v>
                </c:pt>
                <c:pt idx="32">
                  <c:v>Самарская область</c:v>
                </c:pt>
                <c:pt idx="33">
                  <c:v>Тамбовская область</c:v>
                </c:pt>
                <c:pt idx="34">
                  <c:v>Республика Хакасия</c:v>
                </c:pt>
                <c:pt idx="35">
                  <c:v>ПФО</c:v>
                </c:pt>
                <c:pt idx="36">
                  <c:v>СФО</c:v>
                </c:pt>
                <c:pt idx="37">
                  <c:v>Ставропольский край</c:v>
                </c:pt>
                <c:pt idx="38">
                  <c:v>Псковская область</c:v>
                </c:pt>
                <c:pt idx="39">
                  <c:v>Кабардино-Балкарская</c:v>
                </c:pt>
                <c:pt idx="40">
                  <c:v>Сахалинская область</c:v>
                </c:pt>
                <c:pt idx="41">
                  <c:v>Курская область</c:v>
                </c:pt>
                <c:pt idx="42">
                  <c:v>Вологодская область</c:v>
                </c:pt>
                <c:pt idx="43">
                  <c:v>Чувашская Республика </c:v>
                </c:pt>
                <c:pt idx="44">
                  <c:v>Республика Татарстан </c:v>
                </c:pt>
                <c:pt idx="45">
                  <c:v>ЮФО</c:v>
                </c:pt>
                <c:pt idx="46">
                  <c:v>Карачаево-Черкесская</c:v>
                </c:pt>
                <c:pt idx="47">
                  <c:v>Пензенская область</c:v>
                </c:pt>
                <c:pt idx="48">
                  <c:v>Владимирская область</c:v>
                </c:pt>
                <c:pt idx="49">
                  <c:v>Республика Адыгея </c:v>
                </c:pt>
                <c:pt idx="50">
                  <c:v>Ямало-Ненецкий АО</c:v>
                </c:pt>
                <c:pt idx="51">
                  <c:v>Тверская область</c:v>
                </c:pt>
                <c:pt idx="52">
                  <c:v>Воронежская область</c:v>
                </c:pt>
                <c:pt idx="53">
                  <c:v>Архангельская область</c:v>
                </c:pt>
                <c:pt idx="54">
                  <c:v>Амурская область</c:v>
                </c:pt>
                <c:pt idx="55">
                  <c:v>Калужская область</c:v>
                </c:pt>
                <c:pt idx="56">
                  <c:v>Камчатский край</c:v>
                </c:pt>
                <c:pt idx="57">
                  <c:v>РФ</c:v>
                </c:pt>
                <c:pt idx="58">
                  <c:v>СЗФО</c:v>
                </c:pt>
                <c:pt idx="59">
                  <c:v>Томская область</c:v>
                </c:pt>
                <c:pt idx="60">
                  <c:v>ЦФО</c:v>
                </c:pt>
                <c:pt idx="61">
                  <c:v>Тульская область</c:v>
                </c:pt>
                <c:pt idx="62">
                  <c:v>Архангельская (кроме НАО)</c:v>
                </c:pt>
                <c:pt idx="63">
                  <c:v>Новгородская область</c:v>
                </c:pt>
                <c:pt idx="64">
                  <c:v>СКФО</c:v>
                </c:pt>
                <c:pt idx="65">
                  <c:v>Республика Калмыкия</c:v>
                </c:pt>
                <c:pt idx="66">
                  <c:v>Ленинградская область</c:v>
                </c:pt>
                <c:pt idx="67">
                  <c:v>Ульяновская область</c:v>
                </c:pt>
                <c:pt idx="68">
                  <c:v>Алтайский край</c:v>
                </c:pt>
                <c:pt idx="69">
                  <c:v>Республика Ингушетия</c:v>
                </c:pt>
                <c:pt idx="70">
                  <c:v>Республика Тыва</c:v>
                </c:pt>
                <c:pt idx="71">
                  <c:v>Республика Бурятия</c:v>
                </c:pt>
                <c:pt idx="72">
                  <c:v>Смоленская область</c:v>
                </c:pt>
                <c:pt idx="73">
                  <c:v>УФО</c:v>
                </c:pt>
                <c:pt idx="74">
                  <c:v>Астраханская область</c:v>
                </c:pt>
                <c:pt idx="75">
                  <c:v>Костромская область</c:v>
                </c:pt>
                <c:pt idx="76">
                  <c:v>Забайкальский край</c:v>
                </c:pt>
                <c:pt idx="77">
                  <c:v>г.Санкт-Петербург </c:v>
                </c:pt>
                <c:pt idx="78">
                  <c:v>Краснодарский край</c:v>
                </c:pt>
                <c:pt idx="79">
                  <c:v>Орловская область</c:v>
                </c:pt>
                <c:pt idx="80">
                  <c:v>Республика Башкортостан</c:v>
                </c:pt>
                <c:pt idx="81">
                  <c:v>Еврейская АО</c:v>
                </c:pt>
                <c:pt idx="82">
                  <c:v>Челябинская область</c:v>
                </c:pt>
                <c:pt idx="83">
                  <c:v>Республика Мордовия</c:v>
                </c:pt>
                <c:pt idx="84">
                  <c:v>Волгоградская область</c:v>
                </c:pt>
                <c:pt idx="85">
                  <c:v>Республика Алтай</c:v>
                </c:pt>
                <c:pt idx="86">
                  <c:v>Кировская область</c:v>
                </c:pt>
                <c:pt idx="87">
                  <c:v>Свердловская область</c:v>
                </c:pt>
                <c:pt idx="88">
                  <c:v>Республика Карелия</c:v>
                </c:pt>
                <c:pt idx="89">
                  <c:v>Красноярский край</c:v>
                </c:pt>
                <c:pt idx="90">
                  <c:v>Курганская область</c:v>
                </c:pt>
                <c:pt idx="91">
                  <c:v>Республика Дагестан</c:v>
                </c:pt>
                <c:pt idx="92">
                  <c:v>Калининградская область</c:v>
                </c:pt>
                <c:pt idx="93">
                  <c:v>Северная Осетия</c:v>
                </c:pt>
              </c:strCache>
            </c:strRef>
          </c:cat>
          <c:val>
            <c:numRef>
              <c:f>'C:\Юля\отец\Новая папка (5)\[default.xlsx]Ранг4'!$I$7:$I$100</c:f>
              <c:numCache>
                <c:formatCode>General</c:formatCode>
                <c:ptCount val="94"/>
                <c:pt idx="0">
                  <c:v>122.72942740276305</c:v>
                </c:pt>
                <c:pt idx="1">
                  <c:v>118.45249183966047</c:v>
                </c:pt>
                <c:pt idx="2">
                  <c:v>122.0327524181523</c:v>
                </c:pt>
                <c:pt idx="3">
                  <c:v>118.2533284223703</c:v>
                </c:pt>
                <c:pt idx="4">
                  <c:v>105.05993919639734</c:v>
                </c:pt>
                <c:pt idx="5">
                  <c:v>109.47690852498322</c:v>
                </c:pt>
                <c:pt idx="6">
                  <c:v>112.47628686661142</c:v>
                </c:pt>
                <c:pt idx="7">
                  <c:v>146.00998749519835</c:v>
                </c:pt>
                <c:pt idx="8">
                  <c:v>117.23887595848561</c:v>
                </c:pt>
                <c:pt idx="9">
                  <c:v>105.9628852425859</c:v>
                </c:pt>
                <c:pt idx="10">
                  <c:v>112.12419152819872</c:v>
                </c:pt>
                <c:pt idx="11">
                  <c:v>108.78207511232887</c:v>
                </c:pt>
                <c:pt idx="12">
                  <c:v>94.292921149017531</c:v>
                </c:pt>
                <c:pt idx="13">
                  <c:v>99.295065945443824</c:v>
                </c:pt>
                <c:pt idx="14">
                  <c:v>109.34083527743471</c:v>
                </c:pt>
                <c:pt idx="15">
                  <c:v>115.55852107700764</c:v>
                </c:pt>
                <c:pt idx="16">
                  <c:v>102.85824526891136</c:v>
                </c:pt>
                <c:pt idx="17">
                  <c:v>98.528242222264296</c:v>
                </c:pt>
                <c:pt idx="18">
                  <c:v>104.52809836412726</c:v>
                </c:pt>
                <c:pt idx="19">
                  <c:v>113.48068527718402</c:v>
                </c:pt>
                <c:pt idx="20">
                  <c:v>101.24839009018444</c:v>
                </c:pt>
                <c:pt idx="21">
                  <c:v>99.534691000533414</c:v>
                </c:pt>
                <c:pt idx="22">
                  <c:v>94.745875752760952</c:v>
                </c:pt>
                <c:pt idx="23">
                  <c:v>105.71033414472228</c:v>
                </c:pt>
                <c:pt idx="24">
                  <c:v>99.629051431517738</c:v>
                </c:pt>
                <c:pt idx="25">
                  <c:v>101.33117649041216</c:v>
                </c:pt>
                <c:pt idx="26">
                  <c:v>101.41158198358109</c:v>
                </c:pt>
                <c:pt idx="27">
                  <c:v>99.462212713092683</c:v>
                </c:pt>
                <c:pt idx="28">
                  <c:v>100.23614225300143</c:v>
                </c:pt>
                <c:pt idx="29">
                  <c:v>93.835882078597905</c:v>
                </c:pt>
                <c:pt idx="30">
                  <c:v>78.388072060621809</c:v>
                </c:pt>
                <c:pt idx="31">
                  <c:v>99.062511469553485</c:v>
                </c:pt>
                <c:pt idx="32">
                  <c:v>97.110236786317429</c:v>
                </c:pt>
                <c:pt idx="33">
                  <c:v>96.686047487674799</c:v>
                </c:pt>
                <c:pt idx="34">
                  <c:v>102.58246645268572</c:v>
                </c:pt>
                <c:pt idx="35">
                  <c:v>96.180286373443678</c:v>
                </c:pt>
                <c:pt idx="36">
                  <c:v>96.825459514537798</c:v>
                </c:pt>
                <c:pt idx="37">
                  <c:v>103.47310220695863</c:v>
                </c:pt>
                <c:pt idx="38">
                  <c:v>103.36137919656852</c:v>
                </c:pt>
                <c:pt idx="39">
                  <c:v>91.848724917596712</c:v>
                </c:pt>
                <c:pt idx="40">
                  <c:v>98.824108674805515</c:v>
                </c:pt>
                <c:pt idx="41">
                  <c:v>95.9065485072733</c:v>
                </c:pt>
                <c:pt idx="42">
                  <c:v>81.633486639490911</c:v>
                </c:pt>
                <c:pt idx="43">
                  <c:v>100.52693872918593</c:v>
                </c:pt>
                <c:pt idx="44">
                  <c:v>86.77368944452337</c:v>
                </c:pt>
                <c:pt idx="45">
                  <c:v>93.423786304854772</c:v>
                </c:pt>
                <c:pt idx="46">
                  <c:v>87.544094821504174</c:v>
                </c:pt>
                <c:pt idx="47">
                  <c:v>94.04400821871252</c:v>
                </c:pt>
                <c:pt idx="48">
                  <c:v>100.9079441217237</c:v>
                </c:pt>
                <c:pt idx="49">
                  <c:v>89.44538888828734</c:v>
                </c:pt>
                <c:pt idx="50">
                  <c:v>84.400799084828094</c:v>
                </c:pt>
                <c:pt idx="51">
                  <c:v>90.954104945095438</c:v>
                </c:pt>
                <c:pt idx="52">
                  <c:v>84.708211017508305</c:v>
                </c:pt>
                <c:pt idx="53">
                  <c:v>94.441517131247437</c:v>
                </c:pt>
                <c:pt idx="54">
                  <c:v>85.590713050483728</c:v>
                </c:pt>
                <c:pt idx="55">
                  <c:v>97.915879995614944</c:v>
                </c:pt>
                <c:pt idx="56">
                  <c:v>104.61812953264553</c:v>
                </c:pt>
                <c:pt idx="57">
                  <c:v>87.53039503119399</c:v>
                </c:pt>
                <c:pt idx="58">
                  <c:v>90.352940427577039</c:v>
                </c:pt>
                <c:pt idx="59">
                  <c:v>85.261853050146911</c:v>
                </c:pt>
                <c:pt idx="60">
                  <c:v>85.299353430178854</c:v>
                </c:pt>
                <c:pt idx="61">
                  <c:v>90.618157782398541</c:v>
                </c:pt>
                <c:pt idx="62">
                  <c:v>92.491452112661335</c:v>
                </c:pt>
                <c:pt idx="63">
                  <c:v>86.648792347367703</c:v>
                </c:pt>
                <c:pt idx="64">
                  <c:v>87.125277822952242</c:v>
                </c:pt>
                <c:pt idx="65">
                  <c:v>87.156474820143899</c:v>
                </c:pt>
                <c:pt idx="66">
                  <c:v>91.28398522282842</c:v>
                </c:pt>
                <c:pt idx="67">
                  <c:v>87.929814165555612</c:v>
                </c:pt>
                <c:pt idx="68">
                  <c:v>99.437739267658316</c:v>
                </c:pt>
                <c:pt idx="69">
                  <c:v>80.358270432003422</c:v>
                </c:pt>
                <c:pt idx="70">
                  <c:v>87.169595300910956</c:v>
                </c:pt>
                <c:pt idx="71">
                  <c:v>93.461394168216543</c:v>
                </c:pt>
                <c:pt idx="72">
                  <c:v>84.801327613739545</c:v>
                </c:pt>
                <c:pt idx="73">
                  <c:v>81.71101520988212</c:v>
                </c:pt>
                <c:pt idx="74">
                  <c:v>78.84135238130996</c:v>
                </c:pt>
                <c:pt idx="75">
                  <c:v>87.933613505235414</c:v>
                </c:pt>
                <c:pt idx="76">
                  <c:v>81.819064183995152</c:v>
                </c:pt>
                <c:pt idx="77">
                  <c:v>84.584242281312029</c:v>
                </c:pt>
                <c:pt idx="78">
                  <c:v>80.858094498347796</c:v>
                </c:pt>
                <c:pt idx="79">
                  <c:v>87.565993682186516</c:v>
                </c:pt>
                <c:pt idx="80">
                  <c:v>89.416638188216382</c:v>
                </c:pt>
                <c:pt idx="81">
                  <c:v>90.328484621069123</c:v>
                </c:pt>
                <c:pt idx="82">
                  <c:v>73.47132922188689</c:v>
                </c:pt>
                <c:pt idx="83">
                  <c:v>85.633384979401626</c:v>
                </c:pt>
                <c:pt idx="84">
                  <c:v>80.689292949503539</c:v>
                </c:pt>
                <c:pt idx="85">
                  <c:v>95.0647705223043</c:v>
                </c:pt>
                <c:pt idx="86">
                  <c:v>94.294593322901491</c:v>
                </c:pt>
                <c:pt idx="87">
                  <c:v>89.073619998803906</c:v>
                </c:pt>
                <c:pt idx="88">
                  <c:v>82.020330842320377</c:v>
                </c:pt>
                <c:pt idx="89">
                  <c:v>76.028888042271959</c:v>
                </c:pt>
                <c:pt idx="90">
                  <c:v>86.752150520313151</c:v>
                </c:pt>
                <c:pt idx="91">
                  <c:v>86.804953750653027</c:v>
                </c:pt>
                <c:pt idx="92">
                  <c:v>95.246578977294263</c:v>
                </c:pt>
                <c:pt idx="93">
                  <c:v>61.883605331456472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105536"/>
        <c:axId val="87108224"/>
      </c:barChart>
      <c:lineChart>
        <c:grouping val="standard"/>
        <c:varyColors val="0"/>
        <c:ser>
          <c:idx val="0"/>
          <c:order val="0"/>
          <c:tx>
            <c:strRef>
              <c:f>'C:\Юля\отец\Новая папка (5)\[default.xlsx]РАССЧЕТЫ'!$O$4</c:f>
              <c:strCache>
                <c:ptCount val="1"/>
                <c:pt idx="0">
                  <c:v>Отношение ЗП среднего медперсонала к средней по субъекту РФ</c:v>
                </c:pt>
              </c:strCache>
            </c:strRef>
          </c:tx>
          <c:spPr>
            <a:ln w="28575" cap="rnd">
              <a:solidFill>
                <a:sysClr val="windowText" lastClr="000000">
                  <a:lumMod val="15000"/>
                  <a:lumOff val="85000"/>
                  <a:alpha val="0"/>
                </a:sys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'C:\Юля\отец\Новая папка (5)\[default.xlsx]Ранг4'!$A$7:$A$100</c:f>
              <c:strCache>
                <c:ptCount val="94"/>
                <c:pt idx="0">
                  <c:v>Ростовская область</c:v>
                </c:pt>
                <c:pt idx="1">
                  <c:v>Кемеровская область</c:v>
                </c:pt>
                <c:pt idx="2">
                  <c:v>Ханты-Мансийский АО</c:v>
                </c:pt>
                <c:pt idx="3">
                  <c:v>Мурманская область</c:v>
                </c:pt>
                <c:pt idx="4">
                  <c:v>Омская область</c:v>
                </c:pt>
                <c:pt idx="5">
                  <c:v>Брянская область</c:v>
                </c:pt>
                <c:pt idx="6">
                  <c:v>Саратовская область</c:v>
                </c:pt>
                <c:pt idx="7">
                  <c:v>Ненецкий авт. округ</c:v>
                </c:pt>
                <c:pt idx="8">
                  <c:v>Хабаровский край</c:v>
                </c:pt>
                <c:pt idx="9">
                  <c:v>Магаданская область</c:v>
                </c:pt>
                <c:pt idx="10">
                  <c:v>Пермский край</c:v>
                </c:pt>
                <c:pt idx="11">
                  <c:v>Ярославская область</c:v>
                </c:pt>
                <c:pt idx="12">
                  <c:v>Республика Саха</c:v>
                </c:pt>
                <c:pt idx="13">
                  <c:v>Оренбургская область</c:v>
                </c:pt>
                <c:pt idx="14">
                  <c:v>Приморский край</c:v>
                </c:pt>
                <c:pt idx="15">
                  <c:v>Новосибирская область</c:v>
                </c:pt>
                <c:pt idx="16">
                  <c:v>Тюменская область</c:v>
                </c:pt>
                <c:pt idx="17">
                  <c:v>Белгородская область </c:v>
                </c:pt>
                <c:pt idx="18">
                  <c:v>Тюменская (кроме ХМАО, ЯНАО)</c:v>
                </c:pt>
                <c:pt idx="19">
                  <c:v>Московская область</c:v>
                </c:pt>
                <c:pt idx="20">
                  <c:v>Чукотский АО</c:v>
                </c:pt>
                <c:pt idx="21">
                  <c:v>Рязанская область</c:v>
                </c:pt>
                <c:pt idx="22">
                  <c:v>Удмуртская Республика</c:v>
                </c:pt>
                <c:pt idx="23">
                  <c:v>Ивановская область</c:v>
                </c:pt>
                <c:pt idx="24">
                  <c:v>Иркутская область</c:v>
                </c:pt>
                <c:pt idx="25">
                  <c:v>ДВФО</c:v>
                </c:pt>
                <c:pt idx="26">
                  <c:v>Нижегородская область</c:v>
                </c:pt>
                <c:pt idx="27">
                  <c:v>Республика Коми</c:v>
                </c:pt>
                <c:pt idx="28">
                  <c:v>Республика Марий Эл</c:v>
                </c:pt>
                <c:pt idx="29">
                  <c:v>Липецкая область</c:v>
                </c:pt>
                <c:pt idx="30">
                  <c:v>Чеченская Республика</c:v>
                </c:pt>
                <c:pt idx="31">
                  <c:v>г.Москва</c:v>
                </c:pt>
                <c:pt idx="32">
                  <c:v>Самарская область</c:v>
                </c:pt>
                <c:pt idx="33">
                  <c:v>Тамбовская область</c:v>
                </c:pt>
                <c:pt idx="34">
                  <c:v>Республика Хакасия</c:v>
                </c:pt>
                <c:pt idx="35">
                  <c:v>ПФО</c:v>
                </c:pt>
                <c:pt idx="36">
                  <c:v>СФО</c:v>
                </c:pt>
                <c:pt idx="37">
                  <c:v>Ставропольский край</c:v>
                </c:pt>
                <c:pt idx="38">
                  <c:v>Псковская область</c:v>
                </c:pt>
                <c:pt idx="39">
                  <c:v>Кабардино-Балкарская</c:v>
                </c:pt>
                <c:pt idx="40">
                  <c:v>Сахалинская область</c:v>
                </c:pt>
                <c:pt idx="41">
                  <c:v>Курская область</c:v>
                </c:pt>
                <c:pt idx="42">
                  <c:v>Вологодская область</c:v>
                </c:pt>
                <c:pt idx="43">
                  <c:v>Чувашская Республика </c:v>
                </c:pt>
                <c:pt idx="44">
                  <c:v>Республика Татарстан </c:v>
                </c:pt>
                <c:pt idx="45">
                  <c:v>ЮФО</c:v>
                </c:pt>
                <c:pt idx="46">
                  <c:v>Карачаево-Черкесская</c:v>
                </c:pt>
                <c:pt idx="47">
                  <c:v>Пензенская область</c:v>
                </c:pt>
                <c:pt idx="48">
                  <c:v>Владимирская область</c:v>
                </c:pt>
                <c:pt idx="49">
                  <c:v>Республика Адыгея </c:v>
                </c:pt>
                <c:pt idx="50">
                  <c:v>Ямало-Ненецкий АО</c:v>
                </c:pt>
                <c:pt idx="51">
                  <c:v>Тверская область</c:v>
                </c:pt>
                <c:pt idx="52">
                  <c:v>Воронежская область</c:v>
                </c:pt>
                <c:pt idx="53">
                  <c:v>Архангельская область</c:v>
                </c:pt>
                <c:pt idx="54">
                  <c:v>Амурская область</c:v>
                </c:pt>
                <c:pt idx="55">
                  <c:v>Калужская область</c:v>
                </c:pt>
                <c:pt idx="56">
                  <c:v>Камчатский край</c:v>
                </c:pt>
                <c:pt idx="57">
                  <c:v>РФ</c:v>
                </c:pt>
                <c:pt idx="58">
                  <c:v>СЗФО</c:v>
                </c:pt>
                <c:pt idx="59">
                  <c:v>Томская область</c:v>
                </c:pt>
                <c:pt idx="60">
                  <c:v>ЦФО</c:v>
                </c:pt>
                <c:pt idx="61">
                  <c:v>Тульская область</c:v>
                </c:pt>
                <c:pt idx="62">
                  <c:v>Архангельская (кроме НАО)</c:v>
                </c:pt>
                <c:pt idx="63">
                  <c:v>Новгородская область</c:v>
                </c:pt>
                <c:pt idx="64">
                  <c:v>СКФО</c:v>
                </c:pt>
                <c:pt idx="65">
                  <c:v>Республика Калмыкия</c:v>
                </c:pt>
                <c:pt idx="66">
                  <c:v>Ленинградская область</c:v>
                </c:pt>
                <c:pt idx="67">
                  <c:v>Ульяновская область</c:v>
                </c:pt>
                <c:pt idx="68">
                  <c:v>Алтайский край</c:v>
                </c:pt>
                <c:pt idx="69">
                  <c:v>Республика Ингушетия</c:v>
                </c:pt>
                <c:pt idx="70">
                  <c:v>Республика Тыва</c:v>
                </c:pt>
                <c:pt idx="71">
                  <c:v>Республика Бурятия</c:v>
                </c:pt>
                <c:pt idx="72">
                  <c:v>Смоленская область</c:v>
                </c:pt>
                <c:pt idx="73">
                  <c:v>УФО</c:v>
                </c:pt>
                <c:pt idx="74">
                  <c:v>Астраханская область</c:v>
                </c:pt>
                <c:pt idx="75">
                  <c:v>Костромская область</c:v>
                </c:pt>
                <c:pt idx="76">
                  <c:v>Забайкальский край</c:v>
                </c:pt>
                <c:pt idx="77">
                  <c:v>г.Санкт-Петербург </c:v>
                </c:pt>
                <c:pt idx="78">
                  <c:v>Краснодарский край</c:v>
                </c:pt>
                <c:pt idx="79">
                  <c:v>Орловская область</c:v>
                </c:pt>
                <c:pt idx="80">
                  <c:v>Республика Башкортостан</c:v>
                </c:pt>
                <c:pt idx="81">
                  <c:v>Еврейская АО</c:v>
                </c:pt>
                <c:pt idx="82">
                  <c:v>Челябинская область</c:v>
                </c:pt>
                <c:pt idx="83">
                  <c:v>Республика Мордовия</c:v>
                </c:pt>
                <c:pt idx="84">
                  <c:v>Волгоградская область</c:v>
                </c:pt>
                <c:pt idx="85">
                  <c:v>Республика Алтай</c:v>
                </c:pt>
                <c:pt idx="86">
                  <c:v>Кировская область</c:v>
                </c:pt>
                <c:pt idx="87">
                  <c:v>Свердловская область</c:v>
                </c:pt>
                <c:pt idx="88">
                  <c:v>Республика Карелия</c:v>
                </c:pt>
                <c:pt idx="89">
                  <c:v>Красноярский край</c:v>
                </c:pt>
                <c:pt idx="90">
                  <c:v>Курганская область</c:v>
                </c:pt>
                <c:pt idx="91">
                  <c:v>Республика Дагестан</c:v>
                </c:pt>
                <c:pt idx="92">
                  <c:v>Калининградская область</c:v>
                </c:pt>
                <c:pt idx="93">
                  <c:v>Северная Осетия</c:v>
                </c:pt>
              </c:strCache>
            </c:strRef>
          </c:cat>
          <c:val>
            <c:numRef>
              <c:f>'C:\Юля\отец\Новая папка (5)\[default.xlsx]Ранг4'!$O$7:$O$100</c:f>
              <c:numCache>
                <c:formatCode>General</c:formatCode>
                <c:ptCount val="94"/>
                <c:pt idx="0">
                  <c:v>80.330256219792901</c:v>
                </c:pt>
                <c:pt idx="1">
                  <c:v>77.28469257996322</c:v>
                </c:pt>
                <c:pt idx="2">
                  <c:v>83.534092185925871</c:v>
                </c:pt>
                <c:pt idx="3">
                  <c:v>79.757473979193662</c:v>
                </c:pt>
                <c:pt idx="4">
                  <c:v>67.485252385550496</c:v>
                </c:pt>
                <c:pt idx="5">
                  <c:v>74.477293474554827</c:v>
                </c:pt>
                <c:pt idx="6">
                  <c:v>77.589372447500523</c:v>
                </c:pt>
                <c:pt idx="7">
                  <c:v>111.22359075788906</c:v>
                </c:pt>
                <c:pt idx="8">
                  <c:v>85.771259608224355</c:v>
                </c:pt>
                <c:pt idx="9">
                  <c:v>75.317024896070734</c:v>
                </c:pt>
                <c:pt idx="10">
                  <c:v>81.522598737223689</c:v>
                </c:pt>
                <c:pt idx="11">
                  <c:v>79.004713452385857</c:v>
                </c:pt>
                <c:pt idx="12">
                  <c:v>65.41176199580751</c:v>
                </c:pt>
                <c:pt idx="13">
                  <c:v>71.357518167655286</c:v>
                </c:pt>
                <c:pt idx="14">
                  <c:v>81.449930153100183</c:v>
                </c:pt>
                <c:pt idx="15">
                  <c:v>87.768188034258671</c:v>
                </c:pt>
                <c:pt idx="16">
                  <c:v>76.657830236584417</c:v>
                </c:pt>
                <c:pt idx="17">
                  <c:v>72.539338395410041</c:v>
                </c:pt>
                <c:pt idx="18">
                  <c:v>78.702882630102181</c:v>
                </c:pt>
                <c:pt idx="19">
                  <c:v>87.716707651910994</c:v>
                </c:pt>
                <c:pt idx="20">
                  <c:v>75.739304518959685</c:v>
                </c:pt>
                <c:pt idx="21">
                  <c:v>74.093195153547214</c:v>
                </c:pt>
                <c:pt idx="22">
                  <c:v>70.143588536456193</c:v>
                </c:pt>
                <c:pt idx="23">
                  <c:v>83.449878291657441</c:v>
                </c:pt>
                <c:pt idx="24">
                  <c:v>77.474542043224815</c:v>
                </c:pt>
                <c:pt idx="25">
                  <c:v>79.736067581078203</c:v>
                </c:pt>
                <c:pt idx="26">
                  <c:v>79.819392056800524</c:v>
                </c:pt>
                <c:pt idx="27">
                  <c:v>78.11277520877907</c:v>
                </c:pt>
                <c:pt idx="28">
                  <c:v>80.051656117844061</c:v>
                </c:pt>
                <c:pt idx="29">
                  <c:v>74.391614914455445</c:v>
                </c:pt>
                <c:pt idx="30">
                  <c:v>59.342653841339519</c:v>
                </c:pt>
                <c:pt idx="31">
                  <c:v>80.547462541530706</c:v>
                </c:pt>
                <c:pt idx="32">
                  <c:v>78.805109410369738</c:v>
                </c:pt>
                <c:pt idx="33">
                  <c:v>78.590814721962616</c:v>
                </c:pt>
                <c:pt idx="34">
                  <c:v>84.719053327661555</c:v>
                </c:pt>
                <c:pt idx="35">
                  <c:v>78.831155487890314</c:v>
                </c:pt>
                <c:pt idx="36">
                  <c:v>80.03570271956778</c:v>
                </c:pt>
                <c:pt idx="37">
                  <c:v>87.908535607702376</c:v>
                </c:pt>
                <c:pt idx="38">
                  <c:v>87.969665099397844</c:v>
                </c:pt>
                <c:pt idx="39">
                  <c:v>76.666859422887882</c:v>
                </c:pt>
                <c:pt idx="40">
                  <c:v>83.729310633979367</c:v>
                </c:pt>
                <c:pt idx="41">
                  <c:v>80.976236156368316</c:v>
                </c:pt>
                <c:pt idx="42">
                  <c:v>66.918954686185288</c:v>
                </c:pt>
                <c:pt idx="43">
                  <c:v>85.825618409888079</c:v>
                </c:pt>
                <c:pt idx="44">
                  <c:v>72.086132364581019</c:v>
                </c:pt>
                <c:pt idx="45">
                  <c:v>78.82034249640779</c:v>
                </c:pt>
                <c:pt idx="46">
                  <c:v>73.153308875405671</c:v>
                </c:pt>
                <c:pt idx="47">
                  <c:v>79.705547630940671</c:v>
                </c:pt>
                <c:pt idx="48">
                  <c:v>87.266460056168995</c:v>
                </c:pt>
                <c:pt idx="49">
                  <c:v>75.936352906781593</c:v>
                </c:pt>
                <c:pt idx="50">
                  <c:v>71.337903557561717</c:v>
                </c:pt>
                <c:pt idx="51">
                  <c:v>78.744288451617663</c:v>
                </c:pt>
                <c:pt idx="52">
                  <c:v>73.636676579427998</c:v>
                </c:pt>
                <c:pt idx="53">
                  <c:v>83.478100644260337</c:v>
                </c:pt>
                <c:pt idx="54">
                  <c:v>75.080389201802944</c:v>
                </c:pt>
                <c:pt idx="55">
                  <c:v>87.770158065053138</c:v>
                </c:pt>
                <c:pt idx="56">
                  <c:v>94.733052759731748</c:v>
                </c:pt>
                <c:pt idx="57">
                  <c:v>77.846017035112354</c:v>
                </c:pt>
                <c:pt idx="58">
                  <c:v>81.818268621753148</c:v>
                </c:pt>
                <c:pt idx="59">
                  <c:v>76.734148455331152</c:v>
                </c:pt>
                <c:pt idx="60">
                  <c:v>77.578302124443695</c:v>
                </c:pt>
                <c:pt idx="61">
                  <c:v>83.158218464405536</c:v>
                </c:pt>
                <c:pt idx="62">
                  <c:v>85.102801197575573</c:v>
                </c:pt>
                <c:pt idx="63">
                  <c:v>80.214491831587551</c:v>
                </c:pt>
                <c:pt idx="64">
                  <c:v>80.730742126090959</c:v>
                </c:pt>
                <c:pt idx="65">
                  <c:v>80.803956834532372</c:v>
                </c:pt>
                <c:pt idx="66">
                  <c:v>85.105743454600741</c:v>
                </c:pt>
                <c:pt idx="67">
                  <c:v>82.604425570205038</c:v>
                </c:pt>
                <c:pt idx="68">
                  <c:v>95.027324001285834</c:v>
                </c:pt>
                <c:pt idx="69">
                  <c:v>75.948862918816005</c:v>
                </c:pt>
                <c:pt idx="70">
                  <c:v>82.806925846649065</c:v>
                </c:pt>
                <c:pt idx="71">
                  <c:v>90.053400809393437</c:v>
                </c:pt>
                <c:pt idx="72">
                  <c:v>81.605452401081294</c:v>
                </c:pt>
                <c:pt idx="73">
                  <c:v>78.80803946668884</c:v>
                </c:pt>
                <c:pt idx="74">
                  <c:v>75.955058289061185</c:v>
                </c:pt>
                <c:pt idx="75">
                  <c:v>85.27344156662484</c:v>
                </c:pt>
                <c:pt idx="76">
                  <c:v>79.162331309303795</c:v>
                </c:pt>
                <c:pt idx="77">
                  <c:v>82.440107698052387</c:v>
                </c:pt>
                <c:pt idx="78">
                  <c:v>78.861842134133767</c:v>
                </c:pt>
                <c:pt idx="79">
                  <c:v>85.751957148743301</c:v>
                </c:pt>
                <c:pt idx="80">
                  <c:v>87.617877693522615</c:v>
                </c:pt>
                <c:pt idx="81">
                  <c:v>88.924030034192413</c:v>
                </c:pt>
                <c:pt idx="82">
                  <c:v>72.882085684293401</c:v>
                </c:pt>
                <c:pt idx="83">
                  <c:v>85.41118677860652</c:v>
                </c:pt>
                <c:pt idx="84">
                  <c:v>80.467198559387739</c:v>
                </c:pt>
                <c:pt idx="85">
                  <c:v>95.522179601650066</c:v>
                </c:pt>
                <c:pt idx="86">
                  <c:v>95.973169050302559</c:v>
                </c:pt>
                <c:pt idx="87">
                  <c:v>90.841606363255806</c:v>
                </c:pt>
                <c:pt idx="88">
                  <c:v>84.382691188973908</c:v>
                </c:pt>
                <c:pt idx="89">
                  <c:v>79.215186099286086</c:v>
                </c:pt>
                <c:pt idx="90">
                  <c:v>90.295542167380802</c:v>
                </c:pt>
                <c:pt idx="91">
                  <c:v>92.867459512614857</c:v>
                </c:pt>
                <c:pt idx="92">
                  <c:v>101.45727775461295</c:v>
                </c:pt>
                <c:pt idx="93">
                  <c:v>76.251484625874269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119744"/>
        <c:axId val="87118208"/>
      </c:lineChart>
      <c:catAx>
        <c:axId val="8710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108224"/>
        <c:crosses val="autoZero"/>
        <c:auto val="1"/>
        <c:lblAlgn val="ctr"/>
        <c:lblOffset val="100"/>
        <c:tickLblSkip val="1"/>
        <c:noMultiLvlLbl val="0"/>
      </c:catAx>
      <c:valAx>
        <c:axId val="87108224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105536"/>
        <c:crossesAt val="1"/>
        <c:crossBetween val="between"/>
      </c:valAx>
      <c:valAx>
        <c:axId val="87118208"/>
        <c:scaling>
          <c:orientation val="minMax"/>
          <c:max val="20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119744"/>
        <c:crosses val="max"/>
        <c:crossBetween val="between"/>
      </c:valAx>
      <c:catAx>
        <c:axId val="87119744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87118208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221004836312181"/>
          <c:w val="0.61514748440770362"/>
          <c:h val="8.69978213927310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0" i="0" baseline="0">
                <a:effectLst/>
              </a:rPr>
              <a:t>Темп межквартального роста заработной платы преподавателей и мастеров НПО и СПО во 2 квартале по сравнению с 1 кварталом 2013 года</a:t>
            </a:r>
            <a:endParaRPr lang="ru-RU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3075392222999016E-2"/>
          <c:y val="8.8762626262626321E-2"/>
          <c:w val="0.87275522495309499"/>
          <c:h val="0.46448010286592978"/>
        </c:manualLayout>
      </c:layout>
      <c:barChart>
        <c:barDir val="col"/>
        <c:grouping val="clustered"/>
        <c:varyColors val="0"/>
        <c:ser>
          <c:idx val="2"/>
          <c:order val="1"/>
          <c:tx>
            <c:strRef>
              <c:f>'C:\Юля\отец\Новая папка (5)\[default.xlsx]Ранг9'!$I$4</c:f>
              <c:strCache>
                <c:ptCount val="1"/>
                <c:pt idx="0">
                  <c:v>Отношение ЗП  преподавателей и мастеров НПО и СПО к средней по субъекту РФ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15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22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32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46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52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56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58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65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66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70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71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75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86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dPt>
            <c:idx val="91"/>
            <c:invertIfNegative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</c:spPr>
          </c:dPt>
          <c:cat>
            <c:strRef>
              <c:f>'C:\Юля\отец\Новая папка (5)\[default.xlsx]Ранг9'!$A$7:$A$100</c:f>
              <c:strCache>
                <c:ptCount val="94"/>
                <c:pt idx="0">
                  <c:v>Чеченская Республика</c:v>
                </c:pt>
                <c:pt idx="1">
                  <c:v>Республика Саха</c:v>
                </c:pt>
                <c:pt idx="2">
                  <c:v>Томская область</c:v>
                </c:pt>
                <c:pt idx="3">
                  <c:v>Мурманская область</c:v>
                </c:pt>
                <c:pt idx="4">
                  <c:v>Магаданская область</c:v>
                </c:pt>
                <c:pt idx="5">
                  <c:v>Хабаровский край</c:v>
                </c:pt>
                <c:pt idx="6">
                  <c:v>Ненецкий авт. округ</c:v>
                </c:pt>
                <c:pt idx="7">
                  <c:v>Республика Хакасия</c:v>
                </c:pt>
                <c:pt idx="8">
                  <c:v>Ханты-Мансийский АО</c:v>
                </c:pt>
                <c:pt idx="9">
                  <c:v>Республика Бурятия</c:v>
                </c:pt>
                <c:pt idx="10">
                  <c:v>ДВФО</c:v>
                </c:pt>
                <c:pt idx="11">
                  <c:v>Омская область</c:v>
                </c:pt>
                <c:pt idx="12">
                  <c:v>Чукотский АО</c:v>
                </c:pt>
                <c:pt idx="13">
                  <c:v>Оренбургская область</c:v>
                </c:pt>
                <c:pt idx="14">
                  <c:v>Нижегородская область</c:v>
                </c:pt>
                <c:pt idx="15">
                  <c:v>Ставропольский край</c:v>
                </c:pt>
                <c:pt idx="16">
                  <c:v>Пермский край</c:v>
                </c:pt>
                <c:pt idx="17">
                  <c:v>Ямало-Ненецкий АО</c:v>
                </c:pt>
                <c:pt idx="18">
                  <c:v>Псковская область</c:v>
                </c:pt>
                <c:pt idx="19">
                  <c:v>Ивановская область</c:v>
                </c:pt>
                <c:pt idx="20">
                  <c:v>Пензенская область</c:v>
                </c:pt>
                <c:pt idx="21">
                  <c:v>Тюменская область</c:v>
                </c:pt>
                <c:pt idx="22">
                  <c:v>Ростовская область</c:v>
                </c:pt>
                <c:pt idx="23">
                  <c:v>Алтайский край</c:v>
                </c:pt>
                <c:pt idx="24">
                  <c:v>Челябинская область</c:v>
                </c:pt>
                <c:pt idx="25">
                  <c:v>Иркутская область</c:v>
                </c:pt>
                <c:pt idx="26">
                  <c:v>Вологодская область</c:v>
                </c:pt>
                <c:pt idx="27">
                  <c:v>СФО</c:v>
                </c:pt>
                <c:pt idx="28">
                  <c:v>Республика Алтай</c:v>
                </c:pt>
                <c:pt idx="29">
                  <c:v>Воронежская область</c:v>
                </c:pt>
                <c:pt idx="30">
                  <c:v>Приморский край</c:v>
                </c:pt>
                <c:pt idx="31">
                  <c:v>Кемеровская область</c:v>
                </c:pt>
                <c:pt idx="32">
                  <c:v>СКФО</c:v>
                </c:pt>
                <c:pt idx="33">
                  <c:v>Самарская область</c:v>
                </c:pt>
                <c:pt idx="34">
                  <c:v>Рязанская область</c:v>
                </c:pt>
                <c:pt idx="35">
                  <c:v>Республика Тыва</c:v>
                </c:pt>
                <c:pt idx="36">
                  <c:v>Брянская область</c:v>
                </c:pt>
                <c:pt idx="37">
                  <c:v>Республика Коми</c:v>
                </c:pt>
                <c:pt idx="38">
                  <c:v>Архангельская область</c:v>
                </c:pt>
                <c:pt idx="39">
                  <c:v>Камчатский край</c:v>
                </c:pt>
                <c:pt idx="40">
                  <c:v>Красноярский край</c:v>
                </c:pt>
                <c:pt idx="41">
                  <c:v>УФО</c:v>
                </c:pt>
                <c:pt idx="42">
                  <c:v>Липецкая область</c:v>
                </c:pt>
                <c:pt idx="43">
                  <c:v>Свердловская область</c:v>
                </c:pt>
                <c:pt idx="44">
                  <c:v>Республика Марий Эл</c:v>
                </c:pt>
                <c:pt idx="45">
                  <c:v>Архангельская (кроме НАО)</c:v>
                </c:pt>
                <c:pt idx="46">
                  <c:v>Карачаево-Черкесская</c:v>
                </c:pt>
                <c:pt idx="47">
                  <c:v>РФ</c:v>
                </c:pt>
                <c:pt idx="48">
                  <c:v>ПФО</c:v>
                </c:pt>
                <c:pt idx="49">
                  <c:v>Республика Татарстан </c:v>
                </c:pt>
                <c:pt idx="50">
                  <c:v>Сахалинская область</c:v>
                </c:pt>
                <c:pt idx="51">
                  <c:v>Чувашская Республика </c:v>
                </c:pt>
                <c:pt idx="52">
                  <c:v>ЮФО</c:v>
                </c:pt>
                <c:pt idx="53">
                  <c:v>Ярославская область</c:v>
                </c:pt>
                <c:pt idx="54">
                  <c:v>СЗФО</c:v>
                </c:pt>
                <c:pt idx="55">
                  <c:v>Забайкальский край</c:v>
                </c:pt>
                <c:pt idx="56">
                  <c:v>Республика Ингушетия</c:v>
                </c:pt>
                <c:pt idx="57">
                  <c:v>Амурская область</c:v>
                </c:pt>
                <c:pt idx="58">
                  <c:v>Астраханская область</c:v>
                </c:pt>
                <c:pt idx="59">
                  <c:v>Калужская область</c:v>
                </c:pt>
                <c:pt idx="60">
                  <c:v>Московская область</c:v>
                </c:pt>
                <c:pt idx="61">
                  <c:v>Республика Карелия</c:v>
                </c:pt>
                <c:pt idx="62">
                  <c:v>Костромская область</c:v>
                </c:pt>
                <c:pt idx="63">
                  <c:v>Еврейская АО</c:v>
                </c:pt>
                <c:pt idx="64">
                  <c:v>ЦФО</c:v>
                </c:pt>
                <c:pt idx="65">
                  <c:v>Краснодарский край</c:v>
                </c:pt>
                <c:pt idx="66">
                  <c:v>Республика Адыгея </c:v>
                </c:pt>
                <c:pt idx="67">
                  <c:v>Республика Башкортостан</c:v>
                </c:pt>
                <c:pt idx="68">
                  <c:v>Тульская область</c:v>
                </c:pt>
                <c:pt idx="69">
                  <c:v>Орловская область</c:v>
                </c:pt>
                <c:pt idx="70">
                  <c:v>Волгоградская область</c:v>
                </c:pt>
                <c:pt idx="71">
                  <c:v>Кабардино-Балкарская</c:v>
                </c:pt>
                <c:pt idx="72">
                  <c:v>Саратовская область</c:v>
                </c:pt>
                <c:pt idx="73">
                  <c:v>г.Москва</c:v>
                </c:pt>
                <c:pt idx="74">
                  <c:v>Кировская область</c:v>
                </c:pt>
                <c:pt idx="75">
                  <c:v>Республика Калмыкия</c:v>
                </c:pt>
                <c:pt idx="76">
                  <c:v>Курганская область</c:v>
                </c:pt>
                <c:pt idx="77">
                  <c:v>Владимирская область</c:v>
                </c:pt>
                <c:pt idx="78">
                  <c:v>г.Санкт-Петербург </c:v>
                </c:pt>
                <c:pt idx="79">
                  <c:v>Белгородская область </c:v>
                </c:pt>
                <c:pt idx="80">
                  <c:v>Тверская область</c:v>
                </c:pt>
                <c:pt idx="81">
                  <c:v>Удмуртская Республика</c:v>
                </c:pt>
                <c:pt idx="82">
                  <c:v>Новосибирская область</c:v>
                </c:pt>
                <c:pt idx="83">
                  <c:v>Смоленская область</c:v>
                </c:pt>
                <c:pt idx="84">
                  <c:v>Ленинградская область</c:v>
                </c:pt>
                <c:pt idx="85">
                  <c:v>Тамбовская область</c:v>
                </c:pt>
                <c:pt idx="86">
                  <c:v>Северная Осетия</c:v>
                </c:pt>
                <c:pt idx="87">
                  <c:v>Тюменская (кроме ХМАО, ЯНАО)</c:v>
                </c:pt>
                <c:pt idx="88">
                  <c:v>Ульяновская область</c:v>
                </c:pt>
                <c:pt idx="89">
                  <c:v>Новгородская область</c:v>
                </c:pt>
                <c:pt idx="90">
                  <c:v>Курская область</c:v>
                </c:pt>
                <c:pt idx="91">
                  <c:v>Республика Дагестан</c:v>
                </c:pt>
                <c:pt idx="92">
                  <c:v>Калининградская область</c:v>
                </c:pt>
                <c:pt idx="93">
                  <c:v>Республика Мордовия</c:v>
                </c:pt>
              </c:strCache>
            </c:strRef>
          </c:cat>
          <c:val>
            <c:numRef>
              <c:f>'C:\Юля\отец\Новая папка (5)\[default.xlsx]Ранг9'!$I$7:$I$100</c:f>
              <c:numCache>
                <c:formatCode>General</c:formatCode>
                <c:ptCount val="94"/>
                <c:pt idx="0">
                  <c:v>78.388072060621809</c:v>
                </c:pt>
                <c:pt idx="1">
                  <c:v>94.292921149017531</c:v>
                </c:pt>
                <c:pt idx="2">
                  <c:v>85.261853050146911</c:v>
                </c:pt>
                <c:pt idx="3">
                  <c:v>118.2533284223703</c:v>
                </c:pt>
                <c:pt idx="4">
                  <c:v>105.9628852425859</c:v>
                </c:pt>
                <c:pt idx="5">
                  <c:v>117.23887595848561</c:v>
                </c:pt>
                <c:pt idx="6">
                  <c:v>146.00998749519835</c:v>
                </c:pt>
                <c:pt idx="7">
                  <c:v>102.58246645268572</c:v>
                </c:pt>
                <c:pt idx="8">
                  <c:v>122.0327524181523</c:v>
                </c:pt>
                <c:pt idx="9">
                  <c:v>93.461394168216543</c:v>
                </c:pt>
                <c:pt idx="10">
                  <c:v>101.33117649041216</c:v>
                </c:pt>
                <c:pt idx="11">
                  <c:v>105.05993919639734</c:v>
                </c:pt>
                <c:pt idx="12">
                  <c:v>101.24839009018444</c:v>
                </c:pt>
                <c:pt idx="13">
                  <c:v>99.295065945443824</c:v>
                </c:pt>
                <c:pt idx="14">
                  <c:v>101.41158198358109</c:v>
                </c:pt>
                <c:pt idx="15">
                  <c:v>103.47310220695863</c:v>
                </c:pt>
                <c:pt idx="16">
                  <c:v>112.12419152819872</c:v>
                </c:pt>
                <c:pt idx="17">
                  <c:v>84.400799084828094</c:v>
                </c:pt>
                <c:pt idx="18">
                  <c:v>103.36137919656852</c:v>
                </c:pt>
                <c:pt idx="19">
                  <c:v>105.71033414472228</c:v>
                </c:pt>
                <c:pt idx="20">
                  <c:v>94.04400821871252</c:v>
                </c:pt>
                <c:pt idx="21">
                  <c:v>102.85824526891136</c:v>
                </c:pt>
                <c:pt idx="22">
                  <c:v>122.72942740276305</c:v>
                </c:pt>
                <c:pt idx="23">
                  <c:v>99.437739267658316</c:v>
                </c:pt>
                <c:pt idx="24">
                  <c:v>73.47132922188689</c:v>
                </c:pt>
                <c:pt idx="25">
                  <c:v>99.629051431517738</c:v>
                </c:pt>
                <c:pt idx="26">
                  <c:v>81.633486639490911</c:v>
                </c:pt>
                <c:pt idx="27">
                  <c:v>96.825459514537798</c:v>
                </c:pt>
                <c:pt idx="28">
                  <c:v>95.0647705223043</c:v>
                </c:pt>
                <c:pt idx="29">
                  <c:v>84.708211017508305</c:v>
                </c:pt>
                <c:pt idx="30">
                  <c:v>109.34083527743471</c:v>
                </c:pt>
                <c:pt idx="31">
                  <c:v>118.45249183966047</c:v>
                </c:pt>
                <c:pt idx="32">
                  <c:v>87.125277822952242</c:v>
                </c:pt>
                <c:pt idx="33">
                  <c:v>97.110236786317429</c:v>
                </c:pt>
                <c:pt idx="34">
                  <c:v>99.534691000533414</c:v>
                </c:pt>
                <c:pt idx="35">
                  <c:v>87.169595300910956</c:v>
                </c:pt>
                <c:pt idx="36">
                  <c:v>109.47690852498322</c:v>
                </c:pt>
                <c:pt idx="37">
                  <c:v>99.462212713092683</c:v>
                </c:pt>
                <c:pt idx="38">
                  <c:v>94.441517131247437</c:v>
                </c:pt>
                <c:pt idx="39">
                  <c:v>104.61812953264553</c:v>
                </c:pt>
                <c:pt idx="40">
                  <c:v>76.028888042271959</c:v>
                </c:pt>
                <c:pt idx="41">
                  <c:v>81.71101520988212</c:v>
                </c:pt>
                <c:pt idx="42">
                  <c:v>93.835882078597905</c:v>
                </c:pt>
                <c:pt idx="43">
                  <c:v>89.073619998803906</c:v>
                </c:pt>
                <c:pt idx="44">
                  <c:v>100.23614225300143</c:v>
                </c:pt>
                <c:pt idx="45">
                  <c:v>92.491452112661335</c:v>
                </c:pt>
                <c:pt idx="46">
                  <c:v>87.544094821504174</c:v>
                </c:pt>
                <c:pt idx="47">
                  <c:v>87.53039503119399</c:v>
                </c:pt>
                <c:pt idx="48">
                  <c:v>96.180286373443678</c:v>
                </c:pt>
                <c:pt idx="49">
                  <c:v>86.77368944452337</c:v>
                </c:pt>
                <c:pt idx="50">
                  <c:v>98.824108674805515</c:v>
                </c:pt>
                <c:pt idx="51">
                  <c:v>100.52693872918593</c:v>
                </c:pt>
                <c:pt idx="52">
                  <c:v>93.423786304854772</c:v>
                </c:pt>
                <c:pt idx="53">
                  <c:v>108.78207511232887</c:v>
                </c:pt>
                <c:pt idx="54">
                  <c:v>90.352940427577039</c:v>
                </c:pt>
                <c:pt idx="55">
                  <c:v>81.819064183995152</c:v>
                </c:pt>
                <c:pt idx="56">
                  <c:v>80.358270432003422</c:v>
                </c:pt>
                <c:pt idx="57">
                  <c:v>85.590713050483728</c:v>
                </c:pt>
                <c:pt idx="58">
                  <c:v>78.84135238130996</c:v>
                </c:pt>
                <c:pt idx="59">
                  <c:v>97.915879995614944</c:v>
                </c:pt>
                <c:pt idx="60">
                  <c:v>113.48068527718402</c:v>
                </c:pt>
                <c:pt idx="61">
                  <c:v>82.020330842320377</c:v>
                </c:pt>
                <c:pt idx="62">
                  <c:v>87.933613505235414</c:v>
                </c:pt>
                <c:pt idx="63">
                  <c:v>90.328484621069123</c:v>
                </c:pt>
                <c:pt idx="64">
                  <c:v>85.299353430178854</c:v>
                </c:pt>
                <c:pt idx="65">
                  <c:v>80.858094498347796</c:v>
                </c:pt>
                <c:pt idx="66">
                  <c:v>89.44538888828734</c:v>
                </c:pt>
                <c:pt idx="67">
                  <c:v>89.416638188216382</c:v>
                </c:pt>
                <c:pt idx="68">
                  <c:v>90.618157782398541</c:v>
                </c:pt>
                <c:pt idx="69">
                  <c:v>87.565993682186516</c:v>
                </c:pt>
                <c:pt idx="70">
                  <c:v>80.689292949503539</c:v>
                </c:pt>
                <c:pt idx="71">
                  <c:v>91.848724917596712</c:v>
                </c:pt>
                <c:pt idx="72">
                  <c:v>112.47628686661142</c:v>
                </c:pt>
                <c:pt idx="73">
                  <c:v>99.062511469553485</c:v>
                </c:pt>
                <c:pt idx="74">
                  <c:v>94.294593322901491</c:v>
                </c:pt>
                <c:pt idx="75">
                  <c:v>87.156474820143899</c:v>
                </c:pt>
                <c:pt idx="76">
                  <c:v>86.752150520313151</c:v>
                </c:pt>
                <c:pt idx="77">
                  <c:v>100.9079441217237</c:v>
                </c:pt>
                <c:pt idx="78">
                  <c:v>84.584242281312029</c:v>
                </c:pt>
                <c:pt idx="79">
                  <c:v>98.528242222264296</c:v>
                </c:pt>
                <c:pt idx="80">
                  <c:v>90.954104945095438</c:v>
                </c:pt>
                <c:pt idx="81">
                  <c:v>94.745875752760952</c:v>
                </c:pt>
                <c:pt idx="82">
                  <c:v>115.55852107700764</c:v>
                </c:pt>
                <c:pt idx="83">
                  <c:v>84.801327613739545</c:v>
                </c:pt>
                <c:pt idx="84">
                  <c:v>91.28398522282842</c:v>
                </c:pt>
                <c:pt idx="85">
                  <c:v>96.686047487674799</c:v>
                </c:pt>
                <c:pt idx="86">
                  <c:v>61.883605331456472</c:v>
                </c:pt>
                <c:pt idx="87">
                  <c:v>104.52809836412726</c:v>
                </c:pt>
                <c:pt idx="88">
                  <c:v>87.929814165555612</c:v>
                </c:pt>
                <c:pt idx="89">
                  <c:v>86.648792347367703</c:v>
                </c:pt>
                <c:pt idx="90">
                  <c:v>95.9065485072733</c:v>
                </c:pt>
                <c:pt idx="91">
                  <c:v>86.804953750653027</c:v>
                </c:pt>
                <c:pt idx="92">
                  <c:v>95.246578977294263</c:v>
                </c:pt>
                <c:pt idx="93">
                  <c:v>85.633384979401626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214720"/>
        <c:axId val="87217664"/>
      </c:barChart>
      <c:lineChart>
        <c:grouping val="standard"/>
        <c:varyColors val="0"/>
        <c:ser>
          <c:idx val="0"/>
          <c:order val="0"/>
          <c:tx>
            <c:strRef>
              <c:f>'C:\Юля\отец\Новая папка (5)\[default.xlsx]РАССЧЕТЫ'!$V$4</c:f>
              <c:strCache>
                <c:ptCount val="1"/>
                <c:pt idx="0">
                  <c:v>Темп межквартального роста ЗП преподавателей 
и мастеров производственного обучения в НПО и СПО в субъекте</c:v>
                </c:pt>
              </c:strCache>
            </c:strRef>
          </c:tx>
          <c:spPr>
            <a:ln w="28575" cap="rnd">
              <a:solidFill>
                <a:sysClr val="windowText" lastClr="000000">
                  <a:lumMod val="15000"/>
                  <a:lumOff val="85000"/>
                  <a:alpha val="0"/>
                </a:sys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'C:\Юля\отец\Новая папка (5)\[default.xlsx]Ранг9'!$A$7:$A$100</c:f>
              <c:strCache>
                <c:ptCount val="94"/>
                <c:pt idx="0">
                  <c:v>Чеченская Республика</c:v>
                </c:pt>
                <c:pt idx="1">
                  <c:v>Республика Саха</c:v>
                </c:pt>
                <c:pt idx="2">
                  <c:v>Томская область</c:v>
                </c:pt>
                <c:pt idx="3">
                  <c:v>Мурманская область</c:v>
                </c:pt>
                <c:pt idx="4">
                  <c:v>Магаданская область</c:v>
                </c:pt>
                <c:pt idx="5">
                  <c:v>Хабаровский край</c:v>
                </c:pt>
                <c:pt idx="6">
                  <c:v>Ненецкий авт. округ</c:v>
                </c:pt>
                <c:pt idx="7">
                  <c:v>Республика Хакасия</c:v>
                </c:pt>
                <c:pt idx="8">
                  <c:v>Ханты-Мансийский АО</c:v>
                </c:pt>
                <c:pt idx="9">
                  <c:v>Республика Бурятия</c:v>
                </c:pt>
                <c:pt idx="10">
                  <c:v>ДВФО</c:v>
                </c:pt>
                <c:pt idx="11">
                  <c:v>Омская область</c:v>
                </c:pt>
                <c:pt idx="12">
                  <c:v>Чукотский АО</c:v>
                </c:pt>
                <c:pt idx="13">
                  <c:v>Оренбургская область</c:v>
                </c:pt>
                <c:pt idx="14">
                  <c:v>Нижегородская область</c:v>
                </c:pt>
                <c:pt idx="15">
                  <c:v>Ставропольский край</c:v>
                </c:pt>
                <c:pt idx="16">
                  <c:v>Пермский край</c:v>
                </c:pt>
                <c:pt idx="17">
                  <c:v>Ямало-Ненецкий АО</c:v>
                </c:pt>
                <c:pt idx="18">
                  <c:v>Псковская область</c:v>
                </c:pt>
                <c:pt idx="19">
                  <c:v>Ивановская область</c:v>
                </c:pt>
                <c:pt idx="20">
                  <c:v>Пензенская область</c:v>
                </c:pt>
                <c:pt idx="21">
                  <c:v>Тюменская область</c:v>
                </c:pt>
                <c:pt idx="22">
                  <c:v>Ростовская область</c:v>
                </c:pt>
                <c:pt idx="23">
                  <c:v>Алтайский край</c:v>
                </c:pt>
                <c:pt idx="24">
                  <c:v>Челябинская область</c:v>
                </c:pt>
                <c:pt idx="25">
                  <c:v>Иркутская область</c:v>
                </c:pt>
                <c:pt idx="26">
                  <c:v>Вологодская область</c:v>
                </c:pt>
                <c:pt idx="27">
                  <c:v>СФО</c:v>
                </c:pt>
                <c:pt idx="28">
                  <c:v>Республика Алтай</c:v>
                </c:pt>
                <c:pt idx="29">
                  <c:v>Воронежская область</c:v>
                </c:pt>
                <c:pt idx="30">
                  <c:v>Приморский край</c:v>
                </c:pt>
                <c:pt idx="31">
                  <c:v>Кемеровская область</c:v>
                </c:pt>
                <c:pt idx="32">
                  <c:v>СКФО</c:v>
                </c:pt>
                <c:pt idx="33">
                  <c:v>Самарская область</c:v>
                </c:pt>
                <c:pt idx="34">
                  <c:v>Рязанская область</c:v>
                </c:pt>
                <c:pt idx="35">
                  <c:v>Республика Тыва</c:v>
                </c:pt>
                <c:pt idx="36">
                  <c:v>Брянская область</c:v>
                </c:pt>
                <c:pt idx="37">
                  <c:v>Республика Коми</c:v>
                </c:pt>
                <c:pt idx="38">
                  <c:v>Архангельская область</c:v>
                </c:pt>
                <c:pt idx="39">
                  <c:v>Камчатский край</c:v>
                </c:pt>
                <c:pt idx="40">
                  <c:v>Красноярский край</c:v>
                </c:pt>
                <c:pt idx="41">
                  <c:v>УФО</c:v>
                </c:pt>
                <c:pt idx="42">
                  <c:v>Липецкая область</c:v>
                </c:pt>
                <c:pt idx="43">
                  <c:v>Свердловская область</c:v>
                </c:pt>
                <c:pt idx="44">
                  <c:v>Республика Марий Эл</c:v>
                </c:pt>
                <c:pt idx="45">
                  <c:v>Архангельская (кроме НАО)</c:v>
                </c:pt>
                <c:pt idx="46">
                  <c:v>Карачаево-Черкесская</c:v>
                </c:pt>
                <c:pt idx="47">
                  <c:v>РФ</c:v>
                </c:pt>
                <c:pt idx="48">
                  <c:v>ПФО</c:v>
                </c:pt>
                <c:pt idx="49">
                  <c:v>Республика Татарстан </c:v>
                </c:pt>
                <c:pt idx="50">
                  <c:v>Сахалинская область</c:v>
                </c:pt>
                <c:pt idx="51">
                  <c:v>Чувашская Республика </c:v>
                </c:pt>
                <c:pt idx="52">
                  <c:v>ЮФО</c:v>
                </c:pt>
                <c:pt idx="53">
                  <c:v>Ярославская область</c:v>
                </c:pt>
                <c:pt idx="54">
                  <c:v>СЗФО</c:v>
                </c:pt>
                <c:pt idx="55">
                  <c:v>Забайкальский край</c:v>
                </c:pt>
                <c:pt idx="56">
                  <c:v>Республика Ингушетия</c:v>
                </c:pt>
                <c:pt idx="57">
                  <c:v>Амурская область</c:v>
                </c:pt>
                <c:pt idx="58">
                  <c:v>Астраханская область</c:v>
                </c:pt>
                <c:pt idx="59">
                  <c:v>Калужская область</c:v>
                </c:pt>
                <c:pt idx="60">
                  <c:v>Московская область</c:v>
                </c:pt>
                <c:pt idx="61">
                  <c:v>Республика Карелия</c:v>
                </c:pt>
                <c:pt idx="62">
                  <c:v>Костромская область</c:v>
                </c:pt>
                <c:pt idx="63">
                  <c:v>Еврейская АО</c:v>
                </c:pt>
                <c:pt idx="64">
                  <c:v>ЦФО</c:v>
                </c:pt>
                <c:pt idx="65">
                  <c:v>Краснодарский край</c:v>
                </c:pt>
                <c:pt idx="66">
                  <c:v>Республика Адыгея </c:v>
                </c:pt>
                <c:pt idx="67">
                  <c:v>Республика Башкортостан</c:v>
                </c:pt>
                <c:pt idx="68">
                  <c:v>Тульская область</c:v>
                </c:pt>
                <c:pt idx="69">
                  <c:v>Орловская область</c:v>
                </c:pt>
                <c:pt idx="70">
                  <c:v>Волгоградская область</c:v>
                </c:pt>
                <c:pt idx="71">
                  <c:v>Кабардино-Балкарская</c:v>
                </c:pt>
                <c:pt idx="72">
                  <c:v>Саратовская область</c:v>
                </c:pt>
                <c:pt idx="73">
                  <c:v>г.Москва</c:v>
                </c:pt>
                <c:pt idx="74">
                  <c:v>Кировская область</c:v>
                </c:pt>
                <c:pt idx="75">
                  <c:v>Республика Калмыкия</c:v>
                </c:pt>
                <c:pt idx="76">
                  <c:v>Курганская область</c:v>
                </c:pt>
                <c:pt idx="77">
                  <c:v>Владимирская область</c:v>
                </c:pt>
                <c:pt idx="78">
                  <c:v>г.Санкт-Петербург </c:v>
                </c:pt>
                <c:pt idx="79">
                  <c:v>Белгородская область </c:v>
                </c:pt>
                <c:pt idx="80">
                  <c:v>Тверская область</c:v>
                </c:pt>
                <c:pt idx="81">
                  <c:v>Удмуртская Республика</c:v>
                </c:pt>
                <c:pt idx="82">
                  <c:v>Новосибирская область</c:v>
                </c:pt>
                <c:pt idx="83">
                  <c:v>Смоленская область</c:v>
                </c:pt>
                <c:pt idx="84">
                  <c:v>Ленинградская область</c:v>
                </c:pt>
                <c:pt idx="85">
                  <c:v>Тамбовская область</c:v>
                </c:pt>
                <c:pt idx="86">
                  <c:v>Северная Осетия</c:v>
                </c:pt>
                <c:pt idx="87">
                  <c:v>Тюменская (кроме ХМАО, ЯНАО)</c:v>
                </c:pt>
                <c:pt idx="88">
                  <c:v>Ульяновская область</c:v>
                </c:pt>
                <c:pt idx="89">
                  <c:v>Новгородская область</c:v>
                </c:pt>
                <c:pt idx="90">
                  <c:v>Курская область</c:v>
                </c:pt>
                <c:pt idx="91">
                  <c:v>Республика Дагестан</c:v>
                </c:pt>
                <c:pt idx="92">
                  <c:v>Калининградская область</c:v>
                </c:pt>
                <c:pt idx="93">
                  <c:v>Республика Мордовия</c:v>
                </c:pt>
              </c:strCache>
            </c:strRef>
          </c:cat>
          <c:val>
            <c:numRef>
              <c:f>'C:\Юля\отец\Новая папка (5)\[default.xlsx]Ранг9'!$V$7:$V$100</c:f>
              <c:numCache>
                <c:formatCode>General</c:formatCode>
                <c:ptCount val="94"/>
                <c:pt idx="0">
                  <c:v>1.6931099742117961</c:v>
                </c:pt>
                <c:pt idx="1">
                  <c:v>1.4950965173402488</c:v>
                </c:pt>
                <c:pt idx="2">
                  <c:v>1.4764769193972733</c:v>
                </c:pt>
                <c:pt idx="3">
                  <c:v>1.4491534518458664</c:v>
                </c:pt>
                <c:pt idx="4">
                  <c:v>1.4373787406667058</c:v>
                </c:pt>
                <c:pt idx="5">
                  <c:v>1.43216497356632</c:v>
                </c:pt>
                <c:pt idx="6">
                  <c:v>1.403669941023856</c:v>
                </c:pt>
                <c:pt idx="7">
                  <c:v>1.4022730876988951</c:v>
                </c:pt>
                <c:pt idx="8">
                  <c:v>1.3526961757031757</c:v>
                </c:pt>
                <c:pt idx="9">
                  <c:v>1.3490508972549471</c:v>
                </c:pt>
                <c:pt idx="10">
                  <c:v>1.3151427894516228</c:v>
                </c:pt>
                <c:pt idx="11">
                  <c:v>1.3099048420167183</c:v>
                </c:pt>
                <c:pt idx="12">
                  <c:v>1.3087991303850335</c:v>
                </c:pt>
                <c:pt idx="13">
                  <c:v>1.295686705304494</c:v>
                </c:pt>
                <c:pt idx="14">
                  <c:v>1.2810536287858829</c:v>
                </c:pt>
                <c:pt idx="15">
                  <c:v>1.2754977780894756</c:v>
                </c:pt>
                <c:pt idx="16">
                  <c:v>1.2606689512970002</c:v>
                </c:pt>
                <c:pt idx="17">
                  <c:v>1.2578013298425141</c:v>
                </c:pt>
                <c:pt idx="18">
                  <c:v>1.2575378381599331</c:v>
                </c:pt>
                <c:pt idx="19">
                  <c:v>1.2549223070153548</c:v>
                </c:pt>
                <c:pt idx="20">
                  <c:v>1.2543959667005522</c:v>
                </c:pt>
                <c:pt idx="21">
                  <c:v>1.2523281909481689</c:v>
                </c:pt>
                <c:pt idx="22">
                  <c:v>1.2522875165174898</c:v>
                </c:pt>
                <c:pt idx="23">
                  <c:v>1.2522025215836075</c:v>
                </c:pt>
                <c:pt idx="24">
                  <c:v>1.2480826965540779</c:v>
                </c:pt>
                <c:pt idx="25">
                  <c:v>1.2471504704020939</c:v>
                </c:pt>
                <c:pt idx="26">
                  <c:v>1.2445047760190293</c:v>
                </c:pt>
                <c:pt idx="27">
                  <c:v>1.2385773466707084</c:v>
                </c:pt>
                <c:pt idx="28">
                  <c:v>1.2377769984152962</c:v>
                </c:pt>
                <c:pt idx="29">
                  <c:v>1.2359712029466754</c:v>
                </c:pt>
                <c:pt idx="30">
                  <c:v>1.2353659118376694</c:v>
                </c:pt>
                <c:pt idx="31">
                  <c:v>1.2285469467989483</c:v>
                </c:pt>
                <c:pt idx="32">
                  <c:v>1.2258034992449318</c:v>
                </c:pt>
                <c:pt idx="33">
                  <c:v>1.2180864548768191</c:v>
                </c:pt>
                <c:pt idx="34">
                  <c:v>1.2157000756209644</c:v>
                </c:pt>
                <c:pt idx="35">
                  <c:v>1.2153800773862196</c:v>
                </c:pt>
                <c:pt idx="36">
                  <c:v>1.2122014784504282</c:v>
                </c:pt>
                <c:pt idx="37">
                  <c:v>1.2104007713731852</c:v>
                </c:pt>
                <c:pt idx="38">
                  <c:v>1.2046014925988537</c:v>
                </c:pt>
                <c:pt idx="39">
                  <c:v>1.203754199443053</c:v>
                </c:pt>
                <c:pt idx="40">
                  <c:v>1.1977485164947002</c:v>
                </c:pt>
                <c:pt idx="41">
                  <c:v>1.1931200180413042</c:v>
                </c:pt>
                <c:pt idx="42">
                  <c:v>1.1917585295291302</c:v>
                </c:pt>
                <c:pt idx="43">
                  <c:v>1.1904545431838505</c:v>
                </c:pt>
                <c:pt idx="44">
                  <c:v>1.1882894462352203</c:v>
                </c:pt>
                <c:pt idx="45">
                  <c:v>1.1845975975037608</c:v>
                </c:pt>
                <c:pt idx="46">
                  <c:v>1.1808902952582618</c:v>
                </c:pt>
                <c:pt idx="47">
                  <c:v>1.1792463426276922</c:v>
                </c:pt>
                <c:pt idx="48">
                  <c:v>1.1771897935386515</c:v>
                </c:pt>
                <c:pt idx="49">
                  <c:v>1.1760628465804068</c:v>
                </c:pt>
                <c:pt idx="50">
                  <c:v>1.1708639874462492</c:v>
                </c:pt>
                <c:pt idx="51">
                  <c:v>1.170813689265999</c:v>
                </c:pt>
                <c:pt idx="52">
                  <c:v>1.1698502778531565</c:v>
                </c:pt>
                <c:pt idx="53">
                  <c:v>1.1682348476260418</c:v>
                </c:pt>
                <c:pt idx="54">
                  <c:v>1.1616722115144598</c:v>
                </c:pt>
                <c:pt idx="55">
                  <c:v>1.1597893323353952</c:v>
                </c:pt>
                <c:pt idx="56">
                  <c:v>1.158194661271466</c:v>
                </c:pt>
                <c:pt idx="57">
                  <c:v>1.1403568024724486</c:v>
                </c:pt>
                <c:pt idx="58">
                  <c:v>1.1389983117613955</c:v>
                </c:pt>
                <c:pt idx="59">
                  <c:v>1.1328566865217311</c:v>
                </c:pt>
                <c:pt idx="60">
                  <c:v>1.1323764979123325</c:v>
                </c:pt>
                <c:pt idx="61">
                  <c:v>1.1315995266759273</c:v>
                </c:pt>
                <c:pt idx="62">
                  <c:v>1.1300487269040107</c:v>
                </c:pt>
                <c:pt idx="63">
                  <c:v>1.1271703918889218</c:v>
                </c:pt>
                <c:pt idx="64">
                  <c:v>1.1238632256732137</c:v>
                </c:pt>
                <c:pt idx="65">
                  <c:v>1.1229294394402936</c:v>
                </c:pt>
                <c:pt idx="66">
                  <c:v>1.1168791660469706</c:v>
                </c:pt>
                <c:pt idx="67">
                  <c:v>1.1128667003862422</c:v>
                </c:pt>
                <c:pt idx="68">
                  <c:v>1.1105810610876401</c:v>
                </c:pt>
                <c:pt idx="69">
                  <c:v>1.110544430974179</c:v>
                </c:pt>
                <c:pt idx="70">
                  <c:v>1.1091247877116868</c:v>
                </c:pt>
                <c:pt idx="71">
                  <c:v>1.1014840499306517</c:v>
                </c:pt>
                <c:pt idx="72">
                  <c:v>1.0996623721464478</c:v>
                </c:pt>
                <c:pt idx="73">
                  <c:v>1.0995528482885051</c:v>
                </c:pt>
                <c:pt idx="74">
                  <c:v>1.0985218848995149</c:v>
                </c:pt>
                <c:pt idx="75">
                  <c:v>1.097416812609457</c:v>
                </c:pt>
                <c:pt idx="76">
                  <c:v>1.0932306609646512</c:v>
                </c:pt>
                <c:pt idx="77">
                  <c:v>1.0919846299042741</c:v>
                </c:pt>
                <c:pt idx="78">
                  <c:v>1.0908495122781354</c:v>
                </c:pt>
                <c:pt idx="79">
                  <c:v>1.0888512223320832</c:v>
                </c:pt>
                <c:pt idx="80">
                  <c:v>1.088681221744404</c:v>
                </c:pt>
                <c:pt idx="81">
                  <c:v>1.0859474681160806</c:v>
                </c:pt>
                <c:pt idx="82">
                  <c:v>1.0843231969234111</c:v>
                </c:pt>
                <c:pt idx="83">
                  <c:v>1.0751915518678787</c:v>
                </c:pt>
                <c:pt idx="84">
                  <c:v>1.0676796539981932</c:v>
                </c:pt>
                <c:pt idx="85">
                  <c:v>1.0646451326670199</c:v>
                </c:pt>
                <c:pt idx="86">
                  <c:v>1.0617058007792233</c:v>
                </c:pt>
                <c:pt idx="87">
                  <c:v>1.0561950645434153</c:v>
                </c:pt>
                <c:pt idx="88">
                  <c:v>1.0551126151334198</c:v>
                </c:pt>
                <c:pt idx="89">
                  <c:v>1.0490077956944879</c:v>
                </c:pt>
                <c:pt idx="90">
                  <c:v>1.0377976108746396</c:v>
                </c:pt>
                <c:pt idx="91">
                  <c:v>1.0366857998502621</c:v>
                </c:pt>
                <c:pt idx="92">
                  <c:v>1.0356145187437604</c:v>
                </c:pt>
                <c:pt idx="93">
                  <c:v>1.0305489708603146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225856"/>
        <c:axId val="87219584"/>
      </c:lineChart>
      <c:catAx>
        <c:axId val="8721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217664"/>
        <c:crosses val="autoZero"/>
        <c:auto val="1"/>
        <c:lblAlgn val="ctr"/>
        <c:lblOffset val="100"/>
        <c:tickLblSkip val="1"/>
        <c:noMultiLvlLbl val="0"/>
      </c:catAx>
      <c:valAx>
        <c:axId val="8721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ЗП в НПО и СПО по отношению с средней ЗП в субъекте РФ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214720"/>
        <c:crossesAt val="1"/>
        <c:crossBetween val="between"/>
      </c:valAx>
      <c:valAx>
        <c:axId val="8721958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Темп межквартального</a:t>
                </a:r>
                <a:r>
                  <a:rPr lang="ru-RU" baseline="0"/>
                  <a:t> роста </a:t>
                </a:r>
                <a:r>
                  <a:rPr lang="ru-RU"/>
                  <a:t>ЗП в НПО и СПО </a:t>
                </a:r>
              </a:p>
            </c:rich>
          </c:tx>
          <c:layout>
            <c:manualLayout>
              <c:xMode val="edge"/>
              <c:yMode val="edge"/>
              <c:x val="0.96616941874181295"/>
              <c:y val="8.2435516529532918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225856"/>
        <c:crosses val="max"/>
        <c:crossBetween val="between"/>
      </c:valAx>
      <c:catAx>
        <c:axId val="87225856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87219584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299943552967025E-2"/>
          <c:y val="0.83417608573738744"/>
          <c:w val="0.83307669236517656"/>
          <c:h val="0.124960289697142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DA2D3-A5D1-42B2-8E9E-A2F87D01FD8C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EE1F2-0B6B-449E-B5D2-F3458EE4D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112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C1289-9708-4992-A434-248B0B2BA332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74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EE1F2-0B6B-449E-B5D2-F3458EE4DBA2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2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F859E-9F83-422B-8021-17DAEE4DC868}" type="datetime1">
              <a:rPr lang="en-US" smtClean="0"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57FFD-70CD-4C5C-8117-5884EA760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CDDF6-0D31-49FA-9375-7BB1D86A61AF}" type="datetime1">
              <a:rPr lang="en-US" smtClean="0"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BE88E-3ED5-4852-8D89-B50379241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46867-F5DA-45E1-B8E2-826BE9DF6598}" type="datetime1">
              <a:rPr lang="en-US" smtClean="0"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4C045-341C-4E2D-AF88-1D9C5038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799"/>
            <a:ext cx="600075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867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67BB-CF9E-47E0-9269-18C2012D4697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16.04.2014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D2CBF-98A2-4511-82DE-C77B0E04EC72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91546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32279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609601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971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67BB-CF9E-47E0-9269-18C2012D4697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16.04.2014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D2CBF-98A2-4511-82DE-C77B0E04EC72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2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8" y="2006600"/>
            <a:ext cx="64008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67BB-CF9E-47E0-9269-18C2012D4697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16.04.2014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D2CBF-98A2-4511-82DE-C77B0E04EC72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55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685800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67BB-CF9E-47E0-9269-18C2012D4697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16.04.2014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D2CBF-98A2-4511-82DE-C77B0E04EC72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96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0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67BB-CF9E-47E0-9269-18C2012D4697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16.04.2014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D2CBF-98A2-4511-82DE-C77B0E04EC72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97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67BB-CF9E-47E0-9269-18C2012D4697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16.04.2014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D2CBF-98A2-4511-82DE-C77B0E04EC72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56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67BB-CF9E-47E0-9269-18C2012D4697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16.04.2014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D2CBF-98A2-4511-82DE-C77B0E04EC72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35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685800"/>
            <a:ext cx="44577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00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67BB-CF9E-47E0-9269-18C2012D4697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16.04.2014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D2CBF-98A2-4511-82DE-C77B0E04EC72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24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75023-1BA0-45DB-9C8A-A3FC0BBFD0D7}" type="datetime1">
              <a:rPr lang="en-US" smtClean="0"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5F501-F5CC-4E12-934E-78BB5E4DA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67BB-CF9E-47E0-9269-18C2012D4697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16.04.2014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D2CBF-98A2-4511-82DE-C77B0E04EC72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134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67BB-CF9E-47E0-9269-18C2012D4697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16.04.2014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D2CBF-98A2-4511-82DE-C77B0E04EC72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67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114800"/>
            <a:ext cx="6401991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67BB-CF9E-47E0-9269-18C2012D4697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16.04.2014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D2CBF-98A2-4511-82DE-C77B0E04EC72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68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85800"/>
            <a:ext cx="6858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068"/>
            <a:ext cx="64008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67BB-CF9E-47E0-9269-18C2012D4697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16.04.2014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D2CBF-98A2-4511-82DE-C77B0E04EC72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8330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67BB-CF9E-47E0-9269-18C2012D4697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16.04.2014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D2CBF-98A2-4511-82DE-C77B0E04EC72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85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67BB-CF9E-47E0-9269-18C2012D4697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16.04.2014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D2CBF-98A2-4511-82DE-C77B0E04EC72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3001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4766733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67BB-CF9E-47E0-9269-18C2012D4697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16.04.2014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D2CBF-98A2-4511-82DE-C77B0E04EC72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164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67BB-CF9E-47E0-9269-18C2012D4697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16.04.2014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D2CBF-98A2-4511-82DE-C77B0E04EC72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018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67BB-CF9E-47E0-9269-18C2012D4697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16.04.2014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D2CBF-98A2-4511-82DE-C77B0E04EC72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56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CF726-3E10-4332-B282-E21F65BE2236}" type="datetime1">
              <a:rPr lang="en-US" smtClean="0"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318A3-27E7-4D27-924C-4173717FF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7A493-75AD-40AC-94CB-25D126587886}" type="datetime1">
              <a:rPr lang="en-US" smtClean="0"/>
              <a:t>4/16/2014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1699C-A097-4533-BEFF-B1452833F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77C21-4101-4451-8404-EFF2C55BA651}" type="datetime1">
              <a:rPr lang="en-US" smtClean="0"/>
              <a:t>4/16/2014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8C458-4B9D-4501-AB19-9D129E281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4484A-21C5-456E-A35A-53CA13699DBB}" type="datetime1">
              <a:rPr lang="en-US" smtClean="0"/>
              <a:t>4/16/2014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CD07-29D6-4A4D-ADEA-1E0E2DFE2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8A0F7-1C9A-4B81-97A3-5C2152369E71}" type="datetime1">
              <a:rPr lang="en-US" smtClean="0"/>
              <a:t>4/16/2014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36B3D-EFD3-47A2-82AF-07B5235D9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A279-6B89-4508-A641-E474CEA5AA3C}" type="datetime1">
              <a:rPr lang="en-US" smtClean="0"/>
              <a:t>4/16/2014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45757-2996-489D-9DE7-5C2053F78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63E28-3EE2-41FB-8FEE-B591065610EF}" type="datetime1">
              <a:rPr lang="en-US" smtClean="0"/>
              <a:t>4/16/2014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0040B-1B69-4DF3-82DE-71CA80F2D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C082681-DB0E-42A9-B932-57CBB82F10B1}" type="datetime1">
              <a:rPr lang="en-US" smtClean="0"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1F37826-9FC6-4A47-B435-94C6280B7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963334"/>
            <a:ext cx="2236394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4487333"/>
            <a:ext cx="64008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685800"/>
            <a:ext cx="64008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6172201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CA067BB-CF9E-47E0-9269-18C2012D4697}" type="datetimeFigureOut">
              <a:rPr lang="ru-RU" smtClean="0">
                <a:solidFill>
                  <a:srgbClr val="146194">
                    <a:lumMod val="50000"/>
                  </a:srgbClr>
                </a:solidFill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16.04.2014</a:t>
            </a:fld>
            <a:endParaRPr lang="ru-RU">
              <a:solidFill>
                <a:srgbClr val="146194">
                  <a:lumMod val="50000"/>
                </a:srgb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6172201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146194">
                  <a:lumMod val="50000"/>
                </a:srgb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76"/>
            <a:ext cx="856684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EDD2CBF-98A2-4511-82DE-C77B0E04EC72}" type="slidenum">
              <a:rPr lang="ru-RU" smtClean="0">
                <a:solidFill>
                  <a:srgbClr val="146194">
                    <a:lumMod val="50000"/>
                  </a:srgbClr>
                </a:solidFill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2455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pn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microsoft.com/office/2007/relationships/hdphoto" Target="../media/hdphoto1.wdp"/><Relationship Id="rId9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com/url?sa=i&amp;rct=j&amp;q=&amp;esrc=s&amp;frm=1&amp;source=images&amp;cd=&amp;cad=rja&amp;docid=E2TaNPNodP5PxM&amp;tbnid=O2GTvp0t_ivK2M:&amp;ved=0CAUQjRw&amp;url=http://www.goodfon.ru/wallpaper/534109.html&amp;ei=QGN5Uo6ZNMH-4QSP-oDwCA&amp;psig=AFQjCNELZw9IIZUP1KNpBD7iuY4O83Gqjg&amp;ust=1383773295843111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206625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000066"/>
                </a:solidFill>
                <a:latin typeface="Myriad Pro Semibold"/>
                <a:ea typeface="ＭＳ Ｐゴシック"/>
                <a:cs typeface="ＭＳ Ｐゴシック"/>
              </a:rPr>
              <a:t>Атлас региональных образовательных систем</a:t>
            </a:r>
            <a:endParaRPr lang="en-US" sz="4000" b="1" dirty="0" smtClean="0">
              <a:solidFill>
                <a:srgbClr val="21386F"/>
              </a:solidFill>
              <a:latin typeface="Myriad Pro Semibold"/>
              <a:ea typeface="ＭＳ Ｐゴシック"/>
              <a:cs typeface="ＭＳ Ｐゴシック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371600" y="4468813"/>
            <a:ext cx="6400800" cy="90805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Cambria"/>
                <a:cs typeface="Cambria"/>
              </a:rPr>
              <a:t>Институт образования НИУ ВШЭ</a:t>
            </a:r>
            <a:endParaRPr lang="ru-RU" sz="2000" dirty="0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13316" name="Subtitle 2"/>
          <p:cNvSpPr txBox="1">
            <a:spLocks/>
          </p:cNvSpPr>
          <p:nvPr/>
        </p:nvSpPr>
        <p:spPr bwMode="auto">
          <a:xfrm>
            <a:off x="1371600" y="6467475"/>
            <a:ext cx="6400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en-US" sz="800" dirty="0" smtClean="0">
                <a:solidFill>
                  <a:schemeClr val="bg1"/>
                </a:solidFill>
              </a:rPr>
              <a:t>3</a:t>
            </a:r>
            <a:endParaRPr lang="ru-RU" sz="800" dirty="0">
              <a:solidFill>
                <a:schemeClr val="bg1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800" dirty="0">
                <a:solidFill>
                  <a:schemeClr val="bg1"/>
                </a:solidFill>
              </a:rPr>
              <a:t>www.hse.ru</a:t>
            </a:r>
            <a:r>
              <a:rPr lang="ru-RU" sz="800" dirty="0">
                <a:solidFill>
                  <a:schemeClr val="bg1"/>
                </a:solidFill>
              </a:rPr>
              <a:t> 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Внешние презентации проекта </a:t>
            </a:r>
            <a:r>
              <a:rPr lang="ru-RU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«Атлас</a:t>
            </a:r>
            <a:r>
              <a:rPr lang="ru-RU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». </a:t>
            </a:r>
          </a:p>
          <a:p>
            <a:r>
              <a:rPr lang="ru-RU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Март 2013 – март 2014</a:t>
            </a:r>
            <a:endParaRPr lang="en-US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286115"/>
            <a:ext cx="8539913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Март 2013 г. – презентация </a:t>
            </a:r>
            <a:r>
              <a:rPr lang="ru-RU" sz="2200" dirty="0">
                <a:solidFill>
                  <a:prstClr val="black"/>
                </a:solidFill>
                <a:latin typeface="Cambria"/>
                <a:cs typeface="Cambria"/>
              </a:rPr>
              <a:t>концепции </a:t>
            </a: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проекта И.Д. Фрумину.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Апрель 2013 </a:t>
            </a:r>
            <a:r>
              <a:rPr lang="ru-RU" sz="2200" dirty="0">
                <a:solidFill>
                  <a:prstClr val="black"/>
                </a:solidFill>
                <a:latin typeface="Cambria"/>
                <a:cs typeface="Cambria"/>
              </a:rPr>
              <a:t>г. – </a:t>
            </a: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презентация концепции проекта и пилотного этапа сотрудникам </a:t>
            </a:r>
            <a:r>
              <a:rPr lang="ru-RU" sz="2200" dirty="0" err="1" smtClean="0">
                <a:solidFill>
                  <a:prstClr val="black"/>
                </a:solidFill>
                <a:latin typeface="Cambria"/>
                <a:cs typeface="Cambria"/>
              </a:rPr>
              <a:t>Инобра</a:t>
            </a:r>
            <a:endParaRPr lang="ru-RU" sz="2200" dirty="0" smtClean="0">
              <a:solidFill>
                <a:prstClr val="black"/>
              </a:solidFill>
              <a:latin typeface="Cambria"/>
              <a:cs typeface="Cambria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200" dirty="0">
                <a:solidFill>
                  <a:prstClr val="black"/>
                </a:solidFill>
                <a:latin typeface="Cambria"/>
                <a:cs typeface="Cambria"/>
              </a:rPr>
              <a:t>Апрель 2013 г. – презентация концепции проекта и пилотного </a:t>
            </a: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этапа коллегам из регионов на «Евразийском образовательном диалоге» в Ярославле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Июль 2013 г.</a:t>
            </a:r>
            <a:r>
              <a:rPr lang="ru-RU" sz="2200" dirty="0">
                <a:solidFill>
                  <a:prstClr val="black"/>
                </a:solidFill>
                <a:latin typeface="Cambria"/>
                <a:cs typeface="Cambria"/>
              </a:rPr>
              <a:t> – презентация </a:t>
            </a: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результатов пилотного </a:t>
            </a:r>
            <a:r>
              <a:rPr lang="ru-RU" sz="2200" dirty="0">
                <a:solidFill>
                  <a:prstClr val="black"/>
                </a:solidFill>
                <a:latin typeface="Cambria"/>
                <a:cs typeface="Cambria"/>
              </a:rPr>
              <a:t>этапа </a:t>
            </a: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руководству Института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Август </a:t>
            </a:r>
            <a:r>
              <a:rPr lang="ru-RU" sz="2200" dirty="0">
                <a:solidFill>
                  <a:prstClr val="black"/>
                </a:solidFill>
                <a:latin typeface="Cambria"/>
                <a:cs typeface="Cambria"/>
              </a:rPr>
              <a:t>2013 г. – презентация концепции </a:t>
            </a: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основного этапа проекта </a:t>
            </a:r>
            <a:r>
              <a:rPr lang="ru-RU" sz="2200" dirty="0">
                <a:solidFill>
                  <a:prstClr val="black"/>
                </a:solidFill>
                <a:latin typeface="Cambria"/>
                <a:cs typeface="Cambria"/>
              </a:rPr>
              <a:t>руководству </a:t>
            </a: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Института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Ноябрь 2013 </a:t>
            </a:r>
            <a:r>
              <a:rPr lang="ru-RU" sz="2200" dirty="0">
                <a:solidFill>
                  <a:prstClr val="black"/>
                </a:solidFill>
                <a:latin typeface="Cambria"/>
                <a:cs typeface="Cambria"/>
              </a:rPr>
              <a:t>г. – презентация концепции основного этапа </a:t>
            </a: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проекта </a:t>
            </a:r>
            <a:r>
              <a:rPr lang="ru-RU" sz="2200" dirty="0">
                <a:solidFill>
                  <a:prstClr val="black"/>
                </a:solidFill>
                <a:latin typeface="Cambria"/>
                <a:cs typeface="Cambria"/>
              </a:rPr>
              <a:t>коллегам из регионов </a:t>
            </a: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на </a:t>
            </a:r>
            <a:r>
              <a:rPr lang="en-US" sz="2200" dirty="0" smtClean="0">
                <a:solidFill>
                  <a:prstClr val="black"/>
                </a:solidFill>
                <a:latin typeface="Cambria"/>
                <a:cs typeface="Cambria"/>
              </a:rPr>
              <a:t>Global Edu </a:t>
            </a: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и на семинаре по лучшим практикам</a:t>
            </a:r>
            <a:endParaRPr lang="en-US" sz="2200" dirty="0" smtClean="0">
              <a:solidFill>
                <a:prstClr val="black"/>
              </a:solidFill>
              <a:latin typeface="Cambria"/>
              <a:cs typeface="Cambria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Апрель 2014 г. – проект разрабатывается как общий для НИУ ВШЭ</a:t>
            </a:r>
            <a:endParaRPr lang="ru-RU" sz="2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8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200" b="1" dirty="0" smtClean="0">
                <a:solidFill>
                  <a:prstClr val="white"/>
                </a:solidFill>
              </a:rPr>
              <a:t>Шаги к реализации проекта «Атлас». 2014 г.</a:t>
            </a:r>
            <a:endParaRPr lang="en-US" sz="32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668742"/>
            <a:ext cx="8539913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200" dirty="0">
                <a:solidFill>
                  <a:prstClr val="black"/>
                </a:solidFill>
                <a:latin typeface="Cambria"/>
                <a:cs typeface="Cambria"/>
              </a:rPr>
              <a:t>Разработка перспективного плана развития</a:t>
            </a: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Актуализация содержания атласа: составление перечней новых и актуализируемых показателей первичных данных, </a:t>
            </a:r>
            <a:r>
              <a:rPr lang="ru-RU" sz="2200" dirty="0">
                <a:solidFill>
                  <a:prstClr val="black"/>
                </a:solidFill>
                <a:latin typeface="Cambria"/>
                <a:cs typeface="Cambria"/>
              </a:rPr>
              <a:t>аналитических </a:t>
            </a: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материалов, описаний лучших практик.</a:t>
            </a:r>
            <a:endParaRPr lang="ru-RU" sz="22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Создание информационно-аналитической системы.</a:t>
            </a:r>
            <a:endParaRPr lang="ru-RU" sz="22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200" dirty="0">
                <a:solidFill>
                  <a:prstClr val="black"/>
                </a:solidFill>
                <a:latin typeface="Cambria"/>
                <a:cs typeface="Cambria"/>
              </a:rPr>
              <a:t>Наполнение системы </a:t>
            </a: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контентом: первичными данными, аналитическими материалами, описаниями </a:t>
            </a:r>
            <a:r>
              <a:rPr lang="ru-RU" sz="2200" dirty="0">
                <a:solidFill>
                  <a:prstClr val="black"/>
                </a:solidFill>
                <a:latin typeface="Cambria"/>
                <a:cs typeface="Cambria"/>
              </a:rPr>
              <a:t>лучших практик</a:t>
            </a: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Привлечение к проекту внешней экспертизы, в том числе </a:t>
            </a:r>
            <a:r>
              <a:rPr lang="ru-RU" sz="2200" dirty="0" err="1" smtClean="0">
                <a:solidFill>
                  <a:prstClr val="black"/>
                </a:solidFill>
                <a:latin typeface="Cambria"/>
                <a:cs typeface="Cambria"/>
              </a:rPr>
              <a:t>регионалистов</a:t>
            </a: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. Формирование Координационного совета Атласа.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Проведение конференции по проекту с региональным и международным участием</a:t>
            </a:r>
            <a:r>
              <a:rPr lang="en-US" sz="2200" dirty="0" smtClean="0">
                <a:solidFill>
                  <a:prstClr val="black"/>
                </a:solidFill>
                <a:latin typeface="Cambria"/>
                <a:cs typeface="Cambria"/>
              </a:rPr>
              <a:t> (</a:t>
            </a: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ноябрь 2014 г.).</a:t>
            </a:r>
            <a:endParaRPr lang="ru-RU" sz="22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200" dirty="0" smtClean="0">
                <a:solidFill>
                  <a:prstClr val="black"/>
                </a:solidFill>
                <a:latin typeface="Cambria"/>
                <a:cs typeface="Cambria"/>
              </a:rPr>
              <a:t>Подготовка публикаций по материалам проекта.</a:t>
            </a:r>
            <a:endParaRPr lang="ru-RU" sz="2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4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200" b="1" dirty="0" smtClean="0">
                <a:solidFill>
                  <a:prstClr val="white"/>
                </a:solidFill>
              </a:rPr>
              <a:t>ИАС «Атлас». Архитектура</a:t>
            </a:r>
            <a:endParaRPr lang="en-US" sz="32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1551082"/>
            <a:ext cx="4692964" cy="2784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68" y="2863040"/>
            <a:ext cx="3671731" cy="309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Ожидаемые результаты реализации </a:t>
            </a:r>
            <a:r>
              <a:rPr lang="ru-RU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проекта «Атлас» до 2015 года</a:t>
            </a:r>
            <a:endParaRPr lang="en-US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Разработана </a:t>
            </a:r>
            <a:r>
              <a:rPr lang="ru-RU" sz="2400" u="sng" dirty="0">
                <a:solidFill>
                  <a:prstClr val="black"/>
                </a:solidFill>
                <a:latin typeface="Cambria"/>
                <a:cs typeface="Cambria"/>
              </a:rPr>
              <a:t>информационно-аналитическая система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 региональных систем образования с дружественным пользовательским интерфейсом. В частности</a:t>
            </a:r>
          </a:p>
          <a:p>
            <a:pPr marL="914400" lvl="1" indent="-457200">
              <a:buFont typeface="+mj-lt"/>
              <a:buAutoNum type="alphaLcPeriod"/>
            </a:pP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сформирован банк первичных данных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;</a:t>
            </a:r>
          </a:p>
          <a:p>
            <a:pPr marL="914400" lvl="1" indent="-457200">
              <a:buFont typeface="+mj-lt"/>
              <a:buAutoNum type="alphaLcPeriod"/>
            </a:pP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сформирован банк 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аналитических материалов (в том числе региональных экспертов);</a:t>
            </a:r>
          </a:p>
          <a:p>
            <a:pPr marL="914400" lvl="1" indent="-457200">
              <a:buFont typeface="+mj-lt"/>
              <a:buAutoNum type="alphaLcPeriod"/>
            </a:pP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сформирован банк лучших региональных практик.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Запущен и постоянно актуализируется </a:t>
            </a:r>
            <a:r>
              <a:rPr lang="ru-RU" sz="2400" u="sng" dirty="0">
                <a:solidFill>
                  <a:prstClr val="black"/>
                </a:solidFill>
                <a:latin typeface="Cambria"/>
                <a:cs typeface="Cambria"/>
              </a:rPr>
              <a:t>официальный сайт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Атласа с функционалом добавления контента пользователями.</a:t>
            </a:r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Составлены </a:t>
            </a:r>
            <a:r>
              <a:rPr lang="ru-RU" sz="2400" u="sng" dirty="0" err="1">
                <a:solidFill>
                  <a:prstClr val="black"/>
                </a:solidFill>
                <a:latin typeface="Cambria"/>
                <a:cs typeface="Cambria"/>
              </a:rPr>
              <a:t>ренкинги</a:t>
            </a:r>
            <a:r>
              <a:rPr lang="ru-RU" sz="2400" u="sng" dirty="0">
                <a:solidFill>
                  <a:prstClr val="black"/>
                </a:solidFill>
                <a:latin typeface="Cambria"/>
                <a:cs typeface="Cambria"/>
              </a:rPr>
              <a:t> и профили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 по отдельным параметрам региональных образовательных систем.</a:t>
            </a:r>
          </a:p>
          <a:p>
            <a:pPr marL="514350" indent="-514350">
              <a:buFont typeface="+mj-lt"/>
              <a:buAutoNum type="arabicPeriod"/>
            </a:pPr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0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Ожидаемые результаты реализации проекта «Атлас» до 2015 года</a:t>
            </a:r>
            <a:endParaRPr lang="en-US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Составлены </a:t>
            </a:r>
            <a:r>
              <a:rPr lang="ru-RU" sz="2400" u="sng" dirty="0">
                <a:solidFill>
                  <a:prstClr val="black"/>
                </a:solidFill>
                <a:latin typeface="Cambria"/>
                <a:cs typeface="Cambria"/>
              </a:rPr>
              <a:t>типологии регионов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 по тематикам в соответствии с содержанием образовательного атласа.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Осуществлено </a:t>
            </a:r>
            <a:r>
              <a:rPr lang="ru-RU" sz="2400" u="sng" dirty="0">
                <a:solidFill>
                  <a:prstClr val="black"/>
                </a:solidFill>
                <a:latin typeface="Cambria"/>
                <a:cs typeface="Cambria"/>
              </a:rPr>
              <a:t>позиционирование 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проекта в экспертном сообществе, сформирован постоянно действующий Координационный Совет проекта.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Опубликованы </a:t>
            </a:r>
            <a:r>
              <a:rPr lang="ru-RU" sz="2400" u="sng" dirty="0">
                <a:solidFill>
                  <a:prstClr val="black"/>
                </a:solidFill>
                <a:latin typeface="Cambria"/>
                <a:cs typeface="Cambria"/>
              </a:rPr>
              <a:t>научные статьи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 по материалам базы данных </a:t>
            </a: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Атласа 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(в том числе международные).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Сформировано понимание дальнейшего существования Атласа по окончании проекта его создания.</a:t>
            </a:r>
          </a:p>
          <a:p>
            <a:pPr marL="514350" indent="-514350">
              <a:buFont typeface="+mj-lt"/>
              <a:buAutoNum type="arabicPeriod" startAt="4"/>
            </a:pPr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0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133070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 dirty="0" smtClean="0">
                <a:solidFill>
                  <a:srgbClr val="FFFFFF"/>
                </a:solidFill>
                <a:cs typeface="Arial" pitchFamily="34" charset="0"/>
              </a:rPr>
              <a:t>Участники проекта</a:t>
            </a:r>
            <a:r>
              <a:rPr lang="ru-RU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1973820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189513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236706"/>
            <a:ext cx="2133600" cy="365125"/>
          </a:xfrm>
        </p:spPr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20810" y="1962333"/>
            <a:ext cx="1881361" cy="58373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white"/>
                </a:solidFill>
              </a:rPr>
              <a:t>Координационный </a:t>
            </a:r>
            <a:endParaRPr lang="en-US" sz="1400" dirty="0" smtClean="0">
              <a:solidFill>
                <a:prstClr val="white"/>
              </a:solidFill>
            </a:endParaRPr>
          </a:p>
          <a:p>
            <a:pPr algn="ctr"/>
            <a:r>
              <a:rPr lang="ru-RU" sz="1400" dirty="0" smtClean="0">
                <a:solidFill>
                  <a:prstClr val="white"/>
                </a:solidFill>
              </a:rPr>
              <a:t>Совет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00192" y="5331594"/>
            <a:ext cx="1420487" cy="87316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/>
            <a:r>
              <a:rPr lang="bg-BG" sz="1400" dirty="0">
                <a:solidFill>
                  <a:srgbClr val="000000"/>
                </a:solidFill>
              </a:rPr>
              <a:t>Центр </a:t>
            </a:r>
            <a:r>
              <a:rPr lang="bg-BG" sz="1400" dirty="0" smtClean="0">
                <a:solidFill>
                  <a:srgbClr val="000000"/>
                </a:solidFill>
              </a:rPr>
              <a:t>мониторинга качества образования</a:t>
            </a:r>
            <a:endParaRPr lang="bg-BG" sz="1400" dirty="0">
              <a:solidFill>
                <a:srgbClr val="00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851920" y="1418790"/>
            <a:ext cx="1420487" cy="91125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Институт развития образования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2891" y="1705042"/>
            <a:ext cx="2196752" cy="84102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Центр региональной образовательной политики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46" y="2985018"/>
            <a:ext cx="2215507" cy="1983169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1135289" y="5331594"/>
            <a:ext cx="1708519" cy="104753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Центр международной конкурентоспосо</a:t>
            </a:r>
            <a:r>
              <a:rPr lang="ru-RU" sz="1400" dirty="0">
                <a:solidFill>
                  <a:prstClr val="black"/>
                </a:solidFill>
              </a:rPr>
              <a:t>б</a:t>
            </a:r>
            <a:r>
              <a:rPr lang="ru-RU" sz="1400" dirty="0" smtClean="0">
                <a:solidFill>
                  <a:prstClr val="black"/>
                </a:solidFill>
              </a:rPr>
              <a:t>ности высшего образования</a:t>
            </a:r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16" name="Прямая со стрелкой 15"/>
          <p:cNvCxnSpPr>
            <a:stCxn id="13" idx="2"/>
          </p:cNvCxnSpPr>
          <p:nvPr/>
        </p:nvCxnSpPr>
        <p:spPr>
          <a:xfrm>
            <a:off x="1581267" y="2546071"/>
            <a:ext cx="2305727" cy="7948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1" idx="0"/>
          </p:cNvCxnSpPr>
          <p:nvPr/>
        </p:nvCxnSpPr>
        <p:spPr>
          <a:xfrm flipH="1" flipV="1">
            <a:off x="5416423" y="4756150"/>
            <a:ext cx="1594013" cy="5754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5" idx="0"/>
          </p:cNvCxnSpPr>
          <p:nvPr/>
        </p:nvCxnSpPr>
        <p:spPr>
          <a:xfrm flipV="1">
            <a:off x="1989549" y="4536489"/>
            <a:ext cx="1650296" cy="7951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3707904" y="5583622"/>
            <a:ext cx="1708519" cy="75608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/>
            <a:r>
              <a:rPr lang="bg-BG" sz="1400" dirty="0">
                <a:solidFill>
                  <a:srgbClr val="000000"/>
                </a:solidFill>
              </a:rPr>
              <a:t>Центр развития лидерства в образовании</a:t>
            </a:r>
          </a:p>
        </p:txBody>
      </p:sp>
      <p:cxnSp>
        <p:nvCxnSpPr>
          <p:cNvPr id="21" name="Прямая со стрелкой 20"/>
          <p:cNvCxnSpPr>
            <a:stCxn id="20" idx="0"/>
            <a:endCxn id="14" idx="2"/>
          </p:cNvCxnSpPr>
          <p:nvPr/>
        </p:nvCxnSpPr>
        <p:spPr>
          <a:xfrm flipV="1">
            <a:off x="4562164" y="4968187"/>
            <a:ext cx="9836" cy="6154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2" idx="2"/>
          </p:cNvCxnSpPr>
          <p:nvPr/>
        </p:nvCxnSpPr>
        <p:spPr>
          <a:xfrm>
            <a:off x="4562164" y="2330047"/>
            <a:ext cx="5134" cy="6645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0" idx="2"/>
          </p:cNvCxnSpPr>
          <p:nvPr/>
        </p:nvCxnSpPr>
        <p:spPr>
          <a:xfrm flipH="1">
            <a:off x="5420810" y="2546071"/>
            <a:ext cx="940681" cy="7948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4038688" y="3735248"/>
            <a:ext cx="1088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FFFF"/>
                </a:solidFill>
              </a:rPr>
              <a:t>Атлас</a:t>
            </a:r>
            <a:endParaRPr lang="ru-RU" sz="2400" dirty="0">
              <a:solidFill>
                <a:prstClr val="black"/>
              </a:solidFill>
            </a:endParaRPr>
          </a:p>
        </p:txBody>
      </p:sp>
      <p:cxnSp>
        <p:nvCxnSpPr>
          <p:cNvPr id="40" name="Прямая со стрелкой 39"/>
          <p:cNvCxnSpPr>
            <a:stCxn id="44" idx="3"/>
            <a:endCxn id="14" idx="1"/>
          </p:cNvCxnSpPr>
          <p:nvPr/>
        </p:nvCxnSpPr>
        <p:spPr>
          <a:xfrm flipV="1">
            <a:off x="1989549" y="3976603"/>
            <a:ext cx="1474697" cy="4426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46" idx="1"/>
            <a:endCxn id="14" idx="3"/>
          </p:cNvCxnSpPr>
          <p:nvPr/>
        </p:nvCxnSpPr>
        <p:spPr>
          <a:xfrm flipH="1" flipV="1">
            <a:off x="5679753" y="3976603"/>
            <a:ext cx="1330683" cy="4593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4" name="Скругленный прямоугольник 43"/>
          <p:cNvSpPr/>
          <p:nvPr/>
        </p:nvSpPr>
        <p:spPr>
          <a:xfrm>
            <a:off x="281030" y="3951195"/>
            <a:ext cx="1708519" cy="93610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Центр социально-экономического развития школы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7010436" y="4015447"/>
            <a:ext cx="1676364" cy="84102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Лаборатория развития университетов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" y="2281250"/>
            <a:ext cx="984738" cy="1474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69" y="3416238"/>
            <a:ext cx="863330" cy="1021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920" y="4897847"/>
            <a:ext cx="856644" cy="8566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29" y="3581750"/>
            <a:ext cx="772013" cy="12409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5" y="5091931"/>
            <a:ext cx="909638" cy="12477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21" y="1817096"/>
            <a:ext cx="965119" cy="11045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86" y="4756150"/>
            <a:ext cx="872035" cy="92987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55" y="1423862"/>
            <a:ext cx="1202445" cy="160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5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Содержание Атласа. 2013 г.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82" y="1600200"/>
            <a:ext cx="6723236" cy="4525963"/>
          </a:xfrm>
        </p:spPr>
      </p:pic>
    </p:spTree>
    <p:extLst>
      <p:ext uri="{BB962C8B-B14F-4D97-AF65-F5344CB8AC3E}">
        <p14:creationId xmlns:p14="http://schemas.microsoft.com/office/powerpoint/2010/main" val="78292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>
                <a:solidFill>
                  <a:srgbClr val="FFFFFF"/>
                </a:solidFill>
                <a:latin typeface="Myriad Pro"/>
              </a:rPr>
              <a:t>Содержание Атласа. </a:t>
            </a:r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2014 </a:t>
            </a:r>
            <a:r>
              <a:rPr lang="ru-RU" sz="2800" b="1" dirty="0">
                <a:solidFill>
                  <a:srgbClr val="FFFFFF"/>
                </a:solidFill>
                <a:latin typeface="Myriad Pro"/>
              </a:rPr>
              <a:t>г.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7199"/>
            <a:ext cx="9157650" cy="3997060"/>
          </a:xfrm>
        </p:spPr>
      </p:pic>
    </p:spTree>
    <p:extLst>
      <p:ext uri="{BB962C8B-B14F-4D97-AF65-F5344CB8AC3E}">
        <p14:creationId xmlns:p14="http://schemas.microsoft.com/office/powerpoint/2010/main" val="78292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133070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 dirty="0" smtClean="0">
                <a:solidFill>
                  <a:srgbClr val="FFFFFF"/>
                </a:solidFill>
              </a:rPr>
              <a:t>Возможности сотрудничества с Атласом</a:t>
            </a:r>
            <a:r>
              <a:rPr lang="ru-RU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1973820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189513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236706"/>
            <a:ext cx="2133600" cy="365125"/>
          </a:xfrm>
        </p:spPr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43675" y="1898177"/>
            <a:ext cx="1881361" cy="58373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white"/>
                </a:solidFill>
              </a:rPr>
              <a:t>Координационный </a:t>
            </a:r>
            <a:endParaRPr lang="en-US" sz="1400" dirty="0" smtClean="0">
              <a:solidFill>
                <a:prstClr val="white"/>
              </a:solidFill>
            </a:endParaRPr>
          </a:p>
          <a:p>
            <a:pPr algn="ctr"/>
            <a:r>
              <a:rPr lang="ru-RU" sz="1400" dirty="0" smtClean="0">
                <a:solidFill>
                  <a:prstClr val="white"/>
                </a:solidFill>
              </a:rPr>
              <a:t>Совет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00192" y="5331594"/>
            <a:ext cx="1420487" cy="87316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Смежные исследования: НИР, рейтинги, индексы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851920" y="1418790"/>
            <a:ext cx="1420487" cy="91125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Идеи для развития проекта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2891" y="1705042"/>
            <a:ext cx="2196752" cy="84102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Наполнение Атласа: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Первичные данные</a:t>
            </a:r>
            <a:endParaRPr lang="ru-RU" sz="1200" dirty="0">
              <a:solidFill>
                <a:prstClr val="black"/>
              </a:solidFill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Результаты исследований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Лучшие практики</a:t>
            </a:r>
            <a:endParaRPr lang="ru-RU" sz="1400" dirty="0" smtClean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46" y="2985018"/>
            <a:ext cx="2215507" cy="1983169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1135289" y="5331594"/>
            <a:ext cx="1708519" cy="93610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Expert events</a:t>
            </a:r>
            <a:r>
              <a:rPr lang="ru-RU" sz="1400" dirty="0" smtClean="0">
                <a:solidFill>
                  <a:prstClr val="black"/>
                </a:solidFill>
              </a:rPr>
              <a:t>: конференции, семинары, круглые столы</a:t>
            </a:r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16" name="Прямая со стрелкой 15"/>
          <p:cNvCxnSpPr>
            <a:stCxn id="13" idx="2"/>
          </p:cNvCxnSpPr>
          <p:nvPr/>
        </p:nvCxnSpPr>
        <p:spPr>
          <a:xfrm>
            <a:off x="1581267" y="2546071"/>
            <a:ext cx="2305727" cy="7948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11" idx="0"/>
          </p:cNvCxnSpPr>
          <p:nvPr/>
        </p:nvCxnSpPr>
        <p:spPr>
          <a:xfrm>
            <a:off x="4572000" y="4848543"/>
            <a:ext cx="2438436" cy="4830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15" idx="0"/>
          </p:cNvCxnSpPr>
          <p:nvPr/>
        </p:nvCxnSpPr>
        <p:spPr>
          <a:xfrm flipH="1">
            <a:off x="1989549" y="4848543"/>
            <a:ext cx="2582451" cy="4830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3707904" y="5583622"/>
            <a:ext cx="1708519" cy="75608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Использование материалов Атласа</a:t>
            </a:r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21" name="Прямая со стрелкой 20"/>
          <p:cNvCxnSpPr>
            <a:endCxn id="20" idx="0"/>
          </p:cNvCxnSpPr>
          <p:nvPr/>
        </p:nvCxnSpPr>
        <p:spPr>
          <a:xfrm flipH="1">
            <a:off x="4562164" y="4848543"/>
            <a:ext cx="9836" cy="7350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2" idx="2"/>
          </p:cNvCxnSpPr>
          <p:nvPr/>
        </p:nvCxnSpPr>
        <p:spPr>
          <a:xfrm>
            <a:off x="4562164" y="2330047"/>
            <a:ext cx="5134" cy="6645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0" idx="1"/>
          </p:cNvCxnSpPr>
          <p:nvPr/>
        </p:nvCxnSpPr>
        <p:spPr>
          <a:xfrm flipH="1">
            <a:off x="5272407" y="2190046"/>
            <a:ext cx="1271268" cy="10744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4038688" y="3735248"/>
            <a:ext cx="1088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FFFF"/>
                </a:solidFill>
              </a:rPr>
              <a:t>Атлас</a:t>
            </a:r>
            <a:endParaRPr lang="ru-RU" sz="2400" dirty="0">
              <a:solidFill>
                <a:prstClr val="black"/>
              </a:solidFill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 flipH="1">
            <a:off x="1989548" y="4115066"/>
            <a:ext cx="1608995" cy="4227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5596467" y="4056935"/>
            <a:ext cx="1407450" cy="4808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4" name="Скругленный прямоугольник 43"/>
          <p:cNvSpPr/>
          <p:nvPr/>
        </p:nvSpPr>
        <p:spPr>
          <a:xfrm>
            <a:off x="281030" y="3951195"/>
            <a:ext cx="1708519" cy="93610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Консалтинг, экспертное сопровождение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7010436" y="4015447"/>
            <a:ext cx="1676364" cy="84102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Тиражирование инноваций и лучших практик</a:t>
            </a:r>
          </a:p>
        </p:txBody>
      </p:sp>
    </p:spTree>
    <p:extLst>
      <p:ext uri="{BB962C8B-B14F-4D97-AF65-F5344CB8AC3E}">
        <p14:creationId xmlns:p14="http://schemas.microsoft.com/office/powerpoint/2010/main" val="124041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Потенциальные партнеры проекта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5871162"/>
              </p:ext>
            </p:extLst>
          </p:nvPr>
        </p:nvGraphicFramePr>
        <p:xfrm>
          <a:off x="1118670" y="1688983"/>
          <a:ext cx="6741439" cy="4441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427"/>
                <a:gridCol w="5198012"/>
              </a:tblGrid>
              <a:tr h="538041">
                <a:tc>
                  <a:txBody>
                    <a:bodyPr/>
                    <a:lstStyle/>
                    <a:p>
                      <a:pPr algn="ctr" fontAlgn="auto"/>
                      <a:r>
                        <a:rPr lang="bg-BG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Орг</a:t>
                      </a:r>
                      <a:r>
                        <a:rPr lang="en-US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bg-BG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Направление</a:t>
                      </a:r>
                      <a:r>
                        <a:rPr lang="ru-RU" sz="2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возможного участия</a:t>
                      </a:r>
                      <a:endParaRPr lang="ru-RU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8500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РИА Новости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Может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разработать и посчитать по регионам индекс детского капитала, который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будет одним из продуктов Атласа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872276"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Институт гуманитарного развития мегаполиса (ИГРМ)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Может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дополнить индивидуальный портрет системы образования г. Москва</a:t>
                      </a:r>
                    </a:p>
                  </a:txBody>
                  <a:tcPr marL="12700" marR="12700" marT="12700" marB="0" anchor="ctr"/>
                </a:tc>
              </a:tr>
              <a:tr h="7480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Независимый институт социальной политики (НИСП)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Может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дополнить Атлас данными из Атласа НИСП, данными региональных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контекстов,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связанными с социальной политикой</a:t>
                      </a:r>
                    </a:p>
                  </a:txBody>
                  <a:tcPr marL="12700" marR="12700" marT="12700" marB="0" anchor="ctr"/>
                </a:tc>
              </a:tr>
              <a:tr h="6576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Ассоциация инновационных регионов России</a:t>
                      </a:r>
                      <a:endParaRPr lang="bg-BG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Может дать информацию об инновациях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в регионах РФ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65764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Институт институциональных исследований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Предоставляет данные по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доркартам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которые необходимы для формирования прогнозной составляющей в каждом из блоков Атласа</a:t>
                      </a: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1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206625"/>
          </a:xfrm>
        </p:spPr>
        <p:txBody>
          <a:bodyPr/>
          <a:lstStyle/>
          <a:p>
            <a:pPr eaLnBrk="1" hangingPunct="1"/>
            <a:r>
              <a:rPr lang="ru-RU" sz="6000" b="1" dirty="0" smtClean="0">
                <a:solidFill>
                  <a:srgbClr val="000066"/>
                </a:solidFill>
                <a:latin typeface="Myriad Pro Semibold"/>
                <a:ea typeface="ＭＳ Ｐゴシック"/>
                <a:cs typeface="ＭＳ Ｐゴシック"/>
              </a:rPr>
              <a:t>Концепция Атласа</a:t>
            </a:r>
            <a:endParaRPr lang="en-US" sz="6000" b="1" dirty="0" smtClean="0">
              <a:solidFill>
                <a:srgbClr val="21386F"/>
              </a:solidFill>
              <a:latin typeface="Myriad Pro Semibold"/>
              <a:ea typeface="ＭＳ Ｐゴシック"/>
              <a:cs typeface="ＭＳ Ｐゴシック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371600" y="4468813"/>
            <a:ext cx="6400800" cy="908050"/>
          </a:xfrm>
        </p:spPr>
        <p:txBody>
          <a:bodyPr/>
          <a:lstStyle/>
          <a:p>
            <a:r>
              <a:rPr lang="ru-RU" sz="3600" dirty="0" smtClean="0">
                <a:solidFill>
                  <a:schemeClr val="tx1"/>
                </a:solidFill>
                <a:latin typeface="Cambria"/>
                <a:cs typeface="Cambria"/>
              </a:rPr>
              <a:t>Часть 1</a:t>
            </a:r>
            <a:endParaRPr lang="ru-RU" sz="3600" dirty="0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13316" name="Subtitle 2"/>
          <p:cNvSpPr txBox="1">
            <a:spLocks/>
          </p:cNvSpPr>
          <p:nvPr/>
        </p:nvSpPr>
        <p:spPr bwMode="auto">
          <a:xfrm>
            <a:off x="1371600" y="6467475"/>
            <a:ext cx="6400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lang="ru-RU" sz="800" dirty="0">
              <a:solidFill>
                <a:prstClr val="white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800" dirty="0">
                <a:solidFill>
                  <a:prstClr val="white"/>
                </a:solidFill>
              </a:rPr>
              <a:t>www.hse.ru</a:t>
            </a:r>
            <a:r>
              <a:rPr lang="ru-RU" sz="800" dirty="0">
                <a:solidFill>
                  <a:prstClr val="white"/>
                </a:solidFill>
              </a:rPr>
              <a:t> 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21853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>
                <a:solidFill>
                  <a:srgbClr val="FFFFFF"/>
                </a:solidFill>
                <a:latin typeface="Myriad Pro"/>
              </a:rPr>
              <a:t>Потенциальные партнеры проекта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graphicFrame>
        <p:nvGraphicFramePr>
          <p:cNvPr id="3" name="Содержимое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6229713"/>
              </p:ext>
            </p:extLst>
          </p:nvPr>
        </p:nvGraphicFramePr>
        <p:xfrm>
          <a:off x="1157580" y="1446752"/>
          <a:ext cx="6452047" cy="4048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9849"/>
                <a:gridCol w="5142198"/>
              </a:tblGrid>
              <a:tr h="390105">
                <a:tc>
                  <a:txBody>
                    <a:bodyPr/>
                    <a:lstStyle/>
                    <a:p>
                      <a:pPr algn="ctr" fontAlgn="auto"/>
                      <a:r>
                        <a:rPr lang="bg-BG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Орг</a:t>
                      </a:r>
                      <a:r>
                        <a:rPr lang="en-US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bg-BG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Направление</a:t>
                      </a:r>
                      <a:r>
                        <a:rPr lang="ru-RU" sz="2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возможного участия</a:t>
                      </a:r>
                      <a:endParaRPr lang="ru-RU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6866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bank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Запущен совместный проект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Saber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Teatchers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который наполнит Атлас социологическими и аналитическими данными по ситуации с педагогами средней школы в 5-6 пилотных регионах</a:t>
                      </a:r>
                    </a:p>
                  </a:txBody>
                  <a:tcPr marL="12700" marR="12700" marT="12700" marB="0" anchor="ctr"/>
                </a:tc>
              </a:tr>
              <a:tr h="911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Агентство стратегических инициатив (АСИ)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Экспертное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консультирование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по лучшим проектам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 области образования</a:t>
                      </a:r>
                    </a:p>
                  </a:txBody>
                  <a:tcPr marL="12700" marR="12700" marT="12700" marB="0" anchor="ctr"/>
                </a:tc>
              </a:tr>
              <a:tr h="6866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ИСЭЗ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НИУ ВШЭ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Может наполнить банк первичных данных, прорабатывается вопрос совместного создания ИАС Атлас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6866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ИСПиСЭП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НИУ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ВШЭ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Может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дать информацию по контекстным данным развития образовательных систем в регионах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6866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НИУ ВШЭ Кафедра демографии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Может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наполнить Атлас статистическими и аналитическими материалами по демографическому и образовательному контекстам</a:t>
                      </a: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2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206625"/>
          </a:xfrm>
        </p:spPr>
        <p:txBody>
          <a:bodyPr/>
          <a:lstStyle/>
          <a:p>
            <a:pPr eaLnBrk="1" hangingPunct="1"/>
            <a:r>
              <a:rPr lang="ru-RU" sz="6000" b="1" dirty="0" smtClean="0">
                <a:solidFill>
                  <a:srgbClr val="000066"/>
                </a:solidFill>
                <a:latin typeface="Myriad Pro Semibold"/>
                <a:ea typeface="ＭＳ Ｐゴシック"/>
                <a:cs typeface="ＭＳ Ｐゴシック"/>
              </a:rPr>
              <a:t>Результаты аналитики</a:t>
            </a:r>
            <a:endParaRPr lang="en-US" sz="6000" b="1" dirty="0" smtClean="0">
              <a:solidFill>
                <a:srgbClr val="21386F"/>
              </a:solidFill>
              <a:latin typeface="Myriad Pro Semibold"/>
              <a:ea typeface="ＭＳ Ｐゴシック"/>
              <a:cs typeface="ＭＳ Ｐゴシック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371600" y="4468813"/>
            <a:ext cx="6400800" cy="908050"/>
          </a:xfrm>
        </p:spPr>
        <p:txBody>
          <a:bodyPr/>
          <a:lstStyle/>
          <a:p>
            <a:r>
              <a:rPr lang="ru-RU" sz="3600" dirty="0" smtClean="0">
                <a:solidFill>
                  <a:schemeClr val="tx1"/>
                </a:solidFill>
                <a:latin typeface="Cambria"/>
                <a:cs typeface="Cambria"/>
              </a:rPr>
              <a:t>Часть 2</a:t>
            </a:r>
            <a:endParaRPr lang="ru-RU" sz="3600" dirty="0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13316" name="Subtitle 2"/>
          <p:cNvSpPr txBox="1">
            <a:spLocks/>
          </p:cNvSpPr>
          <p:nvPr/>
        </p:nvSpPr>
        <p:spPr bwMode="auto">
          <a:xfrm>
            <a:off x="1371600" y="6467475"/>
            <a:ext cx="6400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lang="ru-RU" sz="800" dirty="0">
              <a:solidFill>
                <a:prstClr val="white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800" dirty="0">
                <a:solidFill>
                  <a:prstClr val="white"/>
                </a:solidFill>
              </a:rPr>
              <a:t>www.hse.ru</a:t>
            </a:r>
            <a:r>
              <a:rPr lang="ru-RU" sz="800" dirty="0">
                <a:solidFill>
                  <a:prstClr val="white"/>
                </a:solidFill>
              </a:rPr>
              <a:t> 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20425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Каркас осей. Запад - Восток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63" y="1600200"/>
            <a:ext cx="7015873" cy="4525963"/>
          </a:xfrm>
        </p:spPr>
      </p:pic>
      <p:sp>
        <p:nvSpPr>
          <p:cNvPr id="6" name="Стрелка вниз 5"/>
          <p:cNvSpPr/>
          <p:nvPr/>
        </p:nvSpPr>
        <p:spPr>
          <a:xfrm rot="16560831">
            <a:off x="4072268" y="1483309"/>
            <a:ext cx="1012400" cy="443925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6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Каркас осей. Север – Юг 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63" y="1600200"/>
            <a:ext cx="7015873" cy="4525963"/>
          </a:xfrm>
        </p:spPr>
      </p:pic>
      <p:sp>
        <p:nvSpPr>
          <p:cNvPr id="14" name="Стрелка вниз 13"/>
          <p:cNvSpPr/>
          <p:nvPr/>
        </p:nvSpPr>
        <p:spPr>
          <a:xfrm rot="2796852">
            <a:off x="2535879" y="2863500"/>
            <a:ext cx="1424531" cy="177174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6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Каркас осей. Русское ядро – </a:t>
            </a:r>
            <a:r>
              <a:rPr lang="ru-RU" sz="2800" b="1" dirty="0" err="1" smtClean="0">
                <a:solidFill>
                  <a:srgbClr val="FFFFFF"/>
                </a:solidFill>
                <a:latin typeface="Myriad Pro"/>
              </a:rPr>
              <a:t>этнорегионы</a:t>
            </a:r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 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63" y="1600200"/>
            <a:ext cx="7015873" cy="4525963"/>
          </a:xfrm>
        </p:spPr>
      </p:pic>
      <p:sp>
        <p:nvSpPr>
          <p:cNvPr id="6" name="Стрелка вниз 5"/>
          <p:cNvSpPr/>
          <p:nvPr/>
        </p:nvSpPr>
        <p:spPr>
          <a:xfrm rot="17175553">
            <a:off x="3565655" y="2592740"/>
            <a:ext cx="1012400" cy="259079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794616" y="2760955"/>
            <a:ext cx="1065318" cy="100999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 rot="2796852">
            <a:off x="1311849" y="3693989"/>
            <a:ext cx="746696" cy="91464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6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Каркас осей. Центр - периферия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63" y="1600200"/>
            <a:ext cx="7015873" cy="4525963"/>
          </a:xfrm>
        </p:spPr>
      </p:pic>
      <p:sp>
        <p:nvSpPr>
          <p:cNvPr id="6" name="Стрелка вниз 5"/>
          <p:cNvSpPr/>
          <p:nvPr/>
        </p:nvSpPr>
        <p:spPr>
          <a:xfrm rot="17175553">
            <a:off x="3153126" y="2310707"/>
            <a:ext cx="1012400" cy="259079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997479" y="3045041"/>
            <a:ext cx="276532" cy="2663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2796852">
            <a:off x="1182600" y="3252068"/>
            <a:ext cx="746696" cy="91464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3660320">
            <a:off x="2354686" y="2259737"/>
            <a:ext cx="663709" cy="96367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6130933">
            <a:off x="1458787" y="2690269"/>
            <a:ext cx="437475" cy="60595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2211745" y="3597878"/>
            <a:ext cx="173891" cy="1841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311390" y="2554498"/>
            <a:ext cx="173891" cy="1841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5400000">
            <a:off x="1914526" y="3540661"/>
            <a:ext cx="227301" cy="26708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20920735">
            <a:off x="2235298" y="3833987"/>
            <a:ext cx="227301" cy="26249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6751561">
            <a:off x="2506601" y="3594918"/>
            <a:ext cx="227301" cy="2532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11700600">
            <a:off x="2211985" y="3330139"/>
            <a:ext cx="227301" cy="22584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5400000">
            <a:off x="2023036" y="2508031"/>
            <a:ext cx="227301" cy="26708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20920735">
            <a:off x="2343808" y="2801357"/>
            <a:ext cx="227301" cy="26249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 rot="16751561">
            <a:off x="2615111" y="2562288"/>
            <a:ext cx="227301" cy="2532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rot="11700600">
            <a:off x="2320495" y="2297509"/>
            <a:ext cx="227301" cy="22584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 rot="5400000">
            <a:off x="3193436" y="4205111"/>
            <a:ext cx="227301" cy="26708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 rot="20920735">
            <a:off x="3514208" y="4498437"/>
            <a:ext cx="227301" cy="26249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16751561">
            <a:off x="3785511" y="4259368"/>
            <a:ext cx="227301" cy="2532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 rot="11700600">
            <a:off x="3490895" y="3994589"/>
            <a:ext cx="227301" cy="22584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490654" y="4253590"/>
            <a:ext cx="173891" cy="1841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83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206625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000066"/>
                </a:solidFill>
                <a:latin typeface="Myriad Pro Semibold"/>
                <a:ea typeface="ＭＳ Ｐゴシック"/>
                <a:cs typeface="ＭＳ Ｐゴシック"/>
              </a:rPr>
              <a:t>Контекстные условия</a:t>
            </a:r>
            <a:br>
              <a:rPr lang="ru-RU" sz="4000" b="1" dirty="0" smtClean="0">
                <a:solidFill>
                  <a:srgbClr val="000066"/>
                </a:solidFill>
                <a:latin typeface="Myriad Pro Semibold"/>
                <a:ea typeface="ＭＳ Ｐゴシック"/>
                <a:cs typeface="ＭＳ Ｐゴシック"/>
              </a:rPr>
            </a:br>
            <a:r>
              <a:rPr lang="ru-RU" sz="4000" b="1" dirty="0" smtClean="0">
                <a:solidFill>
                  <a:srgbClr val="000066"/>
                </a:solidFill>
                <a:latin typeface="Myriad Pro Semibold"/>
                <a:ea typeface="ＭＳ Ｐゴシック"/>
                <a:cs typeface="ＭＳ Ｐゴシック"/>
              </a:rPr>
              <a:t>для развития образования</a:t>
            </a:r>
            <a:endParaRPr lang="en-US" sz="4000" b="1" dirty="0" smtClean="0">
              <a:solidFill>
                <a:srgbClr val="21386F"/>
              </a:solidFill>
              <a:latin typeface="Myriad Pro Semibold"/>
              <a:ea typeface="ＭＳ Ｐゴシック"/>
              <a:cs typeface="ＭＳ Ｐゴシック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371600" y="4468813"/>
            <a:ext cx="6400800" cy="90805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Cambria"/>
                <a:cs typeface="Cambria"/>
              </a:rPr>
              <a:t>Баринов С.Л. Аналитика и выводы</a:t>
            </a:r>
            <a:endParaRPr lang="ru-RU" dirty="0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13316" name="Subtitle 2"/>
          <p:cNvSpPr txBox="1">
            <a:spLocks/>
          </p:cNvSpPr>
          <p:nvPr/>
        </p:nvSpPr>
        <p:spPr bwMode="auto">
          <a:xfrm>
            <a:off x="1371600" y="6467475"/>
            <a:ext cx="6400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lang="ru-RU" sz="800" dirty="0">
              <a:solidFill>
                <a:prstClr val="white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800" dirty="0">
                <a:solidFill>
                  <a:prstClr val="white"/>
                </a:solidFill>
              </a:rPr>
              <a:t>www.hse.ru</a:t>
            </a:r>
            <a:r>
              <a:rPr lang="ru-RU" sz="800" dirty="0">
                <a:solidFill>
                  <a:prstClr val="white"/>
                </a:solidFill>
              </a:rPr>
              <a:t> 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08379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Демографический контекст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7" y="1479550"/>
            <a:ext cx="8506575" cy="35018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3069" y="5064740"/>
            <a:ext cx="8158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Максимальная рождаемость характерна для периферийных </a:t>
            </a:r>
            <a:r>
              <a:rPr lang="ru-RU" sz="2400" b="1" dirty="0" err="1"/>
              <a:t>этнорегионов</a:t>
            </a:r>
            <a:r>
              <a:rPr lang="ru-RU" sz="2400" b="1" dirty="0"/>
              <a:t>, минимальная – для русских центральных регионов.</a:t>
            </a:r>
          </a:p>
        </p:txBody>
      </p:sp>
    </p:spTree>
    <p:extLst>
      <p:ext uri="{BB962C8B-B14F-4D97-AF65-F5344CB8AC3E}">
        <p14:creationId xmlns:p14="http://schemas.microsoft.com/office/powerpoint/2010/main" val="112563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Демографический контекст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208602" y="1444824"/>
            <a:ext cx="51549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Одни и те же регионы показаны на двух картах:</a:t>
            </a:r>
          </a:p>
          <a:p>
            <a:endParaRPr lang="ru-RU" sz="2400" b="1" dirty="0">
              <a:solidFill>
                <a:prstClr val="black"/>
              </a:solidFill>
            </a:endParaRPr>
          </a:p>
          <a:p>
            <a:r>
              <a:rPr lang="ru-RU" sz="2400" b="1" dirty="0" smtClean="0">
                <a:solidFill>
                  <a:prstClr val="black"/>
                </a:solidFill>
              </a:rPr>
              <a:t>Верх – </a:t>
            </a:r>
            <a:r>
              <a:rPr lang="ru-RU" sz="2400" b="1" dirty="0" err="1" smtClean="0">
                <a:solidFill>
                  <a:prstClr val="black"/>
                </a:solidFill>
              </a:rPr>
              <a:t>анаморфированная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>
                <a:solidFill>
                  <a:prstClr val="black"/>
                </a:solidFill>
              </a:rPr>
              <a:t>карта РФ </a:t>
            </a:r>
            <a:r>
              <a:rPr lang="ru-RU" sz="2400" b="1" dirty="0" smtClean="0">
                <a:solidFill>
                  <a:prstClr val="black"/>
                </a:solidFill>
              </a:rPr>
              <a:t>по доле детей 0-6 лет</a:t>
            </a:r>
          </a:p>
          <a:p>
            <a:endParaRPr lang="ru-RU" sz="2400" b="1" dirty="0">
              <a:solidFill>
                <a:prstClr val="black"/>
              </a:solidFill>
            </a:endParaRPr>
          </a:p>
          <a:p>
            <a:endParaRPr lang="ru-RU" sz="2400" b="1" dirty="0" smtClean="0">
              <a:solidFill>
                <a:prstClr val="black"/>
              </a:solidFill>
            </a:endParaRPr>
          </a:p>
          <a:p>
            <a:endParaRPr lang="ru-RU" sz="2400" b="1" dirty="0" smtClean="0">
              <a:solidFill>
                <a:prstClr val="black"/>
              </a:solidFill>
            </a:endParaRPr>
          </a:p>
          <a:p>
            <a:endParaRPr lang="ru-RU" sz="2400" b="1" dirty="0">
              <a:solidFill>
                <a:prstClr val="black"/>
              </a:solidFill>
            </a:endParaRPr>
          </a:p>
          <a:p>
            <a:r>
              <a:rPr lang="ru-RU" sz="2400" b="1" dirty="0" smtClean="0">
                <a:solidFill>
                  <a:prstClr val="black"/>
                </a:solidFill>
              </a:rPr>
              <a:t>Низ – контурная политико-административная карта РФ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3" name="Content Placeholder 3" descr="Untitled-1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617" r="-82617"/>
          <a:stretch>
            <a:fillRect/>
          </a:stretch>
        </p:blipFill>
        <p:spPr>
          <a:xfrm>
            <a:off x="2327275" y="1340932"/>
            <a:ext cx="9514043" cy="5074156"/>
          </a:xfrm>
        </p:spPr>
      </p:pic>
    </p:spTree>
    <p:extLst>
      <p:ext uri="{BB962C8B-B14F-4D97-AF65-F5344CB8AC3E}">
        <p14:creationId xmlns:p14="http://schemas.microsoft.com/office/powerpoint/2010/main" val="33389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Контекст социальной безопасности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8" y="1560254"/>
            <a:ext cx="8461612" cy="37487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6608" y="4941919"/>
            <a:ext cx="81753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 </a:t>
            </a:r>
            <a:r>
              <a:rPr lang="ru-RU" sz="2400" b="1" dirty="0"/>
              <a:t>30-ти регионах с наименьшей долей русского населения </a:t>
            </a:r>
            <a:r>
              <a:rPr lang="ru-RU" sz="2400" b="1" dirty="0" smtClean="0"/>
              <a:t>показатель подростковой </a:t>
            </a:r>
            <a:r>
              <a:rPr lang="ru-RU" sz="2400" b="1" dirty="0"/>
              <a:t>преступности </a:t>
            </a:r>
            <a:r>
              <a:rPr lang="ru-RU" sz="2400" b="1" dirty="0" smtClean="0"/>
              <a:t>в </a:t>
            </a:r>
            <a:r>
              <a:rPr lang="ru-RU" sz="2400" b="1" dirty="0"/>
              <a:t>среднем существенно ниже, чем в остальных регионах.</a:t>
            </a:r>
          </a:p>
        </p:txBody>
      </p:sp>
    </p:spTree>
    <p:extLst>
      <p:ext uri="{BB962C8B-B14F-4D97-AF65-F5344CB8AC3E}">
        <p14:creationId xmlns:p14="http://schemas.microsoft.com/office/powerpoint/2010/main" val="112563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Понятие «Атлас»</a:t>
            </a:r>
            <a:endParaRPr lang="en-US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3F82"/>
                </a:solidFill>
                <a:latin typeface="Myriad Pro"/>
              </a:rPr>
              <a:t>Узкое определение: </a:t>
            </a:r>
            <a:r>
              <a:rPr lang="ru-RU" sz="2000" dirty="0">
                <a:solidFill>
                  <a:prstClr val="black"/>
                </a:solidFill>
                <a:latin typeface="Cambria"/>
                <a:cs typeface="Cambria"/>
              </a:rPr>
              <a:t>Систематическое собрание географических карт, выполненное по общей программе как целостное произведение.</a:t>
            </a:r>
          </a:p>
          <a:p>
            <a:r>
              <a:rPr lang="ru-RU" sz="200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ru-RU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/>
                <a:cs typeface="Cambria"/>
              </a:rPr>
              <a:t>– Большая советская </a:t>
            </a:r>
            <a:r>
              <a:rPr lang="ru-RU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mbria"/>
                <a:cs typeface="Cambria"/>
              </a:rPr>
              <a:t>энциклопедия</a:t>
            </a:r>
          </a:p>
          <a:p>
            <a:endParaRPr lang="ru-RU" sz="2000" dirty="0" smtClean="0">
              <a:solidFill>
                <a:srgbClr val="003F82"/>
              </a:solidFill>
              <a:latin typeface="Myriad Pro"/>
            </a:endParaRPr>
          </a:p>
          <a:p>
            <a:r>
              <a:rPr lang="ru-RU" sz="2000" dirty="0" smtClean="0">
                <a:solidFill>
                  <a:srgbClr val="003F82"/>
                </a:solidFill>
                <a:latin typeface="Myriad Pro"/>
              </a:rPr>
              <a:t>Широкое определение: </a:t>
            </a:r>
            <a:r>
              <a:rPr lang="ru-RU" sz="2000" dirty="0">
                <a:solidFill>
                  <a:prstClr val="black"/>
                </a:solidFill>
                <a:latin typeface="Cambria" pitchFamily="18" charset="0"/>
              </a:rPr>
              <a:t>Название специальных </a:t>
            </a:r>
            <a:r>
              <a:rPr lang="ru-RU" sz="2000" dirty="0" smtClean="0">
                <a:solidFill>
                  <a:prstClr val="black"/>
                </a:solidFill>
                <a:latin typeface="Cambria" pitchFamily="18" charset="0"/>
              </a:rPr>
              <a:t>альбомов</a:t>
            </a:r>
            <a:endParaRPr lang="en-US" sz="2000" dirty="0" smtClean="0">
              <a:solidFill>
                <a:prstClr val="black">
                  <a:lumMod val="50000"/>
                  <a:lumOff val="50000"/>
                </a:prstClr>
              </a:solidFill>
              <a:latin typeface="Cambria" pitchFamily="18" charset="0"/>
              <a:cs typeface="Cambria"/>
            </a:endParaRPr>
          </a:p>
          <a:p>
            <a:r>
              <a:rPr lang="ru-RU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mbria" pitchFamily="18" charset="0"/>
                <a:cs typeface="Cambria"/>
              </a:rPr>
              <a:t>– Большой </a:t>
            </a:r>
            <a:r>
              <a:rPr lang="ru-RU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itchFamily="18" charset="0"/>
                <a:cs typeface="Cambria"/>
              </a:rPr>
              <a:t>энциклопедический </a:t>
            </a:r>
            <a:r>
              <a:rPr lang="ru-RU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mbria" pitchFamily="18" charset="0"/>
                <a:cs typeface="Cambria"/>
              </a:rPr>
              <a:t>словарь</a:t>
            </a:r>
          </a:p>
          <a:p>
            <a:endParaRPr lang="ru-RU" sz="1600" dirty="0" smtClean="0">
              <a:solidFill>
                <a:prstClr val="black"/>
              </a:solidFill>
              <a:latin typeface="Cambria" pitchFamily="18" charset="0"/>
              <a:cs typeface="Cambria"/>
            </a:endParaRPr>
          </a:p>
          <a:p>
            <a:r>
              <a:rPr lang="ru-RU" sz="2000" dirty="0" smtClean="0">
                <a:solidFill>
                  <a:srgbClr val="003F82"/>
                </a:solidFill>
                <a:latin typeface="Myriad Pro"/>
              </a:rPr>
              <a:t>Идея Атласа: </a:t>
            </a:r>
            <a:r>
              <a:rPr lang="ru-RU" sz="2000" b="1" dirty="0" smtClean="0">
                <a:solidFill>
                  <a:prstClr val="black"/>
                </a:solidFill>
                <a:latin typeface="Cambria" pitchFamily="18" charset="0"/>
                <a:cs typeface="Cambria"/>
              </a:rPr>
              <a:t>Диверсифицированная </a:t>
            </a:r>
            <a:r>
              <a:rPr lang="ru-RU" sz="2000" dirty="0" smtClean="0">
                <a:solidFill>
                  <a:prstClr val="black"/>
                </a:solidFill>
                <a:latin typeface="Cambria" pitchFamily="18" charset="0"/>
                <a:cs typeface="Cambria"/>
              </a:rPr>
              <a:t>региональная образовательная политика, в противоположность существующей унифицированной</a:t>
            </a:r>
            <a:endParaRPr lang="ru-RU" sz="1600" dirty="0">
              <a:solidFill>
                <a:prstClr val="black"/>
              </a:solidFill>
              <a:latin typeface="Cambria" pitchFamily="18" charset="0"/>
              <a:cs typeface="Cambria"/>
            </a:endParaRPr>
          </a:p>
          <a:p>
            <a:endParaRPr lang="ru-RU" sz="1600" dirty="0">
              <a:solidFill>
                <a:prstClr val="black"/>
              </a:solidFill>
              <a:latin typeface="Cambria" pitchFamily="18" charset="0"/>
              <a:cs typeface="Cambria"/>
            </a:endParaRPr>
          </a:p>
          <a:p>
            <a:pPr marL="18288"/>
            <a:r>
              <a:rPr lang="ru-RU" sz="2000" dirty="0" smtClean="0">
                <a:solidFill>
                  <a:prstClr val="black"/>
                </a:solidFill>
                <a:latin typeface="Cambria" pitchFamily="18" charset="0"/>
              </a:rPr>
              <a:t>Внутреннее </a:t>
            </a:r>
            <a:r>
              <a:rPr lang="ru-RU" sz="2000" dirty="0">
                <a:solidFill>
                  <a:prstClr val="black"/>
                </a:solidFill>
                <a:latin typeface="Cambria" pitchFamily="18" charset="0"/>
              </a:rPr>
              <a:t>единство Атласа обеспечивается: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  <a:latin typeface="Cambria" pitchFamily="18" charset="0"/>
              </a:rPr>
              <a:t>сопоставимостью, взаимодополняемостью и увязкой </a:t>
            </a:r>
            <a:r>
              <a:rPr lang="ru-RU" sz="2000" dirty="0" smtClean="0">
                <a:solidFill>
                  <a:prstClr val="black"/>
                </a:solidFill>
                <a:latin typeface="Cambria" pitchFamily="18" charset="0"/>
              </a:rPr>
              <a:t>разделов</a:t>
            </a:r>
            <a:r>
              <a:rPr lang="ru-RU" sz="2000" dirty="0">
                <a:solidFill>
                  <a:prstClr val="black"/>
                </a:solidFill>
                <a:latin typeface="Cambria" pitchFamily="18" charset="0"/>
              </a:rPr>
              <a:t>;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000" dirty="0" smtClean="0">
                <a:solidFill>
                  <a:prstClr val="black"/>
                </a:solidFill>
                <a:latin typeface="Cambria" pitchFamily="18" charset="0"/>
              </a:rPr>
              <a:t>единой </a:t>
            </a:r>
            <a:r>
              <a:rPr lang="ru-RU" sz="2000" dirty="0">
                <a:solidFill>
                  <a:prstClr val="black"/>
                </a:solidFill>
                <a:latin typeface="Cambria" pitchFamily="18" charset="0"/>
              </a:rPr>
              <a:t>структурой </a:t>
            </a:r>
            <a:r>
              <a:rPr lang="ru-RU" sz="2000" dirty="0" smtClean="0">
                <a:solidFill>
                  <a:prstClr val="black"/>
                </a:solidFill>
                <a:latin typeface="Cambria" pitchFamily="18" charset="0"/>
              </a:rPr>
              <a:t>банка исходных </a:t>
            </a:r>
            <a:r>
              <a:rPr lang="ru-RU" sz="2000" dirty="0">
                <a:solidFill>
                  <a:prstClr val="black"/>
                </a:solidFill>
                <a:latin typeface="Cambria" pitchFamily="18" charset="0"/>
              </a:rPr>
              <a:t>данных; 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  <a:latin typeface="Cambria" pitchFamily="18" charset="0"/>
              </a:rPr>
              <a:t>единой структурой формирования аналитических материалов; 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  <a:latin typeface="Cambria" pitchFamily="18" charset="0"/>
              </a:rPr>
              <a:t>согласованной системой обозначений;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  <a:latin typeface="Cambria" pitchFamily="18" charset="0"/>
              </a:rPr>
              <a:t>единым дизайном.</a:t>
            </a:r>
            <a:endParaRPr lang="ru-RU" sz="2000" dirty="0">
              <a:solidFill>
                <a:srgbClr val="003F82"/>
              </a:solidFill>
              <a:latin typeface="Myriad Pr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3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Контекст доходов и уровня жизни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222250" y="4891366"/>
            <a:ext cx="85399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По соотношению </a:t>
            </a:r>
            <a:r>
              <a:rPr lang="ru-RU" sz="2400" b="1" dirty="0"/>
              <a:t>доходов и прожиточного минимума</a:t>
            </a:r>
            <a:r>
              <a:rPr lang="ru-RU" sz="2400" b="1" dirty="0" smtClean="0"/>
              <a:t> выделяют три кластера: </a:t>
            </a:r>
          </a:p>
          <a:p>
            <a:r>
              <a:rPr lang="ru-RU" sz="2400" b="1" dirty="0" smtClean="0"/>
              <a:t>1) регионы центра: </a:t>
            </a:r>
            <a:r>
              <a:rPr lang="ru-RU" sz="2400" b="1" dirty="0"/>
              <a:t>в семи центральных регионах соотношение доходов и </a:t>
            </a:r>
            <a:r>
              <a:rPr lang="ru-RU" sz="2400" b="1" dirty="0" smtClean="0"/>
              <a:t>ПМ </a:t>
            </a:r>
            <a:r>
              <a:rPr lang="ru-RU" sz="2400" b="1" dirty="0"/>
              <a:t>превышает 400%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50" y="1479550"/>
            <a:ext cx="6441724" cy="318643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428750" y="1710382"/>
            <a:ext cx="741244" cy="2793379"/>
          </a:xfrm>
          <a:prstGeom prst="fram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3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Контекст доходов и уровня жизни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222250" y="4522870"/>
            <a:ext cx="85399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По соотношению </a:t>
            </a:r>
            <a:r>
              <a:rPr lang="ru-RU" sz="2400" b="1" dirty="0">
                <a:solidFill>
                  <a:prstClr val="black"/>
                </a:solidFill>
              </a:rPr>
              <a:t>доходов и прожиточного минимума</a:t>
            </a:r>
            <a:r>
              <a:rPr lang="ru-RU" sz="2400" b="1" dirty="0" smtClean="0">
                <a:solidFill>
                  <a:prstClr val="black"/>
                </a:solidFill>
              </a:rPr>
              <a:t> выделяют три кластера: </a:t>
            </a:r>
          </a:p>
          <a:p>
            <a:r>
              <a:rPr lang="ru-RU" sz="2400" b="1" dirty="0" smtClean="0">
                <a:solidFill>
                  <a:prstClr val="black"/>
                </a:solidFill>
              </a:rPr>
              <a:t>2) </a:t>
            </a:r>
            <a:r>
              <a:rPr lang="ru-RU" sz="2400" b="1" dirty="0">
                <a:solidFill>
                  <a:prstClr val="black"/>
                </a:solidFill>
              </a:rPr>
              <a:t>регионы срединной </a:t>
            </a:r>
            <a:r>
              <a:rPr lang="ru-RU" sz="2400" b="1" dirty="0" smtClean="0">
                <a:solidFill>
                  <a:prstClr val="black"/>
                </a:solidFill>
              </a:rPr>
              <a:t>зоны с повышенным показателем, </a:t>
            </a:r>
            <a:r>
              <a:rPr lang="ru-RU" sz="2400" b="1" dirty="0">
                <a:solidFill>
                  <a:prstClr val="black"/>
                </a:solidFill>
              </a:rPr>
              <a:t>от Среднего Поволжья до Западной Сибири, от Республики Татарстан до Омской области 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43" y="1424958"/>
            <a:ext cx="6344304" cy="3208337"/>
          </a:xfrm>
          <a:prstGeom prst="rect">
            <a:avLst/>
          </a:prstGeom>
        </p:spPr>
      </p:pic>
      <p:sp>
        <p:nvSpPr>
          <p:cNvPr id="12" name="Рамка 11"/>
          <p:cNvSpPr/>
          <p:nvPr/>
        </p:nvSpPr>
        <p:spPr>
          <a:xfrm>
            <a:off x="2715904" y="1710382"/>
            <a:ext cx="1405754" cy="2922913"/>
          </a:xfrm>
          <a:prstGeom prst="fram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54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Контекст доходов и уровня жизни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222250" y="5177974"/>
            <a:ext cx="85399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2) </a:t>
            </a:r>
            <a:r>
              <a:rPr lang="ru-RU" sz="2400" b="1" dirty="0">
                <a:solidFill>
                  <a:prstClr val="black"/>
                </a:solidFill>
              </a:rPr>
              <a:t>регионы срединной </a:t>
            </a:r>
            <a:r>
              <a:rPr lang="ru-RU" sz="2400" b="1" dirty="0" smtClean="0">
                <a:solidFill>
                  <a:prstClr val="black"/>
                </a:solidFill>
              </a:rPr>
              <a:t>зоны с повышенным показателем, </a:t>
            </a:r>
            <a:r>
              <a:rPr lang="ru-RU" sz="2400" b="1" dirty="0">
                <a:solidFill>
                  <a:prstClr val="black"/>
                </a:solidFill>
              </a:rPr>
              <a:t>от Среднего Поволжья до Западной Сибири, от Республики Татарстан до Омской области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72" y="1315916"/>
            <a:ext cx="5186149" cy="36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3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Контекст доходов и уровня жизни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222250" y="4522870"/>
            <a:ext cx="85399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По соотношению </a:t>
            </a:r>
            <a:r>
              <a:rPr lang="ru-RU" sz="2400" b="1" dirty="0">
                <a:solidFill>
                  <a:prstClr val="black"/>
                </a:solidFill>
              </a:rPr>
              <a:t>доходов и прожиточного минимума</a:t>
            </a:r>
            <a:r>
              <a:rPr lang="ru-RU" sz="2400" b="1" dirty="0" smtClean="0">
                <a:solidFill>
                  <a:prstClr val="black"/>
                </a:solidFill>
              </a:rPr>
              <a:t> выделяют три кластера: </a:t>
            </a:r>
          </a:p>
          <a:p>
            <a:r>
              <a:rPr lang="ru-RU" sz="2400" b="1" dirty="0" smtClean="0">
                <a:solidFill>
                  <a:prstClr val="black"/>
                </a:solidFill>
              </a:rPr>
              <a:t>3) </a:t>
            </a:r>
            <a:r>
              <a:rPr lang="ru-RU" sz="2400" b="1" dirty="0">
                <a:solidFill>
                  <a:prstClr val="black"/>
                </a:solidFill>
              </a:rPr>
              <a:t>группа русских регионов второго-третьего десятка (позиции на оси с 18-й по 30-ю от «русского» </a:t>
            </a:r>
            <a:r>
              <a:rPr lang="ru-RU" sz="2400" b="1" dirty="0" smtClean="0">
                <a:solidFill>
                  <a:prstClr val="black"/>
                </a:solidFill>
              </a:rPr>
              <a:t>полюса) с пониженными доходами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64" y="1479551"/>
            <a:ext cx="6629319" cy="3043319"/>
          </a:xfrm>
          <a:prstGeom prst="rect">
            <a:avLst/>
          </a:prstGeom>
        </p:spPr>
      </p:pic>
      <p:sp>
        <p:nvSpPr>
          <p:cNvPr id="11" name="Рамка 10"/>
          <p:cNvSpPr/>
          <p:nvPr/>
        </p:nvSpPr>
        <p:spPr>
          <a:xfrm>
            <a:off x="2547886" y="1710382"/>
            <a:ext cx="1355374" cy="2793379"/>
          </a:xfrm>
          <a:prstGeom prst="fram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54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4376" y="3671240"/>
            <a:ext cx="8689624" cy="2979371"/>
          </a:xfrm>
        </p:spPr>
        <p:txBody>
          <a:bodyPr>
            <a:normAutofit/>
          </a:bodyPr>
          <a:lstStyle/>
          <a:p>
            <a:pPr lvl="0"/>
            <a:r>
              <a:rPr lang="ru-RU" sz="3000" b="1" dirty="0" smtClean="0"/>
              <a:t>среднее общее образование </a:t>
            </a:r>
            <a:br>
              <a:rPr lang="ru-RU" sz="3000" b="1" dirty="0" smtClean="0"/>
            </a:br>
            <a:r>
              <a:rPr lang="ru-RU" sz="3000" b="1" dirty="0" smtClean="0"/>
              <a:t/>
            </a:r>
            <a:br>
              <a:rPr lang="ru-RU" sz="3000" b="1" dirty="0" smtClean="0"/>
            </a:br>
            <a:r>
              <a:rPr lang="ru-RU" sz="3000" b="1" dirty="0" smtClean="0"/>
              <a:t>Типология </a:t>
            </a:r>
            <a:r>
              <a:rPr lang="ru-RU" sz="3000" b="1" dirty="0"/>
              <a:t>регионов </a:t>
            </a:r>
            <a:r>
              <a:rPr lang="ru-RU" sz="3000" b="1" dirty="0" err="1"/>
              <a:t>рф</a:t>
            </a:r>
            <a:r>
              <a:rPr lang="ru-RU" sz="3000" b="1" dirty="0"/>
              <a:t> </a:t>
            </a:r>
            <a:r>
              <a:rPr lang="ru-RU" sz="3000" b="1" dirty="0" smtClean="0"/>
              <a:t/>
            </a:r>
            <a:br>
              <a:rPr lang="ru-RU" sz="3000" b="1" dirty="0" smtClean="0"/>
            </a:br>
            <a:r>
              <a:rPr lang="ru-RU" sz="3000" b="1" dirty="0" smtClean="0"/>
              <a:t>по </a:t>
            </a:r>
            <a:r>
              <a:rPr lang="ru-RU" sz="3000" b="1" dirty="0"/>
              <a:t>результатам повышения </a:t>
            </a:r>
            <a:r>
              <a:rPr lang="ru-RU" sz="3000" b="1" dirty="0" smtClean="0"/>
              <a:t/>
            </a:r>
            <a:br>
              <a:rPr lang="ru-RU" sz="3000" b="1" dirty="0" smtClean="0"/>
            </a:br>
            <a:r>
              <a:rPr lang="ru-RU" sz="3000" b="1" dirty="0" smtClean="0"/>
              <a:t>средней </a:t>
            </a:r>
            <a:r>
              <a:rPr lang="ru-RU" sz="3000" b="1" dirty="0"/>
              <a:t>заработной платы учителей</a:t>
            </a:r>
            <a:br>
              <a:rPr lang="ru-RU" sz="3000" b="1" dirty="0"/>
            </a:br>
            <a:r>
              <a:rPr lang="ru-RU" sz="3000" b="1" dirty="0" smtClean="0"/>
              <a:t>(</a:t>
            </a:r>
            <a:r>
              <a:rPr lang="ru-RU" sz="3000" b="1" dirty="0" err="1" smtClean="0"/>
              <a:t>деркачев</a:t>
            </a:r>
            <a:r>
              <a:rPr lang="ru-RU" sz="3000" b="1" dirty="0" smtClean="0"/>
              <a:t> </a:t>
            </a:r>
            <a:r>
              <a:rPr lang="ru-RU" sz="3000" b="1" dirty="0" err="1"/>
              <a:t>п.в</a:t>
            </a:r>
            <a:r>
              <a:rPr lang="ru-RU" sz="3000" b="1" dirty="0" smtClean="0"/>
              <a:t>.)</a:t>
            </a:r>
            <a:endParaRPr lang="ru-RU" sz="3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2" y="166046"/>
            <a:ext cx="5793601" cy="367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5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2494555" y="208551"/>
            <a:ext cx="4154894" cy="9144003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V="1">
            <a:off x="287383" y="4872218"/>
            <a:ext cx="8735202" cy="4154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Улыбающееся лицо 5"/>
          <p:cNvSpPr/>
          <p:nvPr/>
        </p:nvSpPr>
        <p:spPr>
          <a:xfrm>
            <a:off x="7054161" y="4795520"/>
            <a:ext cx="228600" cy="254000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/>
                </a:solidFill>
              </a:rPr>
              <a:t>4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Улыбающееся лицо 6"/>
          <p:cNvSpPr/>
          <p:nvPr/>
        </p:nvSpPr>
        <p:spPr>
          <a:xfrm>
            <a:off x="1470446" y="4798204"/>
            <a:ext cx="228600" cy="254000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/>
                </a:solidFill>
              </a:rPr>
              <a:t>3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Улыбающееся лицо 7"/>
          <p:cNvSpPr/>
          <p:nvPr/>
        </p:nvSpPr>
        <p:spPr>
          <a:xfrm>
            <a:off x="8728015" y="4693671"/>
            <a:ext cx="228600" cy="254000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/>
                </a:solidFill>
              </a:rPr>
              <a:t>6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Улыбающееся лицо 8"/>
          <p:cNvSpPr/>
          <p:nvPr/>
        </p:nvSpPr>
        <p:spPr>
          <a:xfrm>
            <a:off x="3293942" y="4786766"/>
            <a:ext cx="228600" cy="254000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/>
                </a:solidFill>
              </a:rPr>
              <a:t>5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Улыбающееся лицо 9"/>
          <p:cNvSpPr/>
          <p:nvPr/>
        </p:nvSpPr>
        <p:spPr>
          <a:xfrm>
            <a:off x="5192923" y="4795520"/>
            <a:ext cx="228600" cy="254000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1" name="Улыбающееся лицо 10"/>
          <p:cNvSpPr/>
          <p:nvPr/>
        </p:nvSpPr>
        <p:spPr>
          <a:xfrm>
            <a:off x="7540644" y="3638243"/>
            <a:ext cx="228600" cy="254000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5" name="Стрелка вниз 14"/>
          <p:cNvSpPr/>
          <p:nvPr/>
        </p:nvSpPr>
        <p:spPr>
          <a:xfrm rot="2452929">
            <a:off x="344827" y="4444218"/>
            <a:ext cx="286268" cy="4989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9447" y="3224655"/>
            <a:ext cx="4298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Расстояние внутри кластеров меньше 7 из 25 максимально возможных масштабированных единиц</a:t>
            </a:r>
            <a:endParaRPr lang="ru-RU" dirty="0">
              <a:solidFill>
                <a:srgbClr val="FFC000"/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169532" y="-38925"/>
            <a:ext cx="4974468" cy="9205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ИЕРАРХИЧЕСКИЙ Кластерный анализ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16475" y="1022794"/>
            <a:ext cx="87401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Данные: статистика Росстата за </a:t>
            </a:r>
            <a:r>
              <a:rPr lang="ru-RU" sz="1600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9 месяцев 2013 года </a:t>
            </a:r>
            <a:endParaRPr lang="en-US" sz="1600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Входные переменные:</a:t>
            </a: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Средняя ЗП учителей / средняя ЗП в регион</a:t>
            </a: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e (</a:t>
            </a:r>
            <a:r>
              <a:rPr lang="en-US" sz="1600" dirty="0" err="1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ZP_econ</a:t>
            </a: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)</a:t>
            </a:r>
            <a:endParaRPr lang="ru-RU" sz="1600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Средняя ЗП учителей / стоимость </a:t>
            </a: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fixed </a:t>
            </a:r>
            <a:r>
              <a:rPr lang="ru-RU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набора товаров и услуг</a:t>
            </a: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 (</a:t>
            </a:r>
            <a:r>
              <a:rPr lang="en-US" sz="1600" dirty="0" err="1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ZP_potr</a:t>
            </a: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)</a:t>
            </a:r>
            <a:endParaRPr lang="ru-RU" sz="1600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Средняя </a:t>
            </a:r>
            <a:r>
              <a:rPr lang="ru-RU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годовая ЗП учителей / ВРП</a:t>
            </a: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 (ZP_VRP)</a:t>
            </a:r>
            <a:endParaRPr lang="ru-RU" sz="1600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Значения переменных стандартизированы</a:t>
            </a:r>
            <a:endParaRPr lang="ru-RU" sz="1600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11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83" y="669546"/>
            <a:ext cx="451485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Кластер 1</a:t>
            </a:r>
            <a:r>
              <a:rPr lang="en-US" b="1" dirty="0" smtClean="0"/>
              <a:t>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72385" y="692685"/>
            <a:ext cx="419073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«</a:t>
            </a:r>
            <a:r>
              <a:rPr lang="ru-RU" sz="2000" b="1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Крепкие середнячки</a:t>
            </a:r>
            <a:r>
              <a:rPr lang="ru-RU" sz="2000" b="1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».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ЗП </a:t>
            </a:r>
            <a:r>
              <a:rPr lang="ru-RU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учителей </a:t>
            </a: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выше среднего </a:t>
            </a:r>
            <a:r>
              <a:rPr lang="ru-RU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уровня по региону (103%). </a:t>
            </a: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ЗП </a:t>
            </a:r>
            <a:r>
              <a:rPr lang="ru-RU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учителей характеризуется высоким уровнем покупательной способности (2,60 </a:t>
            </a:r>
            <a:r>
              <a:rPr lang="en-US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fixed </a:t>
            </a: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набора).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Отношение </a:t>
            </a:r>
            <a:r>
              <a:rPr lang="ru-RU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ЗП учителей к душевому ВРП </a:t>
            </a: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= 1,07.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Рекомендации: удерживать ЗП учителей на достигнутом уровне за счет бюджетов регионов.</a:t>
            </a:r>
          </a:p>
        </p:txBody>
      </p:sp>
      <p:pic>
        <p:nvPicPr>
          <p:cNvPr id="9" name="Picture 2" descr="http://s5.goodfon.ru/image/534109-1920x14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5" y="1241046"/>
            <a:ext cx="2424082" cy="202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489956" y="121185"/>
            <a:ext cx="451485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3700" b="1" dirty="0" smtClean="0"/>
              <a:t>Кластер 2</a:t>
            </a:r>
            <a:r>
              <a:rPr lang="en-US" sz="3700" b="1" dirty="0" smtClean="0"/>
              <a:t>.</a:t>
            </a:r>
            <a:r>
              <a:rPr lang="ru-RU" sz="3700" b="1" dirty="0" smtClean="0"/>
              <a:t/>
            </a:r>
            <a:br>
              <a:rPr lang="ru-RU" sz="3700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89957" y="666244"/>
            <a:ext cx="451485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«</a:t>
            </a:r>
            <a:r>
              <a:rPr lang="ru-RU" sz="2000" b="1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Опаздывающие</a:t>
            </a:r>
            <a:r>
              <a:rPr lang="ru-RU" sz="2000" b="1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».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Отставание </a:t>
            </a:r>
            <a:r>
              <a:rPr lang="ru-RU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ЗП учителей от средней по региону (0,95%). </a:t>
            </a: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Покупательная </a:t>
            </a:r>
            <a:r>
              <a:rPr lang="ru-RU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способности ЗП учителей самая низкая </a:t>
            </a: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(</a:t>
            </a:r>
            <a:r>
              <a:rPr lang="ru-RU" dirty="0" smtClean="0">
                <a:solidFill>
                  <a:prstClr val="white"/>
                </a:solidFill>
                <a:latin typeface="Century Gothic"/>
              </a:rPr>
              <a:t>2,10 </a:t>
            </a:r>
            <a:r>
              <a:rPr lang="en-US" dirty="0">
                <a:solidFill>
                  <a:prstClr val="white"/>
                </a:solidFill>
                <a:latin typeface="Century Gothic"/>
              </a:rPr>
              <a:t>fixed </a:t>
            </a:r>
            <a:r>
              <a:rPr lang="ru-RU" dirty="0" smtClean="0">
                <a:solidFill>
                  <a:prstClr val="white"/>
                </a:solidFill>
                <a:latin typeface="Century Gothic"/>
              </a:rPr>
              <a:t>набора</a:t>
            </a: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).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Нагрузка </a:t>
            </a:r>
            <a:r>
              <a:rPr lang="ru-RU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на экономику </a:t>
            </a: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средняя (1,26 </a:t>
            </a:r>
            <a:r>
              <a:rPr lang="ru-RU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душевого ВРП</a:t>
            </a: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).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Рекомендации</a:t>
            </a:r>
            <a:r>
              <a:rPr lang="ru-RU" b="1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: для доведения ЗП учителей до 100% по региону необходимы относительно небольшие средства, которые могут быть получены от федерального бюджетами.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516" y="2965141"/>
            <a:ext cx="2127730" cy="217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4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796790" y="681682"/>
            <a:ext cx="4160779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«Опережающие».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ЗП учителей намного выше средней по экономике (111%).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Стоимость жизни низкая, поэтому покупательная способность ЗП учителей (2,28) </a:t>
            </a:r>
            <a:r>
              <a:rPr lang="ru-RU" dirty="0">
                <a:solidFill>
                  <a:prstClr val="white"/>
                </a:solidFill>
                <a:latin typeface="Century Gothic"/>
              </a:rPr>
              <a:t>средняя</a:t>
            </a:r>
            <a:r>
              <a:rPr lang="ru-RU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.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Отношение ЗП учителей к душевому ВРП (1,55) говорит о том, что у регионов есть запас собственных ресурсов.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Рекомендации: удерживать ЗП </a:t>
            </a:r>
            <a:r>
              <a:rPr lang="ru-RU" b="1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учителей </a:t>
            </a:r>
            <a:r>
              <a:rPr lang="ru-RU" b="1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на достигнутом уровне </a:t>
            </a:r>
            <a:r>
              <a:rPr lang="ru-RU" b="1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за счет собственных </a:t>
            </a:r>
            <a:r>
              <a:rPr lang="ru-RU" b="1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ресурсов регионов.</a:t>
            </a:r>
            <a:endParaRPr lang="ru-RU" b="1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940" y="676120"/>
            <a:ext cx="451485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Кластер 3</a:t>
            </a:r>
            <a:r>
              <a:rPr lang="en-US" b="1" dirty="0" smtClean="0"/>
              <a:t>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98408" y="791534"/>
            <a:ext cx="438531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«Середнячки».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ЗП учителей </a:t>
            </a:r>
            <a:r>
              <a:rPr lang="ru-RU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100</a:t>
            </a: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% от среднего значения по экономике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Приемлемая покупательная способность ЗП (2,23 </a:t>
            </a:r>
            <a:r>
              <a:rPr lang="en-US" dirty="0">
                <a:solidFill>
                  <a:prstClr val="white"/>
                </a:solidFill>
                <a:latin typeface="Century Gothic"/>
              </a:rPr>
              <a:t>fixed </a:t>
            </a:r>
            <a:r>
              <a:rPr lang="ru-RU" dirty="0">
                <a:solidFill>
                  <a:prstClr val="white"/>
                </a:solidFill>
                <a:latin typeface="Century Gothic"/>
              </a:rPr>
              <a:t>набора</a:t>
            </a: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).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Соотношение годовой ЗП учителей и ВРП – 1,29.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Рекомендации: регионы находятся практически в стабильном состоянии. Для поддержания ЗП необходимы небольшие трансферты из </a:t>
            </a:r>
            <a:r>
              <a:rPr lang="ru-RU" b="1" dirty="0" err="1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фед</a:t>
            </a:r>
            <a:r>
              <a:rPr lang="ru-RU" b="1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. бюджета.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895" b="3227"/>
          <a:stretch/>
        </p:blipFill>
        <p:spPr>
          <a:xfrm>
            <a:off x="1003256" y="1251752"/>
            <a:ext cx="1923347" cy="182481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629150" y="108752"/>
            <a:ext cx="451485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3700" b="1" dirty="0" smtClean="0"/>
              <a:t>Кластер 4</a:t>
            </a:r>
            <a:r>
              <a:rPr lang="en-US" sz="3700" b="1" dirty="0" smtClean="0"/>
              <a:t>.</a:t>
            </a:r>
            <a:r>
              <a:rPr lang="ru-RU" sz="3700" b="1" dirty="0" smtClean="0"/>
              <a:t/>
            </a:r>
            <a:br>
              <a:rPr lang="ru-RU" sz="3700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170" y="3813310"/>
            <a:ext cx="1447492" cy="193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2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940" y="1031240"/>
            <a:ext cx="451485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Кластер 5</a:t>
            </a:r>
            <a:r>
              <a:rPr lang="en-US" b="1" dirty="0" smtClean="0"/>
              <a:t>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-28793" y="5509294"/>
            <a:ext cx="4902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Рекомендации: Существует большой запас региональных ресурсов для удержания ЗП на заданном уровне или дальнейшего повышения ЗП учителей.</a:t>
            </a:r>
            <a:endParaRPr lang="ru-RU" b="1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944" y="1953104"/>
            <a:ext cx="1778179" cy="29689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75267" y="1445670"/>
            <a:ext cx="27032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white"/>
                </a:solidFill>
                <a:latin typeface="Century Gothic"/>
              </a:rPr>
              <a:t>Даже очень низкая доля годовой ЗП учителей по отношению к душевому ВРП (0,28) позволяет удерживать ЗП учителей выше среднего значения по экономике (106%) и обеспечивает очень высокую покупательную способность ЗП учителей (4,17).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0717" y="1031240"/>
            <a:ext cx="1386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prstClr val="white"/>
                </a:solidFill>
                <a:latin typeface="Century Gothic"/>
              </a:rPr>
              <a:t>«Лидеры».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29150" y="72906"/>
            <a:ext cx="451485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3700" b="1" dirty="0" smtClean="0"/>
              <a:t>Кластер 6</a:t>
            </a:r>
            <a:r>
              <a:rPr lang="en-US" sz="3700" b="1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125513" y="397253"/>
            <a:ext cx="403624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«Дотационные».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ЗП </a:t>
            </a:r>
            <a:r>
              <a:rPr lang="ru-RU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учителей </a:t>
            </a: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на уровне среднего по </a:t>
            </a:r>
            <a:r>
              <a:rPr lang="ru-RU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экономике </a:t>
            </a: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(100%).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Средняя покупательная способность ЗП учителей (2,23). Соотношение годовой ЗП учителей по отношению к душевому ВРП очень высокое (3,45) говорит о том, что у регионов нет запаса собственных ресурсов.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89485" y="56545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prstClr val="white"/>
                </a:solidFill>
                <a:latin typeface="Century Gothic"/>
              </a:rPr>
              <a:t>Рекомендации: удерживать ЗП учителей на уровне 100% по экономике за счет трансфертов из федерального бюджета.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117" y="3806576"/>
            <a:ext cx="1847954" cy="18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206625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000066"/>
                </a:solidFill>
                <a:latin typeface="Myriad Pro Semibold"/>
                <a:ea typeface="ＭＳ Ｐゴシック"/>
                <a:cs typeface="ＭＳ Ｐゴシック"/>
              </a:rPr>
              <a:t>Среднее общее образование</a:t>
            </a:r>
            <a:br>
              <a:rPr lang="ru-RU" sz="4000" b="1" dirty="0" smtClean="0">
                <a:solidFill>
                  <a:srgbClr val="000066"/>
                </a:solidFill>
                <a:latin typeface="Myriad Pro Semibold"/>
                <a:ea typeface="ＭＳ Ｐゴシック"/>
                <a:cs typeface="ＭＳ Ｐゴシック"/>
              </a:rPr>
            </a:br>
            <a:r>
              <a:rPr lang="ru-RU" sz="4000" b="1" dirty="0" smtClean="0">
                <a:solidFill>
                  <a:srgbClr val="000066"/>
                </a:solidFill>
                <a:latin typeface="Myriad Pro Semibold"/>
                <a:ea typeface="ＭＳ Ｐゴシック"/>
                <a:cs typeface="ＭＳ Ｐゴシック"/>
              </a:rPr>
              <a:t>Связь ЕГЭ с контекстными факторами</a:t>
            </a:r>
            <a:endParaRPr lang="en-US" sz="4000" b="1" dirty="0" smtClean="0">
              <a:solidFill>
                <a:srgbClr val="21386F"/>
              </a:solidFill>
              <a:latin typeface="Myriad Pro Semibold"/>
              <a:ea typeface="ＭＳ Ｐゴシック"/>
              <a:cs typeface="ＭＳ Ｐゴシック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371600" y="4468813"/>
            <a:ext cx="6400800" cy="908050"/>
          </a:xfrm>
        </p:spPr>
        <p:txBody>
          <a:bodyPr/>
          <a:lstStyle/>
          <a:p>
            <a:r>
              <a:rPr lang="ru-RU" dirty="0" err="1">
                <a:solidFill>
                  <a:schemeClr val="tx1"/>
                </a:solidFill>
                <a:latin typeface="Cambria"/>
                <a:cs typeface="Cambria"/>
              </a:rPr>
              <a:t>Бешкарева</a:t>
            </a:r>
            <a:r>
              <a:rPr lang="ru-RU" dirty="0">
                <a:solidFill>
                  <a:schemeClr val="tx1"/>
                </a:solidFill>
                <a:latin typeface="Cambria"/>
                <a:cs typeface="Cambria"/>
              </a:rPr>
              <a:t> О</a:t>
            </a:r>
            <a:r>
              <a:rPr lang="ru-RU" dirty="0" smtClean="0">
                <a:solidFill>
                  <a:schemeClr val="tx1"/>
                </a:solidFill>
                <a:latin typeface="Cambria"/>
                <a:cs typeface="Cambria"/>
              </a:rPr>
              <a:t>. Выводы диссертации</a:t>
            </a:r>
            <a:endParaRPr lang="ru-RU" dirty="0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13316" name="Subtitle 2"/>
          <p:cNvSpPr txBox="1">
            <a:spLocks/>
          </p:cNvSpPr>
          <p:nvPr/>
        </p:nvSpPr>
        <p:spPr bwMode="auto">
          <a:xfrm>
            <a:off x="1371600" y="6467475"/>
            <a:ext cx="6400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lang="ru-RU" sz="800" dirty="0">
              <a:solidFill>
                <a:prstClr val="white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800" dirty="0">
                <a:solidFill>
                  <a:prstClr val="white"/>
                </a:solidFill>
              </a:rPr>
              <a:t>www.hse.ru</a:t>
            </a:r>
            <a:r>
              <a:rPr lang="ru-RU" sz="800" dirty="0">
                <a:solidFill>
                  <a:prstClr val="white"/>
                </a:solidFill>
              </a:rPr>
              <a:t> 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5224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Как это выглядит</a:t>
            </a:r>
            <a:endParaRPr lang="en-US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195555" y="4698813"/>
            <a:ext cx="223651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0" b="1" dirty="0" smtClean="0">
                <a:latin typeface="Myriad Pro"/>
              </a:rPr>
              <a:t>НЕТ</a:t>
            </a:r>
            <a:endParaRPr lang="en-US" sz="8000" b="1" dirty="0"/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5924079" y="1483263"/>
            <a:ext cx="19976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Myriad Pro"/>
              </a:rPr>
              <a:t>ДА!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566">
            <a:off x="449324" y="2051579"/>
            <a:ext cx="3153086" cy="209286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55588" y="1483263"/>
            <a:ext cx="3565785" cy="321555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407988" y="1692322"/>
            <a:ext cx="3509525" cy="2606723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08" y="2852369"/>
            <a:ext cx="3841591" cy="32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3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Связь ЕГЭ с факторами региона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9427" y="1837386"/>
            <a:ext cx="518222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itchFamily="49" charset="0"/>
              </a:rPr>
              <a:t>Взаимосвязь </a:t>
            </a:r>
            <a:r>
              <a:rPr lang="ru-RU" sz="1400" b="1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itchFamily="49" charset="0"/>
              </a:rPr>
              <a:t>среднеарефмитического</a:t>
            </a:r>
            <a:r>
              <a:rPr lang="ru-RU" sz="14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itchFamily="49" charset="0"/>
              </a:rPr>
              <a:t> балла ЕГЭ по русскому языку и математике и факторов регионального развития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itchFamily="49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itchFamily="49" charset="0"/>
              </a:rPr>
              <a:t>(*)</a:t>
            </a:r>
            <a:r>
              <a:rPr lang="ru-RU" sz="14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itchFamily="49" charset="0"/>
              </a:rPr>
              <a:t>.</a:t>
            </a:r>
          </a:p>
          <a:p>
            <a:pPr marR="600"/>
            <a:endParaRPr lang="en-US" sz="14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R="600"/>
            <a:r>
              <a:rPr lang="ru-RU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Зависимая переменная: </a:t>
            </a:r>
            <a:r>
              <a:rPr lang="ru-RU" sz="14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Cредний</a:t>
            </a:r>
            <a:r>
              <a:rPr lang="ru-RU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тестовый балл ЕГЭ (русский язык и математика за 2011 г.), балл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(EGE)</a:t>
            </a:r>
            <a:r>
              <a:rPr lang="ru-RU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</a:t>
            </a:r>
          </a:p>
          <a:p>
            <a:pPr marR="600"/>
            <a:endParaRPr lang="en-US" sz="14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R="600"/>
            <a:r>
              <a:rPr lang="ru-RU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Независимые переменные: (</a:t>
            </a:r>
            <a:r>
              <a:rPr lang="ru-RU" sz="14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конст</a:t>
            </a:r>
            <a:r>
              <a:rPr lang="ru-RU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 Расстояние от Москвы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(L)</a:t>
            </a:r>
            <a:r>
              <a:rPr lang="ru-RU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км, Доля русскоязычного населения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(RUS)</a:t>
            </a:r>
            <a:r>
              <a:rPr lang="ru-RU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%	</a:t>
            </a:r>
            <a:endParaRPr lang="en-US" sz="14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R="600"/>
            <a:endParaRPr lang="ru-RU" sz="1400" b="1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R="600"/>
            <a:r>
              <a:rPr lang="en-US" sz="14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EGE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58,6 – 0,001 </a:t>
            </a:r>
            <a:r>
              <a:rPr lang="en-US" sz="14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– 0,035 </a:t>
            </a:r>
            <a:r>
              <a:rPr lang="en-US" sz="14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RUS</a:t>
            </a:r>
          </a:p>
          <a:p>
            <a:pPr marR="600"/>
            <a:endParaRPr lang="ru-RU" sz="14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R="600"/>
            <a:r>
              <a:rPr lang="ru-RU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Это уравнение объясняет 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54% </a:t>
            </a:r>
            <a:r>
              <a:rPr lang="ru-RU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изменчивости </a:t>
            </a:r>
            <a:r>
              <a:rPr lang="ru-RU" sz="14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itchFamily="49" charset="0"/>
              </a:rPr>
              <a:t>по русскому языку и математике.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itchFamily="49" charset="0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itchFamily="49" charset="0"/>
              </a:rPr>
              <a:t>Регрессия значима на 1% уровне.</a:t>
            </a:r>
            <a:endParaRPr lang="ru-RU" sz="14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647" y="1952680"/>
            <a:ext cx="3350120" cy="320950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40957" y="5723389"/>
            <a:ext cx="8680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* По результатам магистерской диссертации ИнОбра </a:t>
            </a:r>
            <a:r>
              <a:rPr lang="ru-RU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О.Бешкаревой</a:t>
            </a:r>
            <a:r>
              <a:rPr lang="ru-RU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ru-RU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научн</a:t>
            </a:r>
            <a:r>
              <a:rPr lang="ru-RU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к</a:t>
            </a:r>
            <a:r>
              <a:rPr lang="ru-RU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онс</a:t>
            </a:r>
            <a:r>
              <a:rPr lang="ru-RU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. </a:t>
            </a:r>
            <a:r>
              <a:rPr lang="ru-RU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М.Карной</a:t>
            </a:r>
            <a:r>
              <a:rPr lang="ru-RU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научн</a:t>
            </a:r>
            <a:r>
              <a:rPr lang="ru-RU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. рук. </a:t>
            </a:r>
            <a:r>
              <a:rPr lang="ru-RU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П.Деркачев</a:t>
            </a:r>
            <a:r>
              <a:rPr lang="ru-RU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).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24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Связь ЕГЭ с факторами региона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9427" y="1907726"/>
            <a:ext cx="496564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itchFamily="49" charset="0"/>
              </a:rPr>
              <a:t>Взаимосвязь </a:t>
            </a:r>
            <a:r>
              <a:rPr lang="ru-RU" sz="1400" b="1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itchFamily="49" charset="0"/>
              </a:rPr>
              <a:t>среднеарефмитического</a:t>
            </a:r>
            <a:r>
              <a:rPr lang="ru-RU" sz="14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itchFamily="49" charset="0"/>
              </a:rPr>
              <a:t> балла ЕГЭ по русскому языку и математике и факторов регионального развития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itchFamily="49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itchFamily="49" charset="0"/>
              </a:rPr>
              <a:t>(*)</a:t>
            </a:r>
            <a:r>
              <a:rPr lang="ru-RU" sz="14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itchFamily="49" charset="0"/>
              </a:rPr>
              <a:t>.</a:t>
            </a:r>
          </a:p>
          <a:p>
            <a:pPr marR="600"/>
            <a:endParaRPr lang="en-US" sz="14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R="600"/>
            <a:r>
              <a:rPr lang="ru-RU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Зависимая переменная: </a:t>
            </a:r>
            <a:r>
              <a:rPr lang="ru-RU" sz="14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Cредний</a:t>
            </a:r>
            <a:r>
              <a:rPr lang="ru-RU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тестовый балл ЕГЭ (русский язык и математика за 2011 г.), балл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(EGE)</a:t>
            </a:r>
            <a:endParaRPr lang="ru-RU" sz="14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R="600"/>
            <a:r>
              <a:rPr lang="ru-RU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</a:t>
            </a:r>
            <a:endParaRPr lang="en-US" sz="14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R="600"/>
            <a:r>
              <a:rPr lang="ru-RU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Независимые переменные: (</a:t>
            </a:r>
            <a:r>
              <a:rPr lang="ru-RU" sz="14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конст</a:t>
            </a:r>
            <a:r>
              <a:rPr lang="ru-RU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 Расстояние от Москвы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(L)</a:t>
            </a:r>
            <a:r>
              <a:rPr lang="ru-RU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км, Доля русскоязычного населения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(RUS)</a:t>
            </a:r>
            <a:r>
              <a:rPr lang="ru-RU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%	</a:t>
            </a:r>
            <a:endParaRPr lang="en-US" sz="14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R="600"/>
            <a:endParaRPr lang="ru-RU" sz="1400" b="1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R="600"/>
            <a:r>
              <a:rPr lang="en-US" sz="14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EGE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58,6 – 0,001 </a:t>
            </a:r>
            <a:r>
              <a:rPr lang="en-US" sz="14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– 0,035 </a:t>
            </a:r>
            <a:r>
              <a:rPr lang="en-US" sz="14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RUS</a:t>
            </a:r>
          </a:p>
          <a:p>
            <a:pPr marR="600"/>
            <a:endParaRPr lang="ru-RU" sz="14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marR="600"/>
            <a:r>
              <a:rPr lang="ru-RU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Это уравнение объясняет 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54% </a:t>
            </a:r>
            <a:r>
              <a:rPr lang="ru-RU" sz="14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изменчивости </a:t>
            </a:r>
            <a:r>
              <a:rPr lang="ru-RU" sz="14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itchFamily="49" charset="0"/>
              </a:rPr>
              <a:t>по русскому языку и математике.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itchFamily="49" charset="0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itchFamily="49" charset="0"/>
              </a:rPr>
              <a:t>Регрессия значима на 1% уровне.</a:t>
            </a:r>
            <a:endParaRPr lang="ru-RU" sz="14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554" y="1941215"/>
            <a:ext cx="3451609" cy="340361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40957" y="5723389"/>
            <a:ext cx="8680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* По результатам магистерской диссертации ИнОбра </a:t>
            </a:r>
            <a:r>
              <a:rPr lang="ru-RU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О.Бешкаревой</a:t>
            </a:r>
            <a:r>
              <a:rPr lang="ru-RU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ru-RU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научн</a:t>
            </a:r>
            <a:r>
              <a:rPr lang="ru-RU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к</a:t>
            </a:r>
            <a:r>
              <a:rPr lang="ru-RU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онс</a:t>
            </a:r>
            <a:r>
              <a:rPr lang="ru-RU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. </a:t>
            </a:r>
            <a:r>
              <a:rPr lang="ru-RU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М.Карной</a:t>
            </a:r>
            <a:r>
              <a:rPr lang="ru-RU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научн</a:t>
            </a:r>
            <a:r>
              <a:rPr lang="ru-RU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. рук. </a:t>
            </a:r>
            <a:r>
              <a:rPr lang="ru-RU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П.Деркачев</a:t>
            </a:r>
            <a:r>
              <a:rPr lang="ru-RU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).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56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600" b="1" dirty="0" smtClean="0">
                <a:solidFill>
                  <a:srgbClr val="FFFFFF"/>
                </a:solidFill>
                <a:latin typeface="Myriad Pro"/>
              </a:rPr>
              <a:t>Среднее общее образование </a:t>
            </a:r>
          </a:p>
          <a:p>
            <a:r>
              <a:rPr lang="ru-RU" sz="2600" b="1" dirty="0" smtClean="0">
                <a:solidFill>
                  <a:srgbClr val="FFFFFF"/>
                </a:solidFill>
                <a:latin typeface="Myriad Pro"/>
              </a:rPr>
              <a:t>Открытость образовательных </a:t>
            </a:r>
            <a:r>
              <a:rPr lang="ru-RU" sz="2600" b="1" dirty="0">
                <a:solidFill>
                  <a:srgbClr val="FFFFFF"/>
                </a:solidFill>
                <a:latin typeface="Myriad Pro"/>
              </a:rPr>
              <a:t>организаций (</a:t>
            </a:r>
            <a:r>
              <a:rPr lang="ru-RU" sz="2600" b="1" dirty="0" err="1">
                <a:solidFill>
                  <a:srgbClr val="FFFFFF"/>
                </a:solidFill>
                <a:latin typeface="Myriad Pro"/>
              </a:rPr>
              <a:t>Мерцалова</a:t>
            </a:r>
            <a:r>
              <a:rPr lang="ru-RU" sz="2600" b="1" dirty="0">
                <a:solidFill>
                  <a:srgbClr val="FFFFFF"/>
                </a:solidFill>
                <a:latin typeface="Myriad Pro"/>
              </a:rPr>
              <a:t> Т.А</a:t>
            </a:r>
            <a:r>
              <a:rPr lang="ru-RU" sz="2600" b="1" dirty="0" smtClean="0">
                <a:solidFill>
                  <a:srgbClr val="FFFFFF"/>
                </a:solidFill>
                <a:latin typeface="Myriad Pro"/>
              </a:rPr>
              <a:t>.)</a:t>
            </a:r>
            <a:endParaRPr lang="en-US" sz="26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259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Высокий уровень межрегиональной дифференциации по </a:t>
            </a:r>
            <a:r>
              <a:rPr lang="ru-RU" sz="2000" dirty="0" smtClean="0"/>
              <a:t>доле </a:t>
            </a:r>
            <a:r>
              <a:rPr lang="ru-RU" sz="2000" dirty="0"/>
              <a:t>общеобразовательных учреждений, перешедших на электронный журнал и </a:t>
            </a:r>
            <a:r>
              <a:rPr lang="ru-RU" sz="2000" dirty="0" smtClean="0"/>
              <a:t>дневник.</a:t>
            </a:r>
          </a:p>
          <a:p>
            <a:pPr marL="0" indent="0">
              <a:buNone/>
            </a:pPr>
            <a:r>
              <a:rPr lang="ru-RU" sz="2000" dirty="0" smtClean="0"/>
              <a:t> 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Наименьшие различия наблюдаются по доле общеобразовательных учреждений, в которых созданы органы государственно-общественного </a:t>
            </a:r>
            <a:r>
              <a:rPr lang="ru-RU" sz="2000" dirty="0" smtClean="0"/>
              <a:t>управления.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Высокий уровень межрегиональной дифференциации по показателям открытости сайта органа управления </a:t>
            </a:r>
            <a:r>
              <a:rPr lang="ru-RU" sz="2000" dirty="0" smtClean="0"/>
              <a:t>образованием.</a:t>
            </a:r>
            <a:endParaRPr lang="ru-RU" sz="2000" dirty="0"/>
          </a:p>
          <a:p>
            <a:pPr marL="0" indent="0" algn="just">
              <a:buNone/>
            </a:pPr>
            <a:endParaRPr lang="ru-RU" sz="2000" dirty="0" smtClean="0"/>
          </a:p>
          <a:p>
            <a:pPr marL="0" indent="0" algn="just">
              <a:buNone/>
            </a:pPr>
            <a:r>
              <a:rPr lang="ru-RU" sz="2000" dirty="0" smtClean="0"/>
              <a:t>По </a:t>
            </a:r>
            <a:r>
              <a:rPr lang="ru-RU" sz="2000" dirty="0"/>
              <a:t>шкалам, заданным в рамках аналитики «Атласа» (С.Л. Баринов) устойчивая тенденция наблюдается по шкале «Центр-Периферия» по направлению открытость образовательных организаций и по наличию электронных услуг: выраженный рост открытости от периферии к центру.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056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368490" y="2130425"/>
            <a:ext cx="8407020" cy="2206625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000066"/>
                </a:solidFill>
                <a:latin typeface="Myriad Pro Semibold"/>
                <a:ea typeface="ＭＳ Ｐゴシック"/>
                <a:cs typeface="ＭＳ Ｐゴシック"/>
              </a:rPr>
              <a:t>Среднее общее образование Образовательное неравенство</a:t>
            </a:r>
            <a:endParaRPr lang="en-US" sz="4000" b="1" dirty="0" smtClean="0">
              <a:solidFill>
                <a:srgbClr val="21386F"/>
              </a:solidFill>
              <a:latin typeface="Myriad Pro Semibold"/>
              <a:ea typeface="ＭＳ Ｐゴシック"/>
              <a:cs typeface="ＭＳ Ｐゴシック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371600" y="4468813"/>
            <a:ext cx="6400800" cy="908050"/>
          </a:xfrm>
        </p:spPr>
        <p:txBody>
          <a:bodyPr/>
          <a:lstStyle/>
          <a:p>
            <a:r>
              <a:rPr lang="ru-RU" dirty="0" err="1">
                <a:solidFill>
                  <a:schemeClr val="tx1"/>
                </a:solidFill>
                <a:latin typeface="Cambria"/>
                <a:cs typeface="Cambria"/>
              </a:rPr>
              <a:t>Груничева</a:t>
            </a:r>
            <a:r>
              <a:rPr lang="ru-RU" dirty="0">
                <a:solidFill>
                  <a:schemeClr val="tx1"/>
                </a:solidFill>
                <a:latin typeface="Cambria"/>
                <a:cs typeface="Cambria"/>
              </a:rPr>
              <a:t> И.Г., </a:t>
            </a:r>
            <a:r>
              <a:rPr lang="ru-RU" dirty="0" err="1">
                <a:solidFill>
                  <a:schemeClr val="tx1"/>
                </a:solidFill>
                <a:latin typeface="Cambria"/>
                <a:cs typeface="Cambria"/>
              </a:rPr>
              <a:t>Косарецкий</a:t>
            </a:r>
            <a:r>
              <a:rPr lang="ru-RU" dirty="0">
                <a:solidFill>
                  <a:schemeClr val="tx1"/>
                </a:solidFill>
                <a:latin typeface="Cambria"/>
                <a:cs typeface="Cambria"/>
              </a:rPr>
              <a:t> С.Г.</a:t>
            </a:r>
            <a:br>
              <a:rPr lang="ru-RU" dirty="0">
                <a:solidFill>
                  <a:schemeClr val="tx1"/>
                </a:solidFill>
                <a:latin typeface="Cambria"/>
                <a:cs typeface="Cambria"/>
              </a:rPr>
            </a:br>
            <a:r>
              <a:rPr lang="ru-RU" dirty="0">
                <a:solidFill>
                  <a:schemeClr val="tx1"/>
                </a:solidFill>
                <a:latin typeface="Cambria"/>
                <a:cs typeface="Cambria"/>
              </a:rPr>
              <a:t>Выводы </a:t>
            </a:r>
            <a:r>
              <a:rPr lang="ru-RU" dirty="0" smtClean="0">
                <a:solidFill>
                  <a:schemeClr val="tx1"/>
                </a:solidFill>
                <a:latin typeface="Cambria"/>
                <a:cs typeface="Cambria"/>
              </a:rPr>
              <a:t>и аналитика</a:t>
            </a:r>
            <a:endParaRPr lang="ru-RU" dirty="0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13316" name="Subtitle 2"/>
          <p:cNvSpPr txBox="1">
            <a:spLocks/>
          </p:cNvSpPr>
          <p:nvPr/>
        </p:nvSpPr>
        <p:spPr bwMode="auto">
          <a:xfrm>
            <a:off x="1371600" y="6467475"/>
            <a:ext cx="6400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lang="ru-RU" sz="800" dirty="0">
              <a:solidFill>
                <a:prstClr val="white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800" dirty="0">
                <a:solidFill>
                  <a:prstClr val="white"/>
                </a:solidFill>
              </a:rPr>
              <a:t>www.hse.ru</a:t>
            </a:r>
            <a:r>
              <a:rPr lang="ru-RU" sz="800" dirty="0">
                <a:solidFill>
                  <a:prstClr val="white"/>
                </a:solidFill>
              </a:rPr>
              <a:t> 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34867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>
                <a:solidFill>
                  <a:srgbClr val="FFFFFF"/>
                </a:solidFill>
                <a:latin typeface="Myriad Pro"/>
              </a:rPr>
              <a:t>Средний балл </a:t>
            </a:r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ЕГЭ по русскому языку</a:t>
            </a:r>
            <a:r>
              <a:rPr lang="ru-RU" sz="2800" b="1" dirty="0">
                <a:solidFill>
                  <a:srgbClr val="FFFFFF"/>
                </a:solidFill>
                <a:latin typeface="Myriad Pro"/>
              </a:rPr>
              <a:t/>
            </a:r>
            <a:br>
              <a:rPr lang="ru-RU" sz="2800" b="1" dirty="0">
                <a:solidFill>
                  <a:srgbClr val="FFFFFF"/>
                </a:solidFill>
                <a:latin typeface="Myriad Pro"/>
              </a:rPr>
            </a:br>
            <a:r>
              <a:rPr lang="ru-RU" sz="2800" b="1" dirty="0">
                <a:solidFill>
                  <a:srgbClr val="FFFFFF"/>
                </a:solidFill>
                <a:latin typeface="Myriad Pro"/>
              </a:rPr>
              <a:t>Распределение оценок </a:t>
            </a:r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внутри ФО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607600"/>
            <a:ext cx="59912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88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>
                <a:solidFill>
                  <a:srgbClr val="FFFFFF"/>
                </a:solidFill>
                <a:latin typeface="Myriad Pro"/>
              </a:rPr>
              <a:t>Средний балл </a:t>
            </a:r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ЕГЭ по </a:t>
            </a:r>
            <a:r>
              <a:rPr lang="ru-RU" sz="2800" b="1" dirty="0">
                <a:solidFill>
                  <a:srgbClr val="FFFFFF"/>
                </a:solidFill>
                <a:latin typeface="Myriad Pro"/>
              </a:rPr>
              <a:t>математике</a:t>
            </a:r>
            <a:br>
              <a:rPr lang="ru-RU" sz="2800" b="1" dirty="0">
                <a:solidFill>
                  <a:srgbClr val="FFFFFF"/>
                </a:solidFill>
                <a:latin typeface="Myriad Pro"/>
              </a:rPr>
            </a:br>
            <a:r>
              <a:rPr lang="ru-RU" sz="2800" b="1" dirty="0">
                <a:solidFill>
                  <a:srgbClr val="FFFFFF"/>
                </a:solidFill>
                <a:latin typeface="Myriad Pro"/>
              </a:rPr>
              <a:t>Распределение оценок </a:t>
            </a:r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внутри ФО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536160"/>
            <a:ext cx="59912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17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>
                <a:solidFill>
                  <a:srgbClr val="FFFFFF"/>
                </a:solidFill>
                <a:latin typeface="Myriad Pro"/>
              </a:rPr>
              <a:t>Аналитические выводы: неравенство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/>
              <a:t>Высокий уровень образовательного неравенства (между школами) в значительной части субъектов РФ (40 из 78) - </a:t>
            </a:r>
            <a:r>
              <a:rPr lang="ru-RU" sz="2400" dirty="0" err="1"/>
              <a:t>децильный</a:t>
            </a:r>
            <a:r>
              <a:rPr lang="ru-RU" sz="2400" dirty="0"/>
              <a:t> коэффициент выше 2 единиц (результаты лучших в 2 раза выше результатов худших</a:t>
            </a:r>
            <a:r>
              <a:rPr lang="ru-RU" sz="2400" dirty="0" smtClean="0"/>
              <a:t>).</a:t>
            </a:r>
          </a:p>
          <a:p>
            <a:pPr marL="0" indent="0">
              <a:buNone/>
            </a:pPr>
            <a:endParaRPr lang="ru-RU" sz="2400" dirty="0"/>
          </a:p>
          <a:p>
            <a:pPr marL="0" indent="0" algn="just">
              <a:buNone/>
            </a:pPr>
            <a:r>
              <a:rPr lang="ru-RU" sz="2400" dirty="0"/>
              <a:t>Наилучшее качество образования в верхнем дециле обеспечивается в СКФО, наихудшее в Приморском ФО </a:t>
            </a:r>
            <a:endParaRPr lang="ru-RU" sz="2400" dirty="0" smtClean="0"/>
          </a:p>
          <a:p>
            <a:pPr marL="0" indent="0" algn="just">
              <a:buNone/>
            </a:pPr>
            <a:endParaRPr lang="ru-RU" sz="2400" dirty="0"/>
          </a:p>
          <a:p>
            <a:pPr marL="0" indent="0" algn="just">
              <a:buNone/>
            </a:pPr>
            <a:r>
              <a:rPr lang="ru-RU" sz="2400" dirty="0" smtClean="0"/>
              <a:t>Не </a:t>
            </a:r>
            <a:r>
              <a:rPr lang="ru-RU" sz="2400" dirty="0"/>
              <a:t>выявлено связи между уровнем социального неравенства (расслоения) (коэффициент </a:t>
            </a:r>
            <a:r>
              <a:rPr lang="ru-RU" sz="2400" dirty="0" err="1"/>
              <a:t>Джинни</a:t>
            </a:r>
            <a:r>
              <a:rPr lang="ru-RU" sz="2400" dirty="0"/>
              <a:t>, Индекс «Робин Гуда») и образовательного неравенства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233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err="1" smtClean="0">
                <a:solidFill>
                  <a:srgbClr val="FFFFFF"/>
                </a:solidFill>
                <a:latin typeface="Myriad Pro"/>
              </a:rPr>
              <a:t>Децильный</a:t>
            </a:r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 коэффициент </a:t>
            </a:r>
          </a:p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среднего балла ЕГЭ в регионах РФ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11" name="Picture 2" descr="D:\Users\kozina\Desktop\Untitl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2" y="1426623"/>
            <a:ext cx="8345488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16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Коэффициент Джини в регионах РФ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10" name="Picture 2" descr="D:\Users\kozina\Desktop\Education\Untitl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88" y="1433531"/>
            <a:ext cx="8347076" cy="492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6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Корреляция </a:t>
            </a:r>
            <a:r>
              <a:rPr lang="ru-RU" sz="2800" b="1" dirty="0" err="1" smtClean="0">
                <a:solidFill>
                  <a:srgbClr val="FFFFFF"/>
                </a:solidFill>
                <a:latin typeface="Myriad Pro"/>
              </a:rPr>
              <a:t>коэф</a:t>
            </a:r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-та Джини и </a:t>
            </a:r>
            <a:r>
              <a:rPr lang="ru-RU" sz="2800" b="1" dirty="0" err="1" smtClean="0">
                <a:solidFill>
                  <a:srgbClr val="FFFFFF"/>
                </a:solidFill>
                <a:latin typeface="Myriad Pro"/>
              </a:rPr>
              <a:t>децильного</a:t>
            </a:r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 </a:t>
            </a:r>
            <a:r>
              <a:rPr lang="ru-RU" sz="2800" b="1" dirty="0" err="1" smtClean="0">
                <a:solidFill>
                  <a:srgbClr val="FFFFFF"/>
                </a:solidFill>
                <a:latin typeface="Myriad Pro"/>
              </a:rPr>
              <a:t>коэф</a:t>
            </a:r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-та по ЕГЭ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71456" y="6356350"/>
            <a:ext cx="2133600" cy="365125"/>
          </a:xfrm>
        </p:spPr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graphicFrame>
        <p:nvGraphicFramePr>
          <p:cNvPr id="11" name="Chart 3"/>
          <p:cNvGraphicFramePr/>
          <p:nvPr>
            <p:extLst>
              <p:ext uri="{D42A27DB-BD31-4B8C-83A1-F6EECF244321}">
                <p14:modId xmlns:p14="http://schemas.microsoft.com/office/powerpoint/2010/main" val="2551920705"/>
              </p:ext>
            </p:extLst>
          </p:nvPr>
        </p:nvGraphicFramePr>
        <p:xfrm>
          <a:off x="222250" y="1585914"/>
          <a:ext cx="6186488" cy="4642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 Placeholder 1"/>
          <p:cNvSpPr txBox="1">
            <a:spLocks/>
          </p:cNvSpPr>
          <p:nvPr/>
        </p:nvSpPr>
        <p:spPr>
          <a:xfrm>
            <a:off x="6553200" y="3903192"/>
            <a:ext cx="2590800" cy="43227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</a:rPr>
              <a:t>Все регионы концентрируются в центре, линейная </a:t>
            </a:r>
            <a:r>
              <a:rPr lang="ru-RU" sz="2400" b="1" dirty="0">
                <a:solidFill>
                  <a:schemeClr val="tx1"/>
                </a:solidFill>
              </a:rPr>
              <a:t>зависимость </a:t>
            </a:r>
            <a:r>
              <a:rPr lang="ru-RU" sz="2400" b="1" dirty="0" smtClean="0">
                <a:solidFill>
                  <a:schemeClr val="tx1"/>
                </a:solidFill>
              </a:rPr>
              <a:t>отсутствует</a:t>
            </a:r>
          </a:p>
          <a:p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7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 dirty="0" smtClean="0">
                <a:solidFill>
                  <a:prstClr val="white"/>
                </a:solidFill>
              </a:rPr>
              <a:t>Рабочее </a:t>
            </a:r>
            <a:r>
              <a:rPr lang="ru-RU" sz="2400" b="1" dirty="0">
                <a:solidFill>
                  <a:prstClr val="white"/>
                </a:solidFill>
              </a:rPr>
              <a:t>определение </a:t>
            </a:r>
            <a:r>
              <a:rPr lang="ru-RU" sz="2400" b="1" dirty="0" smtClean="0">
                <a:solidFill>
                  <a:prstClr val="white"/>
                </a:solidFill>
              </a:rPr>
              <a:t>«Атлас региональных образовательных систем»</a:t>
            </a:r>
            <a:endParaRPr lang="en-US" sz="24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Информационно-аналитическая база по развитию региональных систем </a:t>
            </a: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образования. База включает 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в себя:</a:t>
            </a:r>
          </a:p>
          <a:p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		1) </a:t>
            </a:r>
            <a:r>
              <a:rPr lang="ru-RU" sz="2400" u="sng" dirty="0" smtClean="0">
                <a:solidFill>
                  <a:prstClr val="black"/>
                </a:solidFill>
                <a:latin typeface="Cambria"/>
                <a:cs typeface="Cambria"/>
              </a:rPr>
              <a:t>банк первичных данных</a:t>
            </a: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(статистические данные, опросы, примеры, кейсы);</a:t>
            </a:r>
          </a:p>
          <a:p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		2) </a:t>
            </a:r>
            <a:r>
              <a:rPr lang="ru-RU" sz="2400" u="sng" dirty="0" smtClean="0">
                <a:solidFill>
                  <a:prstClr val="black"/>
                </a:solidFill>
                <a:latin typeface="Cambria"/>
                <a:cs typeface="Cambria"/>
              </a:rPr>
              <a:t>банк </a:t>
            </a:r>
            <a:r>
              <a:rPr lang="ru-RU" sz="2400" u="sng" dirty="0">
                <a:solidFill>
                  <a:prstClr val="black"/>
                </a:solidFill>
                <a:latin typeface="Cambria"/>
                <a:cs typeface="Cambria"/>
              </a:rPr>
              <a:t>аналитических материалов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 (собственные разработки и материалы чужих исследований, в том числе и зарубежных</a:t>
            </a: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);</a:t>
            </a:r>
          </a:p>
          <a:p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	</a:t>
            </a: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	3) </a:t>
            </a:r>
            <a:r>
              <a:rPr lang="ru-RU" sz="2400" u="sng" dirty="0" smtClean="0">
                <a:solidFill>
                  <a:prstClr val="black"/>
                </a:solidFill>
                <a:latin typeface="Cambria"/>
                <a:cs typeface="Cambria"/>
              </a:rPr>
              <a:t>банк лучших практик</a:t>
            </a: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 развития региональных образовательных систем.</a:t>
            </a:r>
          </a:p>
          <a:p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Атлас позволит получить информацию: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о развитии образования в регионах РФ;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об образовательном ландшафте России и ее частей;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о реализации образовательной политики в РФ.</a:t>
            </a:r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8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206625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000066"/>
                </a:solidFill>
                <a:latin typeface="Myriad Pro Semibold"/>
                <a:ea typeface="ＭＳ Ｐゴシック"/>
                <a:cs typeface="ＭＳ Ｐゴシック"/>
              </a:rPr>
              <a:t>Профессиональное образование</a:t>
            </a:r>
            <a:br>
              <a:rPr lang="ru-RU" sz="4000" b="1" dirty="0" smtClean="0">
                <a:solidFill>
                  <a:srgbClr val="000066"/>
                </a:solidFill>
                <a:latin typeface="Myriad Pro Semibold"/>
                <a:ea typeface="ＭＳ Ｐゴシック"/>
                <a:cs typeface="ＭＳ Ｐゴシック"/>
              </a:rPr>
            </a:br>
            <a:r>
              <a:rPr lang="ru-RU" sz="4000" b="1" dirty="0" smtClean="0">
                <a:solidFill>
                  <a:srgbClr val="000066"/>
                </a:solidFill>
                <a:latin typeface="Myriad Pro Semibold"/>
                <a:ea typeface="ＭＳ Ｐゴシック"/>
                <a:cs typeface="ＭＳ Ｐゴシック"/>
              </a:rPr>
              <a:t>Заработные платы педагогов</a:t>
            </a:r>
            <a:endParaRPr lang="en-US" sz="4000" b="1" dirty="0" smtClean="0">
              <a:solidFill>
                <a:srgbClr val="21386F"/>
              </a:solidFill>
              <a:latin typeface="Myriad Pro Semibold"/>
              <a:ea typeface="ＭＳ Ｐゴシック"/>
              <a:cs typeface="ＭＳ Ｐゴシック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371600" y="4468813"/>
            <a:ext cx="6400800" cy="908050"/>
          </a:xfrm>
        </p:spPr>
        <p:txBody>
          <a:bodyPr/>
          <a:lstStyle/>
          <a:p>
            <a:r>
              <a:rPr lang="ru-RU" dirty="0" err="1" smtClean="0">
                <a:solidFill>
                  <a:schemeClr val="tx1"/>
                </a:solidFill>
                <a:latin typeface="Cambria"/>
                <a:cs typeface="Cambria"/>
              </a:rPr>
              <a:t>Дудырев</a:t>
            </a:r>
            <a:r>
              <a:rPr lang="ru-RU" dirty="0" smtClean="0">
                <a:solidFill>
                  <a:schemeClr val="tx1"/>
                </a:solidFill>
                <a:latin typeface="Cambria"/>
                <a:cs typeface="Cambria"/>
              </a:rPr>
              <a:t> Ф.Ф., Деркачев П.В. Выводы и аналитика</a:t>
            </a:r>
            <a:endParaRPr lang="ru-RU" dirty="0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13316" name="Subtitle 2"/>
          <p:cNvSpPr txBox="1">
            <a:spLocks/>
          </p:cNvSpPr>
          <p:nvPr/>
        </p:nvSpPr>
        <p:spPr bwMode="auto">
          <a:xfrm>
            <a:off x="1371600" y="6467475"/>
            <a:ext cx="6400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lang="ru-RU" sz="800" dirty="0">
              <a:solidFill>
                <a:prstClr val="white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800" dirty="0">
                <a:solidFill>
                  <a:prstClr val="white"/>
                </a:solidFill>
              </a:rPr>
              <a:t>www.hse.ru</a:t>
            </a:r>
            <a:r>
              <a:rPr lang="ru-RU" sz="800" dirty="0">
                <a:solidFill>
                  <a:prstClr val="white"/>
                </a:solidFill>
              </a:rPr>
              <a:t> 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310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Заработные платы в СПО и в экономике региона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graphicFrame>
        <p:nvGraphicFramePr>
          <p:cNvPr id="12" name="Диаграмм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713293"/>
              </p:ext>
            </p:extLst>
          </p:nvPr>
        </p:nvGraphicFramePr>
        <p:xfrm>
          <a:off x="491620" y="1369355"/>
          <a:ext cx="8270543" cy="4986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5393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Заработные платы в СПО и в медицине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059645"/>
              </p:ext>
            </p:extLst>
          </p:nvPr>
        </p:nvGraphicFramePr>
        <p:xfrm>
          <a:off x="739071" y="1479550"/>
          <a:ext cx="7627007" cy="4757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931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Темп роста заработных плат в СПО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graphicFrame>
        <p:nvGraphicFramePr>
          <p:cNvPr id="11" name="Диаграмм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670683"/>
              </p:ext>
            </p:extLst>
          </p:nvPr>
        </p:nvGraphicFramePr>
        <p:xfrm>
          <a:off x="699336" y="1382849"/>
          <a:ext cx="7902053" cy="4973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5067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206625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000066"/>
                </a:solidFill>
                <a:latin typeface="Myriad Pro Semibold"/>
                <a:ea typeface="ＭＳ Ｐゴシック"/>
                <a:cs typeface="ＭＳ Ｐゴシック"/>
              </a:rPr>
              <a:t/>
            </a:r>
            <a:br>
              <a:rPr lang="ru-RU" sz="4000" b="1" dirty="0" smtClean="0">
                <a:solidFill>
                  <a:srgbClr val="000066"/>
                </a:solidFill>
                <a:latin typeface="Myriad Pro Semibold"/>
                <a:ea typeface="ＭＳ Ｐゴシック"/>
                <a:cs typeface="ＭＳ Ｐゴシック"/>
              </a:rPr>
            </a:br>
            <a:r>
              <a:rPr lang="ru-RU" sz="4000" b="1" dirty="0" smtClean="0">
                <a:solidFill>
                  <a:srgbClr val="000066"/>
                </a:solidFill>
                <a:latin typeface="Myriad Pro Semibold"/>
                <a:ea typeface="ＭＳ Ｐゴシック"/>
                <a:cs typeface="ＭＳ Ｐゴシック"/>
              </a:rPr>
              <a:t>Региональные системы </a:t>
            </a:r>
            <a:r>
              <a:rPr lang="ru-RU" sz="4000" b="1" dirty="0">
                <a:solidFill>
                  <a:srgbClr val="000066"/>
                </a:solidFill>
                <a:latin typeface="Myriad Pro Semibold"/>
                <a:ea typeface="ＭＳ Ｐゴシック"/>
                <a:cs typeface="ＭＳ Ｐゴシック"/>
              </a:rPr>
              <a:t>высшего </a:t>
            </a:r>
            <a:r>
              <a:rPr lang="ru-RU" sz="4000" b="1" dirty="0" smtClean="0">
                <a:solidFill>
                  <a:srgbClr val="000066"/>
                </a:solidFill>
                <a:latin typeface="Myriad Pro Semibold"/>
                <a:ea typeface="ＭＳ Ｐゴシック"/>
                <a:cs typeface="ＭＳ Ｐゴシック"/>
              </a:rPr>
              <a:t>образования</a:t>
            </a:r>
            <a:endParaRPr lang="en-US" sz="4000" b="1" dirty="0" smtClean="0">
              <a:solidFill>
                <a:srgbClr val="21386F"/>
              </a:solidFill>
              <a:latin typeface="Myriad Pro Semibold"/>
              <a:ea typeface="ＭＳ Ｐゴシック"/>
              <a:cs typeface="ＭＳ Ｐゴシック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371600" y="4468813"/>
            <a:ext cx="6400800" cy="908050"/>
          </a:xfrm>
        </p:spPr>
        <p:txBody>
          <a:bodyPr/>
          <a:lstStyle/>
          <a:p>
            <a:r>
              <a:rPr lang="ru-RU" dirty="0" err="1">
                <a:solidFill>
                  <a:schemeClr val="tx1"/>
                </a:solidFill>
                <a:latin typeface="Cambria"/>
                <a:cs typeface="Cambria"/>
              </a:rPr>
              <a:t>Лешуков</a:t>
            </a:r>
            <a:r>
              <a:rPr lang="ru-RU" dirty="0">
                <a:solidFill>
                  <a:schemeClr val="tx1"/>
                </a:solidFill>
                <a:latin typeface="Cambria"/>
                <a:cs typeface="Cambria"/>
              </a:rPr>
              <a:t> О.В</a:t>
            </a:r>
            <a:r>
              <a:rPr lang="ru-RU" dirty="0" smtClean="0">
                <a:solidFill>
                  <a:schemeClr val="tx1"/>
                </a:solidFill>
                <a:latin typeface="Cambria"/>
                <a:cs typeface="Cambria"/>
              </a:rPr>
              <a:t>. Выводы и аналитика</a:t>
            </a:r>
            <a:endParaRPr lang="ru-RU" dirty="0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13316" name="Subtitle 2"/>
          <p:cNvSpPr txBox="1">
            <a:spLocks/>
          </p:cNvSpPr>
          <p:nvPr/>
        </p:nvSpPr>
        <p:spPr bwMode="auto">
          <a:xfrm>
            <a:off x="1371600" y="6467475"/>
            <a:ext cx="6400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lang="ru-RU" sz="800" dirty="0">
              <a:solidFill>
                <a:prstClr val="white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800" dirty="0">
                <a:solidFill>
                  <a:prstClr val="white"/>
                </a:solidFill>
              </a:rPr>
              <a:t>www.hse.ru</a:t>
            </a:r>
            <a:r>
              <a:rPr lang="ru-RU" sz="800" dirty="0">
                <a:solidFill>
                  <a:prstClr val="white"/>
                </a:solidFill>
              </a:rPr>
              <a:t> 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62943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>
                <a:solidFill>
                  <a:srgbClr val="FFFFFF"/>
                </a:solidFill>
                <a:latin typeface="Myriad Pro"/>
              </a:rPr>
              <a:t>Степень концентрации региональных систем высшего образования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843543"/>
              </p:ext>
            </p:extLst>
          </p:nvPr>
        </p:nvGraphicFramePr>
        <p:xfrm>
          <a:off x="0" y="1196755"/>
          <a:ext cx="9144000" cy="3829751"/>
        </p:xfrm>
        <a:graphic>
          <a:graphicData uri="http://schemas.openxmlformats.org/drawingml/2006/table">
            <a:tbl>
              <a:tblPr/>
              <a:tblGrid>
                <a:gridCol w="3411909"/>
                <a:gridCol w="3332562"/>
                <a:gridCol w="2399529"/>
              </a:tblGrid>
              <a:tr h="7074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Регион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Индекс </a:t>
                      </a:r>
                      <a:r>
                        <a:rPr lang="ru-RU" sz="1800" b="1" u="none" strike="noStrike" dirty="0" err="1">
                          <a:effectLst/>
                        </a:rPr>
                        <a:t>Херфиндаля-Хиршмана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Индекс концентрации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62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Республика Алтай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0,98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100,0%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62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Республика Тыва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0,96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100,0%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62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Республика Ингушетия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0,95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100,0%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62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Республика Калмыкия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0,64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92,0%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62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Новгородская область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0,59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85,4%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62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 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2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Ростовская область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0,07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37,3%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40000"/>
                        <a:lumOff val="60000"/>
                      </a:srgbClr>
                    </a:solidFill>
                  </a:tcPr>
                </a:tc>
              </a:tr>
              <a:tr h="262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Самарская область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0,06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30,3%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40000"/>
                        <a:lumOff val="60000"/>
                      </a:srgbClr>
                    </a:solidFill>
                  </a:tcPr>
                </a:tc>
              </a:tr>
              <a:tr h="262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Санкт-Петербург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0,04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23,0%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40000"/>
                        <a:lumOff val="60000"/>
                      </a:srgbClr>
                    </a:solidFill>
                  </a:tcPr>
                </a:tc>
              </a:tr>
              <a:tr h="262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Московская область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0,04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23,2%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40000"/>
                        <a:lumOff val="60000"/>
                      </a:srgbClr>
                    </a:solidFill>
                  </a:tcPr>
                </a:tc>
              </a:tr>
              <a:tr h="262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Москва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12,0%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5013176"/>
            <a:ext cx="8892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  <a:latin typeface="Calibri"/>
              </a:rPr>
              <a:t>59% регионов – «высококонцентрированные» (высокая степень монополизации)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  <a:latin typeface="Calibri"/>
              </a:rPr>
              <a:t>22% регионов – «</a:t>
            </a:r>
            <a:r>
              <a:rPr lang="ru-RU" b="1" dirty="0" err="1" smtClean="0">
                <a:solidFill>
                  <a:prstClr val="black"/>
                </a:solidFill>
                <a:latin typeface="Calibri"/>
              </a:rPr>
              <a:t>умеренноконцентрированные</a:t>
            </a:r>
            <a:r>
              <a:rPr lang="ru-RU" b="1" dirty="0" smtClean="0">
                <a:solidFill>
                  <a:prstClr val="black"/>
                </a:solidFill>
                <a:latin typeface="Calibri"/>
              </a:rPr>
              <a:t>» 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  <a:latin typeface="Calibri"/>
              </a:rPr>
              <a:t>19% регионов – «</a:t>
            </a:r>
            <a:r>
              <a:rPr lang="ru-RU" b="1" dirty="0" err="1" smtClean="0">
                <a:solidFill>
                  <a:prstClr val="black"/>
                </a:solidFill>
                <a:latin typeface="Calibri"/>
              </a:rPr>
              <a:t>низкоконцентрированные</a:t>
            </a:r>
            <a:r>
              <a:rPr lang="ru-RU" b="1" dirty="0" smtClean="0">
                <a:solidFill>
                  <a:prstClr val="black"/>
                </a:solidFill>
                <a:latin typeface="Calibri"/>
              </a:rPr>
              <a:t>»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black"/>
              </a:solidFill>
              <a:latin typeface="Calibri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Calibri"/>
              </a:rPr>
              <a:t>Степень концентрации снижается при переходе от периферии к центру</a:t>
            </a:r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956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>
                <a:solidFill>
                  <a:srgbClr val="FFFFFF"/>
                </a:solidFill>
                <a:latin typeface="Myriad Pro"/>
              </a:rPr>
              <a:t>Соотношение численности студентов и преподавателей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95" y="1412776"/>
            <a:ext cx="7103689" cy="4958978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91543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>
                <a:solidFill>
                  <a:srgbClr val="FFFFFF"/>
                </a:solidFill>
                <a:latin typeface="Myriad Pro"/>
              </a:rPr>
              <a:t>Охват населения региональными системами высшего образования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08912" cy="5112568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64427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Распределение </a:t>
            </a:r>
            <a:r>
              <a:rPr lang="ru-RU" sz="2800" b="1" dirty="0">
                <a:solidFill>
                  <a:srgbClr val="FFFFFF"/>
                </a:solidFill>
                <a:latin typeface="Myriad Pro"/>
              </a:rPr>
              <a:t>среднего уровня заработных плат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11" name="Рисунок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272808" cy="4896544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71623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smtClean="0">
                <a:solidFill>
                  <a:srgbClr val="FFFFFF"/>
                </a:solidFill>
                <a:latin typeface="Myriad Pro"/>
              </a:rPr>
              <a:t>Выводы по высшему образованию</a:t>
            </a:r>
            <a:endParaRPr lang="en-US" sz="2800" b="1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255589" y="1484784"/>
            <a:ext cx="850657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latin typeface="Calibri"/>
              </a:rPr>
              <a:t>В регионах, характеризующихся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</a:rPr>
              <a:t>б</a:t>
            </a:r>
            <a:r>
              <a:rPr lang="ru-RU" sz="2000" b="1" i="1" dirty="0" smtClean="0">
                <a:solidFill>
                  <a:prstClr val="black"/>
                </a:solidFill>
                <a:latin typeface="Calibri"/>
              </a:rPr>
              <a:t>о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</a:rPr>
              <a:t>льшим </a:t>
            </a:r>
            <a:r>
              <a:rPr lang="ru-RU" sz="2000" b="1" dirty="0">
                <a:solidFill>
                  <a:prstClr val="black"/>
                </a:solidFill>
                <a:latin typeface="Calibri"/>
              </a:rPr>
              <a:t>масштабом систем высшего образования (количество вузов, численность студентов и т.д.) наблюдается более высокое благосостояние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</a:rPr>
              <a:t>населения </a:t>
            </a:r>
            <a:endParaRPr lang="ru-RU" sz="2000" b="1" dirty="0">
              <a:solidFill>
                <a:prstClr val="black"/>
              </a:solidFill>
              <a:latin typeface="Calibri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>
                <a:solidFill>
                  <a:prstClr val="black"/>
                </a:solidFill>
                <a:latin typeface="Calibri"/>
              </a:rPr>
              <a:t>(ВРП на душу населения положительно взаимосвязано с показателями масштаба высшего образования (индекс корреляции – около 0,4))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prstClr val="black"/>
              </a:solidFill>
              <a:latin typeface="Calibri"/>
            </a:endParaRP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latin typeface="Calibri"/>
              </a:rPr>
              <a:t>Наблюдается устойчивая обратная зависимость между долей внебюджетных средств в системе высшего образования и среднедушевыми показателями доходов населения (0,480)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prstClr val="black"/>
              </a:solidFill>
              <a:latin typeface="Calibri"/>
            </a:endParaRP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latin typeface="Calibri"/>
              </a:rPr>
              <a:t>Показатели масштаба и экономической эффективности региональных систем высшего образования существенно влияют на индекс инвестиционной привлекательности региона</a:t>
            </a:r>
          </a:p>
        </p:txBody>
      </p:sp>
    </p:spTree>
    <p:extLst>
      <p:ext uri="{BB962C8B-B14F-4D97-AF65-F5344CB8AC3E}">
        <p14:creationId xmlns:p14="http://schemas.microsoft.com/office/powerpoint/2010/main" val="278731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200" b="1" dirty="0" smtClean="0">
                <a:solidFill>
                  <a:srgbClr val="FFFFFF"/>
                </a:solidFill>
              </a:rPr>
              <a:t>Назначение Атласа</a:t>
            </a:r>
            <a:endParaRPr lang="en-US" sz="3200" dirty="0">
              <a:solidFill>
                <a:srgbClr val="FFFFFF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36191"/>
            <a:ext cx="853991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Материал для совместного обсуждения вопросов регионального образования </a:t>
            </a:r>
            <a:r>
              <a:rPr lang="ru-RU" sz="2400" u="sng" dirty="0">
                <a:solidFill>
                  <a:prstClr val="black"/>
                </a:solidFill>
                <a:latin typeface="Cambria"/>
                <a:cs typeface="Cambria"/>
              </a:rPr>
              <a:t>власти и экспертного </a:t>
            </a:r>
            <a:r>
              <a:rPr lang="ru-RU" sz="2400" u="sng" dirty="0" smtClean="0">
                <a:solidFill>
                  <a:prstClr val="black"/>
                </a:solidFill>
                <a:latin typeface="Cambria"/>
                <a:cs typeface="Cambria"/>
              </a:rPr>
              <a:t>сообщества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u="sng" dirty="0">
                <a:solidFill>
                  <a:prstClr val="black"/>
                </a:solidFill>
                <a:latin typeface="Cambria"/>
                <a:cs typeface="Cambria"/>
              </a:rPr>
              <a:t>Объединение частных усилий</a:t>
            </a:r>
            <a:r>
              <a:rPr lang="en-US" sz="240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по изучению региональных систем </a:t>
            </a: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образования.</a:t>
            </a:r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u="sng" dirty="0">
                <a:solidFill>
                  <a:prstClr val="black"/>
                </a:solidFill>
                <a:latin typeface="Cambria"/>
                <a:cs typeface="Cambria"/>
              </a:rPr>
              <a:t>Оформление индивидуальных особенностей регионов</a:t>
            </a:r>
            <a:r>
              <a:rPr lang="ru-RU" sz="2400" b="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для проведения образовательной </a:t>
            </a: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политики.</a:t>
            </a:r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u="sng" dirty="0" smtClean="0">
                <a:solidFill>
                  <a:prstClr val="black"/>
                </a:solidFill>
                <a:latin typeface="Cambria"/>
                <a:cs typeface="Cambria"/>
              </a:rPr>
              <a:t>Ускорение </a:t>
            </a:r>
            <a:r>
              <a:rPr lang="ru-RU" sz="2400" u="sng" dirty="0">
                <a:solidFill>
                  <a:prstClr val="black"/>
                </a:solidFill>
                <a:latin typeface="Cambria"/>
                <a:cs typeface="Cambria"/>
              </a:rPr>
              <a:t>диффузии инноваций</a:t>
            </a:r>
            <a:r>
              <a:rPr lang="ru-RU" sz="2400" b="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в российском </a:t>
            </a: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образовании.</a:t>
            </a:r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u="sng" dirty="0">
                <a:solidFill>
                  <a:prstClr val="black"/>
                </a:solidFill>
                <a:latin typeface="Cambria"/>
                <a:cs typeface="Cambria"/>
              </a:rPr>
              <a:t>Систематизация накопленных знаний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, методик, показателей и результатов</a:t>
            </a: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Будущее 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ядро исследовательской системы </a:t>
            </a:r>
            <a:r>
              <a:rPr lang="ru-RU" sz="2400" u="sng" dirty="0">
                <a:solidFill>
                  <a:prstClr val="black"/>
                </a:solidFill>
                <a:latin typeface="Cambria"/>
                <a:cs typeface="Cambria"/>
              </a:rPr>
              <a:t>РЧП</a:t>
            </a:r>
            <a:r>
              <a:rPr lang="en-US" sz="2400" dirty="0">
                <a:solidFill>
                  <a:prstClr val="black"/>
                </a:solidFill>
                <a:latin typeface="Cambria"/>
                <a:cs typeface="Cambria"/>
              </a:rPr>
              <a:t> (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развитие человеческого потенциала).</a:t>
            </a:r>
          </a:p>
          <a:p>
            <a:pPr marL="514350" indent="-514350">
              <a:buFont typeface="+mj-lt"/>
              <a:buAutoNum type="arabicPeriod"/>
            </a:pPr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2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ubtitle 2"/>
          <p:cNvSpPr>
            <a:spLocks noGrp="1"/>
          </p:cNvSpPr>
          <p:nvPr>
            <p:ph type="subTitle" idx="1"/>
          </p:nvPr>
        </p:nvSpPr>
        <p:spPr>
          <a:xfrm>
            <a:off x="1371600" y="4468813"/>
            <a:ext cx="6400800" cy="908050"/>
          </a:xfrm>
        </p:spPr>
        <p:txBody>
          <a:bodyPr/>
          <a:lstStyle/>
          <a:p>
            <a:r>
              <a:rPr lang="ru-RU" sz="1200" dirty="0" smtClean="0">
                <a:solidFill>
                  <a:srgbClr val="003F82"/>
                </a:solidFill>
                <a:latin typeface="Myriad Pro"/>
                <a:ea typeface="ＭＳ Ｐゴシック"/>
                <a:cs typeface="ＭＳ Ｐゴシック"/>
              </a:rPr>
              <a:t>101000, Россия, Москва, Мясницкая ул., д. 20</a:t>
            </a:r>
          </a:p>
          <a:p>
            <a:r>
              <a:rPr lang="ru-RU" sz="1200" dirty="0">
                <a:solidFill>
                  <a:srgbClr val="003F82"/>
                </a:solidFill>
                <a:latin typeface="Myriad Pro"/>
                <a:ea typeface="ＭＳ Ｐゴシック"/>
                <a:cs typeface="ＭＳ Ｐゴシック"/>
              </a:rPr>
              <a:t>Центр региональной образовательной политики</a:t>
            </a:r>
          </a:p>
          <a:p>
            <a:r>
              <a:rPr lang="ru-RU" sz="1200" dirty="0">
                <a:solidFill>
                  <a:srgbClr val="003F82"/>
                </a:solidFill>
                <a:latin typeface="Myriad Pro"/>
                <a:ea typeface="ＭＳ Ｐゴシック"/>
                <a:cs typeface="ＭＳ Ｐゴシック"/>
              </a:rPr>
              <a:t>Координатор проекта – Сергей Баринов</a:t>
            </a:r>
            <a:endParaRPr lang="en-US" sz="1200" dirty="0">
              <a:solidFill>
                <a:srgbClr val="003F82"/>
              </a:solidFill>
              <a:latin typeface="Myriad Pro"/>
              <a:ea typeface="ＭＳ Ｐゴシック"/>
              <a:cs typeface="ＭＳ Ｐゴシック"/>
            </a:endParaRPr>
          </a:p>
          <a:p>
            <a:r>
              <a:rPr lang="ru-RU" sz="1200" dirty="0" smtClean="0">
                <a:solidFill>
                  <a:srgbClr val="003F82"/>
                </a:solidFill>
                <a:latin typeface="Myriad Pro"/>
                <a:ea typeface="ＭＳ Ｐゴシック"/>
                <a:cs typeface="ＭＳ Ｐゴシック"/>
              </a:rPr>
              <a:t>Тел.: (495) </a:t>
            </a:r>
            <a:r>
              <a:rPr lang="en-US" sz="1200" dirty="0" smtClean="0">
                <a:solidFill>
                  <a:srgbClr val="003F82"/>
                </a:solidFill>
                <a:latin typeface="Myriad Pro"/>
                <a:ea typeface="ＭＳ Ｐゴシック"/>
                <a:cs typeface="ＭＳ Ｐゴシック"/>
              </a:rPr>
              <a:t>772 95 90 * 22099</a:t>
            </a:r>
            <a:endParaRPr lang="ru-RU" sz="1200" dirty="0" smtClean="0">
              <a:solidFill>
                <a:srgbClr val="003F82"/>
              </a:solidFill>
              <a:latin typeface="Myriad Pro"/>
              <a:ea typeface="ＭＳ Ｐゴシック"/>
              <a:cs typeface="ＭＳ Ｐゴシック"/>
            </a:endParaRPr>
          </a:p>
          <a:p>
            <a:r>
              <a:rPr lang="en-US" sz="1200" dirty="0" smtClean="0">
                <a:solidFill>
                  <a:srgbClr val="003F82"/>
                </a:solidFill>
                <a:latin typeface="Myriad Pro"/>
                <a:ea typeface="ＭＳ Ｐゴシック"/>
                <a:cs typeface="ＭＳ Ｐゴシック"/>
              </a:rPr>
              <a:t>Mail to: sbarinov@hse.ru</a:t>
            </a:r>
          </a:p>
          <a:p>
            <a:r>
              <a:rPr lang="en-US" sz="1200" dirty="0" smtClean="0">
                <a:solidFill>
                  <a:srgbClr val="003F82"/>
                </a:solidFill>
                <a:latin typeface="Myriad Pro"/>
                <a:ea typeface="ＭＳ Ｐゴシック"/>
                <a:cs typeface="ＭＳ Ｐゴシック"/>
              </a:rPr>
              <a:t>www.hse.ru</a:t>
            </a:r>
            <a:endParaRPr lang="ru-RU" sz="1200" dirty="0" smtClean="0">
              <a:solidFill>
                <a:srgbClr val="003F82"/>
              </a:solidFill>
              <a:latin typeface="Myriad Pro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200" b="1" dirty="0">
                <a:solidFill>
                  <a:srgbClr val="FFFFFF"/>
                </a:solidFill>
              </a:rPr>
              <a:t>Основные </a:t>
            </a:r>
            <a:r>
              <a:rPr lang="ru-RU" sz="3200" b="1" dirty="0" smtClean="0">
                <a:solidFill>
                  <a:srgbClr val="FFFFFF"/>
                </a:solidFill>
              </a:rPr>
              <a:t>пользователи Атласа</a:t>
            </a:r>
            <a:endParaRPr lang="en-US" sz="3200" b="1" dirty="0" smtClean="0">
              <a:solidFill>
                <a:srgbClr val="FFFFFF"/>
              </a:solidFill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prstClr val="black"/>
                </a:solidFill>
                <a:latin typeface="Cambria"/>
                <a:cs typeface="Cambria"/>
              </a:rPr>
              <a:t>Реальные интересанты:</a:t>
            </a:r>
            <a:endParaRPr lang="en-US" b="1" u="sng" dirty="0" smtClean="0">
              <a:solidFill>
                <a:prstClr val="black"/>
              </a:solidFill>
              <a:latin typeface="Cambria"/>
              <a:cs typeface="Cambria"/>
            </a:endParaRPr>
          </a:p>
          <a:p>
            <a:r>
              <a:rPr lang="en-US" sz="2000" dirty="0" smtClean="0">
                <a:solidFill>
                  <a:prstClr val="black"/>
                </a:solidFill>
                <a:latin typeface="Cambria"/>
                <a:cs typeface="Cambria"/>
              </a:rPr>
              <a:t>1.      </a:t>
            </a:r>
            <a:r>
              <a:rPr lang="ru-RU" sz="2000" dirty="0" smtClean="0">
                <a:solidFill>
                  <a:prstClr val="black"/>
                </a:solidFill>
                <a:latin typeface="Cambria"/>
                <a:cs typeface="Cambria"/>
              </a:rPr>
              <a:t>Министерство </a:t>
            </a:r>
            <a:r>
              <a:rPr lang="ru-RU" sz="2000" dirty="0">
                <a:solidFill>
                  <a:prstClr val="black"/>
                </a:solidFill>
                <a:latin typeface="Cambria"/>
                <a:cs typeface="Cambria"/>
              </a:rPr>
              <a:t>образования и науки РФ</a:t>
            </a:r>
          </a:p>
          <a:p>
            <a:r>
              <a:rPr lang="ru-RU" dirty="0" smtClean="0">
                <a:solidFill>
                  <a:prstClr val="white">
                    <a:lumMod val="50000"/>
                  </a:prstClr>
                </a:solidFill>
                <a:latin typeface="Cambria"/>
                <a:ea typeface="Calibri"/>
                <a:cs typeface="Cambria"/>
              </a:rPr>
              <a:t>Интерес: Определение </a:t>
            </a:r>
            <a:r>
              <a:rPr lang="ru-RU" dirty="0">
                <a:solidFill>
                  <a:prstClr val="white">
                    <a:lumMod val="50000"/>
                  </a:prstClr>
                </a:solidFill>
                <a:latin typeface="Cambria"/>
                <a:ea typeface="Calibri"/>
                <a:cs typeface="Cambria"/>
              </a:rPr>
              <a:t>дифференцированных инструментов реализации федеральных приоритетов в </a:t>
            </a:r>
            <a:r>
              <a:rPr lang="ru-RU" dirty="0" smtClean="0">
                <a:solidFill>
                  <a:prstClr val="white">
                    <a:lumMod val="50000"/>
                  </a:prstClr>
                </a:solidFill>
                <a:latin typeface="Cambria"/>
                <a:ea typeface="Calibri"/>
                <a:cs typeface="Cambria"/>
              </a:rPr>
              <a:t>регионах</a:t>
            </a:r>
            <a:r>
              <a:rPr lang="ru-RU" dirty="0" smtClean="0">
                <a:solidFill>
                  <a:prstClr val="white">
                    <a:lumMod val="50000"/>
                  </a:prstClr>
                </a:solidFill>
                <a:latin typeface="Cambria"/>
                <a:cs typeface="Cambria"/>
              </a:rPr>
              <a:t>.</a:t>
            </a:r>
            <a:endParaRPr lang="en-US" dirty="0">
              <a:solidFill>
                <a:prstClr val="white">
                  <a:lumMod val="50000"/>
                </a:prstClr>
              </a:solidFill>
              <a:latin typeface="Cambria"/>
              <a:cs typeface="Cambria"/>
            </a:endParaRPr>
          </a:p>
          <a:p>
            <a:r>
              <a:rPr lang="en-US" sz="2000" dirty="0">
                <a:solidFill>
                  <a:prstClr val="black"/>
                </a:solidFill>
                <a:latin typeface="Cambria"/>
                <a:cs typeface="Cambria"/>
              </a:rPr>
              <a:t>2.      </a:t>
            </a:r>
            <a:r>
              <a:rPr lang="ru-RU" sz="2000" dirty="0">
                <a:solidFill>
                  <a:prstClr val="black"/>
                </a:solidFill>
                <a:latin typeface="Cambria"/>
                <a:cs typeface="Cambria"/>
              </a:rPr>
              <a:t>Институт </a:t>
            </a:r>
            <a:r>
              <a:rPr lang="ru-RU" sz="2000" dirty="0" smtClean="0">
                <a:solidFill>
                  <a:prstClr val="black"/>
                </a:solidFill>
                <a:latin typeface="Cambria"/>
                <a:cs typeface="Cambria"/>
              </a:rPr>
              <a:t>образования </a:t>
            </a:r>
            <a:r>
              <a:rPr lang="ru-RU" sz="2000" dirty="0">
                <a:solidFill>
                  <a:prstClr val="black"/>
                </a:solidFill>
                <a:latin typeface="Cambria"/>
                <a:cs typeface="Cambria"/>
              </a:rPr>
              <a:t>НИУ ВШЭ и другие исследователи образования</a:t>
            </a:r>
          </a:p>
          <a:p>
            <a:r>
              <a:rPr lang="ru-RU" dirty="0">
                <a:solidFill>
                  <a:prstClr val="white">
                    <a:lumMod val="50000"/>
                  </a:prstClr>
                </a:solidFill>
                <a:latin typeface="Cambria"/>
                <a:ea typeface="Calibri"/>
                <a:cs typeface="Cambria"/>
              </a:rPr>
              <a:t>Интерес: </a:t>
            </a:r>
            <a:r>
              <a:rPr lang="ru-RU" dirty="0" smtClean="0">
                <a:solidFill>
                  <a:srgbClr val="7F7F7F"/>
                </a:solidFill>
                <a:latin typeface="Cambria"/>
                <a:ea typeface="Lucida Grande"/>
                <a:cs typeface="Cambria"/>
              </a:rPr>
              <a:t>Аккумулирование </a:t>
            </a:r>
            <a:r>
              <a:rPr lang="ru-RU" dirty="0">
                <a:solidFill>
                  <a:srgbClr val="7F7F7F"/>
                </a:solidFill>
                <a:latin typeface="Cambria"/>
                <a:ea typeface="Lucida Grande"/>
                <a:cs typeface="Cambria"/>
              </a:rPr>
              <a:t>данных для аналитики и  исследований, обмен </a:t>
            </a:r>
            <a:r>
              <a:rPr lang="ru-RU" dirty="0" smtClean="0">
                <a:solidFill>
                  <a:srgbClr val="7F7F7F"/>
                </a:solidFill>
                <a:latin typeface="Cambria"/>
                <a:ea typeface="Lucida Grande"/>
                <a:cs typeface="Cambria"/>
              </a:rPr>
              <a:t>результатами</a:t>
            </a:r>
            <a:r>
              <a:rPr lang="en-US" dirty="0" smtClean="0">
                <a:solidFill>
                  <a:srgbClr val="7F7F7F"/>
                </a:solidFill>
                <a:latin typeface="Cambria"/>
                <a:cs typeface="Cambria"/>
              </a:rPr>
              <a:t>.      </a:t>
            </a:r>
            <a:endParaRPr lang="ru-RU" dirty="0" smtClean="0">
              <a:solidFill>
                <a:srgbClr val="7F7F7F"/>
              </a:solidFill>
              <a:latin typeface="Cambria"/>
              <a:cs typeface="Cambria"/>
            </a:endParaRPr>
          </a:p>
          <a:p>
            <a:endParaRPr lang="ru-RU" dirty="0" smtClean="0">
              <a:solidFill>
                <a:srgbClr val="7F7F7F"/>
              </a:solidFill>
              <a:latin typeface="Cambria"/>
              <a:cs typeface="Cambria"/>
            </a:endParaRPr>
          </a:p>
          <a:p>
            <a:r>
              <a:rPr lang="ru-RU" b="1" u="sng" dirty="0" smtClean="0">
                <a:solidFill>
                  <a:prstClr val="black"/>
                </a:solidFill>
                <a:latin typeface="Cambria"/>
                <a:cs typeface="Cambria"/>
              </a:rPr>
              <a:t>Потенциальные интересанты: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Cambria"/>
                <a:cs typeface="Cambria"/>
              </a:rPr>
              <a:t>3.      Региональные </a:t>
            </a:r>
            <a:r>
              <a:rPr lang="ru-RU" sz="2000" dirty="0">
                <a:solidFill>
                  <a:prstClr val="black"/>
                </a:solidFill>
                <a:latin typeface="Cambria"/>
                <a:cs typeface="Cambria"/>
              </a:rPr>
              <a:t>администрации</a:t>
            </a:r>
          </a:p>
          <a:p>
            <a:r>
              <a:rPr lang="ru-RU" dirty="0">
                <a:solidFill>
                  <a:prstClr val="white">
                    <a:lumMod val="50000"/>
                  </a:prstClr>
                </a:solidFill>
                <a:latin typeface="Cambria"/>
                <a:ea typeface="Calibri"/>
                <a:cs typeface="Cambria"/>
              </a:rPr>
              <a:t>Интерес: </a:t>
            </a:r>
            <a:r>
              <a:rPr lang="ru-RU" dirty="0" smtClean="0">
                <a:solidFill>
                  <a:prstClr val="white">
                    <a:lumMod val="50000"/>
                  </a:prstClr>
                </a:solidFill>
                <a:latin typeface="Cambria"/>
                <a:ea typeface="Lucida Grande"/>
                <a:cs typeface="Cambria"/>
              </a:rPr>
              <a:t>Сравнительный </a:t>
            </a:r>
            <a:r>
              <a:rPr lang="ru-RU" dirty="0">
                <a:solidFill>
                  <a:prstClr val="white">
                    <a:lumMod val="50000"/>
                  </a:prstClr>
                </a:solidFill>
                <a:latin typeface="Cambria"/>
                <a:ea typeface="Lucida Grande"/>
                <a:cs typeface="Cambria"/>
              </a:rPr>
              <a:t>анализ, </a:t>
            </a:r>
            <a:r>
              <a:rPr lang="ru-RU" dirty="0" err="1">
                <a:solidFill>
                  <a:prstClr val="white">
                    <a:lumMod val="50000"/>
                  </a:prstClr>
                </a:solidFill>
                <a:latin typeface="Cambria"/>
                <a:ea typeface="Lucida Grande"/>
                <a:cs typeface="Cambria"/>
              </a:rPr>
              <a:t>бенчмаркинг</a:t>
            </a:r>
            <a:r>
              <a:rPr lang="ru-RU" dirty="0">
                <a:solidFill>
                  <a:prstClr val="white">
                    <a:lumMod val="50000"/>
                  </a:prstClr>
                </a:solidFill>
                <a:latin typeface="Cambria"/>
                <a:ea typeface="Lucida Grande"/>
                <a:cs typeface="Cambria"/>
              </a:rPr>
              <a:t>, адекватное позиционирование региональных особенностей </a:t>
            </a:r>
            <a:r>
              <a:rPr lang="ru-RU" dirty="0">
                <a:solidFill>
                  <a:srgbClr val="7F7F7F"/>
                </a:solidFill>
                <a:latin typeface="Cambria"/>
                <a:ea typeface="Lucida Grande"/>
                <a:cs typeface="Cambria"/>
              </a:rPr>
              <a:t>на федеральном уровне, учет контекста в </a:t>
            </a:r>
            <a:r>
              <a:rPr lang="ru-RU" dirty="0" smtClean="0">
                <a:solidFill>
                  <a:srgbClr val="7F7F7F"/>
                </a:solidFill>
                <a:latin typeface="Cambria"/>
                <a:ea typeface="Lucida Grande"/>
                <a:cs typeface="Cambria"/>
              </a:rPr>
              <a:t>региональной. </a:t>
            </a:r>
            <a:endParaRPr lang="en-US" dirty="0">
              <a:solidFill>
                <a:srgbClr val="7F7F7F"/>
              </a:solidFill>
              <a:latin typeface="Cambria"/>
              <a:ea typeface="Lucida Grande"/>
              <a:cs typeface="Cambria"/>
            </a:endParaRPr>
          </a:p>
          <a:p>
            <a:pPr marL="457200" indent="-457200">
              <a:buFontTx/>
              <a:buAutoNum type="arabicPeriod" startAt="4"/>
            </a:pPr>
            <a:r>
              <a:rPr lang="ru-RU" sz="2000" dirty="0" smtClean="0">
                <a:solidFill>
                  <a:prstClr val="black"/>
                </a:solidFill>
                <a:latin typeface="Cambria"/>
                <a:cs typeface="Cambria"/>
              </a:rPr>
              <a:t>Профессиональное </a:t>
            </a:r>
            <a:r>
              <a:rPr lang="ru-RU" sz="2000" dirty="0">
                <a:solidFill>
                  <a:prstClr val="black"/>
                </a:solidFill>
                <a:latin typeface="Cambria"/>
                <a:cs typeface="Cambria"/>
              </a:rPr>
              <a:t>сообщество</a:t>
            </a:r>
          </a:p>
          <a:p>
            <a:r>
              <a:rPr lang="ru-RU" dirty="0">
                <a:solidFill>
                  <a:prstClr val="white">
                    <a:lumMod val="50000"/>
                  </a:prstClr>
                </a:solidFill>
                <a:latin typeface="Cambria"/>
                <a:ea typeface="Calibri"/>
                <a:cs typeface="Cambria"/>
              </a:rPr>
              <a:t>Интерес: </a:t>
            </a:r>
            <a:r>
              <a:rPr lang="ru-RU" dirty="0" smtClean="0">
                <a:solidFill>
                  <a:srgbClr val="7F7F7F"/>
                </a:solidFill>
                <a:latin typeface="Cambria"/>
                <a:ea typeface="Lucida Grande"/>
                <a:cs typeface="Cambria"/>
              </a:rPr>
              <a:t>Презентация </a:t>
            </a:r>
            <a:r>
              <a:rPr lang="ru-RU" dirty="0">
                <a:solidFill>
                  <a:srgbClr val="7F7F7F"/>
                </a:solidFill>
                <a:latin typeface="Cambria"/>
                <a:ea typeface="Lucida Grande"/>
                <a:cs typeface="Cambria"/>
              </a:rPr>
              <a:t>лучших практик,  диссеминации </a:t>
            </a:r>
            <a:r>
              <a:rPr lang="ru-RU" dirty="0" smtClean="0">
                <a:solidFill>
                  <a:srgbClr val="7F7F7F"/>
                </a:solidFill>
                <a:latin typeface="Cambria"/>
                <a:ea typeface="Lucida Grande"/>
                <a:cs typeface="Cambria"/>
              </a:rPr>
              <a:t>инноваций.</a:t>
            </a:r>
            <a:endParaRPr lang="ru-RU" dirty="0">
              <a:solidFill>
                <a:srgbClr val="7F7F7F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200" b="1" dirty="0" smtClean="0">
                <a:solidFill>
                  <a:prstClr val="white"/>
                </a:solidFill>
              </a:rPr>
              <a:t>Шаги к реализации проекта «Атлас». 2013 г.</a:t>
            </a:r>
            <a:endParaRPr lang="en-US" sz="32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Оформление идеи, создание концепции проекта.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Анализ 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прототипов, аналогов, </a:t>
            </a: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образцов.</a:t>
            </a:r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Описание содержания атласа (разработка перечня показателей  первичных данных и типологии аналитических материалов</a:t>
            </a: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).</a:t>
            </a:r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Презентация содержания атласа региональным органам управления образования, сбор замечаний и </a:t>
            </a: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предложений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i="1" dirty="0">
                <a:solidFill>
                  <a:prstClr val="black"/>
                </a:solidFill>
                <a:latin typeface="Cambria"/>
                <a:cs typeface="Cambria"/>
              </a:rPr>
              <a:t>Создание рабочего прототипа информационной </a:t>
            </a:r>
            <a:r>
              <a:rPr lang="ru-RU" sz="2400" i="1" dirty="0" smtClean="0">
                <a:solidFill>
                  <a:prstClr val="black"/>
                </a:solidFill>
                <a:latin typeface="Cambria"/>
                <a:cs typeface="Cambria"/>
              </a:rPr>
              <a:t>системы – сделано на уровне макетов и ТЗ</a:t>
            </a:r>
            <a:endParaRPr lang="ru-RU" sz="2400" i="1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Наполнение системы </a:t>
            </a: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контентом</a:t>
            </a:r>
            <a:r>
              <a:rPr lang="ru-RU" sz="2400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i="1" dirty="0">
                <a:solidFill>
                  <a:prstClr val="black"/>
                </a:solidFill>
                <a:latin typeface="Cambria"/>
                <a:cs typeface="Cambria"/>
              </a:rPr>
              <a:t>Разработка перспективного плана </a:t>
            </a:r>
            <a:r>
              <a:rPr lang="ru-RU" sz="2400" i="1" dirty="0" smtClean="0">
                <a:solidFill>
                  <a:prstClr val="black"/>
                </a:solidFill>
                <a:latin typeface="Cambria"/>
                <a:cs typeface="Cambria"/>
              </a:rPr>
              <a:t>развития – перенесено на 2014 г.</a:t>
            </a:r>
            <a:endParaRPr lang="ru-RU" sz="2400" i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8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prstClr val="white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prstClr val="white"/>
                </a:solidFill>
              </a:rPr>
              <a:t>201</a:t>
            </a:r>
            <a:r>
              <a:rPr lang="en-US" sz="800" dirty="0" smtClean="0">
                <a:solidFill>
                  <a:prstClr val="white"/>
                </a:solidFill>
              </a:rPr>
              <a:t>3</a:t>
            </a:r>
            <a:endParaRPr kumimoji="1" lang="ru-RU" sz="800" dirty="0">
              <a:solidFill>
                <a:prstClr val="white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72639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Хронология реализации </a:t>
            </a:r>
            <a:r>
              <a:rPr lang="ru-RU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проекта «Атлас</a:t>
            </a:r>
            <a:r>
              <a:rPr lang="ru-RU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». </a:t>
            </a:r>
          </a:p>
          <a:p>
            <a:r>
              <a:rPr lang="ru-RU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Март 2013 – март 2014</a:t>
            </a:r>
            <a:endParaRPr lang="en-US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8539913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Март – Июль 2013. Пилотный этап реализации. Формирование подборки первичных данных (статистика, мониторинги). Два пилотных аналитических материала. Тестирование основных аналитических инструментов: </a:t>
            </a:r>
            <a:r>
              <a:rPr lang="ru-RU" sz="2400" dirty="0" err="1" smtClean="0">
                <a:solidFill>
                  <a:prstClr val="black"/>
                </a:solidFill>
                <a:latin typeface="Cambria"/>
                <a:cs typeface="Cambria"/>
              </a:rPr>
              <a:t>ренкинги</a:t>
            </a: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, профили, типологии, индивидуальные портреты.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Август – Декабрь 2013. Первый основной этап. Формирование команды проекта из представителей различных подразделений Института. Создание и наполнение Банка первичных данных, Банка аналитик, Банка лучших практик. Описание конструкции ИАС Атлас.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Cambria"/>
                <a:cs typeface="Cambria"/>
              </a:rPr>
              <a:t>Январь – Март 2014. Планирование следующего этапа. </a:t>
            </a:r>
            <a:endParaRPr lang="ru-RU" sz="24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6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3330</TotalTime>
  <Words>3237</Words>
  <Application>Microsoft Office PowerPoint</Application>
  <PresentationFormat>Экран (4:3)</PresentationFormat>
  <Paragraphs>730</Paragraphs>
  <Slides>60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60</vt:i4>
      </vt:variant>
    </vt:vector>
  </HeadingPairs>
  <TitlesOfParts>
    <vt:vector size="62" baseType="lpstr">
      <vt:lpstr>Office Theme</vt:lpstr>
      <vt:lpstr>Сектор</vt:lpstr>
      <vt:lpstr>Атлас региональных образовательных систем</vt:lpstr>
      <vt:lpstr>Концепция Атласа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аналитики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Контекстные условия для развития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среднее общее образование   Типология регионов рф  по результатам повышения  средней заработной платы учителей (деркачев п.в.)</vt:lpstr>
      <vt:lpstr>ИЕРАРХИЧЕСКИЙ Кластерный анализ</vt:lpstr>
      <vt:lpstr>Кластер 1.   </vt:lpstr>
      <vt:lpstr>Кластер 3.   </vt:lpstr>
      <vt:lpstr>Кластер 5.   </vt:lpstr>
      <vt:lpstr>Среднее общее образование Связь ЕГЭ с контекстными факторами</vt:lpstr>
      <vt:lpstr>Презентация PowerPoint</vt:lpstr>
      <vt:lpstr>Презентация PowerPoint</vt:lpstr>
      <vt:lpstr>Презентация PowerPoint</vt:lpstr>
      <vt:lpstr>Среднее общее образование Образовательное неравенство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Профессиональное образование Заработные платы педагогов</vt:lpstr>
      <vt:lpstr>Презентация PowerPoint</vt:lpstr>
      <vt:lpstr>Презентация PowerPoint</vt:lpstr>
      <vt:lpstr>Презентация PowerPoint</vt:lpstr>
      <vt:lpstr> Региональные системы высшего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vkremlev</dc:creator>
  <cp:lastModifiedBy>Студент НИУ ВШЭ</cp:lastModifiedBy>
  <cp:revision>154</cp:revision>
  <dcterms:created xsi:type="dcterms:W3CDTF">2010-09-30T06:45:29Z</dcterms:created>
  <dcterms:modified xsi:type="dcterms:W3CDTF">2014-04-16T06:24:30Z</dcterms:modified>
</cp:coreProperties>
</file>