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69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1BE22ADC-B484-D149-9E27-E1D8F9AE428A}">
          <p14:sldIdLst>
            <p14:sldId id="267"/>
            <p14:sldId id="257"/>
            <p14:sldId id="269"/>
            <p14:sldId id="259"/>
            <p14:sldId id="260"/>
            <p14:sldId id="270"/>
            <p14:sldId id="261"/>
            <p14:sldId id="262"/>
            <p14:sldId id="263"/>
            <p14:sldId id="264"/>
            <p14:sldId id="265"/>
            <p14:sldId id="266"/>
            <p14:sldId id="271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4660"/>
  </p:normalViewPr>
  <p:slideViewPr>
    <p:cSldViewPr>
      <p:cViewPr>
        <p:scale>
          <a:sx n="63" d="100"/>
          <a:sy n="63" d="100"/>
        </p:scale>
        <p:origin x="-1456" y="-88"/>
      </p:cViewPr>
      <p:guideLst>
        <p:guide orient="horz" pos="2115"/>
        <p:guide pos="35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5" d="100"/>
        <a:sy n="115" d="100"/>
      </p:scale>
      <p:origin x="0" y="7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60DA-62D4-452F-A177-F8D9A78751A7}" type="datetimeFigureOut">
              <a:rPr lang="ru-RU" smtClean="0"/>
              <a:t>23.04.14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97C2-CD27-4475-AAFF-504652B8C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481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60DA-62D4-452F-A177-F8D9A78751A7}" type="datetimeFigureOut">
              <a:rPr lang="ru-RU" smtClean="0"/>
              <a:t>23.04.14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97C2-CD27-4475-AAFF-504652B8C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82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60DA-62D4-452F-A177-F8D9A78751A7}" type="datetimeFigureOut">
              <a:rPr lang="ru-RU" smtClean="0"/>
              <a:t>23.04.14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97C2-CD27-4475-AAFF-504652B8C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2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60DA-62D4-452F-A177-F8D9A78751A7}" type="datetimeFigureOut">
              <a:rPr lang="ru-RU" smtClean="0"/>
              <a:t>23.04.14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97C2-CD27-4475-AAFF-504652B8C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9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60DA-62D4-452F-A177-F8D9A78751A7}" type="datetimeFigureOut">
              <a:rPr lang="ru-RU" smtClean="0"/>
              <a:t>23.04.14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97C2-CD27-4475-AAFF-504652B8C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59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60DA-62D4-452F-A177-F8D9A78751A7}" type="datetimeFigureOut">
              <a:rPr lang="ru-RU" smtClean="0"/>
              <a:t>23.04.14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97C2-CD27-4475-AAFF-504652B8C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467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60DA-62D4-452F-A177-F8D9A78751A7}" type="datetimeFigureOut">
              <a:rPr lang="ru-RU" smtClean="0"/>
              <a:t>23.04.14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97C2-CD27-4475-AAFF-504652B8C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60DA-62D4-452F-A177-F8D9A78751A7}" type="datetimeFigureOut">
              <a:rPr lang="ru-RU" smtClean="0"/>
              <a:t>23.04.14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97C2-CD27-4475-AAFF-504652B8C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22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60DA-62D4-452F-A177-F8D9A78751A7}" type="datetimeFigureOut">
              <a:rPr lang="ru-RU" smtClean="0"/>
              <a:t>23.04.14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97C2-CD27-4475-AAFF-504652B8C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986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60DA-62D4-452F-A177-F8D9A78751A7}" type="datetimeFigureOut">
              <a:rPr lang="ru-RU" smtClean="0"/>
              <a:t>23.04.14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97C2-CD27-4475-AAFF-504652B8C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393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60DA-62D4-452F-A177-F8D9A78751A7}" type="datetimeFigureOut">
              <a:rPr lang="ru-RU" smtClean="0"/>
              <a:t>23.04.14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97C2-CD27-4475-AAFF-504652B8C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82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060DA-62D4-452F-A177-F8D9A78751A7}" type="datetimeFigureOut">
              <a:rPr lang="ru-RU" smtClean="0"/>
              <a:t>23.04.14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A97C2-CD27-4475-AAFF-504652B8C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42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2197100"/>
            <a:ext cx="3289300" cy="246380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330200"/>
            <a:ext cx="8255000" cy="619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11152" y="0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dirty="0" smtClean="0"/>
              <a:t>Новый подросток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064592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Отношения с родителями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Про отношения с родителями: </a:t>
            </a:r>
            <a:r>
              <a:rPr lang="ru-RU" dirty="0" smtClean="0"/>
              <a:t>раньше </a:t>
            </a:r>
            <a:r>
              <a:rPr lang="ru-RU" dirty="0"/>
              <a:t>было больше автономии, свободного времени, </a:t>
            </a:r>
            <a:r>
              <a:rPr lang="ru-RU" dirty="0" err="1"/>
              <a:t>предоставленности</a:t>
            </a:r>
            <a:r>
              <a:rPr lang="ru-RU" dirty="0"/>
              <a:t> самому себе, </a:t>
            </a:r>
            <a:r>
              <a:rPr lang="ru-RU" dirty="0" smtClean="0"/>
              <a:t>слабее/сильнее/другая (?)</a:t>
            </a:r>
            <a:r>
              <a:rPr lang="ru-RU" dirty="0" err="1" smtClean="0"/>
              <a:t>эмоц</a:t>
            </a:r>
            <a:r>
              <a:rPr lang="ru-RU" dirty="0" smtClean="0"/>
              <a:t> </a:t>
            </a:r>
            <a:r>
              <a:rPr lang="ru-RU" dirty="0"/>
              <a:t>связь с родителями (матерью). </a:t>
            </a:r>
            <a:endParaRPr lang="ru-RU" dirty="0" smtClean="0"/>
          </a:p>
          <a:p>
            <a:r>
              <a:rPr lang="ru-RU" dirty="0" smtClean="0"/>
              <a:t>Похоже, </a:t>
            </a:r>
            <a:r>
              <a:rPr lang="ru-RU" dirty="0"/>
              <a:t>сейчас связи сильнее (потому что мало или меньше других связей), и соответственно, должна быть тяжелее сепарация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345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НЕОПРЕДЕЛЕННОСТЬ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По сравнению с советскими временами возросла степень неопределенности: подростку сложнее выбрать будущую профессию, так как мир профессий стремительно меняется, сложнее выбрать вуз и подготовиться к поступлению, так как правила игры меняются в ходе игры (меняются вступительные экзамены, правила поступления, закрываются вузы в рамках реформы). </a:t>
            </a:r>
            <a:endParaRPr lang="ru-RU" dirty="0" smtClean="0"/>
          </a:p>
          <a:p>
            <a:r>
              <a:rPr lang="ru-RU" dirty="0" smtClean="0"/>
              <a:t>Профильность – странное движение в сторону ограничения выбора?</a:t>
            </a:r>
          </a:p>
          <a:p>
            <a:r>
              <a:rPr lang="ru-RU" dirty="0" smtClean="0"/>
              <a:t>Уже </a:t>
            </a:r>
            <a:r>
              <a:rPr lang="ru-RU" dirty="0"/>
              <a:t>в 10 классе на неизвестных основаниях «</a:t>
            </a:r>
            <a:r>
              <a:rPr lang="ru-RU" dirty="0" err="1"/>
              <a:t>заужается</a:t>
            </a:r>
            <a:r>
              <a:rPr lang="ru-RU" dirty="0"/>
              <a:t>» образование старшеклассника. Это все как-то влияет на формирование идентичности. На фоне сильной неопределенности будущего (вуз, профессия) идет «</a:t>
            </a:r>
            <a:r>
              <a:rPr lang="ru-RU" dirty="0" err="1"/>
              <a:t>заужение</a:t>
            </a:r>
            <a:r>
              <a:rPr lang="ru-RU" dirty="0"/>
              <a:t>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475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 сравнению с советскими временами изменилась нормативность – тогда была идеология, за трансляцию которой отвечало государство, теперь - плюрализм и много публичных ненормативных пространств в СМИ и Интернете.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223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Резюме: по-видимому, происходит смещение акцентов (а не просто изменение); идея возраста – самоощущение, </a:t>
            </a:r>
            <a:r>
              <a:rPr lang="ru-RU" dirty="0" err="1"/>
              <a:t>самопереживание</a:t>
            </a:r>
            <a:r>
              <a:rPr lang="ru-RU" dirty="0"/>
              <a:t> – остается ключевой; но формы и «места» ощущений смещаются и деформируются.</a:t>
            </a:r>
          </a:p>
        </p:txBody>
      </p:sp>
    </p:spTree>
    <p:extLst>
      <p:ext uri="{BB962C8B-B14F-4D97-AF65-F5344CB8AC3E}">
        <p14:creationId xmlns:p14="http://schemas.microsoft.com/office/powerpoint/2010/main" val="312098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для обсуждения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Общение – ведущая деятельность подростка?</a:t>
            </a:r>
          </a:p>
          <a:p>
            <a:r>
              <a:rPr lang="ru-RU" dirty="0" smtClean="0"/>
              <a:t>Какие есть основания для этого утверждения?</a:t>
            </a:r>
          </a:p>
          <a:p>
            <a:r>
              <a:rPr lang="ru-RU" dirty="0" smtClean="0"/>
              <a:t>Как изучать общение </a:t>
            </a:r>
          </a:p>
          <a:p>
            <a:r>
              <a:rPr lang="ru-RU" dirty="0" smtClean="0"/>
              <a:t>Со сверстниками?</a:t>
            </a:r>
          </a:p>
          <a:p>
            <a:r>
              <a:rPr lang="ru-RU" dirty="0" smtClean="0"/>
              <a:t>С родителями?</a:t>
            </a:r>
          </a:p>
          <a:p>
            <a:r>
              <a:rPr lang="ru-RU" smtClean="0"/>
              <a:t>С педагогами?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882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436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Традиционное понимание подросткового возраста как стадии необходимо поставить под сомнение, поскольку сами стадиальные теории сегодня не слишком популярны – они происходят из </a:t>
            </a:r>
            <a:r>
              <a:rPr lang="ru-RU" dirty="0" err="1" smtClean="0"/>
              <a:t>взрослоцентристской</a:t>
            </a:r>
            <a:r>
              <a:rPr lang="ru-RU" dirty="0" smtClean="0"/>
              <a:t> модели (взрослый – высшая форма, подросток – </a:t>
            </a:r>
            <a:r>
              <a:rPr lang="ru-RU" dirty="0" err="1" smtClean="0"/>
              <a:t>недо</a:t>
            </a:r>
            <a:r>
              <a:rPr lang="ru-RU" dirty="0" smtClean="0"/>
              <a:t>-взрослый, в англоязычной литературе – </a:t>
            </a:r>
            <a:r>
              <a:rPr lang="ru-RU" dirty="0" err="1" smtClean="0"/>
              <a:t>becoming</a:t>
            </a:r>
            <a:r>
              <a:rPr lang="ru-RU" dirty="0" smtClean="0"/>
              <a:t>). </a:t>
            </a:r>
            <a:endParaRPr lang="ru-RU" dirty="0" smtClean="0"/>
          </a:p>
          <a:p>
            <a:r>
              <a:rPr lang="ru-RU" dirty="0" smtClean="0"/>
              <a:t>Стало </a:t>
            </a:r>
            <a:r>
              <a:rPr lang="ru-RU" dirty="0" smtClean="0"/>
              <a:t>быть, теоретически подростковый возраст следует понимать </a:t>
            </a:r>
            <a:r>
              <a:rPr lang="ru-RU" b="1" dirty="0" smtClean="0"/>
              <a:t>как таковой</a:t>
            </a:r>
            <a:r>
              <a:rPr lang="ru-RU" dirty="0" smtClean="0"/>
              <a:t>, а не в отношении перспектив взросления. Тем более, что сама взрослость теряет черты определенности (</a:t>
            </a:r>
            <a:r>
              <a:rPr lang="ru-RU" dirty="0" err="1" smtClean="0"/>
              <a:t>emerging</a:t>
            </a:r>
            <a:r>
              <a:rPr lang="ru-RU" dirty="0" smtClean="0"/>
              <a:t> </a:t>
            </a:r>
            <a:r>
              <a:rPr lang="ru-RU" dirty="0" err="1" smtClean="0"/>
              <a:t>adulthood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533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Тренды современности: не </a:t>
            </a:r>
            <a:r>
              <a:rPr lang="ru-RU" dirty="0"/>
              <a:t>производство, а потребление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Временность, одноразовость, свободное время, </a:t>
            </a:r>
          </a:p>
          <a:p>
            <a:r>
              <a:rPr lang="ru-RU" dirty="0" smtClean="0"/>
              <a:t>Обратимость действия;</a:t>
            </a:r>
          </a:p>
          <a:p>
            <a:r>
              <a:rPr lang="ru-RU" dirty="0" smtClean="0"/>
              <a:t>Качество связей</a:t>
            </a:r>
          </a:p>
          <a:p>
            <a:r>
              <a:rPr lang="ru-RU" dirty="0" smtClean="0"/>
              <a:t>Информационные фильтры прозрачны</a:t>
            </a:r>
          </a:p>
          <a:p>
            <a:r>
              <a:rPr lang="ru-RU" dirty="0" smtClean="0"/>
              <a:t>Рост количества контроля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235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Появляются новые реальности, которые могут  влиять на феноменологию </a:t>
            </a:r>
            <a:r>
              <a:rPr lang="ru-RU" dirty="0" err="1"/>
              <a:t>подростничества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Возможность </a:t>
            </a:r>
            <a:r>
              <a:rPr lang="ru-RU" b="1" dirty="0"/>
              <a:t>взаимодействовать с другими возрастами, </a:t>
            </a:r>
            <a:r>
              <a:rPr lang="ru-RU" dirty="0"/>
              <a:t>напр., в интернет-играх; что требует от подростка наличия коммуникативных навыков, умения не подпадать под манипуляции.</a:t>
            </a:r>
          </a:p>
          <a:p>
            <a:r>
              <a:rPr lang="ru-RU" dirty="0"/>
              <a:t>Ценна и доступна подростку  </a:t>
            </a:r>
            <a:r>
              <a:rPr lang="ru-RU" b="1" dirty="0"/>
              <a:t>возможность н</a:t>
            </a:r>
            <a:r>
              <a:rPr lang="ru-RU" dirty="0"/>
              <a:t>айти в интернете сообщества по интересам, экспертные сообщества.</a:t>
            </a:r>
          </a:p>
          <a:p>
            <a:r>
              <a:rPr lang="ru-RU" dirty="0" smtClean="0"/>
              <a:t>Знакомства </a:t>
            </a:r>
            <a:r>
              <a:rPr lang="ru-RU" dirty="0"/>
              <a:t>в сети (при выходе в чаты) и получение </a:t>
            </a:r>
            <a:r>
              <a:rPr lang="ru-RU" b="1" dirty="0"/>
              <a:t>неподобающей информации</a:t>
            </a:r>
            <a:r>
              <a:rPr lang="ru-RU" dirty="0"/>
              <a:t>; сопровождающиеся представлением о самостоятельном человеке как таком, который не обращается за помощью, справляется сам, что может привести к </a:t>
            </a:r>
            <a:r>
              <a:rPr lang="ru-RU" dirty="0" err="1"/>
              <a:t>дистанцированности</a:t>
            </a:r>
            <a:r>
              <a:rPr lang="ru-RU" dirty="0"/>
              <a:t> от семьи, «приличного» окружения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005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Поступок как необратимое действие</a:t>
            </a:r>
          </a:p>
          <a:p>
            <a:r>
              <a:rPr lang="ru-RU" dirty="0" smtClean="0"/>
              <a:t>инфантильность</a:t>
            </a:r>
            <a:r>
              <a:rPr lang="ru-RU" dirty="0"/>
              <a:t>, несамостоятельность, отсутствие </a:t>
            </a:r>
            <a:r>
              <a:rPr lang="ru-RU" dirty="0" err="1"/>
              <a:t>субъектности</a:t>
            </a:r>
            <a:r>
              <a:rPr lang="ru-RU" dirty="0"/>
              <a:t>. Отсутствие знаний о себе на основе оценки поступков. </a:t>
            </a:r>
            <a:endParaRPr lang="ru-RU" dirty="0" smtClean="0"/>
          </a:p>
          <a:p>
            <a:r>
              <a:rPr lang="ru-RU" b="1" dirty="0" smtClean="0"/>
              <a:t>Отсутствие </a:t>
            </a:r>
            <a:r>
              <a:rPr lang="ru-RU" b="1" dirty="0"/>
              <a:t>родительского контроля и самостоятельность детей становится ближе к безнадзорности, часто признак неблагополучия семьи. </a:t>
            </a:r>
          </a:p>
          <a:p>
            <a:r>
              <a:rPr lang="ru-RU" dirty="0" smtClean="0"/>
              <a:t>«</a:t>
            </a:r>
            <a:r>
              <a:rPr lang="ru-RU" dirty="0"/>
              <a:t>Одноразовость» материального мира – сменяемые игрушки, гаджеты; вопрос – изменилась ли дружба (и иные отношения),  и стала ли она также краткосрочной. Стало больше разведенных и </a:t>
            </a:r>
            <a:r>
              <a:rPr lang="ru-RU" dirty="0" err="1"/>
              <a:t>повторнобрачных</a:t>
            </a:r>
            <a:r>
              <a:rPr lang="ru-RU" dirty="0"/>
              <a:t> семей, идея временности, а не вечности отношений распространяется.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458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SELFIE</a:t>
            </a:r>
            <a:endParaRPr lang="ru-RU" dirty="0"/>
          </a:p>
        </p:txBody>
      </p:sp>
      <p:pic>
        <p:nvPicPr>
          <p:cNvPr id="4" name="Содержимое 3" descr="images-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2502"/>
          <a:stretch>
            <a:fillRect/>
          </a:stretch>
        </p:blipFill>
        <p:spPr>
          <a:xfrm>
            <a:off x="457200" y="1556792"/>
            <a:ext cx="8229600" cy="3024335"/>
          </a:xfrm>
        </p:spPr>
      </p:pic>
      <p:sp>
        <p:nvSpPr>
          <p:cNvPr id="5" name="Прямоугольник 4"/>
          <p:cNvSpPr/>
          <p:nvPr/>
        </p:nvSpPr>
        <p:spPr>
          <a:xfrm>
            <a:off x="4211960" y="453171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Новые формы </a:t>
            </a:r>
            <a:r>
              <a:rPr lang="ru-RU" dirty="0" err="1"/>
              <a:t>самопрезентации</a:t>
            </a:r>
            <a:r>
              <a:rPr lang="ru-RU" dirty="0"/>
              <a:t> (</a:t>
            </a:r>
            <a:r>
              <a:rPr lang="ru-RU" dirty="0" err="1"/>
              <a:t>selfie</a:t>
            </a:r>
            <a:r>
              <a:rPr lang="ru-RU" dirty="0"/>
              <a:t>) – это кажется очень многообещающей областью эмпирического исследования; гипотеза: сужение пространства поступка, авторства (самоощущение через переживание себя автором некоторого действия); </a:t>
            </a:r>
            <a:r>
              <a:rPr lang="ru-RU" dirty="0" err="1"/>
              <a:t>selfie</a:t>
            </a:r>
            <a:r>
              <a:rPr lang="ru-RU" dirty="0"/>
              <a:t> – обнаружение себя через буквальное </a:t>
            </a:r>
            <a:r>
              <a:rPr lang="ru-RU" dirty="0" err="1"/>
              <a:t>самопредставление</a:t>
            </a:r>
            <a:r>
              <a:rPr lang="ru-RU" dirty="0"/>
              <a:t>;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866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Общий </a:t>
            </a:r>
            <a:r>
              <a:rPr lang="ru-RU" dirty="0"/>
              <a:t>тренд современности - появление возможности контроля: оппозиция контроль-вина, действие-ответственность. Человек может контролировать только то, про что он знает, как оно устроено и каким законам подчиняется. Поэтому стремление контролировать может быть следствием информированности.</a:t>
            </a:r>
          </a:p>
          <a:p>
            <a:r>
              <a:rPr lang="ru-RU" dirty="0" err="1" smtClean="0"/>
              <a:t>Обыскусствление</a:t>
            </a:r>
            <a:r>
              <a:rPr lang="ru-RU" dirty="0" smtClean="0"/>
              <a:t> естественного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831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207424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Ангедония</a:t>
            </a:r>
            <a:r>
              <a:rPr lang="ru-RU" dirty="0" smtClean="0"/>
              <a:t> – неспособность получать удовольствие как </a:t>
            </a:r>
            <a:r>
              <a:rPr lang="ru-RU" dirty="0"/>
              <a:t>результат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1988839"/>
            <a:ext cx="4497388" cy="18603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0" y="3357562"/>
            <a:ext cx="5155804" cy="3500437"/>
          </a:xfrm>
        </p:spPr>
        <p:txBody>
          <a:bodyPr>
            <a:normAutofit/>
          </a:bodyPr>
          <a:lstStyle/>
          <a:p>
            <a:r>
              <a:rPr lang="ru-RU" dirty="0" smtClean="0"/>
              <a:t>избыточности </a:t>
            </a:r>
            <a:r>
              <a:rPr lang="ru-RU" dirty="0"/>
              <a:t>ресурсов и уничтожения негативного полюса переживаний (боли, фрустрации, ожидания</a:t>
            </a:r>
            <a:r>
              <a:rPr lang="ru-RU" dirty="0" smtClean="0"/>
              <a:t>)?.</a:t>
            </a:r>
            <a:endParaRPr lang="ru-RU" dirty="0"/>
          </a:p>
          <a:p>
            <a:r>
              <a:rPr lang="ru-RU" dirty="0" smtClean="0"/>
              <a:t>идеи </a:t>
            </a:r>
            <a:r>
              <a:rPr lang="ru-RU" dirty="0"/>
              <a:t>контроля себя – переживаемое напряжение, чувство вины и истощаемость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788024" y="2924944"/>
            <a:ext cx="3898776" cy="3933055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Отсутствия необходимости чего-</a:t>
            </a:r>
            <a:r>
              <a:rPr lang="ru-RU" dirty="0" smtClean="0"/>
              <a:t>то целенаправленно </a:t>
            </a:r>
            <a:r>
              <a:rPr lang="ru-RU" dirty="0"/>
              <a:t>хотеть – игрушек, встреч и т.д. </a:t>
            </a:r>
          </a:p>
          <a:p>
            <a:r>
              <a:rPr lang="ru-RU" dirty="0"/>
              <a:t>(Гаджеты возможность связаться сразу – позвонить, долго </a:t>
            </a:r>
            <a:r>
              <a:rPr lang="ru-RU" sz="5200" dirty="0"/>
              <a:t>ждать </a:t>
            </a:r>
            <a:r>
              <a:rPr lang="ru-RU" dirty="0"/>
              <a:t>– и соответственно, </a:t>
            </a:r>
            <a:r>
              <a:rPr lang="ru-RU" dirty="0" smtClean="0"/>
              <a:t>смс</a:t>
            </a:r>
            <a:r>
              <a:rPr lang="ru-RU" dirty="0"/>
              <a:t>, </a:t>
            </a:r>
            <a:r>
              <a:rPr lang="ru-RU" dirty="0" err="1"/>
              <a:t>скайп</a:t>
            </a:r>
            <a:r>
              <a:rPr lang="ru-RU" dirty="0"/>
              <a:t>, чаты и т.д.) И вроде глубина этой связи становится меньше, </a:t>
            </a:r>
            <a:r>
              <a:rPr lang="ru-RU" dirty="0" err="1"/>
              <a:t>м.б</a:t>
            </a:r>
            <a:r>
              <a:rPr lang="ru-RU" dirty="0"/>
              <a:t>. потому что все время эта связь доступна. </a:t>
            </a:r>
          </a:p>
          <a:p>
            <a:endParaRPr lang="ru-RU" dirty="0"/>
          </a:p>
        </p:txBody>
      </p:sp>
      <p:pic>
        <p:nvPicPr>
          <p:cNvPr id="4" name="Изображение 3" descr="studenty_podrostk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63" y="20274"/>
            <a:ext cx="4019947" cy="22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10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Выбор; поступок </a:t>
            </a:r>
            <a:br>
              <a:rPr lang="ru-RU" dirty="0" smtClean="0"/>
            </a:br>
            <a:r>
              <a:rPr lang="ru-RU" dirty="0" smtClean="0"/>
              <a:t>(пересечение границы)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Перенасыщенная среда: </a:t>
            </a:r>
            <a:r>
              <a:rPr lang="ru-RU" dirty="0"/>
              <a:t>невозможно выбирать, как и когда не из чего выбирать. </a:t>
            </a:r>
            <a:endParaRPr lang="ru-RU" dirty="0" smtClean="0"/>
          </a:p>
          <a:p>
            <a:r>
              <a:rPr lang="ru-RU" dirty="0" smtClean="0"/>
              <a:t>поступок </a:t>
            </a:r>
            <a:r>
              <a:rPr lang="ru-RU" dirty="0"/>
              <a:t>понимать как </a:t>
            </a:r>
            <a:r>
              <a:rPr lang="ru-RU" dirty="0" smtClean="0"/>
              <a:t>выбор(натурально), пересечение границы; меньше </a:t>
            </a:r>
            <a:r>
              <a:rPr lang="ru-RU" dirty="0"/>
              <a:t>возможностей научиться делать выбор – в перенасыщенной </a:t>
            </a:r>
            <a:r>
              <a:rPr lang="ru-RU" dirty="0" smtClean="0"/>
              <a:t>среде  </a:t>
            </a:r>
            <a:r>
              <a:rPr lang="ru-RU" dirty="0"/>
              <a:t>нет поступков. </a:t>
            </a:r>
          </a:p>
          <a:p>
            <a:pPr marL="0" indent="0">
              <a:buNone/>
            </a:pPr>
            <a:r>
              <a:rPr lang="ru-RU" dirty="0"/>
              <a:t>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5693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2273</TotalTime>
  <Words>759</Words>
  <Application>Microsoft Macintosh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Тренды современности: не производство, а потребление </vt:lpstr>
      <vt:lpstr>Появляются новые реальности, которые могут  влиять на феноменологию подростничества. </vt:lpstr>
      <vt:lpstr>Презентация PowerPoint</vt:lpstr>
      <vt:lpstr>SELFIE</vt:lpstr>
      <vt:lpstr>КОНТРОЛЬ</vt:lpstr>
      <vt:lpstr>Ангедония – неспособность получать удовольствие как результат </vt:lpstr>
      <vt:lpstr>Выбор; поступок  (пересечение границы)</vt:lpstr>
      <vt:lpstr>Отношения с родителями</vt:lpstr>
      <vt:lpstr>НЕОПРЕДЕЛЕННОСТЬ</vt:lpstr>
      <vt:lpstr>Нормативность</vt:lpstr>
      <vt:lpstr>Презентация PowerPoint</vt:lpstr>
      <vt:lpstr>Вопросы для обсуждения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подросток</dc:title>
  <dc:creator>Катерина Поливанова</dc:creator>
  <cp:lastModifiedBy>admin .</cp:lastModifiedBy>
  <cp:revision>12</cp:revision>
  <dcterms:created xsi:type="dcterms:W3CDTF">2014-04-22T03:45:33Z</dcterms:created>
  <dcterms:modified xsi:type="dcterms:W3CDTF">2014-04-25T07:37:57Z</dcterms:modified>
</cp:coreProperties>
</file>