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2060A1F-E6B8-414B-9E56-14D31A6ABF0C}">
          <p14:sldIdLst>
            <p14:sldId id="256"/>
            <p14:sldId id="269"/>
          </p14:sldIdLst>
        </p14:section>
        <p14:section name="Раздел без заголовка" id="{ADB2A2F6-DD9B-4EF3-A813-E35C6C1227C9}">
          <p14:sldIdLst/>
        </p14:section>
        <p14:section name="Раздел без заголовка" id="{A97DE961-30A0-402F-BCF0-FAEC0C4E9B45}">
          <p14:sldIdLst>
            <p14:sldId id="258"/>
            <p14:sldId id="259"/>
            <p14:sldId id="261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E81B-7D55-418C-AA78-96A12868EA91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D0B8-90CE-4AF3-9F38-F81921E2A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4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E81B-7D55-418C-AA78-96A12868EA91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D0B8-90CE-4AF3-9F38-F81921E2A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05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E81B-7D55-418C-AA78-96A12868EA91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D0B8-90CE-4AF3-9F38-F81921E2A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7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E81B-7D55-418C-AA78-96A12868EA91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D0B8-90CE-4AF3-9F38-F81921E2A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3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E81B-7D55-418C-AA78-96A12868EA91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D0B8-90CE-4AF3-9F38-F81921E2A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6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E81B-7D55-418C-AA78-96A12868EA91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D0B8-90CE-4AF3-9F38-F81921E2A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56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E81B-7D55-418C-AA78-96A12868EA91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D0B8-90CE-4AF3-9F38-F81921E2A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63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E81B-7D55-418C-AA78-96A12868EA91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D0B8-90CE-4AF3-9F38-F81921E2A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9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E81B-7D55-418C-AA78-96A12868EA91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D0B8-90CE-4AF3-9F38-F81921E2A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28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E81B-7D55-418C-AA78-96A12868EA91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D0B8-90CE-4AF3-9F38-F81921E2A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9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E81B-7D55-418C-AA78-96A12868EA91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D0B8-90CE-4AF3-9F38-F81921E2A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8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DE81B-7D55-418C-AA78-96A12868EA91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DD0B8-90CE-4AF3-9F38-F81921E2A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1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8064896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96335" y="332656"/>
            <a:ext cx="1534607" cy="6525344"/>
          </a:xfrm>
        </p:spPr>
        <p:txBody>
          <a:bodyPr vert="vert">
            <a:normAutofit/>
          </a:bodyPr>
          <a:lstStyle/>
          <a:p>
            <a:r>
              <a:rPr lang="ru-RU" dirty="0" smtClean="0"/>
              <a:t>Образовательные программы для родителей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6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332657"/>
            <a:ext cx="4040188" cy="1656184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Что не так с родителями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Исчезновение стереотипных (распределенных в многопоколенной семье) практик </a:t>
            </a:r>
            <a:r>
              <a:rPr lang="ru-RU" dirty="0" err="1" smtClean="0"/>
              <a:t>родительства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Своя жизнь (открытость) – </a:t>
            </a:r>
            <a:r>
              <a:rPr lang="ru-RU" dirty="0" err="1" smtClean="0"/>
              <a:t>родительство</a:t>
            </a:r>
            <a:r>
              <a:rPr lang="ru-RU" dirty="0" smtClean="0"/>
              <a:t> (закрытость)</a:t>
            </a:r>
          </a:p>
          <a:p>
            <a:r>
              <a:rPr lang="ru-RU" dirty="0" smtClean="0"/>
              <a:t>Наиболее уязвимая группа - средний </a:t>
            </a:r>
            <a:r>
              <a:rPr lang="ru-RU" dirty="0"/>
              <a:t>класс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Стремление к контролю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6127"/>
            <a:ext cx="44196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0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Особенности проблемного поля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273050"/>
            <a:ext cx="4330824" cy="585311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endParaRPr lang="ru-RU" sz="2400" dirty="0" smtClean="0">
              <a:sym typeface="Wingdings" panose="05000000000000000000" pitchFamily="2" charset="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98776" cy="51622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dirty="0"/>
              <a:t>Множественность жизненных траекторий / траекторий  </a:t>
            </a:r>
            <a:r>
              <a:rPr lang="ru-RU" dirty="0" err="1"/>
              <a:t>родительства</a:t>
            </a:r>
            <a:r>
              <a:rPr lang="ru-RU" dirty="0"/>
              <a:t>, отсутствие одной правильной траектории </a:t>
            </a:r>
            <a:endParaRPr lang="ru-RU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dirty="0" smtClean="0">
                <a:sym typeface="Wingdings" panose="05000000000000000000" pitchFamily="2" charset="2"/>
              </a:rPr>
              <a:t>Необходимость </a:t>
            </a:r>
            <a:r>
              <a:rPr lang="ru-RU" dirty="0">
                <a:sym typeface="Wingdings" panose="05000000000000000000" pitchFamily="2" charset="2"/>
              </a:rPr>
              <a:t>принимать решение, отсутствие критериев  правильности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dirty="0" smtClean="0">
                <a:sym typeface="Wingdings" panose="05000000000000000000" pitchFamily="2" charset="2"/>
              </a:rPr>
              <a:t>Гипотеза: неосведомленность;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dirty="0" smtClean="0">
                <a:sym typeface="Wingdings" panose="05000000000000000000" pitchFamily="2" charset="2"/>
              </a:rPr>
              <a:t>Нет, наоборот, избыток информации;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dirty="0" smtClean="0">
                <a:sym typeface="Wingdings" panose="05000000000000000000" pitchFamily="2" charset="2"/>
              </a:rPr>
              <a:t>Образ ребенка – ангел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dirty="0" smtClean="0">
                <a:sym typeface="Wingdings" panose="05000000000000000000" pitchFamily="2" charset="2"/>
              </a:rPr>
              <a:t>Реальность: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ru-RU" dirty="0">
              <a:sym typeface="Wingdings" panose="05000000000000000000" pitchFamily="2" charset="2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31199"/>
            <a:ext cx="547260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82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Кратко о проекте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ru-RU" u="sng" dirty="0" smtClean="0"/>
              <a:t>Основные смысловые части проекта: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ru-RU" b="1" dirty="0" smtClean="0"/>
              <a:t>Исследование </a:t>
            </a:r>
          </a:p>
          <a:p>
            <a:pPr marL="914400" lvl="1" indent="-514350">
              <a:spcAft>
                <a:spcPts val="1200"/>
              </a:spcAft>
              <a:buFont typeface="+mj-lt"/>
              <a:buAutoNum type="alphaLcParenR"/>
            </a:pPr>
            <a:r>
              <a:rPr lang="ru-RU" dirty="0" smtClean="0"/>
              <a:t>Выявление основных категорий, которыми оперируют родители при описании своего родительского опыта; выявление основных трудностей </a:t>
            </a:r>
            <a:r>
              <a:rPr lang="ru-RU" i="1" dirty="0"/>
              <a:t>Серия глубинных интервью </a:t>
            </a:r>
            <a:r>
              <a:rPr lang="ru-RU" i="1" dirty="0" smtClean="0"/>
              <a:t>(ролик)</a:t>
            </a:r>
          </a:p>
          <a:p>
            <a:pPr marL="914400" lvl="1" indent="-514350">
              <a:spcAft>
                <a:spcPts val="1200"/>
              </a:spcAft>
              <a:buFont typeface="+mj-lt"/>
              <a:buAutoNum type="alphaLcParenR"/>
            </a:pPr>
            <a:r>
              <a:rPr lang="ru-RU" dirty="0" smtClean="0"/>
              <a:t>Массовые опросы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ru-RU" b="1" dirty="0" smtClean="0"/>
              <a:t>Разработка программ</a:t>
            </a:r>
          </a:p>
          <a:p>
            <a:pPr marL="914400" lvl="1" indent="-514350">
              <a:spcAft>
                <a:spcPts val="1200"/>
              </a:spcAft>
              <a:buFont typeface="+mj-lt"/>
              <a:buAutoNum type="alphaLcParenR"/>
            </a:pPr>
            <a:r>
              <a:rPr lang="ru-RU" dirty="0" smtClean="0"/>
              <a:t>Для родителей</a:t>
            </a:r>
          </a:p>
          <a:p>
            <a:pPr marL="914400" lvl="1" indent="-514350">
              <a:spcAft>
                <a:spcPts val="1200"/>
              </a:spcAft>
              <a:buFont typeface="+mj-lt"/>
              <a:buAutoNum type="alphaLcParenR"/>
            </a:pPr>
            <a:r>
              <a:rPr lang="ru-RU" dirty="0" smtClean="0"/>
              <a:t>Для потенциальных родителей-преподавателей, организаторов курсов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ru-RU" b="1" dirty="0" smtClean="0"/>
              <a:t>Апробация программ на настоящих родителях </a:t>
            </a:r>
            <a:r>
              <a:rPr lang="ru-RU" dirty="0" smtClean="0"/>
              <a:t>(2015 год)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1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Основные идеи программы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 smtClean="0"/>
              <a:t>Проблема:</a:t>
            </a:r>
            <a:endParaRPr lang="ru-RU" b="1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dirty="0" smtClean="0"/>
              <a:t>Несоразмерность действий возможным результатам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ru-RU" dirty="0">
                <a:sym typeface="Wingdings" panose="05000000000000000000" pitchFamily="2" charset="2"/>
              </a:rPr>
              <a:t>О</a:t>
            </a:r>
            <a:r>
              <a:rPr lang="ru-RU" dirty="0" smtClean="0">
                <a:sym typeface="Wingdings" panose="05000000000000000000" pitchFamily="2" charset="2"/>
              </a:rPr>
              <a:t>тсутствие обратной связи о своих действиях 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ru-RU" dirty="0">
                <a:sym typeface="Wingdings" panose="05000000000000000000" pitchFamily="2" charset="2"/>
              </a:rPr>
              <a:t>Н</a:t>
            </a:r>
            <a:r>
              <a:rPr lang="ru-RU" dirty="0" smtClean="0">
                <a:sym typeface="Wingdings" panose="05000000000000000000" pitchFamily="2" charset="2"/>
              </a:rPr>
              <a:t>евозможность почувствовать себя эффективным родителем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 smtClean="0">
                <a:sym typeface="Wingdings" panose="05000000000000000000" pitchFamily="2" charset="2"/>
              </a:rPr>
              <a:t>Возможное решение: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dirty="0" smtClean="0">
                <a:sym typeface="Wingdings" panose="05000000000000000000" pitchFamily="2" charset="2"/>
              </a:rPr>
              <a:t>«Практикум соразмерности» , соразмерности действий и результатов 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ru-RU" dirty="0" smtClean="0">
                <a:sym typeface="Wingdings" panose="05000000000000000000" pitchFamily="2" charset="2"/>
              </a:rPr>
              <a:t>повышение </a:t>
            </a:r>
            <a:r>
              <a:rPr lang="ru-RU" dirty="0" err="1" smtClean="0">
                <a:sym typeface="Wingdings" panose="05000000000000000000" pitchFamily="2" charset="2"/>
              </a:rPr>
              <a:t>самоэффективности</a:t>
            </a:r>
            <a:endParaRPr lang="ru-RU" dirty="0" smtClean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dirty="0" smtClean="0">
                <a:sym typeface="Wingdings" panose="05000000000000000000" pitchFamily="2" charset="2"/>
              </a:rPr>
              <a:t>Основной метод – метод проб; модель Колба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dirty="0" smtClean="0">
                <a:sym typeface="Wingdings" panose="05000000000000000000" pitchFamily="2" charset="2"/>
              </a:rPr>
              <a:t>Важное условие  - чуткость, восприимчивость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501008"/>
            <a:ext cx="4038600" cy="2625155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4264"/>
            <a:ext cx="4572000" cy="606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0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Образовательные результаты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/>
              <a:t>Повышение </a:t>
            </a:r>
            <a:r>
              <a:rPr lang="ru-RU" sz="2800" dirty="0" err="1" smtClean="0"/>
              <a:t>самоэффективности</a:t>
            </a:r>
            <a:endParaRPr lang="ru-RU" sz="2800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ru-RU" sz="2800" dirty="0"/>
              <a:t>Умение </a:t>
            </a:r>
            <a:r>
              <a:rPr lang="ru-RU" sz="2800" dirty="0" smtClean="0"/>
              <a:t>слышать и давать </a:t>
            </a:r>
            <a:r>
              <a:rPr lang="ru-RU" sz="2800" dirty="0"/>
              <a:t>обратную </a:t>
            </a:r>
            <a:r>
              <a:rPr lang="ru-RU" sz="2800" dirty="0" smtClean="0"/>
              <a:t>связь</a:t>
            </a:r>
            <a:endParaRPr lang="ru-RU" sz="2800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ru-RU" sz="2800" dirty="0"/>
              <a:t>Умение искать информацию и критически к ней </a:t>
            </a:r>
            <a:r>
              <a:rPr lang="ru-RU" sz="2800" dirty="0" smtClean="0"/>
              <a:t>относиться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/>
              <a:t>Какие еще общеобразовательные результаты мы можем получить в ходе таких программ?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/>
              <a:t>Как проконтролировать эффективность программы? Можно ли что-то измерить?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72556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3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Образовательные результаты по отношению к ребенку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ru-RU" sz="2600" dirty="0" smtClean="0"/>
              <a:t>Основной концепт данной программы – формирование </a:t>
            </a:r>
            <a:r>
              <a:rPr lang="ru-RU" sz="2600" b="1" dirty="0" smtClean="0"/>
              <a:t>самостоятельности, инициативы, ответственности</a:t>
            </a:r>
            <a:r>
              <a:rPr lang="ru-RU" sz="2600" dirty="0" smtClean="0"/>
              <a:t>… у ребенка… через формирование субъектной ответственной позиции родителя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ru-RU" sz="2600" dirty="0" smtClean="0"/>
              <a:t>А какие есть практики формирования этих качеств в детских садах? Могут ли родители их позаимствовать?</a:t>
            </a:r>
            <a:endParaRPr lang="ru-RU" sz="2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248472" cy="516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56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</TotalTime>
  <Words>266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Образовательные программы для родителей</vt:lpstr>
      <vt:lpstr>Презентация PowerPoint</vt:lpstr>
      <vt:lpstr>Особенности проблемного поля</vt:lpstr>
      <vt:lpstr>Кратко о проекте</vt:lpstr>
      <vt:lpstr>Основные идеи программы</vt:lpstr>
      <vt:lpstr>Образовательные результаты</vt:lpstr>
      <vt:lpstr>Образовательные результаты по отношению к ребенку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Катерина Поливанова</cp:lastModifiedBy>
  <cp:revision>29</cp:revision>
  <dcterms:created xsi:type="dcterms:W3CDTF">2014-04-18T07:52:47Z</dcterms:created>
  <dcterms:modified xsi:type="dcterms:W3CDTF">2014-04-22T03:42:01Z</dcterms:modified>
</cp:coreProperties>
</file>