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layout3.xml" ContentType="application/vnd.openxmlformats-officedocument.drawingml.diagramLayou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charts/chart4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80" r:id="rId4"/>
    <p:sldId id="287" r:id="rId5"/>
    <p:sldId id="281" r:id="rId6"/>
    <p:sldId id="282" r:id="rId7"/>
    <p:sldId id="283" r:id="rId8"/>
    <p:sldId id="284" r:id="rId9"/>
    <p:sldId id="285" r:id="rId10"/>
    <p:sldId id="286" r:id="rId11"/>
    <p:sldId id="296" r:id="rId12"/>
    <p:sldId id="288" r:id="rId13"/>
    <p:sldId id="289" r:id="rId14"/>
    <p:sldId id="290" r:id="rId15"/>
    <p:sldId id="291" r:id="rId16"/>
    <p:sldId id="298" r:id="rId17"/>
    <p:sldId id="299" r:id="rId18"/>
    <p:sldId id="292" r:id="rId19"/>
    <p:sldId id="300" r:id="rId20"/>
    <p:sldId id="294" r:id="rId21"/>
    <p:sldId id="293" r:id="rId22"/>
    <p:sldId id="295" r:id="rId23"/>
    <p:sldId id="303" r:id="rId24"/>
    <p:sldId id="302" r:id="rId25"/>
    <p:sldId id="304" r:id="rId26"/>
    <p:sldId id="258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C2A55"/>
    <a:srgbClr val="003F82"/>
    <a:srgbClr val="21386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14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3;&#1105;&#1085;&#1072;\Desktop\HSE\&#1052;&#1040;&#1043;&#1048;&#1057;&#1058;&#1056;&#1040;&#1058;&#1059;&#1056;&#1040;\&#1050;&#1091;&#1088;&#1089;&#1086;&#1074;&#1072;&#1103;\RUS_&#1091;&#1095;&#1080;&#1090;&#1077;&#1083;&#1100;\&#1095;&#1077;&#1088;&#1085;&#1086;&#1074;&#1080;&#108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3;&#1105;&#1085;&#1072;\Desktop\HSE\&#1052;&#1040;&#1043;&#1048;&#1057;&#1058;&#1056;&#1040;&#1058;&#1059;&#1056;&#1040;\&#1050;&#1091;&#1088;&#1089;&#1086;&#1074;&#1072;&#1103;\RUS_&#1091;&#1095;&#1080;&#1090;&#1077;&#1083;&#1100;\&#1095;&#1077;&#1088;&#1085;&#1086;&#1074;&#1080;&#108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83;&#1077;&#1085;&#1072;\&#1056;&#1072;&#1073;&#1086;&#1095;&#1080;&#1081;%20&#1089;&#1090;&#1086;&#1083;\&#1042;&#1064;&#1069;\&#1052;&#1040;&#1043;&#1048;&#1057;&#1058;&#1056;&#1040;&#1058;&#1059;&#1056;&#1040;\&#1050;&#1091;&#1088;&#1089;&#1086;&#1074;&#1072;&#1103;\NorBa\Data\&#1072;&#1085;&#1072;&#1083;&#1080;&#1079;\Teacher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0;&#1091;&#1088;&#1089;&#1086;&#1074;&#1072;&#1103;\NorBa\Data\&#1050;&#1088;&#1072;&#1089;&#1085;&#1086;&#1103;&#1088;&#1089;&#1082;\NorBa_&#1050;&#1088;&#1072;&#1089;&#1085;&#1086;&#1103;&#1088;&#1089;&#1082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3;&#1105;&#1085;&#1072;\Desktop\NorBa\&#1089;&#1090;&#1072;&#1090;&#1100;&#1103;%20&#1076;&#1083;&#1103;%20&#1042;&#1054;\&#1077;&#1079;&#1091;&#1083;&#1100;&#1090;&#1072;&#1090;&#1099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83;&#1077;&#1085;&#1072;\&#1056;&#1072;&#1073;&#1086;&#1095;&#1080;&#1081;%20&#1089;&#1090;&#1086;&#1083;\NorBa\&#1042;&#1054;\&#1089;&#1090;&#1072;&#1090;&#1100;&#1103;_NorBa\&#1077;&#1079;&#1091;&#1083;&#1100;&#1090;&#1072;&#1090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/>
              <a:t>Уровни математической граммотности по данным </a:t>
            </a:r>
            <a:r>
              <a:rPr lang="en-US" sz="1400"/>
              <a:t>PISA</a:t>
            </a:r>
            <a:endParaRPr lang="ru-RU" sz="1400"/>
          </a:p>
        </c:rich>
      </c:tx>
      <c:layout/>
    </c:title>
    <c:plotArea>
      <c:layout>
        <c:manualLayout>
          <c:layoutTarget val="inner"/>
          <c:xMode val="edge"/>
          <c:yMode val="edge"/>
          <c:x val="9.401548886652307E-2"/>
          <c:y val="0.17711816953258591"/>
          <c:w val="0.71668829041867599"/>
          <c:h val="0.72527369406890041"/>
        </c:manualLayout>
      </c:layout>
      <c:lineChart>
        <c:grouping val="standard"/>
        <c:ser>
          <c:idx val="0"/>
          <c:order val="0"/>
          <c:tx>
            <c:strRef>
              <c:f>Лист1!$L$19</c:f>
              <c:strCache>
                <c:ptCount val="1"/>
                <c:pt idx="0">
                  <c:v>2003</c:v>
                </c:pt>
              </c:strCache>
            </c:strRef>
          </c:tx>
          <c:cat>
            <c:strRef>
              <c:f>Лист1!$K$20:$K$26</c:f>
              <c:strCache>
                <c:ptCount val="7"/>
                <c:pt idx="0">
                  <c:v>ниже 1</c:v>
                </c:pt>
                <c:pt idx="1">
                  <c:v>1-ый</c:v>
                </c:pt>
                <c:pt idx="2">
                  <c:v>2-ой</c:v>
                </c:pt>
                <c:pt idx="3">
                  <c:v>3-ий</c:v>
                </c:pt>
                <c:pt idx="4">
                  <c:v>4-ый</c:v>
                </c:pt>
                <c:pt idx="5">
                  <c:v>5-ый</c:v>
                </c:pt>
                <c:pt idx="6">
                  <c:v>6-ой</c:v>
                </c:pt>
              </c:strCache>
            </c:strRef>
          </c:cat>
          <c:val>
            <c:numRef>
              <c:f>Лист1!$L$20:$L$26</c:f>
              <c:numCache>
                <c:formatCode>General</c:formatCode>
                <c:ptCount val="7"/>
                <c:pt idx="0">
                  <c:v>11.4</c:v>
                </c:pt>
                <c:pt idx="1">
                  <c:v>1.6</c:v>
                </c:pt>
                <c:pt idx="2">
                  <c:v>5.4</c:v>
                </c:pt>
                <c:pt idx="3">
                  <c:v>13.2</c:v>
                </c:pt>
                <c:pt idx="4">
                  <c:v>23.1</c:v>
                </c:pt>
                <c:pt idx="5">
                  <c:v>26.4</c:v>
                </c:pt>
                <c:pt idx="6">
                  <c:v>18.8</c:v>
                </c:pt>
              </c:numCache>
            </c:numRef>
          </c:val>
        </c:ser>
        <c:ser>
          <c:idx val="1"/>
          <c:order val="1"/>
          <c:tx>
            <c:strRef>
              <c:f>Лист1!$M$19</c:f>
              <c:strCache>
                <c:ptCount val="1"/>
                <c:pt idx="0">
                  <c:v>2006</c:v>
                </c:pt>
              </c:strCache>
            </c:strRef>
          </c:tx>
          <c:cat>
            <c:strRef>
              <c:f>Лист1!$K$20:$K$26</c:f>
              <c:strCache>
                <c:ptCount val="7"/>
                <c:pt idx="0">
                  <c:v>ниже 1</c:v>
                </c:pt>
                <c:pt idx="1">
                  <c:v>1-ый</c:v>
                </c:pt>
                <c:pt idx="2">
                  <c:v>2-ой</c:v>
                </c:pt>
                <c:pt idx="3">
                  <c:v>3-ий</c:v>
                </c:pt>
                <c:pt idx="4">
                  <c:v>4-ый</c:v>
                </c:pt>
                <c:pt idx="5">
                  <c:v>5-ый</c:v>
                </c:pt>
                <c:pt idx="6">
                  <c:v>6-ой</c:v>
                </c:pt>
              </c:strCache>
            </c:strRef>
          </c:cat>
          <c:val>
            <c:numRef>
              <c:f>Лист1!$M$20:$M$26</c:f>
              <c:numCache>
                <c:formatCode>General</c:formatCode>
                <c:ptCount val="7"/>
                <c:pt idx="0">
                  <c:v>9.1</c:v>
                </c:pt>
                <c:pt idx="1">
                  <c:v>1.7000000000000004</c:v>
                </c:pt>
                <c:pt idx="2">
                  <c:v>5.7</c:v>
                </c:pt>
                <c:pt idx="3">
                  <c:v>14.7</c:v>
                </c:pt>
                <c:pt idx="4">
                  <c:v>24.2</c:v>
                </c:pt>
                <c:pt idx="5">
                  <c:v>27</c:v>
                </c:pt>
                <c:pt idx="6">
                  <c:v>17.600000000000001</c:v>
                </c:pt>
              </c:numCache>
            </c:numRef>
          </c:val>
        </c:ser>
        <c:ser>
          <c:idx val="2"/>
          <c:order val="2"/>
          <c:tx>
            <c:strRef>
              <c:f>Лист1!$N$19</c:f>
              <c:strCache>
                <c:ptCount val="1"/>
                <c:pt idx="0">
                  <c:v>2009</c:v>
                </c:pt>
              </c:strCache>
            </c:strRef>
          </c:tx>
          <c:cat>
            <c:strRef>
              <c:f>Лист1!$K$20:$K$26</c:f>
              <c:strCache>
                <c:ptCount val="7"/>
                <c:pt idx="0">
                  <c:v>ниже 1</c:v>
                </c:pt>
                <c:pt idx="1">
                  <c:v>1-ый</c:v>
                </c:pt>
                <c:pt idx="2">
                  <c:v>2-ой</c:v>
                </c:pt>
                <c:pt idx="3">
                  <c:v>3-ий</c:v>
                </c:pt>
                <c:pt idx="4">
                  <c:v>4-ый</c:v>
                </c:pt>
                <c:pt idx="5">
                  <c:v>5-ый</c:v>
                </c:pt>
                <c:pt idx="6">
                  <c:v>6-ой</c:v>
                </c:pt>
              </c:strCache>
            </c:strRef>
          </c:cat>
          <c:val>
            <c:numRef>
              <c:f>Лист1!$N$20:$N$26</c:f>
              <c:numCache>
                <c:formatCode>General</c:formatCode>
                <c:ptCount val="7"/>
                <c:pt idx="0">
                  <c:v>9.5</c:v>
                </c:pt>
                <c:pt idx="1">
                  <c:v>1</c:v>
                </c:pt>
                <c:pt idx="2">
                  <c:v>4.3</c:v>
                </c:pt>
                <c:pt idx="3">
                  <c:v>12.7</c:v>
                </c:pt>
                <c:pt idx="4">
                  <c:v>25</c:v>
                </c:pt>
                <c:pt idx="5">
                  <c:v>28.5</c:v>
                </c:pt>
                <c:pt idx="6">
                  <c:v>19</c:v>
                </c:pt>
              </c:numCache>
            </c:numRef>
          </c:val>
        </c:ser>
        <c:marker val="1"/>
        <c:axId val="90446080"/>
        <c:axId val="90460160"/>
      </c:lineChart>
      <c:catAx>
        <c:axId val="90446080"/>
        <c:scaling>
          <c:orientation val="minMax"/>
        </c:scaling>
        <c:axPos val="b"/>
        <c:tickLblPos val="nextTo"/>
        <c:crossAx val="90460160"/>
        <c:crosses val="autoZero"/>
        <c:auto val="1"/>
        <c:lblAlgn val="ctr"/>
        <c:lblOffset val="100"/>
      </c:catAx>
      <c:valAx>
        <c:axId val="90460160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</c:title>
        <c:numFmt formatCode="General" sourceLinked="1"/>
        <c:tickLblPos val="nextTo"/>
        <c:crossAx val="90446080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400"/>
              <a:t>Динамика достижений российских школьников 8-х классов в </a:t>
            </a:r>
            <a:r>
              <a:rPr lang="en-US" sz="1400"/>
              <a:t>TIMSS</a:t>
            </a:r>
            <a:endParaRPr lang="ru-RU" sz="1400"/>
          </a:p>
        </c:rich>
      </c:tx>
      <c:layout/>
    </c:title>
    <c:plotArea>
      <c:layout>
        <c:manualLayout>
          <c:layoutTarget val="inner"/>
          <c:xMode val="edge"/>
          <c:yMode val="edge"/>
          <c:x val="0.10968285214348218"/>
          <c:y val="0.23694444444444504"/>
          <c:w val="0.67126640419947758"/>
          <c:h val="0.64315616797900266"/>
        </c:manualLayout>
      </c:layout>
      <c:lineChart>
        <c:grouping val="standard"/>
        <c:ser>
          <c:idx val="0"/>
          <c:order val="0"/>
          <c:tx>
            <c:v>средний балл по математике</c:v>
          </c:tx>
          <c:cat>
            <c:numRef>
              <c:f>Лист1!$L$6:$L$11</c:f>
              <c:numCache>
                <c:formatCode>General</c:formatCode>
                <c:ptCount val="6"/>
                <c:pt idx="0">
                  <c:v>1995</c:v>
                </c:pt>
                <c:pt idx="1">
                  <c:v>1999</c:v>
                </c:pt>
                <c:pt idx="2">
                  <c:v>2003</c:v>
                </c:pt>
                <c:pt idx="3">
                  <c:v>2007</c:v>
                </c:pt>
                <c:pt idx="4">
                  <c:v>2011</c:v>
                </c:pt>
              </c:numCache>
            </c:numRef>
          </c:cat>
          <c:val>
            <c:numRef>
              <c:f>Лист1!$M$6:$M$10</c:f>
              <c:numCache>
                <c:formatCode>General</c:formatCode>
                <c:ptCount val="5"/>
                <c:pt idx="0">
                  <c:v>535</c:v>
                </c:pt>
                <c:pt idx="1">
                  <c:v>526</c:v>
                </c:pt>
                <c:pt idx="2">
                  <c:v>508</c:v>
                </c:pt>
                <c:pt idx="3">
                  <c:v>512</c:v>
                </c:pt>
                <c:pt idx="4">
                  <c:v>539</c:v>
                </c:pt>
              </c:numCache>
            </c:numRef>
          </c:val>
        </c:ser>
        <c:marker val="1"/>
        <c:axId val="90468736"/>
        <c:axId val="90470272"/>
      </c:lineChart>
      <c:catAx>
        <c:axId val="90468736"/>
        <c:scaling>
          <c:orientation val="minMax"/>
        </c:scaling>
        <c:axPos val="b"/>
        <c:numFmt formatCode="General" sourceLinked="1"/>
        <c:tickLblPos val="nextTo"/>
        <c:crossAx val="90470272"/>
        <c:crosses val="autoZero"/>
        <c:auto val="1"/>
        <c:lblAlgn val="ctr"/>
        <c:lblOffset val="100"/>
      </c:catAx>
      <c:valAx>
        <c:axId val="90470272"/>
        <c:scaling>
          <c:orientation val="minMax"/>
        </c:scaling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tickLblPos val="nextTo"/>
        <c:crossAx val="90468736"/>
        <c:crosses val="autoZero"/>
        <c:crossBetween val="between"/>
      </c:valAx>
      <c:spPr>
        <a:ln>
          <a:solidFill>
            <a:schemeClr val="accent1"/>
          </a:solidFill>
        </a:ln>
      </c:spPr>
    </c:plotArea>
    <c:legend>
      <c:legendPos val="r"/>
      <c:layout>
        <c:manualLayout>
          <c:xMode val="edge"/>
          <c:yMode val="edge"/>
          <c:x val="0.75291666666666668"/>
          <c:y val="0.53292104111986005"/>
          <c:w val="0.23041666666666671"/>
          <c:h val="0.27295421405657622"/>
        </c:manualLayout>
      </c:layout>
    </c:legend>
    <c:plotVisOnly val="1"/>
    <c:dispBlanksAs val="gap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tx>
        <c:rich>
          <a:bodyPr/>
          <a:lstStyle/>
          <a:p>
            <a:pPr>
              <a:defRPr/>
            </a:pPr>
            <a:r>
              <a:rPr lang="ru-RU"/>
              <a:t>Установки учителей средней школы</a:t>
            </a:r>
          </a:p>
        </c:rich>
      </c:tx>
      <c:layout>
        <c:manualLayout>
          <c:xMode val="edge"/>
          <c:yMode val="edge"/>
          <c:x val="0.14912611318878588"/>
          <c:y val="2.3256577287639624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v>%</c:v>
          </c:tx>
          <c:spPr>
            <a:ln>
              <a:solidFill>
                <a:schemeClr val="accent1"/>
              </a:solidFill>
            </a:ln>
          </c:spPr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numRef>
              <c:f>ТЕДС!$E$21:$H$21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ТЕДС!$E$22:$H$22</c:f>
              <c:numCache>
                <c:formatCode>General</c:formatCode>
                <c:ptCount val="4"/>
                <c:pt idx="0">
                  <c:v>45.3</c:v>
                </c:pt>
                <c:pt idx="1">
                  <c:v>63.7</c:v>
                </c:pt>
                <c:pt idx="2">
                  <c:v>13.8</c:v>
                </c:pt>
                <c:pt idx="3">
                  <c:v>68.400000000000006</c:v>
                </c:pt>
              </c:numCache>
            </c:numRef>
          </c:val>
        </c:ser>
        <c:axId val="90725760"/>
        <c:axId val="90760320"/>
      </c:barChart>
      <c:catAx>
        <c:axId val="90725760"/>
        <c:scaling>
          <c:orientation val="minMax"/>
        </c:scaling>
        <c:axPos val="b"/>
        <c:numFmt formatCode="General" sourceLinked="1"/>
        <c:tickLblPos val="nextTo"/>
        <c:crossAx val="90760320"/>
        <c:crosses val="autoZero"/>
        <c:auto val="1"/>
        <c:lblAlgn val="ctr"/>
        <c:lblOffset val="100"/>
      </c:catAx>
      <c:valAx>
        <c:axId val="90760320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1.550387596899239E-2"/>
              <c:y val="0.19157489152239943"/>
            </c:manualLayout>
          </c:layout>
        </c:title>
        <c:numFmt formatCode="General" sourceLinked="1"/>
        <c:tickLblPos val="nextTo"/>
        <c:crossAx val="90725760"/>
        <c:crosses val="autoZero"/>
        <c:crossBetween val="between"/>
      </c:valAx>
    </c:plotArea>
    <c:plotVisOnly val="1"/>
    <c:dispBlanksAs val="gap"/>
  </c:chart>
  <c:spPr>
    <a:ln>
      <a:solidFill>
        <a:srgbClr val="C00000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Возраст: Россия</a:t>
            </a:r>
            <a:endParaRPr lang="ru-RU" sz="14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ctr"/>
            <c:showVal val="1"/>
          </c:dLbls>
          <c:cat>
            <c:strRef>
              <c:f>age!$I$4:$I$9</c:f>
              <c:strCache>
                <c:ptCount val="6"/>
                <c:pt idx="0">
                  <c:v>моложе 25</c:v>
                </c:pt>
                <c:pt idx="1">
                  <c:v>26-30</c:v>
                </c:pt>
                <c:pt idx="2">
                  <c:v>31-40</c:v>
                </c:pt>
                <c:pt idx="3">
                  <c:v>41-50</c:v>
                </c:pt>
                <c:pt idx="4">
                  <c:v>51-56</c:v>
                </c:pt>
                <c:pt idx="5">
                  <c:v>старше 56</c:v>
                </c:pt>
              </c:strCache>
            </c:strRef>
          </c:cat>
          <c:val>
            <c:numRef>
              <c:f>age!$J$4:$J$9</c:f>
              <c:numCache>
                <c:formatCode>General</c:formatCode>
                <c:ptCount val="6"/>
                <c:pt idx="0">
                  <c:v>6</c:v>
                </c:pt>
                <c:pt idx="1">
                  <c:v>6</c:v>
                </c:pt>
                <c:pt idx="2">
                  <c:v>17</c:v>
                </c:pt>
                <c:pt idx="3">
                  <c:v>32</c:v>
                </c:pt>
                <c:pt idx="4">
                  <c:v>21</c:v>
                </c:pt>
                <c:pt idx="5">
                  <c:v>18</c:v>
                </c:pt>
              </c:numCache>
            </c:numRef>
          </c:val>
        </c:ser>
        <c:axId val="91104000"/>
        <c:axId val="91105536"/>
      </c:barChart>
      <c:catAx>
        <c:axId val="91104000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91105536"/>
        <c:crosses val="autoZero"/>
        <c:auto val="1"/>
        <c:lblAlgn val="ctr"/>
        <c:lblOffset val="100"/>
      </c:catAx>
      <c:valAx>
        <c:axId val="91105536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 sz="800"/>
                </a:pPr>
                <a:r>
                  <a:rPr lang="en-US" sz="800"/>
                  <a:t>%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911040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2284035147780451E-2"/>
          <c:y val="0.31872130591196818"/>
          <c:w val="0.83077059321389235"/>
          <c:h val="0.57630690303627286"/>
        </c:manualLayout>
      </c:layout>
      <c:lineChart>
        <c:grouping val="standard"/>
        <c:ser>
          <c:idx val="0"/>
          <c:order val="0"/>
          <c:tx>
            <c:v>EST</c:v>
          </c:tx>
          <c:spPr>
            <a:ln>
              <a:solidFill>
                <a:srgbClr val="000000"/>
              </a:solidFill>
              <a:prstDash val="solid"/>
            </a:ln>
          </c:spPr>
          <c:marker>
            <c:spPr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Worksheet!$A$4:$A$14</c:f>
              <c:numCache>
                <c:formatCode>General</c:formatCode>
                <c:ptCount val="1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</c:numCache>
            </c:numRef>
          </c:cat>
          <c:val>
            <c:numRef>
              <c:f>Worksheet!$D$4:$D$14</c:f>
              <c:numCache>
                <c:formatCode>General</c:formatCode>
                <c:ptCount val="11"/>
                <c:pt idx="0">
                  <c:v>0.41000000000000031</c:v>
                </c:pt>
                <c:pt idx="1">
                  <c:v>-0.17</c:v>
                </c:pt>
                <c:pt idx="2">
                  <c:v>-0.51</c:v>
                </c:pt>
                <c:pt idx="3">
                  <c:v>-0.56000000000000005</c:v>
                </c:pt>
                <c:pt idx="4">
                  <c:v>-0.66000000000000103</c:v>
                </c:pt>
                <c:pt idx="5">
                  <c:v>-0.36000000000000032</c:v>
                </c:pt>
                <c:pt idx="6">
                  <c:v>0.17</c:v>
                </c:pt>
                <c:pt idx="7">
                  <c:v>-0.1</c:v>
                </c:pt>
                <c:pt idx="8">
                  <c:v>-0.72000000000000064</c:v>
                </c:pt>
                <c:pt idx="9">
                  <c:v>1.85</c:v>
                </c:pt>
                <c:pt idx="10">
                  <c:v>0.49000000000000032</c:v>
                </c:pt>
              </c:numCache>
            </c:numRef>
          </c:val>
        </c:ser>
        <c:ser>
          <c:idx val="1"/>
          <c:order val="1"/>
          <c:tx>
            <c:v>KRA</c:v>
          </c:tx>
          <c:spPr>
            <a:ln>
              <a:solidFill>
                <a:srgbClr val="FF0000"/>
              </a:solidFill>
              <a:prstDash val="solid"/>
            </a:ln>
          </c:spPr>
          <c:marker>
            <c:spPr>
              <a:ln>
                <a:solidFill>
                  <a:srgbClr val="FF0000"/>
                </a:solidFill>
                <a:prstDash val="solid"/>
              </a:ln>
            </c:spPr>
          </c:marker>
          <c:val>
            <c:numRef>
              <c:f>Worksheet!$E$4:$E$14</c:f>
              <c:numCache>
                <c:formatCode>General</c:formatCode>
                <c:ptCount val="11"/>
                <c:pt idx="0">
                  <c:v>-8.0000000000000099E-2</c:v>
                </c:pt>
                <c:pt idx="1">
                  <c:v>-0.54</c:v>
                </c:pt>
                <c:pt idx="2">
                  <c:v>0</c:v>
                </c:pt>
                <c:pt idx="3">
                  <c:v>-0.72000000000000064</c:v>
                </c:pt>
                <c:pt idx="4">
                  <c:v>-0.63000000000000089</c:v>
                </c:pt>
                <c:pt idx="5">
                  <c:v>-0.33000000000000052</c:v>
                </c:pt>
                <c:pt idx="6">
                  <c:v>0.63000000000000089</c:v>
                </c:pt>
                <c:pt idx="7">
                  <c:v>0.22000000000000014</c:v>
                </c:pt>
                <c:pt idx="8">
                  <c:v>-1.0000000000000012E-2</c:v>
                </c:pt>
                <c:pt idx="9">
                  <c:v>1.8</c:v>
                </c:pt>
                <c:pt idx="10">
                  <c:v>-0.34000000000000041</c:v>
                </c:pt>
              </c:numCache>
            </c:numRef>
          </c:val>
        </c:ser>
        <c:ser>
          <c:idx val="2"/>
          <c:order val="2"/>
          <c:tx>
            <c:v>LAT</c:v>
          </c:tx>
          <c:spPr>
            <a:ln>
              <a:solidFill>
                <a:srgbClr val="00FF00"/>
              </a:solidFill>
              <a:prstDash val="solid"/>
            </a:ln>
          </c:spPr>
          <c:marker>
            <c:spPr>
              <a:ln>
                <a:solidFill>
                  <a:srgbClr val="00FF00"/>
                </a:solidFill>
                <a:prstDash val="solid"/>
              </a:ln>
            </c:spPr>
          </c:marker>
          <c:val>
            <c:numRef>
              <c:f>Worksheet!$F$4:$F$14</c:f>
              <c:numCache>
                <c:formatCode>General</c:formatCode>
                <c:ptCount val="11"/>
                <c:pt idx="0">
                  <c:v>-0.79</c:v>
                </c:pt>
                <c:pt idx="1">
                  <c:v>0.18000000000000019</c:v>
                </c:pt>
                <c:pt idx="2">
                  <c:v>-0.37000000000000038</c:v>
                </c:pt>
                <c:pt idx="3">
                  <c:v>-1.1000000000000001</c:v>
                </c:pt>
                <c:pt idx="4">
                  <c:v>-0.71000000000000063</c:v>
                </c:pt>
                <c:pt idx="5">
                  <c:v>-0.1</c:v>
                </c:pt>
                <c:pt idx="6">
                  <c:v>0.23</c:v>
                </c:pt>
                <c:pt idx="7">
                  <c:v>6.0000000000000081E-2</c:v>
                </c:pt>
                <c:pt idx="8">
                  <c:v>-0.43000000000000038</c:v>
                </c:pt>
                <c:pt idx="9">
                  <c:v>1.6</c:v>
                </c:pt>
                <c:pt idx="10">
                  <c:v>0.89000000000000068</c:v>
                </c:pt>
              </c:numCache>
            </c:numRef>
          </c:val>
        </c:ser>
        <c:marker val="1"/>
        <c:axId val="132253952"/>
        <c:axId val="132276608"/>
      </c:lineChart>
      <c:catAx>
        <c:axId val="132253952"/>
        <c:scaling>
          <c:orientation val="minMax"/>
        </c:scaling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Item</a:t>
                </a:r>
              </a:p>
            </c:rich>
          </c:tx>
          <c:layout/>
        </c:title>
        <c:numFmt formatCode="General" sourceLinked="1"/>
        <c:tickLblPos val="nextTo"/>
        <c:txPr>
          <a:bodyPr rot="-2700000" vert="horz"/>
          <a:lstStyle/>
          <a:p>
            <a:pPr>
              <a:defRPr/>
            </a:pPr>
            <a:endParaRPr lang="ru-RU"/>
          </a:p>
        </c:txPr>
        <c:crossAx val="132276608"/>
        <c:crosses val="max"/>
        <c:auto val="1"/>
        <c:lblAlgn val="ctr"/>
        <c:lblOffset val="100"/>
      </c:catAx>
      <c:valAx>
        <c:axId val="13227660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DIF Measure (diff.)</a:t>
                </a:r>
              </a:p>
            </c:rich>
          </c:tx>
          <c:layout>
            <c:manualLayout>
              <c:xMode val="edge"/>
              <c:yMode val="edge"/>
              <c:x val="0"/>
              <c:y val="0.36601613991909837"/>
            </c:manualLayout>
          </c:layout>
        </c:title>
        <c:numFmt formatCode="General" sourceLinked="1"/>
        <c:tickLblPos val="nextTo"/>
        <c:crossAx val="132253952"/>
        <c:crossesAt val="1"/>
        <c:crossBetween val="between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/>
      <c:spPr>
        <a:ln w="12700">
          <a:solidFill>
            <a:srgbClr val="000000"/>
          </a:solidFill>
          <a:prstDash val="solid"/>
        </a:ln>
      </c:spPr>
    </c:legend>
    <c:plotVisOnly val="1"/>
    <c:dispBlanksAs val="gap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"/>
  <c:chart>
    <c:title>
      <c:tx>
        <c:rich>
          <a:bodyPr/>
          <a:lstStyle/>
          <a:p>
            <a:pPr>
              <a:defRPr sz="1200">
                <a:latin typeface="+mn-lt"/>
              </a:defRPr>
            </a:pPr>
            <a:r>
              <a:rPr lang="ru-RU" sz="1200">
                <a:latin typeface="+mn-lt"/>
                <a:cs typeface="Times New Roman" pitchFamily="18" charset="0"/>
              </a:rPr>
              <a:t>Убеждения об эффективном преподавании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Лист1!$M$3</c:f>
              <c:strCache>
                <c:ptCount val="1"/>
                <c:pt idx="0">
                  <c:v>Конструктивизм</c:v>
                </c:pt>
              </c:strCache>
            </c:strRef>
          </c:tx>
          <c:spPr>
            <a:solidFill>
              <a:schemeClr val="accent2"/>
            </a:solidFill>
          </c:spPr>
          <c:dLbls>
            <c:numFmt formatCode="#,##0.0" sourceLinked="0"/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Лист1!$L$4:$L$6</c:f>
              <c:strCache>
                <c:ptCount val="3"/>
                <c:pt idx="0">
                  <c:v>Латвия</c:v>
                </c:pt>
                <c:pt idx="1">
                  <c:v>Эстония</c:v>
                </c:pt>
                <c:pt idx="2">
                  <c:v>Россия</c:v>
                </c:pt>
              </c:strCache>
            </c:strRef>
          </c:cat>
          <c:val>
            <c:numRef>
              <c:f>Лист1!$M$4:$M$6</c:f>
              <c:numCache>
                <c:formatCode>0.00</c:formatCode>
                <c:ptCount val="3"/>
                <c:pt idx="0">
                  <c:v>48.794621494879912</c:v>
                </c:pt>
                <c:pt idx="1">
                  <c:v>47.024616079494095</c:v>
                </c:pt>
                <c:pt idx="2">
                  <c:v>51.351970127061165</c:v>
                </c:pt>
              </c:numCache>
            </c:numRef>
          </c:val>
        </c:ser>
        <c:ser>
          <c:idx val="1"/>
          <c:order val="1"/>
          <c:tx>
            <c:strRef>
              <c:f>Лист1!$N$3</c:f>
              <c:strCache>
                <c:ptCount val="1"/>
                <c:pt idx="0">
                  <c:v>Традиционализм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numFmt formatCode="#,##0.0" sourceLinked="0"/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ctr"/>
            <c:showVal val="1"/>
          </c:dLbls>
          <c:cat>
            <c:strRef>
              <c:f>Лист1!$L$4:$L$6</c:f>
              <c:strCache>
                <c:ptCount val="3"/>
                <c:pt idx="0">
                  <c:v>Латвия</c:v>
                </c:pt>
                <c:pt idx="1">
                  <c:v>Эстония</c:v>
                </c:pt>
                <c:pt idx="2">
                  <c:v>Россия</c:v>
                </c:pt>
              </c:strCache>
            </c:strRef>
          </c:cat>
          <c:val>
            <c:numRef>
              <c:f>Лист1!$N$4:$N$6</c:f>
              <c:numCache>
                <c:formatCode>0.00</c:formatCode>
                <c:ptCount val="3"/>
                <c:pt idx="0">
                  <c:v>50.172959906643349</c:v>
                </c:pt>
                <c:pt idx="1">
                  <c:v>48.127458693941811</c:v>
                </c:pt>
                <c:pt idx="2">
                  <c:v>50.437441134918544</c:v>
                </c:pt>
              </c:numCache>
            </c:numRef>
          </c:val>
        </c:ser>
        <c:axId val="93739264"/>
        <c:axId val="93745152"/>
      </c:barChart>
      <c:catAx>
        <c:axId val="93739264"/>
        <c:scaling>
          <c:orientation val="minMax"/>
        </c:scaling>
        <c:axPos val="b"/>
        <c:tickLblPos val="nextTo"/>
        <c:crossAx val="93745152"/>
        <c:crosses val="autoZero"/>
        <c:auto val="1"/>
        <c:lblAlgn val="ctr"/>
        <c:lblOffset val="100"/>
      </c:catAx>
      <c:valAx>
        <c:axId val="93745152"/>
        <c:scaling>
          <c:orientation val="minMax"/>
        </c:scaling>
        <c:axPos val="l"/>
        <c:majorGridlines/>
        <c:numFmt formatCode="0" sourceLinked="0"/>
        <c:tickLblPos val="nextTo"/>
        <c:crossAx val="9373926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Убеждения о преподавании математики</a:t>
            </a:r>
          </a:p>
        </c:rich>
      </c:tx>
      <c:layout>
        <c:manualLayout>
          <c:xMode val="edge"/>
          <c:yMode val="edge"/>
          <c:x val="0.15103022026092561"/>
          <c:y val="3.6363659501254759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'часть Е'!$K$3</c:f>
              <c:strCache>
                <c:ptCount val="1"/>
                <c:pt idx="0">
                  <c:v>Латвия</c:v>
                </c:pt>
              </c:strCache>
            </c:strRef>
          </c:tx>
          <c:spPr>
            <a:solidFill>
              <a:srgbClr val="FFC000"/>
            </a:solidFill>
          </c:spPr>
          <c:dLbls>
            <c:numFmt formatCode="#,##0.0" sourceLinked="0"/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inBase"/>
            <c:showVal val="1"/>
          </c:dLbls>
          <c:cat>
            <c:strRef>
              <c:f>'часть Е'!$L$2:$N$2</c:f>
              <c:strCache>
                <c:ptCount val="3"/>
                <c:pt idx="0">
                  <c:v>Process</c:v>
                </c:pt>
                <c:pt idx="1">
                  <c:v>Toolbox</c:v>
                </c:pt>
                <c:pt idx="2">
                  <c:v>System</c:v>
                </c:pt>
              </c:strCache>
            </c:strRef>
          </c:cat>
          <c:val>
            <c:numRef>
              <c:f>'часть Е'!$L$3:$N$3</c:f>
              <c:numCache>
                <c:formatCode>0.00</c:formatCode>
                <c:ptCount val="3"/>
                <c:pt idx="0">
                  <c:v>46.517813864303925</c:v>
                </c:pt>
                <c:pt idx="1">
                  <c:v>45.531418348520894</c:v>
                </c:pt>
                <c:pt idx="2">
                  <c:v>45.130861175346958</c:v>
                </c:pt>
              </c:numCache>
            </c:numRef>
          </c:val>
        </c:ser>
        <c:ser>
          <c:idx val="1"/>
          <c:order val="1"/>
          <c:tx>
            <c:strRef>
              <c:f>'часть Е'!$K$4</c:f>
              <c:strCache>
                <c:ptCount val="1"/>
                <c:pt idx="0">
                  <c:v>Эстония</c:v>
                </c:pt>
              </c:strCache>
            </c:strRef>
          </c:tx>
          <c:spPr>
            <a:solidFill>
              <a:schemeClr val="accent1"/>
            </a:solidFill>
          </c:spPr>
          <c:dLbls>
            <c:numFmt formatCode="#,##0.0" sourceLinked="0"/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ctr"/>
            <c:showVal val="1"/>
          </c:dLbls>
          <c:cat>
            <c:strRef>
              <c:f>'часть Е'!$L$2:$N$2</c:f>
              <c:strCache>
                <c:ptCount val="3"/>
                <c:pt idx="0">
                  <c:v>Process</c:v>
                </c:pt>
                <c:pt idx="1">
                  <c:v>Toolbox</c:v>
                </c:pt>
                <c:pt idx="2">
                  <c:v>System</c:v>
                </c:pt>
              </c:strCache>
            </c:strRef>
          </c:cat>
          <c:val>
            <c:numRef>
              <c:f>'часть Е'!$L$4:$N$4</c:f>
              <c:numCache>
                <c:formatCode>0.00</c:formatCode>
                <c:ptCount val="3"/>
                <c:pt idx="0">
                  <c:v>47.326606474990044</c:v>
                </c:pt>
                <c:pt idx="1">
                  <c:v>49.278657798069013</c:v>
                </c:pt>
                <c:pt idx="2">
                  <c:v>46.961595091277594</c:v>
                </c:pt>
              </c:numCache>
            </c:numRef>
          </c:val>
        </c:ser>
        <c:ser>
          <c:idx val="2"/>
          <c:order val="2"/>
          <c:tx>
            <c:strRef>
              <c:f>'часть Е'!$K$5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rgbClr val="C00000"/>
            </a:solidFill>
          </c:spPr>
          <c:dLbls>
            <c:numFmt formatCode="#,##0.0" sourceLinked="0"/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inEnd"/>
            <c:showVal val="1"/>
          </c:dLbls>
          <c:cat>
            <c:strRef>
              <c:f>'часть Е'!$L$2:$N$2</c:f>
              <c:strCache>
                <c:ptCount val="3"/>
                <c:pt idx="0">
                  <c:v>Process</c:v>
                </c:pt>
                <c:pt idx="1">
                  <c:v>Toolbox</c:v>
                </c:pt>
                <c:pt idx="2">
                  <c:v>System</c:v>
                </c:pt>
              </c:strCache>
            </c:strRef>
          </c:cat>
          <c:val>
            <c:numRef>
              <c:f>'часть Е'!$L$5:$N$5</c:f>
              <c:numCache>
                <c:formatCode>0.00</c:formatCode>
                <c:ptCount val="3"/>
                <c:pt idx="0">
                  <c:v>52.048352374155364</c:v>
                </c:pt>
                <c:pt idx="1">
                  <c:v>51.808940429875996</c:v>
                </c:pt>
                <c:pt idx="2">
                  <c:v>52.649897499080033</c:v>
                </c:pt>
              </c:numCache>
            </c:numRef>
          </c:val>
        </c:ser>
        <c:axId val="93780992"/>
        <c:axId val="97088256"/>
      </c:barChart>
      <c:catAx>
        <c:axId val="9378099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7088256"/>
        <c:crosses val="autoZero"/>
        <c:auto val="1"/>
        <c:lblAlgn val="ctr"/>
        <c:lblOffset val="100"/>
      </c:catAx>
      <c:valAx>
        <c:axId val="97088256"/>
        <c:scaling>
          <c:orientation val="minMax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9378099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1.png"/><Relationship Id="rId1" Type="http://schemas.openxmlformats.org/officeDocument/2006/relationships/image" Target="../media/image7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21.png"/><Relationship Id="rId1" Type="http://schemas.openxmlformats.org/officeDocument/2006/relationships/image" Target="../media/image1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BBCFD5-D1D5-4101-B8A5-C13C4A4809CE}" type="doc">
      <dgm:prSet loTypeId="urn:microsoft.com/office/officeart/2005/8/layout/vList4#1" loCatId="pictur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B19D208-C107-4D8A-9C77-2DFE3AB0AE8A}">
      <dgm:prSet phldrT="[Текст]" custT="1"/>
      <dgm:spPr/>
      <dgm:t>
        <a:bodyPr/>
        <a:lstStyle/>
        <a:p>
          <a:r>
            <a:rPr lang="en-US" sz="2400" dirty="0" smtClean="0">
              <a:solidFill>
                <a:prstClr val="black"/>
              </a:solidFill>
              <a:latin typeface="Perpetua"/>
            </a:rPr>
            <a:t>Teaching and Learning International Survey </a:t>
          </a:r>
          <a:endParaRPr lang="ru-RU" sz="2400" dirty="0"/>
        </a:p>
      </dgm:t>
    </dgm:pt>
    <dgm:pt modelId="{59902E8F-7C23-4CE8-85E3-1B64D5FC9C4D}" type="parTrans" cxnId="{87B50328-89F1-485D-B257-BDD5AA553191}">
      <dgm:prSet/>
      <dgm:spPr/>
      <dgm:t>
        <a:bodyPr/>
        <a:lstStyle/>
        <a:p>
          <a:endParaRPr lang="ru-RU"/>
        </a:p>
      </dgm:t>
    </dgm:pt>
    <dgm:pt modelId="{0E4D0A7B-C6CA-43AE-996E-0DBCA1127B89}" type="sibTrans" cxnId="{87B50328-89F1-485D-B257-BDD5AA553191}">
      <dgm:prSet/>
      <dgm:spPr/>
      <dgm:t>
        <a:bodyPr/>
        <a:lstStyle/>
        <a:p>
          <a:endParaRPr lang="ru-RU"/>
        </a:p>
      </dgm:t>
    </dgm:pt>
    <dgm:pt modelId="{7DD48C3F-37EA-411A-8BEB-83ED777EA872}">
      <dgm:prSet phldrT="[Текст]" custT="1"/>
      <dgm:spPr/>
      <dgm:t>
        <a:bodyPr/>
        <a:lstStyle/>
        <a:p>
          <a:r>
            <a:rPr lang="ru-RU" sz="1600" dirty="0" smtClean="0"/>
            <a:t>Первое кросс-культурное исследование учителей</a:t>
          </a:r>
          <a:endParaRPr lang="ru-RU" sz="1600" dirty="0"/>
        </a:p>
      </dgm:t>
    </dgm:pt>
    <dgm:pt modelId="{424C4F1E-6511-4251-B534-AD802410214B}" type="parTrans" cxnId="{B6DC6BA2-93CF-40A5-92C5-61FE55AD4D21}">
      <dgm:prSet/>
      <dgm:spPr/>
      <dgm:t>
        <a:bodyPr/>
        <a:lstStyle/>
        <a:p>
          <a:endParaRPr lang="ru-RU"/>
        </a:p>
      </dgm:t>
    </dgm:pt>
    <dgm:pt modelId="{CAF809E5-A162-4895-9DF4-71B48B722AB5}" type="sibTrans" cxnId="{B6DC6BA2-93CF-40A5-92C5-61FE55AD4D21}">
      <dgm:prSet/>
      <dgm:spPr/>
      <dgm:t>
        <a:bodyPr/>
        <a:lstStyle/>
        <a:p>
          <a:endParaRPr lang="ru-RU"/>
        </a:p>
      </dgm:t>
    </dgm:pt>
    <dgm:pt modelId="{F6711493-2CA3-4B40-8826-E3BA12BF6FD9}">
      <dgm:prSet phldrT="[Текст]" custT="1"/>
      <dgm:spPr/>
      <dgm:t>
        <a:bodyPr/>
        <a:lstStyle/>
        <a:p>
          <a:r>
            <a:rPr lang="ru-RU" sz="1600" dirty="0" smtClean="0"/>
            <a:t>Фокус: условия работы учителей, их установки и практики</a:t>
          </a:r>
          <a:endParaRPr lang="ru-RU" sz="1600" dirty="0"/>
        </a:p>
      </dgm:t>
    </dgm:pt>
    <dgm:pt modelId="{707EC89E-DE6B-4E14-88AD-9D785B8A4458}" type="parTrans" cxnId="{9F33F999-CE52-47C3-8C50-06CB12D8612A}">
      <dgm:prSet/>
      <dgm:spPr/>
      <dgm:t>
        <a:bodyPr/>
        <a:lstStyle/>
        <a:p>
          <a:endParaRPr lang="ru-RU"/>
        </a:p>
      </dgm:t>
    </dgm:pt>
    <dgm:pt modelId="{67B5975F-1B95-4500-81EA-8F58A52171B0}" type="sibTrans" cxnId="{9F33F999-CE52-47C3-8C50-06CB12D8612A}">
      <dgm:prSet/>
      <dgm:spPr/>
      <dgm:t>
        <a:bodyPr/>
        <a:lstStyle/>
        <a:p>
          <a:endParaRPr lang="ru-RU"/>
        </a:p>
      </dgm:t>
    </dgm:pt>
    <dgm:pt modelId="{F62FC1E8-3B50-471D-9FA5-337AF1EEA477}">
      <dgm:prSet phldrT="[Текст]" custT="1"/>
      <dgm:spPr/>
      <dgm:t>
        <a:bodyPr/>
        <a:lstStyle/>
        <a:p>
          <a:r>
            <a:rPr lang="en-US" sz="2400" dirty="0" smtClean="0">
              <a:solidFill>
                <a:prstClr val="black"/>
              </a:solidFill>
              <a:latin typeface="Perpetua"/>
            </a:rPr>
            <a:t>Teacher Education Study in Mathematics </a:t>
          </a:r>
          <a:endParaRPr lang="ru-RU" sz="2400" dirty="0"/>
        </a:p>
      </dgm:t>
    </dgm:pt>
    <dgm:pt modelId="{C299991A-71EF-42B4-8742-A44642C5CD53}" type="parTrans" cxnId="{81D5DA0D-BD6A-48DD-BD85-EC6DADCFA75B}">
      <dgm:prSet/>
      <dgm:spPr/>
      <dgm:t>
        <a:bodyPr/>
        <a:lstStyle/>
        <a:p>
          <a:endParaRPr lang="ru-RU"/>
        </a:p>
      </dgm:t>
    </dgm:pt>
    <dgm:pt modelId="{BE6CD73F-C652-4E85-876C-A0E569B4587D}" type="sibTrans" cxnId="{81D5DA0D-BD6A-48DD-BD85-EC6DADCFA75B}">
      <dgm:prSet/>
      <dgm:spPr/>
      <dgm:t>
        <a:bodyPr/>
        <a:lstStyle/>
        <a:p>
          <a:endParaRPr lang="ru-RU"/>
        </a:p>
      </dgm:t>
    </dgm:pt>
    <dgm:pt modelId="{E3A42A07-30B9-4ACB-B3DA-212F9B86A6F6}">
      <dgm:prSet phldrT="[Текст]" custT="1"/>
      <dgm:spPr/>
      <dgm:t>
        <a:bodyPr/>
        <a:lstStyle/>
        <a:p>
          <a:r>
            <a:rPr lang="ru-RU" sz="1600" dirty="0" smtClean="0"/>
            <a:t>Объект – учителя </a:t>
          </a:r>
          <a:r>
            <a:rPr lang="ru-RU" sz="1600" i="1" dirty="0" smtClean="0"/>
            <a:t>математики</a:t>
          </a:r>
          <a:endParaRPr lang="ru-RU" sz="1600" i="1" dirty="0"/>
        </a:p>
      </dgm:t>
    </dgm:pt>
    <dgm:pt modelId="{6D7BAD1A-8C98-4653-89E9-DBF27D86201C}" type="parTrans" cxnId="{EC02D925-CFBD-43AA-8E3B-F6F1E14BAFB4}">
      <dgm:prSet/>
      <dgm:spPr/>
      <dgm:t>
        <a:bodyPr/>
        <a:lstStyle/>
        <a:p>
          <a:endParaRPr lang="ru-RU"/>
        </a:p>
      </dgm:t>
    </dgm:pt>
    <dgm:pt modelId="{EA45EC9C-AB73-4069-8987-7C4628426CBA}" type="sibTrans" cxnId="{EC02D925-CFBD-43AA-8E3B-F6F1E14BAFB4}">
      <dgm:prSet/>
      <dgm:spPr/>
      <dgm:t>
        <a:bodyPr/>
        <a:lstStyle/>
        <a:p>
          <a:endParaRPr lang="ru-RU"/>
        </a:p>
      </dgm:t>
    </dgm:pt>
    <dgm:pt modelId="{58422736-32C5-4940-A74B-ED63D8AACFA5}">
      <dgm:prSet phldrT="[Текст]" custT="1"/>
      <dgm:spPr/>
      <dgm:t>
        <a:bodyPr/>
        <a:lstStyle/>
        <a:p>
          <a:r>
            <a:rPr lang="ru-RU" sz="1600" dirty="0" smtClean="0"/>
            <a:t>Фокус: знания, установки </a:t>
          </a:r>
          <a:endParaRPr lang="ru-RU" sz="1600" dirty="0"/>
        </a:p>
      </dgm:t>
    </dgm:pt>
    <dgm:pt modelId="{C74ED487-D62A-4A72-8B89-7A5C8E8CB65B}" type="parTrans" cxnId="{F1CF3323-8BAC-4079-A756-EDDD10E411EE}">
      <dgm:prSet/>
      <dgm:spPr/>
      <dgm:t>
        <a:bodyPr/>
        <a:lstStyle/>
        <a:p>
          <a:endParaRPr lang="ru-RU"/>
        </a:p>
      </dgm:t>
    </dgm:pt>
    <dgm:pt modelId="{E46B74E5-4D75-41D2-83C6-B5D7BB6DA1F1}" type="sibTrans" cxnId="{F1CF3323-8BAC-4079-A756-EDDD10E411EE}">
      <dgm:prSet/>
      <dgm:spPr/>
      <dgm:t>
        <a:bodyPr/>
        <a:lstStyle/>
        <a:p>
          <a:endParaRPr lang="ru-RU"/>
        </a:p>
      </dgm:t>
    </dgm:pt>
    <dgm:pt modelId="{7A4A2500-8DE9-428F-8926-FAFDB565AC27}">
      <dgm:prSet phldrT="[Текст]"/>
      <dgm:spPr/>
      <dgm:t>
        <a:bodyPr/>
        <a:lstStyle/>
        <a:p>
          <a:r>
            <a:rPr lang="en-US" dirty="0" smtClean="0">
              <a:solidFill>
                <a:prstClr val="black"/>
              </a:solidFill>
              <a:latin typeface="Perpetua"/>
            </a:rPr>
            <a:t>Nordic-Baltic comparative research in mathematics </a:t>
          </a:r>
          <a:endParaRPr lang="ru-RU" dirty="0"/>
        </a:p>
      </dgm:t>
    </dgm:pt>
    <dgm:pt modelId="{D045B733-87F8-4307-A023-45E4BB5B7A24}" type="parTrans" cxnId="{BD89AAD4-60D4-4F49-990F-9DBBE85B1E97}">
      <dgm:prSet/>
      <dgm:spPr/>
      <dgm:t>
        <a:bodyPr/>
        <a:lstStyle/>
        <a:p>
          <a:endParaRPr lang="ru-RU"/>
        </a:p>
      </dgm:t>
    </dgm:pt>
    <dgm:pt modelId="{126597AB-C98F-49D6-9D04-B82C8D295A45}" type="sibTrans" cxnId="{BD89AAD4-60D4-4F49-990F-9DBBE85B1E97}">
      <dgm:prSet/>
      <dgm:spPr/>
      <dgm:t>
        <a:bodyPr/>
        <a:lstStyle/>
        <a:p>
          <a:endParaRPr lang="ru-RU"/>
        </a:p>
      </dgm:t>
    </dgm:pt>
    <dgm:pt modelId="{5308739B-2288-4C5F-8A81-65A5CFBE834C}">
      <dgm:prSet phldrT="[Текст]"/>
      <dgm:spPr/>
      <dgm:t>
        <a:bodyPr/>
        <a:lstStyle/>
        <a:p>
          <a:r>
            <a:rPr lang="ru-RU" dirty="0" smtClean="0"/>
            <a:t>Объект – учителя </a:t>
          </a:r>
          <a:r>
            <a:rPr lang="ru-RU" i="1" dirty="0" smtClean="0"/>
            <a:t>математики</a:t>
          </a:r>
          <a:endParaRPr lang="ru-RU" i="1" dirty="0"/>
        </a:p>
      </dgm:t>
    </dgm:pt>
    <dgm:pt modelId="{2D647338-A96E-4917-8CFC-C364287F7723}" type="parTrans" cxnId="{48009767-B058-4354-8E45-BAB42C65499E}">
      <dgm:prSet/>
      <dgm:spPr/>
      <dgm:t>
        <a:bodyPr/>
        <a:lstStyle/>
        <a:p>
          <a:endParaRPr lang="ru-RU"/>
        </a:p>
      </dgm:t>
    </dgm:pt>
    <dgm:pt modelId="{6C2C885F-A0C9-411A-A11F-03D1633204D1}" type="sibTrans" cxnId="{48009767-B058-4354-8E45-BAB42C65499E}">
      <dgm:prSet/>
      <dgm:spPr/>
      <dgm:t>
        <a:bodyPr/>
        <a:lstStyle/>
        <a:p>
          <a:endParaRPr lang="ru-RU"/>
        </a:p>
      </dgm:t>
    </dgm:pt>
    <dgm:pt modelId="{A8C83037-A832-4BD4-8BFF-D0EBE2DDB845}">
      <dgm:prSet phldrT="[Текст]"/>
      <dgm:spPr/>
      <dgm:t>
        <a:bodyPr/>
        <a:lstStyle/>
        <a:p>
          <a:r>
            <a:rPr lang="ru-RU" dirty="0" smtClean="0"/>
            <a:t>Фокус: климат в школе, установки, практики</a:t>
          </a:r>
          <a:endParaRPr lang="ru-RU" dirty="0"/>
        </a:p>
      </dgm:t>
    </dgm:pt>
    <dgm:pt modelId="{C71FAA3C-55D0-4D2A-AF08-D5C6CAEF5411}" type="parTrans" cxnId="{CE49C034-9AEB-4971-849C-E73E1BE09325}">
      <dgm:prSet/>
      <dgm:spPr/>
      <dgm:t>
        <a:bodyPr/>
        <a:lstStyle/>
        <a:p>
          <a:endParaRPr lang="ru-RU"/>
        </a:p>
      </dgm:t>
    </dgm:pt>
    <dgm:pt modelId="{7E4C4EF9-C30F-4D39-BE07-6CFA5884A0E8}" type="sibTrans" cxnId="{CE49C034-9AEB-4971-849C-E73E1BE09325}">
      <dgm:prSet/>
      <dgm:spPr/>
      <dgm:t>
        <a:bodyPr/>
        <a:lstStyle/>
        <a:p>
          <a:endParaRPr lang="ru-RU"/>
        </a:p>
      </dgm:t>
    </dgm:pt>
    <dgm:pt modelId="{6D4C8533-6E1B-4398-A32D-06A10E7E58CA}">
      <dgm:prSet phldrT="[Текст]"/>
      <dgm:spPr/>
      <dgm:t>
        <a:bodyPr/>
        <a:lstStyle/>
        <a:p>
          <a:endParaRPr lang="ru-RU" sz="1600" dirty="0"/>
        </a:p>
      </dgm:t>
    </dgm:pt>
    <dgm:pt modelId="{AABC2EF2-6519-43EB-9E89-639CC2DFF47C}" type="parTrans" cxnId="{1A54FEB9-81D8-4B8D-9792-7F8711F26B80}">
      <dgm:prSet/>
      <dgm:spPr/>
      <dgm:t>
        <a:bodyPr/>
        <a:lstStyle/>
        <a:p>
          <a:endParaRPr lang="ru-RU"/>
        </a:p>
      </dgm:t>
    </dgm:pt>
    <dgm:pt modelId="{83BB6AE4-05D3-44B7-9AA1-3CB5AEDAC0A4}" type="sibTrans" cxnId="{1A54FEB9-81D8-4B8D-9792-7F8711F26B80}">
      <dgm:prSet/>
      <dgm:spPr/>
      <dgm:t>
        <a:bodyPr/>
        <a:lstStyle/>
        <a:p>
          <a:endParaRPr lang="ru-RU"/>
        </a:p>
      </dgm:t>
    </dgm:pt>
    <dgm:pt modelId="{7C04B578-344C-4FF3-9778-5A34A2906E56}">
      <dgm:prSet phldrT="[Текст]" custT="1"/>
      <dgm:spPr/>
      <dgm:t>
        <a:bodyPr/>
        <a:lstStyle/>
        <a:p>
          <a:r>
            <a:rPr lang="ru-RU" sz="1600" dirty="0" smtClean="0"/>
            <a:t>Выборка: студенты последнего курса педагогических ВУЗов</a:t>
          </a:r>
          <a:endParaRPr lang="ru-RU" sz="1600" dirty="0"/>
        </a:p>
      </dgm:t>
    </dgm:pt>
    <dgm:pt modelId="{942F7D11-5C8E-43AB-BEC1-F9BCB0F8B63E}" type="parTrans" cxnId="{2207A04A-AEDD-4504-AA12-12FEB7D761A7}">
      <dgm:prSet/>
      <dgm:spPr/>
      <dgm:t>
        <a:bodyPr/>
        <a:lstStyle/>
        <a:p>
          <a:endParaRPr lang="ru-RU"/>
        </a:p>
      </dgm:t>
    </dgm:pt>
    <dgm:pt modelId="{E8086EBD-23E9-485E-A777-D7BA2448B7B1}" type="sibTrans" cxnId="{2207A04A-AEDD-4504-AA12-12FEB7D761A7}">
      <dgm:prSet/>
      <dgm:spPr/>
      <dgm:t>
        <a:bodyPr/>
        <a:lstStyle/>
        <a:p>
          <a:endParaRPr lang="ru-RU"/>
        </a:p>
      </dgm:t>
    </dgm:pt>
    <dgm:pt modelId="{772048A8-2319-4C4E-BE29-DE7D2350EFBF}">
      <dgm:prSet phldrT="[Текст]"/>
      <dgm:spPr/>
      <dgm:t>
        <a:bodyPr/>
        <a:lstStyle/>
        <a:p>
          <a:r>
            <a:rPr lang="ru-RU" dirty="0" smtClean="0"/>
            <a:t>Выборка: практикующие учителя средней школы</a:t>
          </a:r>
          <a:endParaRPr lang="ru-RU" dirty="0"/>
        </a:p>
      </dgm:t>
    </dgm:pt>
    <dgm:pt modelId="{5E2A9E0A-DD21-4D85-9C64-FAA2E9CFAC18}" type="parTrans" cxnId="{069D9D66-DF1D-4DB3-BE20-F661FD696D58}">
      <dgm:prSet/>
      <dgm:spPr/>
      <dgm:t>
        <a:bodyPr/>
        <a:lstStyle/>
        <a:p>
          <a:endParaRPr lang="ru-RU"/>
        </a:p>
      </dgm:t>
    </dgm:pt>
    <dgm:pt modelId="{7D26A6BC-34E6-4704-95CA-40F99C248079}" type="sibTrans" cxnId="{069D9D66-DF1D-4DB3-BE20-F661FD696D58}">
      <dgm:prSet/>
      <dgm:spPr/>
      <dgm:t>
        <a:bodyPr/>
        <a:lstStyle/>
        <a:p>
          <a:endParaRPr lang="ru-RU"/>
        </a:p>
      </dgm:t>
    </dgm:pt>
    <dgm:pt modelId="{E948A689-62DA-4CAF-831C-A9D61E9F8C17}" type="pres">
      <dgm:prSet presAssocID="{70BBCFD5-D1D5-4101-B8A5-C13C4A4809C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12C1D0-BB09-4E0E-BFA8-50826531C079}" type="pres">
      <dgm:prSet presAssocID="{2B19D208-C107-4D8A-9C77-2DFE3AB0AE8A}" presName="comp" presStyleCnt="0"/>
      <dgm:spPr/>
    </dgm:pt>
    <dgm:pt modelId="{74701A0D-230A-401A-808A-A5E1699A310F}" type="pres">
      <dgm:prSet presAssocID="{2B19D208-C107-4D8A-9C77-2DFE3AB0AE8A}" presName="box" presStyleLbl="node1" presStyleIdx="0" presStyleCnt="3"/>
      <dgm:spPr/>
      <dgm:t>
        <a:bodyPr/>
        <a:lstStyle/>
        <a:p>
          <a:endParaRPr lang="ru-RU"/>
        </a:p>
      </dgm:t>
    </dgm:pt>
    <dgm:pt modelId="{32FA3739-EC6D-4679-B27A-7323A6DD2843}" type="pres">
      <dgm:prSet presAssocID="{2B19D208-C107-4D8A-9C77-2DFE3AB0AE8A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380F7E9-32E8-4D27-A388-D5643CA40A01}" type="pres">
      <dgm:prSet presAssocID="{2B19D208-C107-4D8A-9C77-2DFE3AB0AE8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A2EAC8-EC15-4163-BF83-229D9628621D}" type="pres">
      <dgm:prSet presAssocID="{0E4D0A7B-C6CA-43AE-996E-0DBCA1127B89}" presName="spacer" presStyleCnt="0"/>
      <dgm:spPr/>
    </dgm:pt>
    <dgm:pt modelId="{8E0668DA-BCA4-4AB0-88DE-A938B42B27DE}" type="pres">
      <dgm:prSet presAssocID="{F62FC1E8-3B50-471D-9FA5-337AF1EEA477}" presName="comp" presStyleCnt="0"/>
      <dgm:spPr/>
    </dgm:pt>
    <dgm:pt modelId="{55A20194-A258-45ED-A035-4B4E8425F73C}" type="pres">
      <dgm:prSet presAssocID="{F62FC1E8-3B50-471D-9FA5-337AF1EEA477}" presName="box" presStyleLbl="node1" presStyleIdx="1" presStyleCnt="3"/>
      <dgm:spPr/>
      <dgm:t>
        <a:bodyPr/>
        <a:lstStyle/>
        <a:p>
          <a:endParaRPr lang="ru-RU"/>
        </a:p>
      </dgm:t>
    </dgm:pt>
    <dgm:pt modelId="{E3FD06C9-DBD0-4E86-866A-A44296184916}" type="pres">
      <dgm:prSet presAssocID="{F62FC1E8-3B50-471D-9FA5-337AF1EEA477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E40E969-A459-417B-84EB-9E1E9A2D2A4C}" type="pres">
      <dgm:prSet presAssocID="{F62FC1E8-3B50-471D-9FA5-337AF1EEA47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56F467-1FE4-4E61-A039-60B8DF40C1A3}" type="pres">
      <dgm:prSet presAssocID="{BE6CD73F-C652-4E85-876C-A0E569B4587D}" presName="spacer" presStyleCnt="0"/>
      <dgm:spPr/>
    </dgm:pt>
    <dgm:pt modelId="{284C1058-426B-4123-A7C7-928742A1F696}" type="pres">
      <dgm:prSet presAssocID="{7A4A2500-8DE9-428F-8926-FAFDB565AC27}" presName="comp" presStyleCnt="0"/>
      <dgm:spPr/>
    </dgm:pt>
    <dgm:pt modelId="{F9189A90-B191-4DE7-83FE-52FFA5831B27}" type="pres">
      <dgm:prSet presAssocID="{7A4A2500-8DE9-428F-8926-FAFDB565AC27}" presName="box" presStyleLbl="node1" presStyleIdx="2" presStyleCnt="3"/>
      <dgm:spPr/>
      <dgm:t>
        <a:bodyPr/>
        <a:lstStyle/>
        <a:p>
          <a:endParaRPr lang="ru-RU"/>
        </a:p>
      </dgm:t>
    </dgm:pt>
    <dgm:pt modelId="{5140F677-A402-477B-941D-371CE329A62C}" type="pres">
      <dgm:prSet presAssocID="{7A4A2500-8DE9-428F-8926-FAFDB565AC27}" presName="img" presStyleLbl="fgImgPlace1" presStyleIdx="2" presStyleCnt="3" custScaleX="87899" custScaleY="7694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A1BB957-5FB3-4C0A-A1AC-D5489D300324}" type="pres">
      <dgm:prSet presAssocID="{7A4A2500-8DE9-428F-8926-FAFDB565AC2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49C034-9AEB-4971-849C-E73E1BE09325}" srcId="{7A4A2500-8DE9-428F-8926-FAFDB565AC27}" destId="{A8C83037-A832-4BD4-8BFF-D0EBE2DDB845}" srcOrd="1" destOrd="0" parTransId="{C71FAA3C-55D0-4D2A-AF08-D5C6CAEF5411}" sibTransId="{7E4C4EF9-C30F-4D39-BE07-6CFA5884A0E8}"/>
    <dgm:cxn modelId="{9F33F999-CE52-47C3-8C50-06CB12D8612A}" srcId="{2B19D208-C107-4D8A-9C77-2DFE3AB0AE8A}" destId="{F6711493-2CA3-4B40-8826-E3BA12BF6FD9}" srcOrd="1" destOrd="0" parTransId="{707EC89E-DE6B-4E14-88AD-9D785B8A4458}" sibTransId="{67B5975F-1B95-4500-81EA-8F58A52171B0}"/>
    <dgm:cxn modelId="{052EE9FD-C2B2-450A-B427-0FC1E4C63F3D}" type="presOf" srcId="{5308739B-2288-4C5F-8A81-65A5CFBE834C}" destId="{F9189A90-B191-4DE7-83FE-52FFA5831B27}" srcOrd="0" destOrd="1" presId="urn:microsoft.com/office/officeart/2005/8/layout/vList4#1"/>
    <dgm:cxn modelId="{EBF5B726-6032-4A86-8E77-A143BB967505}" type="presOf" srcId="{A8C83037-A832-4BD4-8BFF-D0EBE2DDB845}" destId="{3A1BB957-5FB3-4C0A-A1AC-D5489D300324}" srcOrd="1" destOrd="2" presId="urn:microsoft.com/office/officeart/2005/8/layout/vList4#1"/>
    <dgm:cxn modelId="{2207A04A-AEDD-4504-AA12-12FEB7D761A7}" srcId="{F62FC1E8-3B50-471D-9FA5-337AF1EEA477}" destId="{7C04B578-344C-4FF3-9778-5A34A2906E56}" srcOrd="2" destOrd="0" parTransId="{942F7D11-5C8E-43AB-BEC1-F9BCB0F8B63E}" sibTransId="{E8086EBD-23E9-485E-A777-D7BA2448B7B1}"/>
    <dgm:cxn modelId="{DD83036F-63B5-4032-AADC-8E66702D1393}" type="presOf" srcId="{2B19D208-C107-4D8A-9C77-2DFE3AB0AE8A}" destId="{74701A0D-230A-401A-808A-A5E1699A310F}" srcOrd="0" destOrd="0" presId="urn:microsoft.com/office/officeart/2005/8/layout/vList4#1"/>
    <dgm:cxn modelId="{B9F948A9-9398-43EE-AF15-7AB226C7301D}" type="presOf" srcId="{7A4A2500-8DE9-428F-8926-FAFDB565AC27}" destId="{3A1BB957-5FB3-4C0A-A1AC-D5489D300324}" srcOrd="1" destOrd="0" presId="urn:microsoft.com/office/officeart/2005/8/layout/vList4#1"/>
    <dgm:cxn modelId="{BD89AAD4-60D4-4F49-990F-9DBBE85B1E97}" srcId="{70BBCFD5-D1D5-4101-B8A5-C13C4A4809CE}" destId="{7A4A2500-8DE9-428F-8926-FAFDB565AC27}" srcOrd="2" destOrd="0" parTransId="{D045B733-87F8-4307-A023-45E4BB5B7A24}" sibTransId="{126597AB-C98F-49D6-9D04-B82C8D295A45}"/>
    <dgm:cxn modelId="{1A54FEB9-81D8-4B8D-9792-7F8711F26B80}" srcId="{F6711493-2CA3-4B40-8826-E3BA12BF6FD9}" destId="{6D4C8533-6E1B-4398-A32D-06A10E7E58CA}" srcOrd="0" destOrd="0" parTransId="{AABC2EF2-6519-43EB-9E89-639CC2DFF47C}" sibTransId="{83BB6AE4-05D3-44B7-9AA1-3CB5AEDAC0A4}"/>
    <dgm:cxn modelId="{43A2D870-0349-4730-94E4-06C37763594E}" type="presOf" srcId="{7C04B578-344C-4FF3-9778-5A34A2906E56}" destId="{55A20194-A258-45ED-A035-4B4E8425F73C}" srcOrd="0" destOrd="3" presId="urn:microsoft.com/office/officeart/2005/8/layout/vList4#1"/>
    <dgm:cxn modelId="{F1CF3323-8BAC-4079-A756-EDDD10E411EE}" srcId="{F62FC1E8-3B50-471D-9FA5-337AF1EEA477}" destId="{58422736-32C5-4940-A74B-ED63D8AACFA5}" srcOrd="1" destOrd="0" parTransId="{C74ED487-D62A-4A72-8B89-7A5C8E8CB65B}" sibTransId="{E46B74E5-4D75-41D2-83C6-B5D7BB6DA1F1}"/>
    <dgm:cxn modelId="{A8B0D2BB-32EE-43D0-9E63-98364BC27467}" type="presOf" srcId="{F6711493-2CA3-4B40-8826-E3BA12BF6FD9}" destId="{74701A0D-230A-401A-808A-A5E1699A310F}" srcOrd="0" destOrd="2" presId="urn:microsoft.com/office/officeart/2005/8/layout/vList4#1"/>
    <dgm:cxn modelId="{56A5F137-0B06-4A3C-94CD-F52DB57D5383}" type="presOf" srcId="{F6711493-2CA3-4B40-8826-E3BA12BF6FD9}" destId="{6380F7E9-32E8-4D27-A388-D5643CA40A01}" srcOrd="1" destOrd="2" presId="urn:microsoft.com/office/officeart/2005/8/layout/vList4#1"/>
    <dgm:cxn modelId="{B3E2D7ED-E2B3-409C-A4A9-AF38037A5667}" type="presOf" srcId="{70BBCFD5-D1D5-4101-B8A5-C13C4A4809CE}" destId="{E948A689-62DA-4CAF-831C-A9D61E9F8C17}" srcOrd="0" destOrd="0" presId="urn:microsoft.com/office/officeart/2005/8/layout/vList4#1"/>
    <dgm:cxn modelId="{4DFAFFFB-4FFF-4113-8841-D805419C6459}" type="presOf" srcId="{E3A42A07-30B9-4ACB-B3DA-212F9B86A6F6}" destId="{55A20194-A258-45ED-A035-4B4E8425F73C}" srcOrd="0" destOrd="1" presId="urn:microsoft.com/office/officeart/2005/8/layout/vList4#1"/>
    <dgm:cxn modelId="{48AB0AE6-69CE-4C74-95E7-ADED7D9772AF}" type="presOf" srcId="{7DD48C3F-37EA-411A-8BEB-83ED777EA872}" destId="{6380F7E9-32E8-4D27-A388-D5643CA40A01}" srcOrd="1" destOrd="1" presId="urn:microsoft.com/office/officeart/2005/8/layout/vList4#1"/>
    <dgm:cxn modelId="{718D4D10-8625-4068-B90A-2DE7184C0728}" type="presOf" srcId="{A8C83037-A832-4BD4-8BFF-D0EBE2DDB845}" destId="{F9189A90-B191-4DE7-83FE-52FFA5831B27}" srcOrd="0" destOrd="2" presId="urn:microsoft.com/office/officeart/2005/8/layout/vList4#1"/>
    <dgm:cxn modelId="{769C1DE7-E5A7-4514-B3EE-AFDA7CEB94BA}" type="presOf" srcId="{7DD48C3F-37EA-411A-8BEB-83ED777EA872}" destId="{74701A0D-230A-401A-808A-A5E1699A310F}" srcOrd="0" destOrd="1" presId="urn:microsoft.com/office/officeart/2005/8/layout/vList4#1"/>
    <dgm:cxn modelId="{ED94AC7E-B58D-4CA8-ADCA-20204AD94585}" type="presOf" srcId="{58422736-32C5-4940-A74B-ED63D8AACFA5}" destId="{55A20194-A258-45ED-A035-4B4E8425F73C}" srcOrd="0" destOrd="2" presId="urn:microsoft.com/office/officeart/2005/8/layout/vList4#1"/>
    <dgm:cxn modelId="{26BFE6EE-E459-47B1-AE55-D4F35F1C2145}" type="presOf" srcId="{6D4C8533-6E1B-4398-A32D-06A10E7E58CA}" destId="{74701A0D-230A-401A-808A-A5E1699A310F}" srcOrd="0" destOrd="3" presId="urn:microsoft.com/office/officeart/2005/8/layout/vList4#1"/>
    <dgm:cxn modelId="{6D29D64F-4B0A-45B2-95D6-398E5E42D49E}" type="presOf" srcId="{772048A8-2319-4C4E-BE29-DE7D2350EFBF}" destId="{F9189A90-B191-4DE7-83FE-52FFA5831B27}" srcOrd="0" destOrd="3" presId="urn:microsoft.com/office/officeart/2005/8/layout/vList4#1"/>
    <dgm:cxn modelId="{B6DC6BA2-93CF-40A5-92C5-61FE55AD4D21}" srcId="{2B19D208-C107-4D8A-9C77-2DFE3AB0AE8A}" destId="{7DD48C3F-37EA-411A-8BEB-83ED777EA872}" srcOrd="0" destOrd="0" parTransId="{424C4F1E-6511-4251-B534-AD802410214B}" sibTransId="{CAF809E5-A162-4895-9DF4-71B48B722AB5}"/>
    <dgm:cxn modelId="{88EC52B5-3A54-4F8A-B5F7-9F6EAD7DFD12}" type="presOf" srcId="{772048A8-2319-4C4E-BE29-DE7D2350EFBF}" destId="{3A1BB957-5FB3-4C0A-A1AC-D5489D300324}" srcOrd="1" destOrd="3" presId="urn:microsoft.com/office/officeart/2005/8/layout/vList4#1"/>
    <dgm:cxn modelId="{A59AA229-280A-4B7E-94DD-7E3D553C6CD5}" type="presOf" srcId="{F62FC1E8-3B50-471D-9FA5-337AF1EEA477}" destId="{55A20194-A258-45ED-A035-4B4E8425F73C}" srcOrd="0" destOrd="0" presId="urn:microsoft.com/office/officeart/2005/8/layout/vList4#1"/>
    <dgm:cxn modelId="{1A828567-9FB7-4ED3-BA38-599B26F9927F}" type="presOf" srcId="{58422736-32C5-4940-A74B-ED63D8AACFA5}" destId="{6E40E969-A459-417B-84EB-9E1E9A2D2A4C}" srcOrd="1" destOrd="2" presId="urn:microsoft.com/office/officeart/2005/8/layout/vList4#1"/>
    <dgm:cxn modelId="{47B3E289-0D4F-4CDE-B080-B9F78C815DAA}" type="presOf" srcId="{2B19D208-C107-4D8A-9C77-2DFE3AB0AE8A}" destId="{6380F7E9-32E8-4D27-A388-D5643CA40A01}" srcOrd="1" destOrd="0" presId="urn:microsoft.com/office/officeart/2005/8/layout/vList4#1"/>
    <dgm:cxn modelId="{48009767-B058-4354-8E45-BAB42C65499E}" srcId="{7A4A2500-8DE9-428F-8926-FAFDB565AC27}" destId="{5308739B-2288-4C5F-8A81-65A5CFBE834C}" srcOrd="0" destOrd="0" parTransId="{2D647338-A96E-4917-8CFC-C364287F7723}" sibTransId="{6C2C885F-A0C9-411A-A11F-03D1633204D1}"/>
    <dgm:cxn modelId="{868A2504-9AF7-49D3-AB7F-47FB96DF2950}" type="presOf" srcId="{E3A42A07-30B9-4ACB-B3DA-212F9B86A6F6}" destId="{6E40E969-A459-417B-84EB-9E1E9A2D2A4C}" srcOrd="1" destOrd="1" presId="urn:microsoft.com/office/officeart/2005/8/layout/vList4#1"/>
    <dgm:cxn modelId="{81D5DA0D-BD6A-48DD-BD85-EC6DADCFA75B}" srcId="{70BBCFD5-D1D5-4101-B8A5-C13C4A4809CE}" destId="{F62FC1E8-3B50-471D-9FA5-337AF1EEA477}" srcOrd="1" destOrd="0" parTransId="{C299991A-71EF-42B4-8742-A44642C5CD53}" sibTransId="{BE6CD73F-C652-4E85-876C-A0E569B4587D}"/>
    <dgm:cxn modelId="{EC02D925-CFBD-43AA-8E3B-F6F1E14BAFB4}" srcId="{F62FC1E8-3B50-471D-9FA5-337AF1EEA477}" destId="{E3A42A07-30B9-4ACB-B3DA-212F9B86A6F6}" srcOrd="0" destOrd="0" parTransId="{6D7BAD1A-8C98-4653-89E9-DBF27D86201C}" sibTransId="{EA45EC9C-AB73-4069-8987-7C4628426CBA}"/>
    <dgm:cxn modelId="{3E583B18-E56E-40AB-BEE3-BCAD2BD7A72D}" type="presOf" srcId="{5308739B-2288-4C5F-8A81-65A5CFBE834C}" destId="{3A1BB957-5FB3-4C0A-A1AC-D5489D300324}" srcOrd="1" destOrd="1" presId="urn:microsoft.com/office/officeart/2005/8/layout/vList4#1"/>
    <dgm:cxn modelId="{F6D05F94-2F61-4A2F-900B-EE1623B34CDC}" type="presOf" srcId="{F62FC1E8-3B50-471D-9FA5-337AF1EEA477}" destId="{6E40E969-A459-417B-84EB-9E1E9A2D2A4C}" srcOrd="1" destOrd="0" presId="urn:microsoft.com/office/officeart/2005/8/layout/vList4#1"/>
    <dgm:cxn modelId="{87B50328-89F1-485D-B257-BDD5AA553191}" srcId="{70BBCFD5-D1D5-4101-B8A5-C13C4A4809CE}" destId="{2B19D208-C107-4D8A-9C77-2DFE3AB0AE8A}" srcOrd="0" destOrd="0" parTransId="{59902E8F-7C23-4CE8-85E3-1B64D5FC9C4D}" sibTransId="{0E4D0A7B-C6CA-43AE-996E-0DBCA1127B89}"/>
    <dgm:cxn modelId="{3E84AE0D-8C6F-4AA4-8F36-1AEBA25738BB}" type="presOf" srcId="{6D4C8533-6E1B-4398-A32D-06A10E7E58CA}" destId="{6380F7E9-32E8-4D27-A388-D5643CA40A01}" srcOrd="1" destOrd="3" presId="urn:microsoft.com/office/officeart/2005/8/layout/vList4#1"/>
    <dgm:cxn modelId="{069D9D66-DF1D-4DB3-BE20-F661FD696D58}" srcId="{7A4A2500-8DE9-428F-8926-FAFDB565AC27}" destId="{772048A8-2319-4C4E-BE29-DE7D2350EFBF}" srcOrd="2" destOrd="0" parTransId="{5E2A9E0A-DD21-4D85-9C64-FAA2E9CFAC18}" sibTransId="{7D26A6BC-34E6-4704-95CA-40F99C248079}"/>
    <dgm:cxn modelId="{ECFAAF63-D19B-4441-9A4A-56C5193C35E9}" type="presOf" srcId="{7C04B578-344C-4FF3-9778-5A34A2906E56}" destId="{6E40E969-A459-417B-84EB-9E1E9A2D2A4C}" srcOrd="1" destOrd="3" presId="urn:microsoft.com/office/officeart/2005/8/layout/vList4#1"/>
    <dgm:cxn modelId="{C751EFA0-4C65-49E4-942D-76C0B4B2DDF8}" type="presOf" srcId="{7A4A2500-8DE9-428F-8926-FAFDB565AC27}" destId="{F9189A90-B191-4DE7-83FE-52FFA5831B27}" srcOrd="0" destOrd="0" presId="urn:microsoft.com/office/officeart/2005/8/layout/vList4#1"/>
    <dgm:cxn modelId="{650A9AEF-9352-464E-A35C-3656EB8115E2}" type="presParOf" srcId="{E948A689-62DA-4CAF-831C-A9D61E9F8C17}" destId="{C312C1D0-BB09-4E0E-BFA8-50826531C079}" srcOrd="0" destOrd="0" presId="urn:microsoft.com/office/officeart/2005/8/layout/vList4#1"/>
    <dgm:cxn modelId="{D1292E7B-BDDD-436D-8878-224631DAB808}" type="presParOf" srcId="{C312C1D0-BB09-4E0E-BFA8-50826531C079}" destId="{74701A0D-230A-401A-808A-A5E1699A310F}" srcOrd="0" destOrd="0" presId="urn:microsoft.com/office/officeart/2005/8/layout/vList4#1"/>
    <dgm:cxn modelId="{04A65FB2-C5F1-4F0A-B012-B4E07110BE3E}" type="presParOf" srcId="{C312C1D0-BB09-4E0E-BFA8-50826531C079}" destId="{32FA3739-EC6D-4679-B27A-7323A6DD2843}" srcOrd="1" destOrd="0" presId="urn:microsoft.com/office/officeart/2005/8/layout/vList4#1"/>
    <dgm:cxn modelId="{ED6F1500-3512-45E2-816F-EF2D8B5EAE93}" type="presParOf" srcId="{C312C1D0-BB09-4E0E-BFA8-50826531C079}" destId="{6380F7E9-32E8-4D27-A388-D5643CA40A01}" srcOrd="2" destOrd="0" presId="urn:microsoft.com/office/officeart/2005/8/layout/vList4#1"/>
    <dgm:cxn modelId="{01D67896-176E-40AB-A270-EEA52226580C}" type="presParOf" srcId="{E948A689-62DA-4CAF-831C-A9D61E9F8C17}" destId="{3CA2EAC8-EC15-4163-BF83-229D9628621D}" srcOrd="1" destOrd="0" presId="urn:microsoft.com/office/officeart/2005/8/layout/vList4#1"/>
    <dgm:cxn modelId="{87CF81A6-CF4F-4403-959A-001AEF6739ED}" type="presParOf" srcId="{E948A689-62DA-4CAF-831C-A9D61E9F8C17}" destId="{8E0668DA-BCA4-4AB0-88DE-A938B42B27DE}" srcOrd="2" destOrd="0" presId="urn:microsoft.com/office/officeart/2005/8/layout/vList4#1"/>
    <dgm:cxn modelId="{5B183784-5FC3-40EF-B90B-2BDF719D7272}" type="presParOf" srcId="{8E0668DA-BCA4-4AB0-88DE-A938B42B27DE}" destId="{55A20194-A258-45ED-A035-4B4E8425F73C}" srcOrd="0" destOrd="0" presId="urn:microsoft.com/office/officeart/2005/8/layout/vList4#1"/>
    <dgm:cxn modelId="{C1E0915D-AA87-49A6-971E-898877A5459F}" type="presParOf" srcId="{8E0668DA-BCA4-4AB0-88DE-A938B42B27DE}" destId="{E3FD06C9-DBD0-4E86-866A-A44296184916}" srcOrd="1" destOrd="0" presId="urn:microsoft.com/office/officeart/2005/8/layout/vList4#1"/>
    <dgm:cxn modelId="{A6984EB5-65D8-4BCB-B5B0-D2828B3D9743}" type="presParOf" srcId="{8E0668DA-BCA4-4AB0-88DE-A938B42B27DE}" destId="{6E40E969-A459-417B-84EB-9E1E9A2D2A4C}" srcOrd="2" destOrd="0" presId="urn:microsoft.com/office/officeart/2005/8/layout/vList4#1"/>
    <dgm:cxn modelId="{2F17EB36-DB9C-4A2F-86DD-9386BDA504F1}" type="presParOf" srcId="{E948A689-62DA-4CAF-831C-A9D61E9F8C17}" destId="{6D56F467-1FE4-4E61-A039-60B8DF40C1A3}" srcOrd="3" destOrd="0" presId="urn:microsoft.com/office/officeart/2005/8/layout/vList4#1"/>
    <dgm:cxn modelId="{9834F52C-9EFE-4481-84C9-E9AA44E2BA94}" type="presParOf" srcId="{E948A689-62DA-4CAF-831C-A9D61E9F8C17}" destId="{284C1058-426B-4123-A7C7-928742A1F696}" srcOrd="4" destOrd="0" presId="urn:microsoft.com/office/officeart/2005/8/layout/vList4#1"/>
    <dgm:cxn modelId="{4BE61CA9-EAFD-4236-8935-1DA1338FDFB0}" type="presParOf" srcId="{284C1058-426B-4123-A7C7-928742A1F696}" destId="{F9189A90-B191-4DE7-83FE-52FFA5831B27}" srcOrd="0" destOrd="0" presId="urn:microsoft.com/office/officeart/2005/8/layout/vList4#1"/>
    <dgm:cxn modelId="{1004F386-CAE4-4832-BD30-4559EF72F62F}" type="presParOf" srcId="{284C1058-426B-4123-A7C7-928742A1F696}" destId="{5140F677-A402-477B-941D-371CE329A62C}" srcOrd="1" destOrd="0" presId="urn:microsoft.com/office/officeart/2005/8/layout/vList4#1"/>
    <dgm:cxn modelId="{2C8DD81E-73A8-446C-81C7-6A7BA586E974}" type="presParOf" srcId="{284C1058-426B-4123-A7C7-928742A1F696}" destId="{3A1BB957-5FB3-4C0A-A1AC-D5489D300324}" srcOrd="2" destOrd="0" presId="urn:microsoft.com/office/officeart/2005/8/layout/vList4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65899B-6202-4755-8676-AAF4513EB436}" type="doc">
      <dgm:prSet loTypeId="urn:microsoft.com/office/officeart/2005/8/layout/h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A76D13-FD4F-4C7E-A92A-1C5C988BCCF7}">
      <dgm:prSet phldrT="[Текст]"/>
      <dgm:spPr/>
      <dgm:t>
        <a:bodyPr/>
        <a:lstStyle/>
        <a:p>
          <a:r>
            <a:rPr lang="ru-RU" dirty="0" smtClean="0"/>
            <a:t>Латвия</a:t>
          </a:r>
          <a:endParaRPr lang="ru-RU" dirty="0"/>
        </a:p>
      </dgm:t>
    </dgm:pt>
    <dgm:pt modelId="{E8F35F35-E1E2-41A9-9D5D-E39C59A07478}" type="parTrans" cxnId="{E01DDA85-0776-4141-A32C-EDADC3296928}">
      <dgm:prSet/>
      <dgm:spPr/>
      <dgm:t>
        <a:bodyPr/>
        <a:lstStyle/>
        <a:p>
          <a:endParaRPr lang="ru-RU"/>
        </a:p>
      </dgm:t>
    </dgm:pt>
    <dgm:pt modelId="{3231CC58-41F2-4C7D-AE7E-4BCDB1407EAE}" type="sibTrans" cxnId="{E01DDA85-0776-4141-A32C-EDADC3296928}">
      <dgm:prSet/>
      <dgm:spPr/>
      <dgm:t>
        <a:bodyPr/>
        <a:lstStyle/>
        <a:p>
          <a:endParaRPr lang="ru-RU"/>
        </a:p>
      </dgm:t>
    </dgm:pt>
    <dgm:pt modelId="{5BCBB30F-CDD2-4C6C-AD60-14167E7D1E1D}">
      <dgm:prSet phldrT="[Текст]" custT="1"/>
      <dgm:spPr/>
      <dgm:t>
        <a:bodyPr/>
        <a:lstStyle/>
        <a:p>
          <a:r>
            <a:rPr lang="ru-RU" sz="1800" dirty="0" smtClean="0"/>
            <a:t>390</a:t>
          </a:r>
          <a:r>
            <a:rPr lang="en-US" sz="1800" dirty="0" smtClean="0"/>
            <a:t> </a:t>
          </a:r>
          <a:r>
            <a:rPr lang="ru-RU" sz="1800" dirty="0" smtClean="0"/>
            <a:t>учителей</a:t>
          </a:r>
          <a:endParaRPr lang="ru-RU" sz="1800" dirty="0"/>
        </a:p>
      </dgm:t>
    </dgm:pt>
    <dgm:pt modelId="{66518D93-5CEB-44DD-B062-497536752F2F}" type="parTrans" cxnId="{DE78ECD9-E70F-4C41-A57B-6E5347243B9B}">
      <dgm:prSet/>
      <dgm:spPr/>
      <dgm:t>
        <a:bodyPr/>
        <a:lstStyle/>
        <a:p>
          <a:endParaRPr lang="ru-RU"/>
        </a:p>
      </dgm:t>
    </dgm:pt>
    <dgm:pt modelId="{37A8DB97-CA59-4A02-AC5D-EF43E7B95DBA}" type="sibTrans" cxnId="{DE78ECD9-E70F-4C41-A57B-6E5347243B9B}">
      <dgm:prSet/>
      <dgm:spPr/>
      <dgm:t>
        <a:bodyPr/>
        <a:lstStyle/>
        <a:p>
          <a:endParaRPr lang="ru-RU"/>
        </a:p>
      </dgm:t>
    </dgm:pt>
    <dgm:pt modelId="{B5F74C87-E3E7-447B-B9FD-F548B026D9C9}">
      <dgm:prSet phldrT="[Текст]" custT="1"/>
      <dgm:spPr/>
      <dgm:t>
        <a:bodyPr/>
        <a:lstStyle/>
        <a:p>
          <a:r>
            <a:rPr lang="en-US" sz="1800" dirty="0" smtClean="0"/>
            <a:t>Paper and pencil </a:t>
          </a:r>
          <a:endParaRPr lang="ru-RU" sz="1800" dirty="0"/>
        </a:p>
      </dgm:t>
    </dgm:pt>
    <dgm:pt modelId="{19D79DF0-635D-498D-9F9F-018F8D192DE2}" type="parTrans" cxnId="{274B74E1-CF77-495A-BEB5-2F19F8A78B54}">
      <dgm:prSet/>
      <dgm:spPr/>
      <dgm:t>
        <a:bodyPr/>
        <a:lstStyle/>
        <a:p>
          <a:endParaRPr lang="ru-RU"/>
        </a:p>
      </dgm:t>
    </dgm:pt>
    <dgm:pt modelId="{9CFEDF49-77DC-443C-B94F-464AE24A471E}" type="sibTrans" cxnId="{274B74E1-CF77-495A-BEB5-2F19F8A78B54}">
      <dgm:prSet/>
      <dgm:spPr/>
      <dgm:t>
        <a:bodyPr/>
        <a:lstStyle/>
        <a:p>
          <a:endParaRPr lang="ru-RU"/>
        </a:p>
      </dgm:t>
    </dgm:pt>
    <dgm:pt modelId="{A0885F71-61C0-4091-8657-60FF5E33D09E}">
      <dgm:prSet phldrT="[Текст]"/>
      <dgm:spPr/>
      <dgm:t>
        <a:bodyPr/>
        <a:lstStyle/>
        <a:p>
          <a:r>
            <a:rPr lang="ru-RU" dirty="0" smtClean="0"/>
            <a:t>Россия</a:t>
          </a:r>
          <a:endParaRPr lang="ru-RU" dirty="0"/>
        </a:p>
      </dgm:t>
    </dgm:pt>
    <dgm:pt modelId="{B351B243-F876-46E3-9208-0E64C946D6E6}" type="parTrans" cxnId="{601A9492-5FEA-4B85-821C-7161A0577B7D}">
      <dgm:prSet/>
      <dgm:spPr/>
      <dgm:t>
        <a:bodyPr/>
        <a:lstStyle/>
        <a:p>
          <a:endParaRPr lang="ru-RU"/>
        </a:p>
      </dgm:t>
    </dgm:pt>
    <dgm:pt modelId="{6077EDA1-15E8-4790-8225-179D6CD9DD6F}" type="sibTrans" cxnId="{601A9492-5FEA-4B85-821C-7161A0577B7D}">
      <dgm:prSet/>
      <dgm:spPr/>
      <dgm:t>
        <a:bodyPr/>
        <a:lstStyle/>
        <a:p>
          <a:endParaRPr lang="ru-RU"/>
        </a:p>
      </dgm:t>
    </dgm:pt>
    <dgm:pt modelId="{4B5A5169-4356-4FFD-9809-F3B79D37504C}">
      <dgm:prSet phldrT="[Текст]" custT="1"/>
      <dgm:spPr>
        <a:solidFill>
          <a:srgbClr val="FFC000"/>
        </a:solidFill>
      </dgm:spPr>
      <dgm:t>
        <a:bodyPr/>
        <a:lstStyle/>
        <a:p>
          <a:endParaRPr lang="ru-RU" sz="1800" dirty="0"/>
        </a:p>
      </dgm:t>
    </dgm:pt>
    <dgm:pt modelId="{91C573CB-9190-4D2F-9844-14BAE2D85FA8}" type="parTrans" cxnId="{2F1A8822-45A2-4B89-97BC-D700CDFA7261}">
      <dgm:prSet/>
      <dgm:spPr/>
      <dgm:t>
        <a:bodyPr/>
        <a:lstStyle/>
        <a:p>
          <a:endParaRPr lang="ru-RU"/>
        </a:p>
      </dgm:t>
    </dgm:pt>
    <dgm:pt modelId="{8635271B-A892-44EB-91B3-E8024CEB77DD}" type="sibTrans" cxnId="{2F1A8822-45A2-4B89-97BC-D700CDFA7261}">
      <dgm:prSet/>
      <dgm:spPr/>
      <dgm:t>
        <a:bodyPr/>
        <a:lstStyle/>
        <a:p>
          <a:endParaRPr lang="ru-RU"/>
        </a:p>
      </dgm:t>
    </dgm:pt>
    <dgm:pt modelId="{E44D6698-D78E-4BF5-9674-613DC701D801}">
      <dgm:prSet phldrT="[Текст]"/>
      <dgm:spPr/>
      <dgm:t>
        <a:bodyPr/>
        <a:lstStyle/>
        <a:p>
          <a:r>
            <a:rPr lang="ru-RU" dirty="0" smtClean="0"/>
            <a:t>Эстония</a:t>
          </a:r>
          <a:endParaRPr lang="ru-RU" dirty="0"/>
        </a:p>
      </dgm:t>
    </dgm:pt>
    <dgm:pt modelId="{42F36171-917C-41F1-81C5-D95BCA6A69B2}" type="parTrans" cxnId="{2A213BDC-FE45-4ABA-B48B-043ABCFBBE65}">
      <dgm:prSet/>
      <dgm:spPr/>
      <dgm:t>
        <a:bodyPr/>
        <a:lstStyle/>
        <a:p>
          <a:endParaRPr lang="ru-RU"/>
        </a:p>
      </dgm:t>
    </dgm:pt>
    <dgm:pt modelId="{F3667984-D1B5-4F48-B402-3E0B93F30F53}" type="sibTrans" cxnId="{2A213BDC-FE45-4ABA-B48B-043ABCFBBE65}">
      <dgm:prSet/>
      <dgm:spPr/>
      <dgm:t>
        <a:bodyPr/>
        <a:lstStyle/>
        <a:p>
          <a:endParaRPr lang="ru-RU"/>
        </a:p>
      </dgm:t>
    </dgm:pt>
    <dgm:pt modelId="{6357CAE0-173C-412F-817A-9A1517D4958F}">
      <dgm:prSet phldrT="[Текст]" custT="1"/>
      <dgm:spPr/>
      <dgm:t>
        <a:bodyPr/>
        <a:lstStyle/>
        <a:p>
          <a:r>
            <a:rPr lang="ru-RU" sz="1800" dirty="0" smtClean="0"/>
            <a:t>332</a:t>
          </a:r>
          <a:r>
            <a:rPr lang="en-US" sz="1800" dirty="0" smtClean="0"/>
            <a:t> </a:t>
          </a:r>
          <a:r>
            <a:rPr lang="ru-RU" sz="1800" dirty="0" smtClean="0"/>
            <a:t>учителя</a:t>
          </a:r>
          <a:endParaRPr lang="ru-RU" sz="1800" dirty="0"/>
        </a:p>
      </dgm:t>
    </dgm:pt>
    <dgm:pt modelId="{E24B3A43-EFD6-4FA4-ACC1-4C716573E4AE}" type="parTrans" cxnId="{BD762866-BE24-409B-AE32-0C4E2CC25EF1}">
      <dgm:prSet/>
      <dgm:spPr/>
      <dgm:t>
        <a:bodyPr/>
        <a:lstStyle/>
        <a:p>
          <a:endParaRPr lang="ru-RU"/>
        </a:p>
      </dgm:t>
    </dgm:pt>
    <dgm:pt modelId="{26CB488B-86BC-4002-AF6C-C5AA66BB6E17}" type="sibTrans" cxnId="{BD762866-BE24-409B-AE32-0C4E2CC25EF1}">
      <dgm:prSet/>
      <dgm:spPr/>
      <dgm:t>
        <a:bodyPr/>
        <a:lstStyle/>
        <a:p>
          <a:endParaRPr lang="ru-RU"/>
        </a:p>
      </dgm:t>
    </dgm:pt>
    <dgm:pt modelId="{EFBA948B-8D51-4D4A-9ECD-0113E4438CE7}">
      <dgm:prSet phldrT="[Текст]" custT="1"/>
      <dgm:spPr/>
      <dgm:t>
        <a:bodyPr/>
        <a:lstStyle/>
        <a:p>
          <a:r>
            <a:rPr lang="en-US" sz="1800" dirty="0" smtClean="0"/>
            <a:t>95 – </a:t>
          </a:r>
          <a:r>
            <a:rPr lang="ru-RU" sz="1800" dirty="0" smtClean="0"/>
            <a:t>русскоговорящих</a:t>
          </a:r>
          <a:endParaRPr lang="ru-RU" sz="1800" dirty="0"/>
        </a:p>
      </dgm:t>
    </dgm:pt>
    <dgm:pt modelId="{41F98316-9DF0-49A5-BD91-C05C0E0D3DC2}" type="parTrans" cxnId="{E40F7463-4DD2-4457-BFCF-8AC5C30F2B1C}">
      <dgm:prSet/>
      <dgm:spPr/>
      <dgm:t>
        <a:bodyPr/>
        <a:lstStyle/>
        <a:p>
          <a:endParaRPr lang="ru-RU"/>
        </a:p>
      </dgm:t>
    </dgm:pt>
    <dgm:pt modelId="{F54052C1-8BC5-4023-B242-AA8A520E18E8}" type="sibTrans" cxnId="{E40F7463-4DD2-4457-BFCF-8AC5C30F2B1C}">
      <dgm:prSet/>
      <dgm:spPr/>
      <dgm:t>
        <a:bodyPr/>
        <a:lstStyle/>
        <a:p>
          <a:endParaRPr lang="ru-RU"/>
        </a:p>
      </dgm:t>
    </dgm:pt>
    <dgm:pt modelId="{6B8D9C08-9A7E-4262-AC07-4CB9C65AA26E}">
      <dgm:prSet phldrT="[Текст]" custT="1"/>
      <dgm:spPr/>
      <dgm:t>
        <a:bodyPr/>
        <a:lstStyle/>
        <a:p>
          <a:r>
            <a:rPr lang="ru-RU" sz="1800" dirty="0" smtClean="0"/>
            <a:t>Средний возраст</a:t>
          </a:r>
          <a:r>
            <a:rPr lang="en-US" sz="1800" dirty="0" smtClean="0"/>
            <a:t> – 46</a:t>
          </a:r>
          <a:endParaRPr lang="ru-RU" sz="1800" dirty="0"/>
        </a:p>
      </dgm:t>
    </dgm:pt>
    <dgm:pt modelId="{E9C2DECD-F76F-4663-8F77-A4AACBCA5E5E}" type="parTrans" cxnId="{3A35102D-C239-4CAE-AF66-FE2E603A14BE}">
      <dgm:prSet/>
      <dgm:spPr/>
      <dgm:t>
        <a:bodyPr/>
        <a:lstStyle/>
        <a:p>
          <a:endParaRPr lang="ru-RU"/>
        </a:p>
      </dgm:t>
    </dgm:pt>
    <dgm:pt modelId="{3E7537EF-C9DE-4060-BD49-ABC565ADFF26}" type="sibTrans" cxnId="{3A35102D-C239-4CAE-AF66-FE2E603A14BE}">
      <dgm:prSet/>
      <dgm:spPr/>
      <dgm:t>
        <a:bodyPr/>
        <a:lstStyle/>
        <a:p>
          <a:endParaRPr lang="ru-RU"/>
        </a:p>
      </dgm:t>
    </dgm:pt>
    <dgm:pt modelId="{B0C03BC0-987E-449F-BF8F-18F0AAA99006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Средний возраст</a:t>
          </a:r>
          <a:r>
            <a:rPr lang="en-US" sz="1800" dirty="0" smtClean="0">
              <a:solidFill>
                <a:schemeClr val="tx1"/>
              </a:solidFill>
            </a:rPr>
            <a:t>– 46</a:t>
          </a:r>
          <a:endParaRPr lang="ru-RU" sz="1800" dirty="0">
            <a:solidFill>
              <a:schemeClr val="tx1"/>
            </a:solidFill>
          </a:endParaRPr>
        </a:p>
      </dgm:t>
    </dgm:pt>
    <dgm:pt modelId="{0FE24AAE-65EE-48ED-BA9F-C976823A0483}" type="parTrans" cxnId="{162597AF-AC11-403C-B982-842558BBE826}">
      <dgm:prSet/>
      <dgm:spPr/>
      <dgm:t>
        <a:bodyPr/>
        <a:lstStyle/>
        <a:p>
          <a:endParaRPr lang="ru-RU"/>
        </a:p>
      </dgm:t>
    </dgm:pt>
    <dgm:pt modelId="{B166FD9A-E16D-4D32-A38B-6B9A3BF0FA9F}" type="sibTrans" cxnId="{162597AF-AC11-403C-B982-842558BBE826}">
      <dgm:prSet/>
      <dgm:spPr/>
      <dgm:t>
        <a:bodyPr/>
        <a:lstStyle/>
        <a:p>
          <a:endParaRPr lang="ru-RU"/>
        </a:p>
      </dgm:t>
    </dgm:pt>
    <dgm:pt modelId="{C66D7533-C98A-4000-B53E-AA1C4D6F225E}">
      <dgm:prSet custT="1"/>
      <dgm:spPr>
        <a:solidFill>
          <a:srgbClr val="FFC000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On-line </a:t>
          </a:r>
          <a:endParaRPr lang="ru-RU" sz="1800" dirty="0">
            <a:solidFill>
              <a:schemeClr val="tx1"/>
            </a:solidFill>
          </a:endParaRPr>
        </a:p>
      </dgm:t>
    </dgm:pt>
    <dgm:pt modelId="{32C117D4-4D4C-40D7-A0AE-4B66ABD15706}" type="parTrans" cxnId="{579E1D89-49F0-490F-8E9F-0CD37B1E8109}">
      <dgm:prSet/>
      <dgm:spPr/>
      <dgm:t>
        <a:bodyPr/>
        <a:lstStyle/>
        <a:p>
          <a:endParaRPr lang="ru-RU"/>
        </a:p>
      </dgm:t>
    </dgm:pt>
    <dgm:pt modelId="{62439300-F422-47BD-91A7-E0D13539CCC4}" type="sibTrans" cxnId="{579E1D89-49F0-490F-8E9F-0CD37B1E8109}">
      <dgm:prSet/>
      <dgm:spPr/>
      <dgm:t>
        <a:bodyPr/>
        <a:lstStyle/>
        <a:p>
          <a:endParaRPr lang="ru-RU"/>
        </a:p>
      </dgm:t>
    </dgm:pt>
    <dgm:pt modelId="{E58762B8-6757-470B-A22A-D5E83A72509E}">
      <dgm:prSet custT="1"/>
      <dgm:spPr/>
      <dgm:t>
        <a:bodyPr/>
        <a:lstStyle/>
        <a:p>
          <a:r>
            <a:rPr lang="en-US" sz="1800" dirty="0" smtClean="0"/>
            <a:t>92 – </a:t>
          </a:r>
          <a:r>
            <a:rPr lang="ru-RU" sz="1800" dirty="0" smtClean="0"/>
            <a:t>русскоговорящих</a:t>
          </a:r>
          <a:endParaRPr lang="ru-RU" sz="1800" dirty="0"/>
        </a:p>
      </dgm:t>
    </dgm:pt>
    <dgm:pt modelId="{36C95340-2AB5-401E-9CBD-348D28856BEF}" type="parTrans" cxnId="{A838DB02-849D-4618-8C44-4E3C38F5F08C}">
      <dgm:prSet/>
      <dgm:spPr/>
      <dgm:t>
        <a:bodyPr/>
        <a:lstStyle/>
        <a:p>
          <a:endParaRPr lang="ru-RU"/>
        </a:p>
      </dgm:t>
    </dgm:pt>
    <dgm:pt modelId="{F9DE0C56-B8D2-4480-A1D5-73DB180D29D4}" type="sibTrans" cxnId="{A838DB02-849D-4618-8C44-4E3C38F5F08C}">
      <dgm:prSet/>
      <dgm:spPr/>
      <dgm:t>
        <a:bodyPr/>
        <a:lstStyle/>
        <a:p>
          <a:endParaRPr lang="ru-RU"/>
        </a:p>
      </dgm:t>
    </dgm:pt>
    <dgm:pt modelId="{B617AB49-D386-4FEC-BAE9-F93F051826ED}">
      <dgm:prSet custT="1"/>
      <dgm:spPr/>
      <dgm:t>
        <a:bodyPr/>
        <a:lstStyle/>
        <a:p>
          <a:r>
            <a:rPr lang="ru-RU" sz="1800" dirty="0" smtClean="0"/>
            <a:t>Средний возраст </a:t>
          </a:r>
          <a:r>
            <a:rPr lang="en-US" sz="1800" dirty="0" smtClean="0"/>
            <a:t>– 47</a:t>
          </a:r>
          <a:endParaRPr lang="ru-RU" sz="1800" dirty="0"/>
        </a:p>
      </dgm:t>
    </dgm:pt>
    <dgm:pt modelId="{A9190F39-5F19-4373-BCB7-B420DB139B50}" type="parTrans" cxnId="{F74E4682-77AB-4E8E-89DA-8EB778FD1FEC}">
      <dgm:prSet/>
      <dgm:spPr/>
      <dgm:t>
        <a:bodyPr/>
        <a:lstStyle/>
        <a:p>
          <a:endParaRPr lang="ru-RU"/>
        </a:p>
      </dgm:t>
    </dgm:pt>
    <dgm:pt modelId="{58C5914D-46A8-4820-BFD1-88294119966E}" type="sibTrans" cxnId="{F74E4682-77AB-4E8E-89DA-8EB778FD1FEC}">
      <dgm:prSet/>
      <dgm:spPr/>
      <dgm:t>
        <a:bodyPr/>
        <a:lstStyle/>
        <a:p>
          <a:endParaRPr lang="ru-RU"/>
        </a:p>
      </dgm:t>
    </dgm:pt>
    <dgm:pt modelId="{35F54BA7-AAE0-44A2-9C20-FE8851EC5D2A}">
      <dgm:prSet custT="1"/>
      <dgm:spPr/>
      <dgm:t>
        <a:bodyPr/>
        <a:lstStyle/>
        <a:p>
          <a:r>
            <a:rPr lang="en-US" sz="1800" dirty="0" smtClean="0"/>
            <a:t>Paper and pencil</a:t>
          </a:r>
          <a:endParaRPr lang="ru-RU" sz="1800" dirty="0"/>
        </a:p>
      </dgm:t>
    </dgm:pt>
    <dgm:pt modelId="{6EC55D13-77C0-4E0E-B5AC-D4FEE91DD73A}" type="parTrans" cxnId="{5260A909-BA5E-4618-B31D-1D87E193F4FB}">
      <dgm:prSet/>
      <dgm:spPr/>
      <dgm:t>
        <a:bodyPr/>
        <a:lstStyle/>
        <a:p>
          <a:endParaRPr lang="ru-RU"/>
        </a:p>
      </dgm:t>
    </dgm:pt>
    <dgm:pt modelId="{582A7CA6-9D6B-4154-B3A6-BA51E22B9D20}" type="sibTrans" cxnId="{5260A909-BA5E-4618-B31D-1D87E193F4FB}">
      <dgm:prSet/>
      <dgm:spPr/>
      <dgm:t>
        <a:bodyPr/>
        <a:lstStyle/>
        <a:p>
          <a:endParaRPr lang="ru-RU"/>
        </a:p>
      </dgm:t>
    </dgm:pt>
    <dgm:pt modelId="{0EA08247-8E85-41F1-8417-7172ACAC2379}">
      <dgm:prSet phldrT="[Текст]" custT="1"/>
      <dgm:spPr/>
      <dgm:t>
        <a:bodyPr/>
        <a:lstStyle/>
        <a:p>
          <a:r>
            <a:rPr lang="ru-RU" sz="1800" dirty="0" smtClean="0"/>
            <a:t>Сбор данных</a:t>
          </a:r>
          <a:r>
            <a:rPr lang="en-US" sz="1800" dirty="0" smtClean="0"/>
            <a:t> – 2010/2011</a:t>
          </a:r>
          <a:endParaRPr lang="ru-RU" sz="1800" dirty="0"/>
        </a:p>
      </dgm:t>
    </dgm:pt>
    <dgm:pt modelId="{CB8826CF-D943-4DAB-8FD4-673DF46BCA0A}" type="parTrans" cxnId="{7E15DF5E-1FE9-4EF2-91EF-1474064A51EC}">
      <dgm:prSet/>
      <dgm:spPr/>
      <dgm:t>
        <a:bodyPr/>
        <a:lstStyle/>
        <a:p>
          <a:endParaRPr lang="ru-RU"/>
        </a:p>
      </dgm:t>
    </dgm:pt>
    <dgm:pt modelId="{6E7AE47C-1FE3-48D1-81B5-D541DD6ED29C}" type="sibTrans" cxnId="{7E15DF5E-1FE9-4EF2-91EF-1474064A51EC}">
      <dgm:prSet/>
      <dgm:spPr/>
      <dgm:t>
        <a:bodyPr/>
        <a:lstStyle/>
        <a:p>
          <a:endParaRPr lang="ru-RU"/>
        </a:p>
      </dgm:t>
    </dgm:pt>
    <dgm:pt modelId="{5697B97E-BF04-4F9B-B1D6-A1E38437199B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Красноярский край</a:t>
          </a:r>
          <a:endParaRPr lang="ru-RU" sz="1800" dirty="0">
            <a:solidFill>
              <a:schemeClr val="tx1"/>
            </a:solidFill>
          </a:endParaRPr>
        </a:p>
      </dgm:t>
    </dgm:pt>
    <dgm:pt modelId="{C0450359-8A22-4254-B3C9-3B0876A1A14A}" type="parTrans" cxnId="{B0BEBC93-A20E-492B-82BD-76068569596D}">
      <dgm:prSet/>
      <dgm:spPr/>
      <dgm:t>
        <a:bodyPr/>
        <a:lstStyle/>
        <a:p>
          <a:endParaRPr lang="ru-RU"/>
        </a:p>
      </dgm:t>
    </dgm:pt>
    <dgm:pt modelId="{5844671D-8BD8-4338-99CE-A2442AFADE20}" type="sibTrans" cxnId="{B0BEBC93-A20E-492B-82BD-76068569596D}">
      <dgm:prSet/>
      <dgm:spPr/>
      <dgm:t>
        <a:bodyPr/>
        <a:lstStyle/>
        <a:p>
          <a:endParaRPr lang="ru-RU"/>
        </a:p>
      </dgm:t>
    </dgm:pt>
    <dgm:pt modelId="{36452558-410D-43D6-B7D6-CD6D18990698}">
      <dgm:prSet custT="1"/>
      <dgm:spPr/>
      <dgm:t>
        <a:bodyPr/>
        <a:lstStyle/>
        <a:p>
          <a:r>
            <a:rPr lang="ru-RU" sz="1800" dirty="0" smtClean="0"/>
            <a:t>Сбор данных </a:t>
          </a:r>
          <a:r>
            <a:rPr lang="en-US" sz="1800" dirty="0" smtClean="0"/>
            <a:t>– 2010/2011</a:t>
          </a:r>
          <a:endParaRPr lang="ru-RU" sz="1800" dirty="0"/>
        </a:p>
      </dgm:t>
    </dgm:pt>
    <dgm:pt modelId="{3F948D7D-313C-4DE0-9BB5-5556F30341F8}" type="parTrans" cxnId="{21FDE76F-0B8E-468C-A88D-78839D664511}">
      <dgm:prSet/>
      <dgm:spPr/>
      <dgm:t>
        <a:bodyPr/>
        <a:lstStyle/>
        <a:p>
          <a:endParaRPr lang="ru-RU"/>
        </a:p>
      </dgm:t>
    </dgm:pt>
    <dgm:pt modelId="{31237BD5-4823-457E-817C-82C037E19D1E}" type="sibTrans" cxnId="{21FDE76F-0B8E-468C-A88D-78839D664511}">
      <dgm:prSet/>
      <dgm:spPr/>
      <dgm:t>
        <a:bodyPr/>
        <a:lstStyle/>
        <a:p>
          <a:endParaRPr lang="ru-RU"/>
        </a:p>
      </dgm:t>
    </dgm:pt>
    <dgm:pt modelId="{DE00E471-23C0-45C8-8514-AF5F6D038A02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Сбор данных </a:t>
          </a:r>
          <a:r>
            <a:rPr lang="en-US" sz="1800" dirty="0" smtClean="0">
              <a:solidFill>
                <a:schemeClr val="tx1"/>
              </a:solidFill>
            </a:rPr>
            <a:t>– </a:t>
          </a:r>
          <a:r>
            <a:rPr lang="ru-RU" sz="1800" dirty="0" smtClean="0">
              <a:solidFill>
                <a:schemeClr val="tx1"/>
              </a:solidFill>
            </a:rPr>
            <a:t>весна</a:t>
          </a:r>
          <a:r>
            <a:rPr lang="en-US" sz="1800" dirty="0" smtClean="0">
              <a:solidFill>
                <a:schemeClr val="tx1"/>
              </a:solidFill>
            </a:rPr>
            <a:t> 2013</a:t>
          </a:r>
          <a:endParaRPr lang="ru-RU" sz="1800" dirty="0">
            <a:solidFill>
              <a:schemeClr val="tx1"/>
            </a:solidFill>
          </a:endParaRPr>
        </a:p>
      </dgm:t>
    </dgm:pt>
    <dgm:pt modelId="{012B1A7F-B26E-4F5C-A409-A7BACC34CC70}" type="parTrans" cxnId="{154E57D9-D4C2-4656-A290-39F3BA4AE121}">
      <dgm:prSet/>
      <dgm:spPr/>
      <dgm:t>
        <a:bodyPr/>
        <a:lstStyle/>
        <a:p>
          <a:endParaRPr lang="ru-RU"/>
        </a:p>
      </dgm:t>
    </dgm:pt>
    <dgm:pt modelId="{13ACABCD-52C1-4839-9CDD-1F4D668E7272}" type="sibTrans" cxnId="{154E57D9-D4C2-4656-A290-39F3BA4AE121}">
      <dgm:prSet/>
      <dgm:spPr/>
      <dgm:t>
        <a:bodyPr/>
        <a:lstStyle/>
        <a:p>
          <a:endParaRPr lang="ru-RU"/>
        </a:p>
      </dgm:t>
    </dgm:pt>
    <dgm:pt modelId="{325724AD-D6FB-454A-9B04-9CCB06538035}">
      <dgm:prSet phldrT="[Текст]" custT="1"/>
      <dgm:spPr/>
      <dgm:t>
        <a:bodyPr/>
        <a:lstStyle/>
        <a:p>
          <a:endParaRPr lang="ru-RU" sz="1800" dirty="0"/>
        </a:p>
      </dgm:t>
    </dgm:pt>
    <dgm:pt modelId="{7A9FD774-C35A-4EAC-BC93-EDD9A11610CA}" type="parTrans" cxnId="{E644E4CB-82FD-466F-BE7F-CDEA7F43AAB6}">
      <dgm:prSet/>
      <dgm:spPr/>
      <dgm:t>
        <a:bodyPr/>
        <a:lstStyle/>
        <a:p>
          <a:endParaRPr lang="ru-RU"/>
        </a:p>
      </dgm:t>
    </dgm:pt>
    <dgm:pt modelId="{D4D88514-46B2-4418-9AB2-B5BD9154CA38}" type="sibTrans" cxnId="{E644E4CB-82FD-466F-BE7F-CDEA7F43AAB6}">
      <dgm:prSet/>
      <dgm:spPr/>
      <dgm:t>
        <a:bodyPr/>
        <a:lstStyle/>
        <a:p>
          <a:endParaRPr lang="ru-RU"/>
        </a:p>
      </dgm:t>
    </dgm:pt>
    <dgm:pt modelId="{98AC4FE6-10A4-4813-A963-DE0DE2AEE769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1096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ru-RU" sz="1800" dirty="0" smtClean="0">
              <a:solidFill>
                <a:schemeClr val="tx1"/>
              </a:solidFill>
            </a:rPr>
            <a:t>учителей</a:t>
          </a:r>
          <a:endParaRPr lang="ru-RU" sz="1800" dirty="0">
            <a:solidFill>
              <a:schemeClr val="tx1"/>
            </a:solidFill>
          </a:endParaRPr>
        </a:p>
      </dgm:t>
    </dgm:pt>
    <dgm:pt modelId="{80BEA8AB-8011-4144-BA28-37890A8DF0CB}" type="parTrans" cxnId="{2D4BB13E-F221-45EF-8E47-75903D13A9DE}">
      <dgm:prSet/>
      <dgm:spPr/>
      <dgm:t>
        <a:bodyPr/>
        <a:lstStyle/>
        <a:p>
          <a:endParaRPr lang="ru-RU"/>
        </a:p>
      </dgm:t>
    </dgm:pt>
    <dgm:pt modelId="{CD3D6E57-CCFA-44C2-A40B-551EDD3FD85A}" type="sibTrans" cxnId="{2D4BB13E-F221-45EF-8E47-75903D13A9DE}">
      <dgm:prSet/>
      <dgm:spPr/>
      <dgm:t>
        <a:bodyPr/>
        <a:lstStyle/>
        <a:p>
          <a:endParaRPr lang="ru-RU"/>
        </a:p>
      </dgm:t>
    </dgm:pt>
    <dgm:pt modelId="{223A0B52-4EA7-4079-976F-6286CE473B91}">
      <dgm:prSet phldrT="[Текст]" custT="1"/>
      <dgm:spPr/>
      <dgm:t>
        <a:bodyPr/>
        <a:lstStyle/>
        <a:p>
          <a:endParaRPr lang="ru-RU" sz="1800" dirty="0"/>
        </a:p>
      </dgm:t>
    </dgm:pt>
    <dgm:pt modelId="{944DC0FF-95D6-4D85-8A0C-40BD4E6352B1}" type="parTrans" cxnId="{EFB11A07-5EF8-40C9-8AF2-38137D69B823}">
      <dgm:prSet/>
      <dgm:spPr/>
      <dgm:t>
        <a:bodyPr/>
        <a:lstStyle/>
        <a:p>
          <a:endParaRPr lang="ru-RU"/>
        </a:p>
      </dgm:t>
    </dgm:pt>
    <dgm:pt modelId="{96DF5F9B-E987-4F98-867B-440A8A5E1034}" type="sibTrans" cxnId="{EFB11A07-5EF8-40C9-8AF2-38137D69B823}">
      <dgm:prSet/>
      <dgm:spPr/>
      <dgm:t>
        <a:bodyPr/>
        <a:lstStyle/>
        <a:p>
          <a:endParaRPr lang="ru-RU"/>
        </a:p>
      </dgm:t>
    </dgm:pt>
    <dgm:pt modelId="{B0DD8680-9943-49CD-B768-CB2A6E8E2EBE}" type="pres">
      <dgm:prSet presAssocID="{7B65899B-6202-4755-8676-AAF4513EB436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5A6ACD5-0E09-4EDD-AFF7-848A8ED979F8}" type="pres">
      <dgm:prSet presAssocID="{F5A76D13-FD4F-4C7E-A92A-1C5C988BCCF7}" presName="compositeNode" presStyleCnt="0">
        <dgm:presLayoutVars>
          <dgm:bulletEnabled val="1"/>
        </dgm:presLayoutVars>
      </dgm:prSet>
      <dgm:spPr/>
    </dgm:pt>
    <dgm:pt modelId="{E115F0B0-180B-441D-B71C-EC1C9DC96165}" type="pres">
      <dgm:prSet presAssocID="{F5A76D13-FD4F-4C7E-A92A-1C5C988BCCF7}" presName="image" presStyleLbl="fgImgPlace1" presStyleIdx="0" presStyleCnt="3" custLinFactNeighborX="32259" custLinFactNeighborY="-1297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A7EF75F-CA5B-4902-9B26-54ED391A5114}" type="pres">
      <dgm:prSet presAssocID="{F5A76D13-FD4F-4C7E-A92A-1C5C988BCCF7}" presName="childNode" presStyleLbl="node1" presStyleIdx="0" presStyleCnt="3" custScaleX="112495" custScaleY="98846" custLinFactNeighborX="23223" custLinFactNeighborY="-8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86BC0-7329-4796-989F-B3016F438EEC}" type="pres">
      <dgm:prSet presAssocID="{F5A76D13-FD4F-4C7E-A92A-1C5C988BCCF7}" presName="parentNode" presStyleLbl="revTx" presStyleIdx="0" presStyleCnt="3" custLinFactNeighborX="51778" custLinFactNeighborY="92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087D7-41F6-4880-9DF3-2F3457369D42}" type="pres">
      <dgm:prSet presAssocID="{3231CC58-41F2-4C7D-AE7E-4BCDB1407EAE}" presName="sibTrans" presStyleCnt="0"/>
      <dgm:spPr/>
    </dgm:pt>
    <dgm:pt modelId="{7D8E9D20-3E9F-47C4-AAD3-E831786C950E}" type="pres">
      <dgm:prSet presAssocID="{A0885F71-61C0-4091-8657-60FF5E33D09E}" presName="compositeNode" presStyleCnt="0">
        <dgm:presLayoutVars>
          <dgm:bulletEnabled val="1"/>
        </dgm:presLayoutVars>
      </dgm:prSet>
      <dgm:spPr/>
    </dgm:pt>
    <dgm:pt modelId="{F8A9958F-48C3-453F-AC6D-436D4509C80C}" type="pres">
      <dgm:prSet presAssocID="{A0885F71-61C0-4091-8657-60FF5E33D09E}" presName="image" presStyleLbl="fgImgPlace1" presStyleIdx="1" presStyleCnt="3" custLinFactX="200000" custLinFactNeighborX="206474" custLinFactNeighborY="-2242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E208E11-11B4-4AD8-8DDE-BFA9D5C0A3C7}" type="pres">
      <dgm:prSet presAssocID="{A0885F71-61C0-4091-8657-60FF5E33D09E}" presName="childNode" presStyleLbl="node1" presStyleIdx="1" presStyleCnt="3" custScaleX="99494" custScaleY="95155" custLinFactX="61535" custLinFactNeighborX="100000" custLinFactNeighborY="-12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67276-0148-4650-BA9E-7A25FC11517A}" type="pres">
      <dgm:prSet presAssocID="{A0885F71-61C0-4091-8657-60FF5E33D09E}" presName="parentNode" presStyleLbl="revTx" presStyleIdx="1" presStyleCnt="3" custScaleX="107036" custLinFactX="400000" custLinFactNeighborX="416465" custLinFactNeighborY="62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47CDE-F61E-4424-89BE-39597FE8AD7F}" type="pres">
      <dgm:prSet presAssocID="{6077EDA1-15E8-4790-8225-179D6CD9DD6F}" presName="sibTrans" presStyleCnt="0"/>
      <dgm:spPr/>
    </dgm:pt>
    <dgm:pt modelId="{95E380F6-7B68-45AA-9C15-72CF28A6A790}" type="pres">
      <dgm:prSet presAssocID="{E44D6698-D78E-4BF5-9674-613DC701D801}" presName="compositeNode" presStyleCnt="0">
        <dgm:presLayoutVars>
          <dgm:bulletEnabled val="1"/>
        </dgm:presLayoutVars>
      </dgm:prSet>
      <dgm:spPr/>
    </dgm:pt>
    <dgm:pt modelId="{9B84FAEB-0BEE-4844-A683-79B612E4470C}" type="pres">
      <dgm:prSet presAssocID="{E44D6698-D78E-4BF5-9674-613DC701D801}" presName="image" presStyleLbl="fgImgPlace1" presStyleIdx="2" presStyleCnt="3" custLinFactX="-168130" custLinFactNeighborX="-200000" custLinFactNeighborY="-2242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FBBC464-2F5F-4CB6-B9A8-4E06F19999E7}" type="pres">
      <dgm:prSet presAssocID="{E44D6698-D78E-4BF5-9674-613DC701D801}" presName="childNode" presStyleLbl="node1" presStyleIdx="2" presStyleCnt="3" custScaleX="120004" custScaleY="101058" custLinFactX="-39197" custLinFactNeighborX="-100000" custLinFactNeighborY="-8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89A47F-EB50-4119-BE31-0FB7FECB3B74}" type="pres">
      <dgm:prSet presAssocID="{E44D6698-D78E-4BF5-9674-613DC701D801}" presName="parentNode" presStyleLbl="revTx" presStyleIdx="2" presStyleCnt="3" custScaleX="121596" custLinFactX="-363270" custLinFactNeighborX="-400000" custLinFactNeighborY="-8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BB715B-6865-4323-966B-3D923B1C43A7}" type="presOf" srcId="{36452558-410D-43D6-B7D6-CD6D18990698}" destId="{BFBBC464-2F5F-4CB6-B9A8-4E06F19999E7}" srcOrd="0" destOrd="4" presId="urn:microsoft.com/office/officeart/2005/8/layout/hList2#1"/>
    <dgm:cxn modelId="{21FDE76F-0B8E-468C-A88D-78839D664511}" srcId="{E44D6698-D78E-4BF5-9674-613DC701D801}" destId="{36452558-410D-43D6-B7D6-CD6D18990698}" srcOrd="4" destOrd="0" parTransId="{3F948D7D-313C-4DE0-9BB5-5556F30341F8}" sibTransId="{31237BD5-4823-457E-817C-82C037E19D1E}"/>
    <dgm:cxn modelId="{13D18B63-334D-42F4-9496-3BFA132CEC2B}" type="presOf" srcId="{7B65899B-6202-4755-8676-AAF4513EB436}" destId="{B0DD8680-9943-49CD-B768-CB2A6E8E2EBE}" srcOrd="0" destOrd="0" presId="urn:microsoft.com/office/officeart/2005/8/layout/hList2#1"/>
    <dgm:cxn modelId="{3651CA17-DCE0-48ED-BB73-52714AFC8083}" type="presOf" srcId="{E58762B8-6757-470B-A22A-D5E83A72509E}" destId="{BFBBC464-2F5F-4CB6-B9A8-4E06F19999E7}" srcOrd="0" destOrd="2" presId="urn:microsoft.com/office/officeart/2005/8/layout/hList2#1"/>
    <dgm:cxn modelId="{162597AF-AC11-403C-B982-842558BBE826}" srcId="{A0885F71-61C0-4091-8657-60FF5E33D09E}" destId="{B0C03BC0-987E-449F-BF8F-18F0AAA99006}" srcOrd="2" destOrd="0" parTransId="{0FE24AAE-65EE-48ED-BA9F-C976823A0483}" sibTransId="{B166FD9A-E16D-4D32-A38B-6B9A3BF0FA9F}"/>
    <dgm:cxn modelId="{A10E2508-1CC9-4F63-9335-92D6108EF315}" type="presOf" srcId="{325724AD-D6FB-454A-9B04-9CCB06538035}" destId="{BFBBC464-2F5F-4CB6-B9A8-4E06F19999E7}" srcOrd="0" destOrd="0" presId="urn:microsoft.com/office/officeart/2005/8/layout/hList2#1"/>
    <dgm:cxn modelId="{3BE09116-7B9E-41EA-8817-EE97ED699D7B}" type="presOf" srcId="{4B5A5169-4356-4FFD-9809-F3B79D37504C}" destId="{0E208E11-11B4-4AD8-8DDE-BFA9D5C0A3C7}" srcOrd="0" destOrd="0" presId="urn:microsoft.com/office/officeart/2005/8/layout/hList2#1"/>
    <dgm:cxn modelId="{E644E4CB-82FD-466F-BE7F-CDEA7F43AAB6}" srcId="{E44D6698-D78E-4BF5-9674-613DC701D801}" destId="{325724AD-D6FB-454A-9B04-9CCB06538035}" srcOrd="0" destOrd="0" parTransId="{7A9FD774-C35A-4EAC-BC93-EDD9A11610CA}" sibTransId="{D4D88514-46B2-4418-9AB2-B5BD9154CA38}"/>
    <dgm:cxn modelId="{93D82DC6-D228-44FE-8A0A-417BAF6E6866}" type="presOf" srcId="{6B8D9C08-9A7E-4262-AC07-4CB9C65AA26E}" destId="{EA7EF75F-CA5B-4902-9B26-54ED391A5114}" srcOrd="0" destOrd="3" presId="urn:microsoft.com/office/officeart/2005/8/layout/hList2#1"/>
    <dgm:cxn modelId="{2D4BB13E-F221-45EF-8E47-75903D13A9DE}" srcId="{A0885F71-61C0-4091-8657-60FF5E33D09E}" destId="{98AC4FE6-10A4-4813-A963-DE0DE2AEE769}" srcOrd="1" destOrd="0" parTransId="{80BEA8AB-8011-4144-BA28-37890A8DF0CB}" sibTransId="{CD3D6E57-CCFA-44C2-A40B-551EDD3FD85A}"/>
    <dgm:cxn modelId="{799C2460-143B-4FDB-9605-9E6C6CFDDB76}" type="presOf" srcId="{B5F74C87-E3E7-447B-B9FD-F548B026D9C9}" destId="{EA7EF75F-CA5B-4902-9B26-54ED391A5114}" srcOrd="0" destOrd="5" presId="urn:microsoft.com/office/officeart/2005/8/layout/hList2#1"/>
    <dgm:cxn modelId="{95FE020A-C521-4D34-9C0B-E38078E04EB3}" type="presOf" srcId="{0EA08247-8E85-41F1-8417-7172ACAC2379}" destId="{EA7EF75F-CA5B-4902-9B26-54ED391A5114}" srcOrd="0" destOrd="4" presId="urn:microsoft.com/office/officeart/2005/8/layout/hList2#1"/>
    <dgm:cxn modelId="{F74E4682-77AB-4E8E-89DA-8EB778FD1FEC}" srcId="{E44D6698-D78E-4BF5-9674-613DC701D801}" destId="{B617AB49-D386-4FEC-BAE9-F93F051826ED}" srcOrd="3" destOrd="0" parTransId="{A9190F39-5F19-4373-BCB7-B420DB139B50}" sibTransId="{58C5914D-46A8-4820-BFD1-88294119966E}"/>
    <dgm:cxn modelId="{7E15DF5E-1FE9-4EF2-91EF-1474064A51EC}" srcId="{F5A76D13-FD4F-4C7E-A92A-1C5C988BCCF7}" destId="{0EA08247-8E85-41F1-8417-7172ACAC2379}" srcOrd="4" destOrd="0" parTransId="{CB8826CF-D943-4DAB-8FD4-673DF46BCA0A}" sibTransId="{6E7AE47C-1FE3-48D1-81B5-D541DD6ED29C}"/>
    <dgm:cxn modelId="{A01ABBDE-3C62-40ED-BC6C-43CE6C0F4054}" type="presOf" srcId="{E44D6698-D78E-4BF5-9674-613DC701D801}" destId="{6A89A47F-EB50-4119-BE31-0FB7FECB3B74}" srcOrd="0" destOrd="0" presId="urn:microsoft.com/office/officeart/2005/8/layout/hList2#1"/>
    <dgm:cxn modelId="{763951CC-DFBD-476D-AB57-22CE0AB5C3DE}" type="presOf" srcId="{EFBA948B-8D51-4D4A-9ECD-0113E4438CE7}" destId="{EA7EF75F-CA5B-4902-9B26-54ED391A5114}" srcOrd="0" destOrd="2" presId="urn:microsoft.com/office/officeart/2005/8/layout/hList2#1"/>
    <dgm:cxn modelId="{2A213BDC-FE45-4ABA-B48B-043ABCFBBE65}" srcId="{7B65899B-6202-4755-8676-AAF4513EB436}" destId="{E44D6698-D78E-4BF5-9674-613DC701D801}" srcOrd="2" destOrd="0" parTransId="{42F36171-917C-41F1-81C5-D95BCA6A69B2}" sibTransId="{F3667984-D1B5-4F48-B402-3E0B93F30F53}"/>
    <dgm:cxn modelId="{BD762866-BE24-409B-AE32-0C4E2CC25EF1}" srcId="{E44D6698-D78E-4BF5-9674-613DC701D801}" destId="{6357CAE0-173C-412F-817A-9A1517D4958F}" srcOrd="1" destOrd="0" parTransId="{E24B3A43-EFD6-4FA4-ACC1-4C716573E4AE}" sibTransId="{26CB488B-86BC-4002-AF6C-C5AA66BB6E17}"/>
    <dgm:cxn modelId="{154E57D9-D4C2-4656-A290-39F3BA4AE121}" srcId="{A0885F71-61C0-4091-8657-60FF5E33D09E}" destId="{DE00E471-23C0-45C8-8514-AF5F6D038A02}" srcOrd="4" destOrd="0" parTransId="{012B1A7F-B26E-4F5C-A409-A7BACC34CC70}" sibTransId="{13ACABCD-52C1-4839-9CDD-1F4D668E7272}"/>
    <dgm:cxn modelId="{23374B53-3CF8-41EA-A32A-B9C418B2605A}" type="presOf" srcId="{A0885F71-61C0-4091-8657-60FF5E33D09E}" destId="{31267276-0148-4650-BA9E-7A25FC11517A}" srcOrd="0" destOrd="0" presId="urn:microsoft.com/office/officeart/2005/8/layout/hList2#1"/>
    <dgm:cxn modelId="{C073D8DB-EFBA-4D61-B654-5995E88C600B}" type="presOf" srcId="{C66D7533-C98A-4000-B53E-AA1C4D6F225E}" destId="{0E208E11-11B4-4AD8-8DDE-BFA9D5C0A3C7}" srcOrd="0" destOrd="5" presId="urn:microsoft.com/office/officeart/2005/8/layout/hList2#1"/>
    <dgm:cxn modelId="{A355A04F-E289-498E-9CCC-5AFD16A30754}" type="presOf" srcId="{B0C03BC0-987E-449F-BF8F-18F0AAA99006}" destId="{0E208E11-11B4-4AD8-8DDE-BFA9D5C0A3C7}" srcOrd="0" destOrd="2" presId="urn:microsoft.com/office/officeart/2005/8/layout/hList2#1"/>
    <dgm:cxn modelId="{DA996DB1-5369-4043-BE7E-4A797BF02A01}" type="presOf" srcId="{5697B97E-BF04-4F9B-B1D6-A1E38437199B}" destId="{0E208E11-11B4-4AD8-8DDE-BFA9D5C0A3C7}" srcOrd="0" destOrd="3" presId="urn:microsoft.com/office/officeart/2005/8/layout/hList2#1"/>
    <dgm:cxn modelId="{A838DB02-849D-4618-8C44-4E3C38F5F08C}" srcId="{E44D6698-D78E-4BF5-9674-613DC701D801}" destId="{E58762B8-6757-470B-A22A-D5E83A72509E}" srcOrd="2" destOrd="0" parTransId="{36C95340-2AB5-401E-9CBD-348D28856BEF}" sibTransId="{F9DE0C56-B8D2-4480-A1D5-73DB180D29D4}"/>
    <dgm:cxn modelId="{53214FAA-11AA-478F-85DB-BBB22376BE3F}" type="presOf" srcId="{DE00E471-23C0-45C8-8514-AF5F6D038A02}" destId="{0E208E11-11B4-4AD8-8DDE-BFA9D5C0A3C7}" srcOrd="0" destOrd="4" presId="urn:microsoft.com/office/officeart/2005/8/layout/hList2#1"/>
    <dgm:cxn modelId="{2C65FE9F-ACA9-4434-BBCD-5435AC0927A1}" type="presOf" srcId="{6357CAE0-173C-412F-817A-9A1517D4958F}" destId="{BFBBC464-2F5F-4CB6-B9A8-4E06F19999E7}" srcOrd="0" destOrd="1" presId="urn:microsoft.com/office/officeart/2005/8/layout/hList2#1"/>
    <dgm:cxn modelId="{E01DDA85-0776-4141-A32C-EDADC3296928}" srcId="{7B65899B-6202-4755-8676-AAF4513EB436}" destId="{F5A76D13-FD4F-4C7E-A92A-1C5C988BCCF7}" srcOrd="0" destOrd="0" parTransId="{E8F35F35-E1E2-41A9-9D5D-E39C59A07478}" sibTransId="{3231CC58-41F2-4C7D-AE7E-4BCDB1407EAE}"/>
    <dgm:cxn modelId="{EFB11A07-5EF8-40C9-8AF2-38137D69B823}" srcId="{F5A76D13-FD4F-4C7E-A92A-1C5C988BCCF7}" destId="{223A0B52-4EA7-4079-976F-6286CE473B91}" srcOrd="0" destOrd="0" parTransId="{944DC0FF-95D6-4D85-8A0C-40BD4E6352B1}" sibTransId="{96DF5F9B-E987-4F98-867B-440A8A5E1034}"/>
    <dgm:cxn modelId="{274B74E1-CF77-495A-BEB5-2F19F8A78B54}" srcId="{F5A76D13-FD4F-4C7E-A92A-1C5C988BCCF7}" destId="{B5F74C87-E3E7-447B-B9FD-F548B026D9C9}" srcOrd="5" destOrd="0" parTransId="{19D79DF0-635D-498D-9F9F-018F8D192DE2}" sibTransId="{9CFEDF49-77DC-443C-B94F-464AE24A471E}"/>
    <dgm:cxn modelId="{B0BEBC93-A20E-492B-82BD-76068569596D}" srcId="{A0885F71-61C0-4091-8657-60FF5E33D09E}" destId="{5697B97E-BF04-4F9B-B1D6-A1E38437199B}" srcOrd="3" destOrd="0" parTransId="{C0450359-8A22-4254-B3C9-3B0876A1A14A}" sibTransId="{5844671D-8BD8-4338-99CE-A2442AFADE20}"/>
    <dgm:cxn modelId="{2BC92C9C-8D02-4DCA-81F3-5689F747344C}" type="presOf" srcId="{223A0B52-4EA7-4079-976F-6286CE473B91}" destId="{EA7EF75F-CA5B-4902-9B26-54ED391A5114}" srcOrd="0" destOrd="0" presId="urn:microsoft.com/office/officeart/2005/8/layout/hList2#1"/>
    <dgm:cxn modelId="{D7D0CAD6-0091-42B4-B4D2-B0CA69ABC294}" type="presOf" srcId="{F5A76D13-FD4F-4C7E-A92A-1C5C988BCCF7}" destId="{70186BC0-7329-4796-989F-B3016F438EEC}" srcOrd="0" destOrd="0" presId="urn:microsoft.com/office/officeart/2005/8/layout/hList2#1"/>
    <dgm:cxn modelId="{2F1A8822-45A2-4B89-97BC-D700CDFA7261}" srcId="{A0885F71-61C0-4091-8657-60FF5E33D09E}" destId="{4B5A5169-4356-4FFD-9809-F3B79D37504C}" srcOrd="0" destOrd="0" parTransId="{91C573CB-9190-4D2F-9844-14BAE2D85FA8}" sibTransId="{8635271B-A892-44EB-91B3-E8024CEB77DD}"/>
    <dgm:cxn modelId="{CDB16A13-12B0-4382-9A47-CAE30FD36E73}" type="presOf" srcId="{5BCBB30F-CDD2-4C6C-AD60-14167E7D1E1D}" destId="{EA7EF75F-CA5B-4902-9B26-54ED391A5114}" srcOrd="0" destOrd="1" presId="urn:microsoft.com/office/officeart/2005/8/layout/hList2#1"/>
    <dgm:cxn modelId="{601A9492-5FEA-4B85-821C-7161A0577B7D}" srcId="{7B65899B-6202-4755-8676-AAF4513EB436}" destId="{A0885F71-61C0-4091-8657-60FF5E33D09E}" srcOrd="1" destOrd="0" parTransId="{B351B243-F876-46E3-9208-0E64C946D6E6}" sibTransId="{6077EDA1-15E8-4790-8225-179D6CD9DD6F}"/>
    <dgm:cxn modelId="{CF8D8F9D-B433-40E4-9066-9741522D5C5B}" type="presOf" srcId="{98AC4FE6-10A4-4813-A963-DE0DE2AEE769}" destId="{0E208E11-11B4-4AD8-8DDE-BFA9D5C0A3C7}" srcOrd="0" destOrd="1" presId="urn:microsoft.com/office/officeart/2005/8/layout/hList2#1"/>
    <dgm:cxn modelId="{39CBFF15-AF0B-42F1-B2AA-E1918FA51F65}" type="presOf" srcId="{B617AB49-D386-4FEC-BAE9-F93F051826ED}" destId="{BFBBC464-2F5F-4CB6-B9A8-4E06F19999E7}" srcOrd="0" destOrd="3" presId="urn:microsoft.com/office/officeart/2005/8/layout/hList2#1"/>
    <dgm:cxn modelId="{3A35102D-C239-4CAE-AF66-FE2E603A14BE}" srcId="{F5A76D13-FD4F-4C7E-A92A-1C5C988BCCF7}" destId="{6B8D9C08-9A7E-4262-AC07-4CB9C65AA26E}" srcOrd="3" destOrd="0" parTransId="{E9C2DECD-F76F-4663-8F77-A4AACBCA5E5E}" sibTransId="{3E7537EF-C9DE-4060-BD49-ABC565ADFF26}"/>
    <dgm:cxn modelId="{DE78ECD9-E70F-4C41-A57B-6E5347243B9B}" srcId="{F5A76D13-FD4F-4C7E-A92A-1C5C988BCCF7}" destId="{5BCBB30F-CDD2-4C6C-AD60-14167E7D1E1D}" srcOrd="1" destOrd="0" parTransId="{66518D93-5CEB-44DD-B062-497536752F2F}" sibTransId="{37A8DB97-CA59-4A02-AC5D-EF43E7B95DBA}"/>
    <dgm:cxn modelId="{5260A909-BA5E-4618-B31D-1D87E193F4FB}" srcId="{E44D6698-D78E-4BF5-9674-613DC701D801}" destId="{35F54BA7-AAE0-44A2-9C20-FE8851EC5D2A}" srcOrd="5" destOrd="0" parTransId="{6EC55D13-77C0-4E0E-B5AC-D4FEE91DD73A}" sibTransId="{582A7CA6-9D6B-4154-B3A6-BA51E22B9D20}"/>
    <dgm:cxn modelId="{E40F7463-4DD2-4457-BFCF-8AC5C30F2B1C}" srcId="{F5A76D13-FD4F-4C7E-A92A-1C5C988BCCF7}" destId="{EFBA948B-8D51-4D4A-9ECD-0113E4438CE7}" srcOrd="2" destOrd="0" parTransId="{41F98316-9DF0-49A5-BD91-C05C0E0D3DC2}" sibTransId="{F54052C1-8BC5-4023-B242-AA8A520E18E8}"/>
    <dgm:cxn modelId="{579E1D89-49F0-490F-8E9F-0CD37B1E8109}" srcId="{A0885F71-61C0-4091-8657-60FF5E33D09E}" destId="{C66D7533-C98A-4000-B53E-AA1C4D6F225E}" srcOrd="5" destOrd="0" parTransId="{32C117D4-4D4C-40D7-A0AE-4B66ABD15706}" sibTransId="{62439300-F422-47BD-91A7-E0D13539CCC4}"/>
    <dgm:cxn modelId="{A232F8A7-B4A1-466E-B505-6DC5F8DDFC53}" type="presOf" srcId="{35F54BA7-AAE0-44A2-9C20-FE8851EC5D2A}" destId="{BFBBC464-2F5F-4CB6-B9A8-4E06F19999E7}" srcOrd="0" destOrd="5" presId="urn:microsoft.com/office/officeart/2005/8/layout/hList2#1"/>
    <dgm:cxn modelId="{47BE075B-4DFB-4AF3-92FC-837E1AF75E8C}" type="presParOf" srcId="{B0DD8680-9943-49CD-B768-CB2A6E8E2EBE}" destId="{15A6ACD5-0E09-4EDD-AFF7-848A8ED979F8}" srcOrd="0" destOrd="0" presId="urn:microsoft.com/office/officeart/2005/8/layout/hList2#1"/>
    <dgm:cxn modelId="{9618120D-4BDA-4D19-8B3E-F88B985D94C6}" type="presParOf" srcId="{15A6ACD5-0E09-4EDD-AFF7-848A8ED979F8}" destId="{E115F0B0-180B-441D-B71C-EC1C9DC96165}" srcOrd="0" destOrd="0" presId="urn:microsoft.com/office/officeart/2005/8/layout/hList2#1"/>
    <dgm:cxn modelId="{D99162D9-1249-4540-AB47-ABD612AD6379}" type="presParOf" srcId="{15A6ACD5-0E09-4EDD-AFF7-848A8ED979F8}" destId="{EA7EF75F-CA5B-4902-9B26-54ED391A5114}" srcOrd="1" destOrd="0" presId="urn:microsoft.com/office/officeart/2005/8/layout/hList2#1"/>
    <dgm:cxn modelId="{261A762F-DA50-4627-A9AF-26DB09B35EB3}" type="presParOf" srcId="{15A6ACD5-0E09-4EDD-AFF7-848A8ED979F8}" destId="{70186BC0-7329-4796-989F-B3016F438EEC}" srcOrd="2" destOrd="0" presId="urn:microsoft.com/office/officeart/2005/8/layout/hList2#1"/>
    <dgm:cxn modelId="{0023F9E8-086F-42DE-BFEF-DBF8360C3F21}" type="presParOf" srcId="{B0DD8680-9943-49CD-B768-CB2A6E8E2EBE}" destId="{0E6087D7-41F6-4880-9DF3-2F3457369D42}" srcOrd="1" destOrd="0" presId="urn:microsoft.com/office/officeart/2005/8/layout/hList2#1"/>
    <dgm:cxn modelId="{B64D60CB-717D-4046-B49E-707F25724F94}" type="presParOf" srcId="{B0DD8680-9943-49CD-B768-CB2A6E8E2EBE}" destId="{7D8E9D20-3E9F-47C4-AAD3-E831786C950E}" srcOrd="2" destOrd="0" presId="urn:microsoft.com/office/officeart/2005/8/layout/hList2#1"/>
    <dgm:cxn modelId="{288BDF7A-16E0-43A9-84C2-6305B2351FA5}" type="presParOf" srcId="{7D8E9D20-3E9F-47C4-AAD3-E831786C950E}" destId="{F8A9958F-48C3-453F-AC6D-436D4509C80C}" srcOrd="0" destOrd="0" presId="urn:microsoft.com/office/officeart/2005/8/layout/hList2#1"/>
    <dgm:cxn modelId="{B04D90B8-08E3-45E7-9DD5-5190629C0267}" type="presParOf" srcId="{7D8E9D20-3E9F-47C4-AAD3-E831786C950E}" destId="{0E208E11-11B4-4AD8-8DDE-BFA9D5C0A3C7}" srcOrd="1" destOrd="0" presId="urn:microsoft.com/office/officeart/2005/8/layout/hList2#1"/>
    <dgm:cxn modelId="{6AD41477-1A05-4BDA-8060-1BE5E4E89455}" type="presParOf" srcId="{7D8E9D20-3E9F-47C4-AAD3-E831786C950E}" destId="{31267276-0148-4650-BA9E-7A25FC11517A}" srcOrd="2" destOrd="0" presId="urn:microsoft.com/office/officeart/2005/8/layout/hList2#1"/>
    <dgm:cxn modelId="{72F1D45F-023C-496E-9E1C-C1FD9089DBC9}" type="presParOf" srcId="{B0DD8680-9943-49CD-B768-CB2A6E8E2EBE}" destId="{DD147CDE-F61E-4424-89BE-39597FE8AD7F}" srcOrd="3" destOrd="0" presId="urn:microsoft.com/office/officeart/2005/8/layout/hList2#1"/>
    <dgm:cxn modelId="{DF24569E-4F4E-49FB-8875-BE62C1AD0C76}" type="presParOf" srcId="{B0DD8680-9943-49CD-B768-CB2A6E8E2EBE}" destId="{95E380F6-7B68-45AA-9C15-72CF28A6A790}" srcOrd="4" destOrd="0" presId="urn:microsoft.com/office/officeart/2005/8/layout/hList2#1"/>
    <dgm:cxn modelId="{C919C1FB-85F8-49B9-8E55-B456D594F170}" type="presParOf" srcId="{95E380F6-7B68-45AA-9C15-72CF28A6A790}" destId="{9B84FAEB-0BEE-4844-A683-79B612E4470C}" srcOrd="0" destOrd="0" presId="urn:microsoft.com/office/officeart/2005/8/layout/hList2#1"/>
    <dgm:cxn modelId="{A4AA4B22-D1B4-4779-A341-D80F0455D28C}" type="presParOf" srcId="{95E380F6-7B68-45AA-9C15-72CF28A6A790}" destId="{BFBBC464-2F5F-4CB6-B9A8-4E06F19999E7}" srcOrd="1" destOrd="0" presId="urn:microsoft.com/office/officeart/2005/8/layout/hList2#1"/>
    <dgm:cxn modelId="{D3439CA2-C18F-4334-B4D2-A7A9CE0ADCE6}" type="presParOf" srcId="{95E380F6-7B68-45AA-9C15-72CF28A6A790}" destId="{6A89A47F-EB50-4119-BE31-0FB7FECB3B74}" srcOrd="2" destOrd="0" presId="urn:microsoft.com/office/officeart/2005/8/layout/hList2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D253A3-1407-42BA-88F1-7C6273D3A758}" type="doc">
      <dgm:prSet loTypeId="urn:microsoft.com/office/officeart/2005/8/layout/hList6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6250639-9F7D-49EE-9DE0-6157ABE54702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Toolbox</a:t>
          </a:r>
          <a:endParaRPr lang="ru-RU" sz="2000" b="1" dirty="0">
            <a:solidFill>
              <a:schemeClr val="tx1"/>
            </a:solidFill>
          </a:endParaRPr>
        </a:p>
      </dgm:t>
    </dgm:pt>
    <dgm:pt modelId="{5091C4EB-B01A-4B29-AB17-E9F4B6A44D54}" type="parTrans" cxnId="{599D7395-1986-4BF7-88F1-BAA86F2B2076}">
      <dgm:prSet/>
      <dgm:spPr/>
      <dgm:t>
        <a:bodyPr/>
        <a:lstStyle/>
        <a:p>
          <a:endParaRPr lang="ru-RU"/>
        </a:p>
      </dgm:t>
    </dgm:pt>
    <dgm:pt modelId="{E898B86F-1DFE-4A45-9211-A542AB10F435}" type="sibTrans" cxnId="{599D7395-1986-4BF7-88F1-BAA86F2B2076}">
      <dgm:prSet/>
      <dgm:spPr/>
      <dgm:t>
        <a:bodyPr/>
        <a:lstStyle/>
        <a:p>
          <a:endParaRPr lang="ru-RU"/>
        </a:p>
      </dgm:t>
    </dgm:pt>
    <dgm:pt modelId="{E2DEA94D-BFF7-4494-8FD6-7B6600849F6D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800" dirty="0" smtClean="0"/>
            <a:t>5 </a:t>
          </a:r>
          <a:r>
            <a:rPr lang="ru-RU" sz="1800" dirty="0" smtClean="0"/>
            <a:t>вопросов</a:t>
          </a:r>
          <a:endParaRPr lang="ru-RU" sz="1800" dirty="0"/>
        </a:p>
      </dgm:t>
    </dgm:pt>
    <dgm:pt modelId="{085BFB80-0311-4686-860F-88FE1BE13564}" type="parTrans" cxnId="{DEAB9C43-7A79-42B1-9F0A-2A09DB929705}">
      <dgm:prSet/>
      <dgm:spPr/>
      <dgm:t>
        <a:bodyPr/>
        <a:lstStyle/>
        <a:p>
          <a:endParaRPr lang="ru-RU"/>
        </a:p>
      </dgm:t>
    </dgm:pt>
    <dgm:pt modelId="{A37D17E3-878C-4448-B90B-A59FDC9F4751}" type="sibTrans" cxnId="{DEAB9C43-7A79-42B1-9F0A-2A09DB929705}">
      <dgm:prSet/>
      <dgm:spPr/>
      <dgm:t>
        <a:bodyPr/>
        <a:lstStyle/>
        <a:p>
          <a:endParaRPr lang="ru-RU"/>
        </a:p>
      </dgm:t>
    </dgm:pt>
    <dgm:pt modelId="{EBD15841-2BA0-4B26-B17D-9DC525182F7B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Process</a:t>
          </a:r>
          <a:endParaRPr lang="ru-RU" sz="2000" b="1" dirty="0">
            <a:solidFill>
              <a:schemeClr val="tx1"/>
            </a:solidFill>
          </a:endParaRPr>
        </a:p>
      </dgm:t>
    </dgm:pt>
    <dgm:pt modelId="{4B6BBCC3-F333-46F8-AD75-77589B026B41}" type="parTrans" cxnId="{5E8E5994-EA29-443B-A8D7-B9BCDA4D32EF}">
      <dgm:prSet/>
      <dgm:spPr/>
      <dgm:t>
        <a:bodyPr/>
        <a:lstStyle/>
        <a:p>
          <a:endParaRPr lang="ru-RU"/>
        </a:p>
      </dgm:t>
    </dgm:pt>
    <dgm:pt modelId="{842B592F-F6D5-4D18-93B0-4CA8F08D1F40}" type="sibTrans" cxnId="{5E8E5994-EA29-443B-A8D7-B9BCDA4D32EF}">
      <dgm:prSet/>
      <dgm:spPr/>
      <dgm:t>
        <a:bodyPr/>
        <a:lstStyle/>
        <a:p>
          <a:endParaRPr lang="ru-RU"/>
        </a:p>
      </dgm:t>
    </dgm:pt>
    <dgm:pt modelId="{B59D9A5A-72A7-4746-8C30-8FACC4A0FAB3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800" dirty="0" smtClean="0"/>
            <a:t>10 </a:t>
          </a:r>
          <a:r>
            <a:rPr lang="ru-RU" sz="1800" dirty="0" smtClean="0"/>
            <a:t>вопросов</a:t>
          </a:r>
          <a:r>
            <a:rPr lang="en-US" sz="1800" dirty="0" smtClean="0"/>
            <a:t> </a:t>
          </a:r>
          <a:endParaRPr lang="ru-RU" sz="1800" dirty="0"/>
        </a:p>
      </dgm:t>
    </dgm:pt>
    <dgm:pt modelId="{7E3FDB56-B8E9-4C49-9EA2-AD4111B64B13}" type="parTrans" cxnId="{7B9D5B29-1510-4B1D-97A8-ADCD3D211311}">
      <dgm:prSet/>
      <dgm:spPr/>
      <dgm:t>
        <a:bodyPr/>
        <a:lstStyle/>
        <a:p>
          <a:endParaRPr lang="ru-RU"/>
        </a:p>
      </dgm:t>
    </dgm:pt>
    <dgm:pt modelId="{33DF22EB-F316-4717-B693-622B5B94FCBD}" type="sibTrans" cxnId="{7B9D5B29-1510-4B1D-97A8-ADCD3D211311}">
      <dgm:prSet/>
      <dgm:spPr/>
      <dgm:t>
        <a:bodyPr/>
        <a:lstStyle/>
        <a:p>
          <a:endParaRPr lang="ru-RU"/>
        </a:p>
      </dgm:t>
    </dgm:pt>
    <dgm:pt modelId="{1CB4E352-57C3-4ED0-A97A-75DFA3AE838E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System</a:t>
          </a:r>
          <a:endParaRPr lang="ru-RU" sz="2000" b="1" dirty="0">
            <a:solidFill>
              <a:schemeClr val="tx1"/>
            </a:solidFill>
          </a:endParaRPr>
        </a:p>
      </dgm:t>
    </dgm:pt>
    <dgm:pt modelId="{F97597FE-2E55-461D-B428-3E90E9D7633A}" type="parTrans" cxnId="{1771249E-5C42-43E0-ACF4-4027ACDC961F}">
      <dgm:prSet/>
      <dgm:spPr/>
      <dgm:t>
        <a:bodyPr/>
        <a:lstStyle/>
        <a:p>
          <a:endParaRPr lang="ru-RU"/>
        </a:p>
      </dgm:t>
    </dgm:pt>
    <dgm:pt modelId="{CD4FD7F1-CFC0-47D1-BB0A-465D8DBA5070}" type="sibTrans" cxnId="{1771249E-5C42-43E0-ACF4-4027ACDC961F}">
      <dgm:prSet/>
      <dgm:spPr/>
      <dgm:t>
        <a:bodyPr/>
        <a:lstStyle/>
        <a:p>
          <a:endParaRPr lang="ru-RU"/>
        </a:p>
      </dgm:t>
    </dgm:pt>
    <dgm:pt modelId="{A80824A4-F57B-4D9C-8DF0-2459BA6F026A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800" dirty="0" smtClean="0"/>
            <a:t>6 </a:t>
          </a:r>
          <a:r>
            <a:rPr lang="ru-RU" sz="1800" dirty="0" smtClean="0"/>
            <a:t>вопросов</a:t>
          </a:r>
          <a:endParaRPr lang="ru-RU" sz="1800" dirty="0"/>
        </a:p>
      </dgm:t>
    </dgm:pt>
    <dgm:pt modelId="{ADDDA782-A89B-4262-9B49-E8EB29834150}" type="parTrans" cxnId="{58810B71-A3F4-47AD-A9FB-9EA7EE7C47CD}">
      <dgm:prSet/>
      <dgm:spPr/>
      <dgm:t>
        <a:bodyPr/>
        <a:lstStyle/>
        <a:p>
          <a:endParaRPr lang="ru-RU"/>
        </a:p>
      </dgm:t>
    </dgm:pt>
    <dgm:pt modelId="{391B574F-28C2-4B84-A439-E33AEA674D04}" type="sibTrans" cxnId="{58810B71-A3F4-47AD-A9FB-9EA7EE7C47CD}">
      <dgm:prSet/>
      <dgm:spPr/>
      <dgm:t>
        <a:bodyPr/>
        <a:lstStyle/>
        <a:p>
          <a:endParaRPr lang="ru-RU"/>
        </a:p>
      </dgm:t>
    </dgm:pt>
    <dgm:pt modelId="{CEDA87CF-246E-4C53-8445-21A4EBB55D17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/>
            <a:t>надежность</a:t>
          </a:r>
          <a:r>
            <a:rPr lang="en-US" sz="1800" dirty="0" smtClean="0"/>
            <a:t> 0.8</a:t>
          </a:r>
          <a:endParaRPr lang="ru-RU" sz="1800" dirty="0"/>
        </a:p>
      </dgm:t>
    </dgm:pt>
    <dgm:pt modelId="{998F9CF9-7A53-495F-BCAE-C8FD53435255}" type="parTrans" cxnId="{21105AF7-5DC6-443E-A754-8D7FF649E8DB}">
      <dgm:prSet/>
      <dgm:spPr/>
      <dgm:t>
        <a:bodyPr/>
        <a:lstStyle/>
        <a:p>
          <a:endParaRPr lang="ru-RU"/>
        </a:p>
      </dgm:t>
    </dgm:pt>
    <dgm:pt modelId="{9DD243E3-293D-49FC-BF1C-A6D70A674E9D}" type="sibTrans" cxnId="{21105AF7-5DC6-443E-A754-8D7FF649E8DB}">
      <dgm:prSet/>
      <dgm:spPr/>
      <dgm:t>
        <a:bodyPr/>
        <a:lstStyle/>
        <a:p>
          <a:endParaRPr lang="ru-RU"/>
        </a:p>
      </dgm:t>
    </dgm:pt>
    <dgm:pt modelId="{00A9A8A0-0E9A-4263-A9B0-E6DFA1153A35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/>
            <a:t>надежность</a:t>
          </a:r>
          <a:r>
            <a:rPr lang="en-US" sz="1800" dirty="0" smtClean="0"/>
            <a:t> 0.65</a:t>
          </a:r>
          <a:endParaRPr lang="ru-RU" sz="1800" dirty="0"/>
        </a:p>
      </dgm:t>
    </dgm:pt>
    <dgm:pt modelId="{94032466-5BA2-4E55-8274-D094C760BE93}" type="parTrans" cxnId="{2BA54309-103E-4E4C-874B-6015BE6EA60F}">
      <dgm:prSet/>
      <dgm:spPr/>
      <dgm:t>
        <a:bodyPr/>
        <a:lstStyle/>
        <a:p>
          <a:endParaRPr lang="ru-RU"/>
        </a:p>
      </dgm:t>
    </dgm:pt>
    <dgm:pt modelId="{42E85E22-FAC9-4D58-BD69-FB0BD0650B7C}" type="sibTrans" cxnId="{2BA54309-103E-4E4C-874B-6015BE6EA60F}">
      <dgm:prSet/>
      <dgm:spPr/>
      <dgm:t>
        <a:bodyPr/>
        <a:lstStyle/>
        <a:p>
          <a:endParaRPr lang="ru-RU"/>
        </a:p>
      </dgm:t>
    </dgm:pt>
    <dgm:pt modelId="{EDD3BFFF-D4DC-4635-A365-54A09A0F9660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/>
            <a:t>надежность</a:t>
          </a:r>
          <a:r>
            <a:rPr lang="en-US" sz="1800" dirty="0" smtClean="0"/>
            <a:t> 0.72</a:t>
          </a:r>
          <a:endParaRPr lang="ru-RU" sz="1800" dirty="0"/>
        </a:p>
      </dgm:t>
    </dgm:pt>
    <dgm:pt modelId="{7A7C1CC4-FF82-45B9-ABA3-4DE82C9EDFD2}" type="parTrans" cxnId="{44E7680D-6DAD-4CB1-A5C1-8B587948CF11}">
      <dgm:prSet/>
      <dgm:spPr/>
      <dgm:t>
        <a:bodyPr/>
        <a:lstStyle/>
        <a:p>
          <a:endParaRPr lang="ru-RU"/>
        </a:p>
      </dgm:t>
    </dgm:pt>
    <dgm:pt modelId="{EE9F40DA-38F9-4349-BF84-EC836A90AB96}" type="sibTrans" cxnId="{44E7680D-6DAD-4CB1-A5C1-8B587948CF11}">
      <dgm:prSet/>
      <dgm:spPr/>
      <dgm:t>
        <a:bodyPr/>
        <a:lstStyle/>
        <a:p>
          <a:endParaRPr lang="ru-RU"/>
        </a:p>
      </dgm:t>
    </dgm:pt>
    <dgm:pt modelId="{94AD7BF6-21FE-46B6-87AA-EF3712BB2B0D}" type="pres">
      <dgm:prSet presAssocID="{5DD253A3-1407-42BA-88F1-7C6273D3A75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59C4CB-8C0E-4CCB-82DE-34DD9F6437CB}" type="pres">
      <dgm:prSet presAssocID="{E6250639-9F7D-49EE-9DE0-6157ABE54702}" presName="node" presStyleLbl="node1" presStyleIdx="0" presStyleCnt="3" custScaleX="49930" custScaleY="61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502E0-7B1E-4D1D-A355-67237D11C1B2}" type="pres">
      <dgm:prSet presAssocID="{E898B86F-1DFE-4A45-9211-A542AB10F435}" presName="sibTrans" presStyleCnt="0"/>
      <dgm:spPr/>
    </dgm:pt>
    <dgm:pt modelId="{66DAA608-4D0B-4A8D-B5D0-EF998045808D}" type="pres">
      <dgm:prSet presAssocID="{EBD15841-2BA0-4B26-B17D-9DC525182F7B}" presName="node" presStyleLbl="node1" presStyleIdx="1" presStyleCnt="3" custScaleX="49375" custScaleY="57491" custLinFactNeighborX="14400" custLinFactNeighborY="2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28893E-6EC9-4457-AF6B-7BEDD2A6619C}" type="pres">
      <dgm:prSet presAssocID="{842B592F-F6D5-4D18-93B0-4CA8F08D1F40}" presName="sibTrans" presStyleCnt="0"/>
      <dgm:spPr/>
    </dgm:pt>
    <dgm:pt modelId="{72613A00-80E7-40AE-8C2D-8A3BE93C2F88}" type="pres">
      <dgm:prSet presAssocID="{1CB4E352-57C3-4ED0-A97A-75DFA3AE838E}" presName="node" presStyleLbl="node1" presStyleIdx="2" presStyleCnt="3" custScaleX="50844" custScaleY="52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9D5B29-1510-4B1D-97A8-ADCD3D211311}" srcId="{EBD15841-2BA0-4B26-B17D-9DC525182F7B}" destId="{B59D9A5A-72A7-4746-8C30-8FACC4A0FAB3}" srcOrd="0" destOrd="0" parTransId="{7E3FDB56-B8E9-4C49-9EA2-AD4111B64B13}" sibTransId="{33DF22EB-F316-4717-B693-622B5B94FCBD}"/>
    <dgm:cxn modelId="{4129D2BA-0CBE-4231-A35C-245AAF14D7E5}" type="presOf" srcId="{E2DEA94D-BFF7-4494-8FD6-7B6600849F6D}" destId="{0D59C4CB-8C0E-4CCB-82DE-34DD9F6437CB}" srcOrd="0" destOrd="1" presId="urn:microsoft.com/office/officeart/2005/8/layout/hList6"/>
    <dgm:cxn modelId="{1771249E-5C42-43E0-ACF4-4027ACDC961F}" srcId="{5DD253A3-1407-42BA-88F1-7C6273D3A758}" destId="{1CB4E352-57C3-4ED0-A97A-75DFA3AE838E}" srcOrd="2" destOrd="0" parTransId="{F97597FE-2E55-461D-B428-3E90E9D7633A}" sibTransId="{CD4FD7F1-CFC0-47D1-BB0A-465D8DBA5070}"/>
    <dgm:cxn modelId="{599D7395-1986-4BF7-88F1-BAA86F2B2076}" srcId="{5DD253A3-1407-42BA-88F1-7C6273D3A758}" destId="{E6250639-9F7D-49EE-9DE0-6157ABE54702}" srcOrd="0" destOrd="0" parTransId="{5091C4EB-B01A-4B29-AB17-E9F4B6A44D54}" sibTransId="{E898B86F-1DFE-4A45-9211-A542AB10F435}"/>
    <dgm:cxn modelId="{5E8E5994-EA29-443B-A8D7-B9BCDA4D32EF}" srcId="{5DD253A3-1407-42BA-88F1-7C6273D3A758}" destId="{EBD15841-2BA0-4B26-B17D-9DC525182F7B}" srcOrd="1" destOrd="0" parTransId="{4B6BBCC3-F333-46F8-AD75-77589B026B41}" sibTransId="{842B592F-F6D5-4D18-93B0-4CA8F08D1F40}"/>
    <dgm:cxn modelId="{DEAB9C43-7A79-42B1-9F0A-2A09DB929705}" srcId="{E6250639-9F7D-49EE-9DE0-6157ABE54702}" destId="{E2DEA94D-BFF7-4494-8FD6-7B6600849F6D}" srcOrd="0" destOrd="0" parTransId="{085BFB80-0311-4686-860F-88FE1BE13564}" sibTransId="{A37D17E3-878C-4448-B90B-A59FDC9F4751}"/>
    <dgm:cxn modelId="{58810B71-A3F4-47AD-A9FB-9EA7EE7C47CD}" srcId="{1CB4E352-57C3-4ED0-A97A-75DFA3AE838E}" destId="{A80824A4-F57B-4D9C-8DF0-2459BA6F026A}" srcOrd="0" destOrd="0" parTransId="{ADDDA782-A89B-4262-9B49-E8EB29834150}" sibTransId="{391B574F-28C2-4B84-A439-E33AEA674D04}"/>
    <dgm:cxn modelId="{54308ACE-0B7C-4309-913D-C0DB62239075}" type="presOf" srcId="{EBD15841-2BA0-4B26-B17D-9DC525182F7B}" destId="{66DAA608-4D0B-4A8D-B5D0-EF998045808D}" srcOrd="0" destOrd="0" presId="urn:microsoft.com/office/officeart/2005/8/layout/hList6"/>
    <dgm:cxn modelId="{315C21CC-A2F3-4F27-8A88-63C29FEA4B1D}" type="presOf" srcId="{5DD253A3-1407-42BA-88F1-7C6273D3A758}" destId="{94AD7BF6-21FE-46B6-87AA-EF3712BB2B0D}" srcOrd="0" destOrd="0" presId="urn:microsoft.com/office/officeart/2005/8/layout/hList6"/>
    <dgm:cxn modelId="{6295DE47-0A65-42A7-90ED-FC6F08A91931}" type="presOf" srcId="{1CB4E352-57C3-4ED0-A97A-75DFA3AE838E}" destId="{72613A00-80E7-40AE-8C2D-8A3BE93C2F88}" srcOrd="0" destOrd="0" presId="urn:microsoft.com/office/officeart/2005/8/layout/hList6"/>
    <dgm:cxn modelId="{44E7680D-6DAD-4CB1-A5C1-8B587948CF11}" srcId="{1CB4E352-57C3-4ED0-A97A-75DFA3AE838E}" destId="{EDD3BFFF-D4DC-4635-A365-54A09A0F9660}" srcOrd="1" destOrd="0" parTransId="{7A7C1CC4-FF82-45B9-ABA3-4DE82C9EDFD2}" sibTransId="{EE9F40DA-38F9-4349-BF84-EC836A90AB96}"/>
    <dgm:cxn modelId="{F748D2B5-1598-467F-B49A-6E85C49AEC7A}" type="presOf" srcId="{00A9A8A0-0E9A-4263-A9B0-E6DFA1153A35}" destId="{0D59C4CB-8C0E-4CCB-82DE-34DD9F6437CB}" srcOrd="0" destOrd="2" presId="urn:microsoft.com/office/officeart/2005/8/layout/hList6"/>
    <dgm:cxn modelId="{8026F58B-C326-41EF-94AB-1760FA9C80B3}" type="presOf" srcId="{CEDA87CF-246E-4C53-8445-21A4EBB55D17}" destId="{66DAA608-4D0B-4A8D-B5D0-EF998045808D}" srcOrd="0" destOrd="2" presId="urn:microsoft.com/office/officeart/2005/8/layout/hList6"/>
    <dgm:cxn modelId="{93C40CDF-1058-4B1A-815A-A893B990DCF6}" type="presOf" srcId="{EDD3BFFF-D4DC-4635-A365-54A09A0F9660}" destId="{72613A00-80E7-40AE-8C2D-8A3BE93C2F88}" srcOrd="0" destOrd="2" presId="urn:microsoft.com/office/officeart/2005/8/layout/hList6"/>
    <dgm:cxn modelId="{2BA54309-103E-4E4C-874B-6015BE6EA60F}" srcId="{E6250639-9F7D-49EE-9DE0-6157ABE54702}" destId="{00A9A8A0-0E9A-4263-A9B0-E6DFA1153A35}" srcOrd="1" destOrd="0" parTransId="{94032466-5BA2-4E55-8274-D094C760BE93}" sibTransId="{42E85E22-FAC9-4D58-BD69-FB0BD0650B7C}"/>
    <dgm:cxn modelId="{E13E2333-0D77-458D-95A6-FE9583FE1BDB}" type="presOf" srcId="{A80824A4-F57B-4D9C-8DF0-2459BA6F026A}" destId="{72613A00-80E7-40AE-8C2D-8A3BE93C2F88}" srcOrd="0" destOrd="1" presId="urn:microsoft.com/office/officeart/2005/8/layout/hList6"/>
    <dgm:cxn modelId="{38FFD48A-EDBF-496A-B966-2F8DCCF3EE6A}" type="presOf" srcId="{B59D9A5A-72A7-4746-8C30-8FACC4A0FAB3}" destId="{66DAA608-4D0B-4A8D-B5D0-EF998045808D}" srcOrd="0" destOrd="1" presId="urn:microsoft.com/office/officeart/2005/8/layout/hList6"/>
    <dgm:cxn modelId="{21105AF7-5DC6-443E-A754-8D7FF649E8DB}" srcId="{EBD15841-2BA0-4B26-B17D-9DC525182F7B}" destId="{CEDA87CF-246E-4C53-8445-21A4EBB55D17}" srcOrd="1" destOrd="0" parTransId="{998F9CF9-7A53-495F-BCAE-C8FD53435255}" sibTransId="{9DD243E3-293D-49FC-BF1C-A6D70A674E9D}"/>
    <dgm:cxn modelId="{7266AFF6-F50B-499E-8CD9-80D501E7B5A7}" type="presOf" srcId="{E6250639-9F7D-49EE-9DE0-6157ABE54702}" destId="{0D59C4CB-8C0E-4CCB-82DE-34DD9F6437CB}" srcOrd="0" destOrd="0" presId="urn:microsoft.com/office/officeart/2005/8/layout/hList6"/>
    <dgm:cxn modelId="{D09390BB-61E1-4703-A660-D479F90759B0}" type="presParOf" srcId="{94AD7BF6-21FE-46B6-87AA-EF3712BB2B0D}" destId="{0D59C4CB-8C0E-4CCB-82DE-34DD9F6437CB}" srcOrd="0" destOrd="0" presId="urn:microsoft.com/office/officeart/2005/8/layout/hList6"/>
    <dgm:cxn modelId="{1BF09046-DEC2-4690-BC90-2698C5B8C915}" type="presParOf" srcId="{94AD7BF6-21FE-46B6-87AA-EF3712BB2B0D}" destId="{55A502E0-7B1E-4D1D-A355-67237D11C1B2}" srcOrd="1" destOrd="0" presId="urn:microsoft.com/office/officeart/2005/8/layout/hList6"/>
    <dgm:cxn modelId="{BC67E239-5C20-40C7-B575-77E069787CC4}" type="presParOf" srcId="{94AD7BF6-21FE-46B6-87AA-EF3712BB2B0D}" destId="{66DAA608-4D0B-4A8D-B5D0-EF998045808D}" srcOrd="2" destOrd="0" presId="urn:microsoft.com/office/officeart/2005/8/layout/hList6"/>
    <dgm:cxn modelId="{378765A4-9100-4EBF-BE9B-1FCE5B4D52E7}" type="presParOf" srcId="{94AD7BF6-21FE-46B6-87AA-EF3712BB2B0D}" destId="{AE28893E-6EC9-4457-AF6B-7BEDD2A6619C}" srcOrd="3" destOrd="0" presId="urn:microsoft.com/office/officeart/2005/8/layout/hList6"/>
    <dgm:cxn modelId="{E3531722-F645-4310-9259-20178F4E4B36}" type="presParOf" srcId="{94AD7BF6-21FE-46B6-87AA-EF3712BB2B0D}" destId="{72613A00-80E7-40AE-8C2D-8A3BE93C2F88}" srcOrd="4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01A0D-230A-401A-808A-A5E1699A310F}">
      <dsp:nvSpPr>
        <dsp:cNvPr id="0" name=""/>
        <dsp:cNvSpPr/>
      </dsp:nvSpPr>
      <dsp:spPr>
        <a:xfrm>
          <a:off x="0" y="0"/>
          <a:ext cx="8678862" cy="16618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prstClr val="black"/>
              </a:solidFill>
              <a:latin typeface="Perpetua"/>
            </a:rPr>
            <a:t>Teaching and Learning International Survey </a:t>
          </a:r>
          <a:endParaRPr lang="ru-RU" sz="2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Первое кросс-культурное исследование учителей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Фокус: условия работы учителей, их установки и практики</a:t>
          </a:r>
          <a:endParaRPr lang="ru-RU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>
        <a:off x="1901953" y="0"/>
        <a:ext cx="6776908" cy="1661814"/>
      </dsp:txXfrm>
    </dsp:sp>
    <dsp:sp modelId="{32FA3739-EC6D-4679-B27A-7323A6DD2843}">
      <dsp:nvSpPr>
        <dsp:cNvPr id="0" name=""/>
        <dsp:cNvSpPr/>
      </dsp:nvSpPr>
      <dsp:spPr>
        <a:xfrm>
          <a:off x="166181" y="166181"/>
          <a:ext cx="1735772" cy="132945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5A20194-A258-45ED-A035-4B4E8425F73C}">
      <dsp:nvSpPr>
        <dsp:cNvPr id="0" name=""/>
        <dsp:cNvSpPr/>
      </dsp:nvSpPr>
      <dsp:spPr>
        <a:xfrm>
          <a:off x="0" y="1827996"/>
          <a:ext cx="8678862" cy="16618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prstClr val="black"/>
              </a:solidFill>
              <a:latin typeface="Perpetua"/>
            </a:rPr>
            <a:t>Teacher Education Study in Mathematics </a:t>
          </a:r>
          <a:endParaRPr lang="ru-RU" sz="2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Объект – учителя </a:t>
          </a:r>
          <a:r>
            <a:rPr lang="ru-RU" sz="1600" i="1" kern="1200" dirty="0" smtClean="0"/>
            <a:t>математики</a:t>
          </a:r>
          <a:endParaRPr lang="ru-RU" sz="1600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Фокус: знания, установки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Выборка: студенты последнего курса педагогических ВУЗов</a:t>
          </a:r>
          <a:endParaRPr lang="ru-RU" sz="1600" kern="1200" dirty="0"/>
        </a:p>
      </dsp:txBody>
      <dsp:txXfrm>
        <a:off x="1901953" y="1827996"/>
        <a:ext cx="6776908" cy="1661814"/>
      </dsp:txXfrm>
    </dsp:sp>
    <dsp:sp modelId="{E3FD06C9-DBD0-4E86-866A-A44296184916}">
      <dsp:nvSpPr>
        <dsp:cNvPr id="0" name=""/>
        <dsp:cNvSpPr/>
      </dsp:nvSpPr>
      <dsp:spPr>
        <a:xfrm>
          <a:off x="166181" y="1994178"/>
          <a:ext cx="1735772" cy="132945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9189A90-B191-4DE7-83FE-52FFA5831B27}">
      <dsp:nvSpPr>
        <dsp:cNvPr id="0" name=""/>
        <dsp:cNvSpPr/>
      </dsp:nvSpPr>
      <dsp:spPr>
        <a:xfrm>
          <a:off x="0" y="3655992"/>
          <a:ext cx="8678862" cy="16618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prstClr val="black"/>
              </a:solidFill>
              <a:latin typeface="Perpetua"/>
            </a:rPr>
            <a:t>Nordic-Baltic comparative research in mathematics </a:t>
          </a:r>
          <a:endParaRPr lang="ru-RU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Объект – учителя </a:t>
          </a:r>
          <a:r>
            <a:rPr lang="ru-RU" sz="2000" i="1" kern="1200" dirty="0" smtClean="0"/>
            <a:t>математики</a:t>
          </a:r>
          <a:endParaRPr lang="ru-RU" sz="2000" i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Фокус: климат в школе, установки, практики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Выборка: практикующие учителя средней школы</a:t>
          </a:r>
          <a:endParaRPr lang="ru-RU" sz="2000" kern="1200" dirty="0"/>
        </a:p>
      </dsp:txBody>
      <dsp:txXfrm>
        <a:off x="1901953" y="3655992"/>
        <a:ext cx="6776908" cy="1661815"/>
      </dsp:txXfrm>
    </dsp:sp>
    <dsp:sp modelId="{5140F677-A402-477B-941D-371CE329A62C}">
      <dsp:nvSpPr>
        <dsp:cNvPr id="0" name=""/>
        <dsp:cNvSpPr/>
      </dsp:nvSpPr>
      <dsp:spPr>
        <a:xfrm>
          <a:off x="271204" y="3975427"/>
          <a:ext cx="1525726" cy="10229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86BC0-7329-4796-989F-B3016F438EEC}">
      <dsp:nvSpPr>
        <dsp:cNvPr id="0" name=""/>
        <dsp:cNvSpPr/>
      </dsp:nvSpPr>
      <dsp:spPr>
        <a:xfrm rot="16200000">
          <a:off x="-1046292" y="2156558"/>
          <a:ext cx="3008968" cy="393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6797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Латвия</a:t>
          </a:r>
          <a:endParaRPr lang="ru-RU" sz="2800" kern="1200" dirty="0"/>
        </a:p>
      </dsp:txBody>
      <dsp:txXfrm>
        <a:off x="-1046292" y="2156558"/>
        <a:ext cx="3008968" cy="393219"/>
      </dsp:txXfrm>
    </dsp:sp>
    <dsp:sp modelId="{EA7EF75F-CA5B-4902-9B26-54ED391A5114}">
      <dsp:nvSpPr>
        <dsp:cNvPr id="0" name=""/>
        <dsp:cNvSpPr/>
      </dsp:nvSpPr>
      <dsp:spPr>
        <a:xfrm>
          <a:off x="783690" y="432782"/>
          <a:ext cx="2203381" cy="2974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46797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390</a:t>
          </a:r>
          <a:r>
            <a:rPr lang="en-US" sz="1800" kern="1200" dirty="0" smtClean="0"/>
            <a:t> </a:t>
          </a:r>
          <a:r>
            <a:rPr lang="ru-RU" sz="1800" kern="1200" dirty="0" smtClean="0"/>
            <a:t>учителей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95 – </a:t>
          </a:r>
          <a:r>
            <a:rPr lang="ru-RU" sz="1800" kern="1200" dirty="0" smtClean="0"/>
            <a:t>русскоговорящих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Средний возраст</a:t>
          </a:r>
          <a:r>
            <a:rPr lang="en-US" sz="1800" kern="1200" dirty="0" smtClean="0"/>
            <a:t> – 46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Сбор данных</a:t>
          </a:r>
          <a:r>
            <a:rPr lang="en-US" sz="1800" kern="1200" dirty="0" smtClean="0"/>
            <a:t> – 2010/2011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Paper and pencil </a:t>
          </a:r>
          <a:endParaRPr lang="ru-RU" sz="1800" kern="1200" dirty="0"/>
        </a:p>
      </dsp:txBody>
      <dsp:txXfrm>
        <a:off x="783690" y="432782"/>
        <a:ext cx="2203381" cy="2974245"/>
      </dsp:txXfrm>
    </dsp:sp>
    <dsp:sp modelId="{E115F0B0-180B-441D-B71C-EC1C9DC96165}">
      <dsp:nvSpPr>
        <dsp:cNvPr id="0" name=""/>
        <dsp:cNvSpPr/>
      </dsp:nvSpPr>
      <dsp:spPr>
        <a:xfrm>
          <a:off x="311678" y="54825"/>
          <a:ext cx="786438" cy="786438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67276-0148-4650-BA9E-7A25FC11517A}">
      <dsp:nvSpPr>
        <dsp:cNvPr id="0" name=""/>
        <dsp:cNvSpPr/>
      </dsp:nvSpPr>
      <dsp:spPr>
        <a:xfrm rot="16200000">
          <a:off x="4964364" y="2142724"/>
          <a:ext cx="3008968" cy="420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6797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Россия</a:t>
          </a:r>
          <a:endParaRPr lang="ru-RU" sz="2800" kern="1200" dirty="0"/>
        </a:p>
      </dsp:txBody>
      <dsp:txXfrm>
        <a:off x="4964364" y="2142724"/>
        <a:ext cx="3008968" cy="420886"/>
      </dsp:txXfrm>
    </dsp:sp>
    <dsp:sp modelId="{0E208E11-11B4-4AD8-8DDE-BFA9D5C0A3C7}">
      <dsp:nvSpPr>
        <dsp:cNvPr id="0" name=""/>
        <dsp:cNvSpPr/>
      </dsp:nvSpPr>
      <dsp:spPr>
        <a:xfrm>
          <a:off x="6623819" y="371204"/>
          <a:ext cx="1948737" cy="286318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46797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1096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ru-RU" sz="1800" kern="1200" dirty="0" smtClean="0">
              <a:solidFill>
                <a:schemeClr val="tx1"/>
              </a:solidFill>
            </a:rPr>
            <a:t>учителей</a:t>
          </a:r>
          <a:endParaRPr lang="ru-RU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Средний возраст</a:t>
          </a:r>
          <a:r>
            <a:rPr lang="en-US" sz="1800" kern="1200" dirty="0" smtClean="0">
              <a:solidFill>
                <a:schemeClr val="tx1"/>
              </a:solidFill>
            </a:rPr>
            <a:t>– 46</a:t>
          </a:r>
          <a:endParaRPr lang="ru-RU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Красноярский край</a:t>
          </a:r>
          <a:endParaRPr lang="ru-RU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Сбор данных </a:t>
          </a:r>
          <a:r>
            <a:rPr lang="en-US" sz="1800" kern="1200" dirty="0" smtClean="0">
              <a:solidFill>
                <a:schemeClr val="tx1"/>
              </a:solidFill>
            </a:rPr>
            <a:t>– </a:t>
          </a:r>
          <a:r>
            <a:rPr lang="ru-RU" sz="1800" kern="1200" dirty="0" smtClean="0">
              <a:solidFill>
                <a:schemeClr val="tx1"/>
              </a:solidFill>
            </a:rPr>
            <a:t>весна</a:t>
          </a:r>
          <a:r>
            <a:rPr lang="en-US" sz="1800" kern="1200" dirty="0" smtClean="0">
              <a:solidFill>
                <a:schemeClr val="tx1"/>
              </a:solidFill>
            </a:rPr>
            <a:t> 2013</a:t>
          </a:r>
          <a:endParaRPr lang="ru-RU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On-line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6623819" y="371204"/>
        <a:ext cx="1948737" cy="2863184"/>
      </dsp:txXfrm>
    </dsp:sp>
    <dsp:sp modelId="{F8A9958F-48C3-453F-AC6D-436D4509C80C}">
      <dsp:nvSpPr>
        <dsp:cNvPr id="0" name=""/>
        <dsp:cNvSpPr/>
      </dsp:nvSpPr>
      <dsp:spPr>
        <a:xfrm>
          <a:off x="6258409" y="0"/>
          <a:ext cx="786438" cy="786438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89A47F-EB50-4119-BE31-0FB7FECB3B74}">
      <dsp:nvSpPr>
        <dsp:cNvPr id="0" name=""/>
        <dsp:cNvSpPr/>
      </dsp:nvSpPr>
      <dsp:spPr>
        <a:xfrm rot="16200000">
          <a:off x="1657608" y="1915956"/>
          <a:ext cx="3008968" cy="478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6797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Эстония</a:t>
          </a:r>
          <a:endParaRPr lang="ru-RU" sz="2800" kern="1200" dirty="0"/>
        </a:p>
      </dsp:txBody>
      <dsp:txXfrm>
        <a:off x="1657608" y="1915956"/>
        <a:ext cx="3008968" cy="478138"/>
      </dsp:txXfrm>
    </dsp:sp>
    <dsp:sp modelId="{BFBBC464-2F5F-4CB6-B9A8-4E06F19999E7}">
      <dsp:nvSpPr>
        <dsp:cNvPr id="0" name=""/>
        <dsp:cNvSpPr/>
      </dsp:nvSpPr>
      <dsp:spPr>
        <a:xfrm>
          <a:off x="3437742" y="396705"/>
          <a:ext cx="2350456" cy="3040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46797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332</a:t>
          </a:r>
          <a:r>
            <a:rPr lang="en-US" sz="1800" kern="1200" dirty="0" smtClean="0"/>
            <a:t> </a:t>
          </a:r>
          <a:r>
            <a:rPr lang="ru-RU" sz="1800" kern="1200" dirty="0" smtClean="0"/>
            <a:t>учителя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92 – </a:t>
          </a:r>
          <a:r>
            <a:rPr lang="ru-RU" sz="1800" kern="1200" dirty="0" smtClean="0"/>
            <a:t>русскоговорящих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Средний возраст </a:t>
          </a:r>
          <a:r>
            <a:rPr lang="en-US" sz="1800" kern="1200" dirty="0" smtClean="0"/>
            <a:t>– 47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Сбор данных </a:t>
          </a:r>
          <a:r>
            <a:rPr lang="en-US" sz="1800" kern="1200" dirty="0" smtClean="0"/>
            <a:t>– 2010/2011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Paper and pencil</a:t>
          </a:r>
          <a:endParaRPr lang="ru-RU" sz="1800" kern="1200" dirty="0"/>
        </a:p>
      </dsp:txBody>
      <dsp:txXfrm>
        <a:off x="3437742" y="396705"/>
        <a:ext cx="2350456" cy="3040803"/>
      </dsp:txXfrm>
    </dsp:sp>
    <dsp:sp modelId="{9B84FAEB-0BEE-4844-A683-79B612E4470C}">
      <dsp:nvSpPr>
        <dsp:cNvPr id="0" name=""/>
        <dsp:cNvSpPr/>
      </dsp:nvSpPr>
      <dsp:spPr>
        <a:xfrm>
          <a:off x="3071691" y="0"/>
          <a:ext cx="786438" cy="786438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9C4CB-8C0E-4CCB-82DE-34DD9F6437CB}">
      <dsp:nvSpPr>
        <dsp:cNvPr id="0" name=""/>
        <dsp:cNvSpPr/>
      </dsp:nvSpPr>
      <dsp:spPr>
        <a:xfrm rot="16200000">
          <a:off x="270205" y="301589"/>
          <a:ext cx="1857395" cy="2397216"/>
        </a:xfrm>
        <a:prstGeom prst="flowChartManualOperation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Toolbox</a:t>
          </a:r>
          <a:endParaRPr lang="ru-RU" sz="20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5 </a:t>
          </a:r>
          <a:r>
            <a:rPr lang="ru-RU" sz="1800" kern="1200" dirty="0" smtClean="0"/>
            <a:t>вопросов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надежность</a:t>
          </a:r>
          <a:r>
            <a:rPr lang="en-US" sz="1800" kern="1200" dirty="0" smtClean="0"/>
            <a:t> 0.65</a:t>
          </a:r>
          <a:endParaRPr lang="ru-RU" sz="1800" kern="1200" dirty="0"/>
        </a:p>
      </dsp:txBody>
      <dsp:txXfrm rot="5400000">
        <a:off x="295" y="942978"/>
        <a:ext cx="2397216" cy="1114437"/>
      </dsp:txXfrm>
    </dsp:sp>
    <dsp:sp modelId="{66DAA608-4D0B-4A8D-B5D0-EF998045808D}">
      <dsp:nvSpPr>
        <dsp:cNvPr id="0" name=""/>
        <dsp:cNvSpPr/>
      </dsp:nvSpPr>
      <dsp:spPr>
        <a:xfrm rot="16200000">
          <a:off x="3132257" y="391572"/>
          <a:ext cx="1724957" cy="2370570"/>
        </a:xfrm>
        <a:prstGeom prst="flowChartManualOperation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Process</a:t>
          </a:r>
          <a:endParaRPr lang="ru-RU" sz="20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10 </a:t>
          </a:r>
          <a:r>
            <a:rPr lang="ru-RU" sz="1800" kern="1200" dirty="0" smtClean="0"/>
            <a:t>вопросов</a:t>
          </a:r>
          <a:r>
            <a:rPr lang="en-US" sz="1800" kern="1200" dirty="0" smtClean="0"/>
            <a:t> 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надежность</a:t>
          </a:r>
          <a:r>
            <a:rPr lang="en-US" sz="1800" kern="1200" dirty="0" smtClean="0"/>
            <a:t> 0.8</a:t>
          </a:r>
          <a:endParaRPr lang="ru-RU" sz="1800" kern="1200" dirty="0"/>
        </a:p>
      </dsp:txBody>
      <dsp:txXfrm rot="5400000">
        <a:off x="2809451" y="1059369"/>
        <a:ext cx="2370570" cy="1034975"/>
      </dsp:txXfrm>
    </dsp:sp>
    <dsp:sp modelId="{72613A00-80E7-40AE-8C2D-8A3BE93C2F88}">
      <dsp:nvSpPr>
        <dsp:cNvPr id="0" name=""/>
        <dsp:cNvSpPr/>
      </dsp:nvSpPr>
      <dsp:spPr>
        <a:xfrm rot="16200000">
          <a:off x="5922986" y="279648"/>
          <a:ext cx="1571637" cy="2441099"/>
        </a:xfrm>
        <a:prstGeom prst="flowChartManualOperation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System</a:t>
          </a:r>
          <a:endParaRPr lang="ru-RU" sz="20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6 </a:t>
          </a:r>
          <a:r>
            <a:rPr lang="ru-RU" sz="1800" kern="1200" dirty="0" smtClean="0"/>
            <a:t>вопросов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надежность</a:t>
          </a:r>
          <a:r>
            <a:rPr lang="en-US" sz="1800" kern="1200" dirty="0" smtClean="0"/>
            <a:t> 0.72</a:t>
          </a:r>
          <a:endParaRPr lang="ru-RU" sz="1800" kern="1200" dirty="0"/>
        </a:p>
      </dsp:txBody>
      <dsp:txXfrm rot="5400000">
        <a:off x="5488255" y="1028706"/>
        <a:ext cx="2441099" cy="942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FBE2B9D-1697-4090-97E9-0A438BE077E8}" type="datetime1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Data" Target="../diagrams/data3.xml"/><Relationship Id="rId7" Type="http://schemas.openxmlformats.org/officeDocument/2006/relationships/chart" Target="../charts/chart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3512726"/>
            <a:ext cx="7772400" cy="1453661"/>
          </a:xfrm>
        </p:spPr>
        <p:txBody>
          <a:bodyPr/>
          <a:lstStyle/>
          <a:p>
            <a:pPr eaLnBrk="1" hangingPunct="1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Сравнительное исследование убеждений и практик учителей математики основной школы в России, Эстонии и Латвии</a:t>
            </a:r>
            <a:endParaRPr lang="en-US" sz="2900" dirty="0" smtClean="0">
              <a:solidFill>
                <a:srgbClr val="21386F"/>
              </a:solidFill>
              <a:latin typeface="Myriad Pro Semibold"/>
              <a:ea typeface="ＭＳ Ｐゴシック"/>
              <a:cs typeface="ＭＳ Ｐゴシック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2250830" y="5141125"/>
            <a:ext cx="6506308" cy="855784"/>
          </a:xfrm>
        </p:spPr>
        <p:txBody>
          <a:bodyPr/>
          <a:lstStyle/>
          <a:p>
            <a:pPr algn="r"/>
            <a:r>
              <a:rPr lang="ru-RU" sz="2000" b="1" dirty="0" smtClean="0">
                <a:solidFill>
                  <a:srgbClr val="21386F"/>
                </a:solidFill>
                <a:latin typeface="Arial" pitchFamily="34" charset="0"/>
                <a:cs typeface="Arial" pitchFamily="34" charset="0"/>
              </a:rPr>
              <a:t>Карданова Е.Ю.</a:t>
            </a:r>
          </a:p>
          <a:p>
            <a:pPr algn="r"/>
            <a:r>
              <a:rPr lang="ru-RU" sz="2000" b="1" dirty="0" smtClean="0">
                <a:solidFill>
                  <a:srgbClr val="21386F"/>
                </a:solidFill>
                <a:latin typeface="Arial" pitchFamily="34" charset="0"/>
                <a:cs typeface="Arial" pitchFamily="34" charset="0"/>
              </a:rPr>
              <a:t>Пономарева А.А.</a:t>
            </a:r>
            <a:endParaRPr lang="en-US" sz="2000" b="1" dirty="0" smtClean="0">
              <a:solidFill>
                <a:srgbClr val="21386F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000" b="1" dirty="0" smtClean="0">
                <a:solidFill>
                  <a:srgbClr val="21386F"/>
                </a:solidFill>
                <a:latin typeface="Arial" pitchFamily="34" charset="0"/>
                <a:cs typeface="Arial" pitchFamily="34" charset="0"/>
              </a:rPr>
              <a:t>Центр мониторинга качества образования</a:t>
            </a:r>
            <a:endParaRPr lang="ru-RU" sz="2000" b="1" dirty="0">
              <a:solidFill>
                <a:srgbClr val="21386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799" y="1680232"/>
            <a:ext cx="82706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1C2A55"/>
                </a:solidFill>
              </a:rPr>
              <a:t>XXI ВСЕРОССИЙСКАЯ КОНФЕРЕНЦИЯ</a:t>
            </a:r>
            <a:br>
              <a:rPr lang="ru-RU" dirty="0">
                <a:solidFill>
                  <a:srgbClr val="1C2A55"/>
                </a:solidFill>
              </a:rPr>
            </a:br>
            <a:r>
              <a:rPr lang="ru-RU" dirty="0">
                <a:solidFill>
                  <a:srgbClr val="1C2A55"/>
                </a:solidFill>
              </a:rPr>
              <a:t>«ПРАКТИКИ РАЗВИТИЯ: ИНДИВИДУАЛЬНЫЕ, КОРПОРАТИВНЫЕ, ИНСТИТУЦИОНАЛЬНЫЕ СВОБОДЫ И ОГРАНИЧЕНИЯ»</a:t>
            </a:r>
            <a:br>
              <a:rPr lang="ru-RU" dirty="0">
                <a:solidFill>
                  <a:srgbClr val="1C2A55"/>
                </a:solidFill>
              </a:rPr>
            </a:br>
            <a:r>
              <a:rPr lang="ru-RU" dirty="0">
                <a:solidFill>
                  <a:srgbClr val="1C2A55"/>
                </a:solidFill>
              </a:rPr>
              <a:t>  24-26 апреля 2014 года</a:t>
            </a:r>
            <a:br>
              <a:rPr lang="ru-RU" dirty="0">
                <a:solidFill>
                  <a:srgbClr val="1C2A55"/>
                </a:solidFill>
              </a:rPr>
            </a:br>
            <a:r>
              <a:rPr lang="ru-RU" dirty="0">
                <a:solidFill>
                  <a:srgbClr val="1C2A55"/>
                </a:solidFill>
              </a:rPr>
              <a:t>г. Красноярск</a:t>
            </a:r>
            <a:endParaRPr lang="ru-RU" sz="2400" dirty="0" smtClean="0">
              <a:solidFill>
                <a:srgbClr val="1C2A5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Институт образова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1097"/>
            <a:ext cx="1143008" cy="1143008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http://ioe.hse.ru/data/2014/02/13/1230945753/im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15552"/>
            <a:ext cx="904916" cy="7540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2405575" y="182880"/>
            <a:ext cx="635373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Исследование  </a:t>
            </a:r>
            <a:r>
              <a:rPr lang="en-US" sz="2800" b="1" dirty="0" err="1" smtClean="0">
                <a:solidFill>
                  <a:schemeClr val="bg1"/>
                </a:solidFill>
              </a:rPr>
              <a:t>NorBA</a:t>
            </a:r>
            <a:endParaRPr lang="en-US" sz="2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962526" y="1447800"/>
            <a:ext cx="7971162" cy="480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Nordic-Baltic comparative research in mathematics education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C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равнительное исследование математического образования в странах Северной Балтики (Латвия, Литва, Финляндия, Швеция, Норвегия)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Основное отличие данного опросника от анкеты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TEDS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заключается в его ориентации на практики учителя (исследуются убеждения,  связанные непосредственно с деятельностью преподавания), в то время как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TEDS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изучает убеждения о природе математики и о процессе обучения математике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1538" y="182880"/>
            <a:ext cx="7790712" cy="78579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Опросник  </a:t>
            </a:r>
            <a:r>
              <a:rPr lang="en-US" sz="3600" b="1" dirty="0" err="1" smtClean="0">
                <a:solidFill>
                  <a:schemeClr val="bg1"/>
                </a:solidFill>
              </a:rPr>
              <a:t>NorBA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596766" y="1424538"/>
            <a:ext cx="8047200" cy="500485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2010 –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разработ</a:t>
            </a:r>
            <a:r>
              <a:rPr lang="ru-RU" sz="2000" kern="0" dirty="0" smtClean="0">
                <a:solidFill>
                  <a:sysClr val="windowText" lastClr="000000"/>
                </a:solidFill>
              </a:rPr>
              <a:t>ка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опросника </a:t>
            </a:r>
            <a:r>
              <a:rPr lang="ru-RU" sz="2000" dirty="0" smtClean="0"/>
              <a:t>исследователями из Эстонии, Латвии и Финляндии (</a:t>
            </a:r>
            <a:r>
              <a:rPr lang="en-US" sz="2000" dirty="0" err="1" smtClean="0"/>
              <a:t>Madis</a:t>
            </a:r>
            <a:r>
              <a:rPr lang="en-US" sz="2000" dirty="0" smtClean="0"/>
              <a:t> </a:t>
            </a:r>
            <a:r>
              <a:rPr lang="en-US" sz="2000" dirty="0" err="1" smtClean="0"/>
              <a:t>Lepic</a:t>
            </a:r>
            <a:r>
              <a:rPr lang="ru-RU" sz="2000" dirty="0" smtClean="0"/>
              <a:t>, </a:t>
            </a:r>
            <a:r>
              <a:rPr lang="en-US" sz="2000" dirty="0" err="1" smtClean="0"/>
              <a:t>Marrku</a:t>
            </a:r>
            <a:r>
              <a:rPr lang="en-US" sz="2000" dirty="0" smtClean="0"/>
              <a:t> </a:t>
            </a:r>
            <a:r>
              <a:rPr lang="en-US" sz="2000" dirty="0" err="1" smtClean="0"/>
              <a:t>Hannula</a:t>
            </a:r>
            <a:r>
              <a:rPr lang="ru-RU" sz="2000" dirty="0" smtClean="0"/>
              <a:t>, </a:t>
            </a:r>
            <a:r>
              <a:rPr lang="en-US" sz="2000" dirty="0" smtClean="0"/>
              <a:t>Anita </a:t>
            </a:r>
            <a:r>
              <a:rPr lang="en-US" sz="2000" dirty="0" err="1" smtClean="0"/>
              <a:t>Pipere</a:t>
            </a:r>
            <a:r>
              <a:rPr lang="ru-RU" sz="2000" dirty="0" smtClean="0"/>
              <a:t>);</a:t>
            </a:r>
          </a:p>
          <a:p>
            <a:r>
              <a:rPr lang="ru-RU" sz="2000" dirty="0" smtClean="0"/>
              <a:t>Цель опросника: измерение различных аспектов убеждений учителей математики в </a:t>
            </a:r>
            <a:r>
              <a:rPr lang="ru-RU" sz="2000" dirty="0" err="1" smtClean="0"/>
              <a:t>кросс-культурных</a:t>
            </a:r>
            <a:r>
              <a:rPr lang="ru-RU" sz="2000" dirty="0" smtClean="0"/>
              <a:t> условиях. </a:t>
            </a:r>
          </a:p>
          <a:p>
            <a:pPr>
              <a:buNone/>
            </a:pPr>
            <a:endParaRPr lang="ru-RU" sz="1800" kern="0" dirty="0" smtClean="0">
              <a:solidFill>
                <a:sysClr val="windowText" lastClr="000000"/>
              </a:solidFill>
            </a:endParaRPr>
          </a:p>
          <a:p>
            <a:pPr>
              <a:buNone/>
            </a:pPr>
            <a:r>
              <a:rPr lang="ru-RU" sz="2000" dirty="0" smtClean="0"/>
              <a:t>Основная часть опросника </a:t>
            </a:r>
            <a:r>
              <a:rPr lang="en-US" sz="2000" dirty="0" err="1" smtClean="0"/>
              <a:t>NorBa</a:t>
            </a:r>
            <a:r>
              <a:rPr lang="ru-RU" sz="2000" dirty="0" smtClean="0"/>
              <a:t> включает в себя 5 модулей: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 Общая информация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Климат в школе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/>
              <a:t>Общие убеждения о преподавании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/>
              <a:t>Убеждения об эффективном преподавании математики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/>
              <a:t>Представление о собственной практике в класс</a:t>
            </a:r>
          </a:p>
          <a:p>
            <a:pPr lvl="1">
              <a:buFont typeface="Wingdings" pitchFamily="2" charset="2"/>
              <a:buChar char="§"/>
            </a:pPr>
            <a:r>
              <a:rPr lang="ru-RU" sz="1400" dirty="0" smtClean="0"/>
              <a:t>5- или 4- бальные шкалы Ликерта</a:t>
            </a:r>
          </a:p>
          <a:p>
            <a:pPr lvl="1">
              <a:buFont typeface="Wingdings" pitchFamily="2" charset="2"/>
              <a:buChar char="§"/>
            </a:pPr>
            <a:endParaRPr lang="ru-RU" sz="1400" dirty="0" smtClean="0"/>
          </a:p>
          <a:p>
            <a:pPr marL="265113" lvl="1" indent="-236538">
              <a:buFont typeface="Wingdings" pitchFamily="2" charset="2"/>
              <a:buChar char="§"/>
            </a:pPr>
            <a:r>
              <a:rPr lang="ru-RU" sz="2000" dirty="0" smtClean="0"/>
              <a:t>Доработка русскоязычной версии опросника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292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34905" y="182880"/>
            <a:ext cx="732440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Выборка</a:t>
            </a:r>
            <a:endParaRPr lang="en-US" sz="2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04738047"/>
              </p:ext>
            </p:extLst>
          </p:nvPr>
        </p:nvGraphicFramePr>
        <p:xfrm>
          <a:off x="255588" y="1374438"/>
          <a:ext cx="8572560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1245" y="4944844"/>
            <a:ext cx="435771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Финляндия – 93 учителя математики;</a:t>
            </a:r>
          </a:p>
          <a:p>
            <a:r>
              <a:rPr lang="ru-RU" dirty="0" smtClean="0"/>
              <a:t>Чехия – 227 учителей математики.</a:t>
            </a:r>
            <a:endParaRPr lang="ru-RU" dirty="0"/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="" xmlns:p14="http://schemas.microsoft.com/office/powerpoint/2010/main" val="3551262132"/>
              </p:ext>
            </p:extLst>
          </p:nvPr>
        </p:nvGraphicFramePr>
        <p:xfrm>
          <a:off x="6169794" y="4581625"/>
          <a:ext cx="2831362" cy="227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327275" y="5769519"/>
            <a:ext cx="4000528" cy="830997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Россия: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     40%  от генеральной совокупности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     репрезентативная выборка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621411" y="257312"/>
            <a:ext cx="4960391" cy="714356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Построение шкал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129" y="115504"/>
            <a:ext cx="2848901" cy="385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4799" y="2906407"/>
            <a:ext cx="2602308" cy="212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4273617" y="1424538"/>
            <a:ext cx="467564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400" b="1" dirty="0" smtClean="0">
                <a:latin typeface="+mn-lt"/>
              </a:rPr>
              <a:t>1. </a:t>
            </a:r>
            <a:r>
              <a:rPr lang="ru-RU" sz="2400" b="1" dirty="0" err="1" smtClean="0">
                <a:solidFill>
                  <a:schemeClr val="tx2"/>
                </a:solidFill>
                <a:latin typeface="+mn-lt"/>
              </a:rPr>
              <a:t>Эксплораторный</a:t>
            </a:r>
            <a:r>
              <a:rPr lang="ru-RU" sz="2400" b="1" dirty="0" smtClean="0">
                <a:solidFill>
                  <a:schemeClr val="tx2"/>
                </a:solidFill>
                <a:latin typeface="+mn-lt"/>
              </a:rPr>
              <a:t> факторный анализ</a:t>
            </a:r>
          </a:p>
          <a:p>
            <a:pPr marL="457200" indent="-457200"/>
            <a:r>
              <a:rPr lang="ru-RU" sz="2400" b="1" dirty="0" smtClean="0">
                <a:solidFill>
                  <a:schemeClr val="tx2"/>
                </a:solidFill>
                <a:latin typeface="+mn-lt"/>
              </a:rPr>
              <a:t>	- </a:t>
            </a:r>
            <a:r>
              <a:rPr lang="ru-RU" sz="2000" dirty="0" smtClean="0">
                <a:latin typeface="+mn-lt"/>
              </a:rPr>
              <a:t>инвариантность факторной структуры;</a:t>
            </a:r>
          </a:p>
          <a:p>
            <a:pPr marL="457200" indent="-457200"/>
            <a:r>
              <a:rPr lang="ru-RU" sz="2000" dirty="0" smtClean="0">
                <a:latin typeface="+mn-lt"/>
              </a:rPr>
              <a:t>2. </a:t>
            </a:r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IRT </a:t>
            </a:r>
            <a:r>
              <a:rPr lang="ru-RU" sz="2400" b="1" dirty="0" smtClean="0">
                <a:solidFill>
                  <a:schemeClr val="tx2"/>
                </a:solidFill>
                <a:latin typeface="+mn-lt"/>
              </a:rPr>
              <a:t>моделирование</a:t>
            </a:r>
            <a:endParaRPr lang="en-US" sz="2400" b="1" i="1" dirty="0">
              <a:latin typeface="+mn-lt"/>
            </a:endParaRPr>
          </a:p>
          <a:p>
            <a:r>
              <a:rPr lang="ru-RU" sz="2400" b="1" dirty="0" smtClean="0">
                <a:solidFill>
                  <a:schemeClr val="tx2"/>
                </a:solidFill>
                <a:latin typeface="+mn-lt"/>
              </a:rPr>
              <a:t>       - </a:t>
            </a:r>
            <a:r>
              <a:rPr lang="ru-RU" sz="2000" dirty="0" smtClean="0">
                <a:latin typeface="+mn-lt"/>
              </a:rPr>
              <a:t>согласие с моделью;</a:t>
            </a:r>
            <a:endParaRPr lang="ru-RU" sz="2000" dirty="0">
              <a:latin typeface="+mn-lt"/>
            </a:endParaRPr>
          </a:p>
          <a:p>
            <a:r>
              <a:rPr lang="ru-RU" sz="2000" dirty="0" smtClean="0">
                <a:latin typeface="+mn-lt"/>
              </a:rPr>
              <a:t>         - анализ размерности;</a:t>
            </a:r>
          </a:p>
          <a:p>
            <a:r>
              <a:rPr lang="ru-RU" sz="2000" dirty="0" smtClean="0">
                <a:latin typeface="+mn-lt"/>
              </a:rPr>
              <a:t>         - </a:t>
            </a:r>
            <a:r>
              <a:rPr lang="en-US" sz="2000" dirty="0" smtClean="0">
                <a:latin typeface="+mn-lt"/>
              </a:rPr>
              <a:t>DIF </a:t>
            </a:r>
            <a:r>
              <a:rPr lang="ru-RU" sz="2000" dirty="0" smtClean="0">
                <a:latin typeface="+mn-lt"/>
              </a:rPr>
              <a:t>анализ;</a:t>
            </a:r>
          </a:p>
          <a:p>
            <a:r>
              <a:rPr lang="ru-RU" sz="2000" dirty="0" smtClean="0">
                <a:latin typeface="+mn-lt"/>
              </a:rPr>
              <a:t>3. </a:t>
            </a:r>
            <a:r>
              <a:rPr lang="ru-RU" sz="2000" b="1" dirty="0" err="1" smtClean="0">
                <a:solidFill>
                  <a:schemeClr val="tx2"/>
                </a:solidFill>
                <a:latin typeface="+mn-lt"/>
              </a:rPr>
              <a:t>Мультигрупповой</a:t>
            </a:r>
            <a:r>
              <a:rPr lang="ru-RU" sz="20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+mn-lt"/>
              </a:rPr>
              <a:t>конфирматорный</a:t>
            </a:r>
            <a:r>
              <a:rPr lang="ru-RU" sz="2000" b="1" dirty="0" smtClean="0">
                <a:solidFill>
                  <a:schemeClr val="tx2"/>
                </a:solidFill>
                <a:latin typeface="+mn-lt"/>
              </a:rPr>
              <a:t> факторный анализ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+mn-lt"/>
              </a:rPr>
              <a:t>         - </a:t>
            </a:r>
            <a:r>
              <a:rPr lang="ru-RU" sz="2000" dirty="0" smtClean="0">
                <a:latin typeface="+mn-lt"/>
              </a:rPr>
              <a:t>проверки </a:t>
            </a:r>
            <a:r>
              <a:rPr lang="ru-RU" sz="2000" dirty="0" err="1" smtClean="0">
                <a:latin typeface="+mn-lt"/>
              </a:rPr>
              <a:t>кросс-культурной</a:t>
            </a:r>
            <a:r>
              <a:rPr lang="ru-RU" sz="2000" dirty="0" smtClean="0">
                <a:latin typeface="+mn-lt"/>
              </a:rPr>
              <a:t> эквивалентности моделей измерения;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3155" y="5335375"/>
            <a:ext cx="350046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Частичная эквивалентность шкал для выборок стран-участниц</a:t>
            </a:r>
            <a:endParaRPr lang="ru-RU" dirty="0"/>
          </a:p>
        </p:txBody>
      </p:sp>
      <p:cxnSp>
        <p:nvCxnSpPr>
          <p:cNvPr id="4" name="Прямая соединительная линия 3"/>
          <p:cNvCxnSpPr>
            <a:stCxn id="21" idx="2"/>
          </p:cNvCxnSpPr>
          <p:nvPr/>
        </p:nvCxnSpPr>
        <p:spPr>
          <a:xfrm flipH="1">
            <a:off x="6611437" y="5517966"/>
            <a:ext cx="1" cy="2581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5784783" y="5776119"/>
            <a:ext cx="826654" cy="209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en-US" sz="800" dirty="0" smtClean="0">
                <a:solidFill>
                  <a:schemeClr val="bg1"/>
                </a:solidFill>
              </a:rPr>
              <a:t>3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338653" y="0"/>
            <a:ext cx="732440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DIF </a:t>
            </a:r>
            <a:r>
              <a:rPr lang="ru-RU" sz="2800" b="1" dirty="0" smtClean="0">
                <a:solidFill>
                  <a:schemeClr val="bg1"/>
                </a:solidFill>
              </a:rPr>
              <a:t>анализ</a:t>
            </a:r>
            <a:endParaRPr lang="en-US" sz="2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5588" y="1322363"/>
            <a:ext cx="4143375" cy="1303363"/>
          </a:xfrm>
        </p:spPr>
        <p:txBody>
          <a:bodyPr/>
          <a:lstStyle/>
          <a:p>
            <a:endParaRPr lang="ru-RU" sz="1800" dirty="0" smtClean="0"/>
          </a:p>
          <a:p>
            <a:endParaRPr lang="ru-RU" sz="2400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2329500294"/>
              </p:ext>
            </p:extLst>
          </p:nvPr>
        </p:nvGraphicFramePr>
        <p:xfrm>
          <a:off x="731521" y="866275"/>
          <a:ext cx="8412480" cy="2077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11589798"/>
              </p:ext>
            </p:extLst>
          </p:nvPr>
        </p:nvGraphicFramePr>
        <p:xfrm>
          <a:off x="214281" y="3051207"/>
          <a:ext cx="8786874" cy="3615478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792800"/>
                <a:gridCol w="4192591"/>
                <a:gridCol w="630283"/>
                <a:gridCol w="792800"/>
                <a:gridCol w="792800"/>
                <a:gridCol w="593534"/>
                <a:gridCol w="992066"/>
              </a:tblGrid>
              <a:tr h="230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Item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7" marR="506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50637" marR="506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EST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7" marR="506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KRA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7" marR="506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LAT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7" marR="506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50637" marR="506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50637" marR="50637" marT="0" marB="0" anchor="b"/>
                </a:tc>
              </a:tr>
              <a:tr h="30637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5. My role as a teacher is to facilitate students' own inquiry.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7" marR="50637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0,41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7" marR="506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-0,08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7" marR="506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-0,79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7" marR="506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Calibri"/>
                      </a:endParaRPr>
                    </a:p>
                  </a:txBody>
                  <a:tcPr marL="50637" marR="506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</a:t>
                      </a:r>
                      <a:r>
                        <a:rPr lang="en-US" sz="1200" dirty="0" smtClean="0">
                          <a:effectLst/>
                        </a:rPr>
                        <a:t>80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7" marR="50637" marT="0" marB="0" anchor="b"/>
                </a:tc>
              </a:tr>
              <a:tr h="30637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6. Students learn best by finding solutions to problems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7" marR="50637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-0,17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7" marR="506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-0,54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7" marR="506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0,18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7" marR="506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Calibri"/>
                      </a:endParaRPr>
                    </a:p>
                  </a:txBody>
                  <a:tcPr marL="50637" marR="506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EST,RUS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7" marR="50637" marT="0" marB="0" anchor="b"/>
                </a:tc>
              </a:tr>
              <a:tr h="30637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7. Students should work on practical problems themselves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7" marR="50637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-0,51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7" marR="506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7" marR="506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-0,37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7" marR="506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Calibri"/>
                      </a:endParaRPr>
                    </a:p>
                  </a:txBody>
                  <a:tcPr marL="50637" marR="506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50637" marR="50637" marT="0" marB="0" anchor="b"/>
                </a:tc>
              </a:tr>
              <a:tr h="30637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8. Teacher should direct students in a way that allows them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7" marR="50637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-0,56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7" marR="506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-0,72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7" marR="506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-1,1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7" marR="506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Calibri"/>
                      </a:endParaRPr>
                    </a:p>
                  </a:txBody>
                  <a:tcPr marL="50637" marR="506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0,8</a:t>
                      </a:r>
                      <a:r>
                        <a:rPr lang="en-US" sz="1200" dirty="0" smtClean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7" marR="50637" marT="0" marB="0" anchor="b"/>
                </a:tc>
              </a:tr>
              <a:tr h="30637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9. In order to facilitate student's conceptual understanding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7" marR="50637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-0,66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7" marR="506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-0,63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7" marR="506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-0,71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7" marR="506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50637" marR="506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EST,LAT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7" marR="50637" marT="0" marB="0" anchor="b"/>
                </a:tc>
              </a:tr>
              <a:tr h="30637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10. Students should engage in collaboration in small groups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7" marR="50637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-0,36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7" marR="506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-0,33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7" marR="506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-0,1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7" marR="506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50637" marR="506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50637" marR="50637" marT="0" marB="0" anchor="b"/>
                </a:tc>
              </a:tr>
              <a:tr h="30637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11. Thinking and reasoning processes are more important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7" marR="50637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0,17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7" marR="506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0,63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7" marR="506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0,23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7" marR="506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50637" marR="506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0,712513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7" marR="50637" marT="0" marB="0" anchor="b"/>
                </a:tc>
              </a:tr>
              <a:tr h="30637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12. Most activities require the use of previous knowledge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7" marR="50637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-0,1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7" marR="506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0,22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7" marR="506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7" marR="506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Calibri"/>
                      </a:endParaRPr>
                    </a:p>
                  </a:txBody>
                  <a:tcPr marL="50637" marR="506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RUS,LAT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7" marR="50637" marT="0" marB="0" anchor="b"/>
                </a:tc>
              </a:tr>
              <a:tr h="30637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13. Teacher should emphasize the use of knowledge and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7" marR="50637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-0,72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7" marR="506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-0,01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7" marR="506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-0,43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7" marR="506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50637" marR="506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50637" marR="50637" marT="0" marB="0" anchor="b"/>
                </a:tc>
              </a:tr>
              <a:tr h="30637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14. Students and their teachers create the assessment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7" marR="50637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1,85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7" marR="506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7" marR="506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7" marR="506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50637" marR="506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50637" marR="50637" marT="0" marB="0" anchor="b"/>
                </a:tc>
              </a:tr>
              <a:tr h="30637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15. Assessment should include practical problems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7" marR="50637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0,49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7" marR="506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-0,34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7" marR="506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0,89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7" marR="506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50637" marR="506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50637" marR="50637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885071" y="182880"/>
            <a:ext cx="687423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Оценивание участников</a:t>
            </a:r>
            <a:endParaRPr lang="en-US" sz="2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5588" y="1331988"/>
            <a:ext cx="4143375" cy="1303363"/>
          </a:xfrm>
        </p:spPr>
        <p:txBody>
          <a:bodyPr/>
          <a:lstStyle/>
          <a:p>
            <a:endParaRPr lang="ru-RU" sz="1800" dirty="0" smtClean="0"/>
          </a:p>
          <a:p>
            <a:endParaRPr lang="ru-RU" sz="2400" dirty="0"/>
          </a:p>
        </p:txBody>
      </p:sp>
      <p:sp>
        <p:nvSpPr>
          <p:cNvPr id="13" name="Rectangle 12"/>
          <p:cNvSpPr/>
          <p:nvPr/>
        </p:nvSpPr>
        <p:spPr>
          <a:xfrm>
            <a:off x="255587" y="2444611"/>
            <a:ext cx="3936585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4398963" y="2444611"/>
            <a:ext cx="4360343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757965" y="1412207"/>
            <a:ext cx="7790712" cy="417896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Модель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PCM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(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Partial Credit Model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) современной теории тестирования</a:t>
            </a: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3891A7"/>
              </a:buClr>
              <a:buSzTx/>
              <a:buFont typeface="Verdana"/>
              <a:buChar char="◦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метрическая шкала;</a:t>
            </a: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3891A7"/>
              </a:buClr>
              <a:buSzTx/>
              <a:buFont typeface="Verdana"/>
              <a:buChar char="◦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характеристики точности оценивания;</a:t>
            </a: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3891A7"/>
              </a:buClr>
              <a:buSzTx/>
              <a:buFont typeface="Verdana"/>
              <a:buChar char="◦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учет частичной неэквивалентности шкал (Все неэквивалентные пункты рассматривались как уникальные для выборок разных стран).</a:t>
            </a: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3891A7"/>
              </a:buClr>
              <a:buSzTx/>
              <a:buFont typeface="Verdana"/>
              <a:buChar char="◦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7965" y="4151313"/>
            <a:ext cx="750731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marR="0" lvl="0" indent="-283464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Использование 100 балльной  шкалы</a:t>
            </a:r>
          </a:p>
          <a:p>
            <a:pPr marL="365760" marR="0" lvl="0" indent="-283464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365760" marR="0" lvl="0" indent="-283464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Каждый учитель характеризуется двумя оценками на 100-бальной шкале - уровнем конструктивизма и традиционализма в его убеждениях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365760" marR="0" lvl="0" indent="-283464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65760" marR="0" lvl="0" indent="-283464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2014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885071" y="182880"/>
            <a:ext cx="687423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 dirty="0" smtClean="0">
                <a:solidFill>
                  <a:prstClr val="white"/>
                </a:solidFill>
              </a:rPr>
              <a:t>Результаты. Часть </a:t>
            </a:r>
            <a:r>
              <a:rPr lang="en-US" sz="2400" b="1" dirty="0" smtClean="0">
                <a:solidFill>
                  <a:prstClr val="white"/>
                </a:solidFill>
              </a:rPr>
              <a:t>D</a:t>
            </a:r>
          </a:p>
          <a:p>
            <a:r>
              <a:rPr lang="ru-RU" sz="2400" b="1" dirty="0" smtClean="0">
                <a:solidFill>
                  <a:prstClr val="white"/>
                </a:solidFill>
                <a:latin typeface="Myriad Pro"/>
              </a:rPr>
              <a:t>Убеждения об эффективном преподавании</a:t>
            </a:r>
            <a:endParaRPr lang="en-US" sz="24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5588" y="1331988"/>
            <a:ext cx="4143375" cy="1303363"/>
          </a:xfrm>
        </p:spPr>
        <p:txBody>
          <a:bodyPr/>
          <a:lstStyle/>
          <a:p>
            <a:endParaRPr lang="ru-RU" sz="1800" dirty="0" smtClean="0"/>
          </a:p>
          <a:p>
            <a:endParaRPr lang="ru-RU" sz="2400" dirty="0"/>
          </a:p>
        </p:txBody>
      </p:sp>
      <p:sp>
        <p:nvSpPr>
          <p:cNvPr id="13" name="Rectangle 12"/>
          <p:cNvSpPr/>
          <p:nvPr/>
        </p:nvSpPr>
        <p:spPr>
          <a:xfrm>
            <a:off x="255587" y="2444611"/>
            <a:ext cx="3936585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98963" y="2444611"/>
            <a:ext cx="4360343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="" xmlns:p14="http://schemas.microsoft.com/office/powerpoint/2010/main" val="3780328177"/>
              </p:ext>
            </p:extLst>
          </p:nvPr>
        </p:nvGraphicFramePr>
        <p:xfrm>
          <a:off x="255587" y="2521819"/>
          <a:ext cx="5066602" cy="3486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584710" y="5985110"/>
            <a:ext cx="3929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ru-RU" sz="1400" dirty="0" smtClean="0">
                <a:solidFill>
                  <a:prstClr val="black"/>
                </a:solidFill>
                <a:latin typeface="Palatino Linotype"/>
              </a:rPr>
              <a:t>Различия статистически значимы </a:t>
            </a:r>
            <a:r>
              <a:rPr lang="en-US" sz="1400" kern="1200" dirty="0" smtClean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>(p&lt;0,01</a:t>
            </a:r>
            <a:r>
              <a:rPr lang="en-US" sz="1400" kern="1200" dirty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>) </a:t>
            </a:r>
            <a:endParaRPr lang="ru-RU" sz="1400" kern="1200" dirty="0">
              <a:solidFill>
                <a:prstClr val="black"/>
              </a:solidFill>
              <a:latin typeface="Palatino Linotype"/>
              <a:ea typeface="+mn-ea"/>
              <a:cs typeface="+mn-cs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 bwMode="auto">
          <a:xfrm>
            <a:off x="3330341" y="1316439"/>
            <a:ext cx="5991725" cy="232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16 </a:t>
            </a:r>
            <a:r>
              <a:rPr lang="ru-RU" sz="2000" dirty="0" smtClean="0"/>
              <a:t>вопросов</a:t>
            </a:r>
            <a:r>
              <a:rPr lang="en-US" sz="2000" dirty="0" smtClean="0"/>
              <a:t> – 2 </a:t>
            </a:r>
            <a:r>
              <a:rPr lang="ru-RU" sz="2000" dirty="0" smtClean="0"/>
              <a:t>шкалы</a:t>
            </a:r>
            <a:r>
              <a:rPr lang="en-US" sz="2000" dirty="0" smtClean="0"/>
              <a:t>;</a:t>
            </a:r>
          </a:p>
          <a:p>
            <a:r>
              <a:rPr lang="ru-RU" sz="2000" dirty="0" smtClean="0"/>
              <a:t>Традиционализм</a:t>
            </a:r>
            <a:r>
              <a:rPr lang="en-US" sz="2000" dirty="0" smtClean="0"/>
              <a:t> (4 </a:t>
            </a:r>
            <a:r>
              <a:rPr lang="ru-RU" sz="2000" dirty="0" smtClean="0"/>
              <a:t>задания</a:t>
            </a:r>
            <a:r>
              <a:rPr lang="en-US" sz="2000" dirty="0" smtClean="0"/>
              <a:t>) – </a:t>
            </a:r>
            <a:r>
              <a:rPr lang="ru-RU" sz="2000" dirty="0" smtClean="0"/>
              <a:t>надежность</a:t>
            </a:r>
            <a:r>
              <a:rPr lang="en-US" sz="2000" dirty="0" smtClean="0"/>
              <a:t> </a:t>
            </a:r>
            <a:r>
              <a:rPr lang="ru-RU" sz="2000" dirty="0" smtClean="0"/>
              <a:t>0,61</a:t>
            </a:r>
            <a:r>
              <a:rPr lang="en-US" sz="2000" dirty="0" smtClean="0"/>
              <a:t>;</a:t>
            </a:r>
          </a:p>
          <a:p>
            <a:r>
              <a:rPr lang="ru-RU" sz="2000" dirty="0" smtClean="0"/>
              <a:t>Конструктивизм </a:t>
            </a:r>
            <a:r>
              <a:rPr lang="en-US" sz="2000" dirty="0" smtClean="0"/>
              <a:t>(11 </a:t>
            </a:r>
            <a:r>
              <a:rPr lang="ru-RU" sz="2000" dirty="0" smtClean="0"/>
              <a:t>заданий</a:t>
            </a:r>
            <a:r>
              <a:rPr lang="en-US" sz="2000" dirty="0" smtClean="0"/>
              <a:t>) – </a:t>
            </a:r>
            <a:r>
              <a:rPr lang="ru-RU" sz="2000" dirty="0" smtClean="0"/>
              <a:t>надежность</a:t>
            </a:r>
            <a:r>
              <a:rPr lang="en-US" sz="2000" dirty="0" smtClean="0"/>
              <a:t> </a:t>
            </a:r>
            <a:r>
              <a:rPr lang="ru-RU" sz="2000" dirty="0" smtClean="0"/>
              <a:t>0</a:t>
            </a:r>
            <a:r>
              <a:rPr lang="en-US" sz="2000" dirty="0" smtClean="0"/>
              <a:t>.</a:t>
            </a:r>
            <a:r>
              <a:rPr lang="ru-RU" sz="2000" dirty="0" smtClean="0"/>
              <a:t>67</a:t>
            </a:r>
            <a:r>
              <a:rPr lang="en-US" sz="2000" dirty="0" smtClean="0"/>
              <a:t>;</a:t>
            </a:r>
          </a:p>
          <a:p>
            <a:pPr lvl="1">
              <a:buFont typeface="Arial" charset="0"/>
              <a:buNone/>
            </a:pPr>
            <a:endParaRPr lang="en-US" sz="1800" dirty="0" smtClean="0"/>
          </a:p>
          <a:p>
            <a:endParaRPr lang="ru-RU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3667225" y="2011680"/>
            <a:ext cx="1838426" cy="9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3667225" y="2410301"/>
            <a:ext cx="1838426" cy="96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97321412"/>
              </p:ext>
            </p:extLst>
          </p:nvPr>
        </p:nvGraphicFramePr>
        <p:xfrm>
          <a:off x="5505651" y="4034060"/>
          <a:ext cx="3357586" cy="1742059"/>
        </p:xfrm>
        <a:graphic>
          <a:graphicData uri="http://schemas.openxmlformats.org/drawingml/2006/table">
            <a:tbl>
              <a:tblPr/>
              <a:tblGrid>
                <a:gridCol w="978677"/>
                <a:gridCol w="237890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Страна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Корреляция между шкалами Конструктивизма и Традиционализма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Эстония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,02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Латвия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-,18**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Россий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-,05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75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** - 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&lt; 0,01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8624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2014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885071" y="182880"/>
            <a:ext cx="687423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 dirty="0" smtClean="0">
                <a:solidFill>
                  <a:prstClr val="white"/>
                </a:solidFill>
              </a:rPr>
              <a:t>Результаты. Часть </a:t>
            </a:r>
            <a:r>
              <a:rPr lang="en-US" sz="2400" b="1" dirty="0" smtClean="0">
                <a:solidFill>
                  <a:prstClr val="white"/>
                </a:solidFill>
              </a:rPr>
              <a:t>D</a:t>
            </a:r>
          </a:p>
          <a:p>
            <a:r>
              <a:rPr lang="ru-RU" sz="2400" b="1" dirty="0" smtClean="0">
                <a:solidFill>
                  <a:prstClr val="white"/>
                </a:solidFill>
                <a:latin typeface="Myriad Pro"/>
              </a:rPr>
              <a:t>Убеждения об эффективном преподавании</a:t>
            </a:r>
            <a:endParaRPr lang="en-US" sz="24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5588" y="1331988"/>
            <a:ext cx="4143375" cy="1303363"/>
          </a:xfrm>
        </p:spPr>
        <p:txBody>
          <a:bodyPr/>
          <a:lstStyle/>
          <a:p>
            <a:endParaRPr lang="ru-RU" sz="1800" dirty="0" smtClean="0"/>
          </a:p>
          <a:p>
            <a:endParaRPr lang="ru-RU" sz="2400" dirty="0"/>
          </a:p>
        </p:txBody>
      </p:sp>
      <p:sp>
        <p:nvSpPr>
          <p:cNvPr id="13" name="Rectangle 12"/>
          <p:cNvSpPr/>
          <p:nvPr/>
        </p:nvSpPr>
        <p:spPr>
          <a:xfrm>
            <a:off x="255587" y="2444611"/>
            <a:ext cx="3936585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98963" y="2444611"/>
            <a:ext cx="4360343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Rectangle 6"/>
          <p:cNvSpPr/>
          <p:nvPr/>
        </p:nvSpPr>
        <p:spPr>
          <a:xfrm>
            <a:off x="895149" y="1357299"/>
            <a:ext cx="7891693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+mn-lt"/>
              </a:rPr>
              <a:t>  Убеждения учителей никак не связаны с их возрастом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+mn-lt"/>
              </a:rPr>
              <a:t>  Конструктивистские взгляды на преподавание положительно связаны с климатом в школе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+mn-lt"/>
              </a:rPr>
              <a:t>  Традиционные убеждения не связаны ни с климатом в школе, ни с возрастом.</a:t>
            </a:r>
            <a:endParaRPr lang="ru-RU" dirty="0">
              <a:latin typeface="+mn-lt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54461180"/>
              </p:ext>
            </p:extLst>
          </p:nvPr>
        </p:nvGraphicFramePr>
        <p:xfrm>
          <a:off x="1186015" y="3512854"/>
          <a:ext cx="7600827" cy="2964159"/>
        </p:xfrm>
        <a:graphic>
          <a:graphicData uri="http://schemas.openxmlformats.org/drawingml/2006/table">
            <a:tbl>
              <a:tblPr/>
              <a:tblGrid>
                <a:gridCol w="1662159"/>
                <a:gridCol w="581319"/>
                <a:gridCol w="604349"/>
                <a:gridCol w="679000"/>
                <a:gridCol w="679000"/>
                <a:gridCol w="679000"/>
                <a:gridCol w="679000"/>
                <a:gridCol w="679000"/>
                <a:gridCol w="679000"/>
                <a:gridCol w="679000"/>
              </a:tblGrid>
              <a:tr h="5985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№ кластера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Шкала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25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N (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число наблюдений)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159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269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0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Конструктивизм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0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Традиционализм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76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Уровень конструктивизма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выс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сред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выс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выс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сред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сред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низ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сред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выс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25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Уровень традиционализма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выс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выс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низ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сред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сред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выс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сред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низ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выс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2661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589649" y="182880"/>
            <a:ext cx="716965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«Профили» убеждений</a:t>
            </a:r>
            <a:endParaRPr lang="en-US" sz="2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5588" y="1322363"/>
            <a:ext cx="4143375" cy="1303363"/>
          </a:xfrm>
        </p:spPr>
        <p:txBody>
          <a:bodyPr/>
          <a:lstStyle/>
          <a:p>
            <a:endParaRPr lang="ru-RU" sz="1800" dirty="0" smtClean="0"/>
          </a:p>
          <a:p>
            <a:endParaRPr lang="ru-RU" sz="2400" dirty="0"/>
          </a:p>
        </p:txBody>
      </p:sp>
      <p:sp>
        <p:nvSpPr>
          <p:cNvPr id="13" name="Rectangle 12"/>
          <p:cNvSpPr/>
          <p:nvPr/>
        </p:nvSpPr>
        <p:spPr>
          <a:xfrm>
            <a:off x="255587" y="2444611"/>
            <a:ext cx="3936585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4398963" y="2444611"/>
            <a:ext cx="4360343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15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19" r="-3219"/>
          <a:stretch/>
        </p:blipFill>
        <p:spPr bwMode="auto">
          <a:xfrm>
            <a:off x="4591250" y="1039528"/>
            <a:ext cx="4398347" cy="21764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213852"/>
            <a:ext cx="3146425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63962"/>
            <a:ext cx="31464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084" y="3469123"/>
            <a:ext cx="37195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/>
          <a:srcRect l="65582" t="20737"/>
          <a:stretch>
            <a:fillRect/>
          </a:stretch>
        </p:blipFill>
        <p:spPr bwMode="auto">
          <a:xfrm>
            <a:off x="3108815" y="3604571"/>
            <a:ext cx="2214578" cy="247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2014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5588" y="1331988"/>
            <a:ext cx="4143375" cy="1303363"/>
          </a:xfrm>
        </p:spPr>
        <p:txBody>
          <a:bodyPr/>
          <a:lstStyle/>
          <a:p>
            <a:endParaRPr lang="ru-RU" sz="1800" dirty="0" smtClean="0"/>
          </a:p>
          <a:p>
            <a:endParaRPr lang="ru-RU" sz="2400" dirty="0"/>
          </a:p>
        </p:txBody>
      </p:sp>
      <p:sp>
        <p:nvSpPr>
          <p:cNvPr id="13" name="Rectangle 12"/>
          <p:cNvSpPr/>
          <p:nvPr/>
        </p:nvSpPr>
        <p:spPr>
          <a:xfrm>
            <a:off x="255587" y="2444611"/>
            <a:ext cx="3936585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98963" y="2444611"/>
            <a:ext cx="4360343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59814" y="5779209"/>
            <a:ext cx="18994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Palatino Linotype"/>
              </a:rPr>
              <a:t>Различия статистически значимы </a:t>
            </a:r>
            <a:r>
              <a:rPr lang="en-US" sz="1400" dirty="0" smtClean="0">
                <a:solidFill>
                  <a:prstClr val="black"/>
                </a:solidFill>
                <a:latin typeface="Palatino Linotype"/>
                <a:cs typeface="+mn-cs"/>
              </a:rPr>
              <a:t>(p&lt;0,01</a:t>
            </a:r>
            <a:r>
              <a:rPr lang="en-US" sz="1400" dirty="0">
                <a:solidFill>
                  <a:prstClr val="black"/>
                </a:solidFill>
                <a:latin typeface="Palatino Linotype"/>
                <a:cs typeface="+mn-cs"/>
              </a:rPr>
              <a:t>) </a:t>
            </a:r>
            <a:endParaRPr lang="ru-RU" sz="1400" dirty="0">
              <a:solidFill>
                <a:prstClr val="black"/>
              </a:solidFill>
              <a:latin typeface="Palatino Linotype"/>
              <a:cs typeface="+mn-cs"/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686700" cy="928670"/>
          </a:xfrm>
        </p:spPr>
        <p:txBody>
          <a:bodyPr>
            <a:normAutofit fontScale="90000"/>
          </a:bodyPr>
          <a:lstStyle/>
          <a:p>
            <a:pPr>
              <a:lnSpc>
                <a:spcPts val="3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Результаты. Часть Е: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Убеждения об эффективном преподавании и обучении математике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="" xmlns:p14="http://schemas.microsoft.com/office/powerpoint/2010/main" val="2330179212"/>
              </p:ext>
            </p:extLst>
          </p:nvPr>
        </p:nvGraphicFramePr>
        <p:xfrm>
          <a:off x="548975" y="755640"/>
          <a:ext cx="7929650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="" xmlns:p14="http://schemas.microsoft.com/office/powerpoint/2010/main" val="2772212925"/>
              </p:ext>
            </p:extLst>
          </p:nvPr>
        </p:nvGraphicFramePr>
        <p:xfrm>
          <a:off x="2365994" y="3280716"/>
          <a:ext cx="4572032" cy="3143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="" xmlns:p14="http://schemas.microsoft.com/office/powerpoint/2010/main" val="320013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33055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Направления исследований за рубежом</a:t>
            </a:r>
            <a:endParaRPr lang="en-US" sz="2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Содержимое 5" descr="моде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492" y="1371600"/>
            <a:ext cx="8102815" cy="50434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9" name="Скругленный прямоугольник 8"/>
          <p:cNvSpPr/>
          <p:nvPr/>
        </p:nvSpPr>
        <p:spPr>
          <a:xfrm>
            <a:off x="6359006" y="4143380"/>
            <a:ext cx="1428760" cy="285752"/>
          </a:xfrm>
          <a:prstGeom prst="roundRect">
            <a:avLst/>
          </a:prstGeom>
          <a:solidFill>
            <a:srgbClr val="3891A7">
              <a:lumMod val="20000"/>
              <a:lumOff val="80000"/>
            </a:srgbClr>
          </a:solidFill>
          <a:ln w="6350" cap="flat" cmpd="sng" algn="ctr">
            <a:solidFill>
              <a:srgbClr val="3891A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Убеждения (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beliefs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)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5587" y="2444611"/>
            <a:ext cx="3936585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4398963" y="2444611"/>
            <a:ext cx="4360343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281850" y="105878"/>
            <a:ext cx="7862150" cy="86832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Взаимосвязь убеждений об эффективном преподавании и обучении математике и общего подхода к обучению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06660730"/>
              </p:ext>
            </p:extLst>
          </p:nvPr>
        </p:nvGraphicFramePr>
        <p:xfrm>
          <a:off x="933651" y="1464681"/>
          <a:ext cx="7567438" cy="4746637"/>
        </p:xfrm>
        <a:graphic>
          <a:graphicData uri="http://schemas.openxmlformats.org/drawingml/2006/table">
            <a:tbl>
              <a:tblPr/>
              <a:tblGrid>
                <a:gridCol w="1891862"/>
                <a:gridCol w="1809604"/>
                <a:gridCol w="1891859"/>
                <a:gridCol w="1974113"/>
              </a:tblGrid>
              <a:tr h="634725">
                <a:tc>
                  <a:txBody>
                    <a:bodyPr/>
                    <a:lstStyle/>
                    <a:p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Конструктивизм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Традиционализм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5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Латвия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process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,63**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-,17**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toolbox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-,19**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,55**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49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system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,13**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,18**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4495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Эстония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process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,54**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0,09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toolbox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,16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,50**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49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system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,29**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,34**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4495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Россия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process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,57**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0,05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toolbox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0,05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,48**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49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system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,26**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,27**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4495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Вся выборка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process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,59**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0,03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toolbox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0,05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,49**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49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system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,27**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,26**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92166950"/>
              </p:ext>
            </p:extLst>
          </p:nvPr>
        </p:nvGraphicFramePr>
        <p:xfrm>
          <a:off x="67377" y="1350491"/>
          <a:ext cx="9144000" cy="2240280"/>
        </p:xfrm>
        <a:graphic>
          <a:graphicData uri="http://schemas.openxmlformats.org/drawingml/2006/table">
            <a:tbl>
              <a:tblPr firstRow="1" firstCol="1" bandRow="1"/>
              <a:tblGrid>
                <a:gridCol w="1065210"/>
                <a:gridCol w="543479"/>
                <a:gridCol w="7535311"/>
              </a:tblGrid>
              <a:tr h="4970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Блок А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G1. Запомнить формулы и правила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G2. Используя факты, понятия и правила, решать обычные задания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0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Блок В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G3. Работать с заданиями, для которых не существует очевидных методов решения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G5. Выработать свой алгоритм для решения сложных заданий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6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Блок С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G4. Связать материал, усвоенный на уроках математики, с повседневной жизнью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G7. Работать как исследователи: стараться найти закономерности, формулировать утверждения и доказывать их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339" name="Title 1"/>
          <p:cNvSpPr txBox="1">
            <a:spLocks/>
          </p:cNvSpPr>
          <p:nvPr/>
        </p:nvSpPr>
        <p:spPr bwMode="auto">
          <a:xfrm>
            <a:off x="1589649" y="182880"/>
            <a:ext cx="716965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Практики учителя в классе</a:t>
            </a:r>
            <a:endParaRPr lang="en-US" sz="2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5588" y="1322363"/>
            <a:ext cx="4143375" cy="1303363"/>
          </a:xfrm>
        </p:spPr>
        <p:txBody>
          <a:bodyPr/>
          <a:lstStyle/>
          <a:p>
            <a:endParaRPr lang="ru-RU" sz="1800" dirty="0" smtClean="0"/>
          </a:p>
          <a:p>
            <a:endParaRPr lang="ru-RU" sz="2400" dirty="0"/>
          </a:p>
        </p:txBody>
      </p:sp>
      <p:sp>
        <p:nvSpPr>
          <p:cNvPr id="13" name="Rectangle 12"/>
          <p:cNvSpPr/>
          <p:nvPr/>
        </p:nvSpPr>
        <p:spPr>
          <a:xfrm>
            <a:off x="255587" y="2444611"/>
            <a:ext cx="3936585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4398963" y="2444611"/>
            <a:ext cx="4360343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34072430"/>
              </p:ext>
            </p:extLst>
          </p:nvPr>
        </p:nvGraphicFramePr>
        <p:xfrm>
          <a:off x="3275434" y="3566708"/>
          <a:ext cx="5483873" cy="3536409"/>
        </p:xfrm>
        <a:graphic>
          <a:graphicData uri="http://schemas.openxmlformats.org/drawingml/2006/table">
            <a:tbl>
              <a:tblPr/>
              <a:tblGrid>
                <a:gridCol w="1121801"/>
                <a:gridCol w="1121801"/>
                <a:gridCol w="996669"/>
                <a:gridCol w="1121801"/>
                <a:gridCol w="1121801"/>
              </a:tblGrid>
              <a:tr h="268185"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Блок A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Блок B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Блок С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8188"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Конструктивизм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Латвия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-0,08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,12</a:t>
                      </a:r>
                      <a:r>
                        <a:rPr lang="ru-RU" sz="1400" kern="1200" baseline="30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,19</a:t>
                      </a:r>
                      <a:r>
                        <a:rPr lang="ru-RU" sz="1400" kern="1200" baseline="30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**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85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Эстония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0,01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,19</a:t>
                      </a:r>
                      <a:r>
                        <a:rPr lang="ru-RU" sz="1400" kern="1200" baseline="30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**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,30</a:t>
                      </a:r>
                      <a:r>
                        <a:rPr lang="ru-RU" sz="1400" kern="1200" baseline="30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**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09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Россия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-,04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,11</a:t>
                      </a:r>
                      <a:r>
                        <a:rPr lang="ru-RU" sz="1400" kern="1200" baseline="30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**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,20</a:t>
                      </a:r>
                      <a:r>
                        <a:rPr lang="ru-RU" sz="1400" kern="1200" baseline="30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**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4547"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Традиционализм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Латвия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,32</a:t>
                      </a:r>
                      <a:r>
                        <a:rPr lang="ru-RU" sz="1400" kern="1200" baseline="30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**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-0,01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-,13</a:t>
                      </a:r>
                      <a:r>
                        <a:rPr lang="ru-RU" sz="1400" kern="1200" baseline="30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**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Эстония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,23</a:t>
                      </a:r>
                      <a:r>
                        <a:rPr lang="ru-RU" sz="1400" kern="1200" baseline="30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**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0,06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0,10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Россия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,20**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-,02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** -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&lt; 0,01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*  - р &lt; 0,05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82360" y="4398976"/>
            <a:ext cx="221457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Убеждения учителей реализуются в их практике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5587" y="2444611"/>
            <a:ext cx="3936585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129733" y="182880"/>
            <a:ext cx="7719274" cy="70330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Сравнение русскоговорящих учителей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6185132"/>
              </p:ext>
            </p:extLst>
          </p:nvPr>
        </p:nvGraphicFramePr>
        <p:xfrm>
          <a:off x="4024255" y="961332"/>
          <a:ext cx="5119745" cy="2756916"/>
        </p:xfrm>
        <a:graphic>
          <a:graphicData uri="http://schemas.openxmlformats.org/drawingml/2006/table">
            <a:tbl>
              <a:tblPr/>
              <a:tblGrid>
                <a:gridCol w="1135679"/>
                <a:gridCol w="1285352"/>
                <a:gridCol w="1303076"/>
                <a:gridCol w="1395638"/>
              </a:tblGrid>
              <a:tr h="389435">
                <a:tc>
                  <a:txBody>
                    <a:bodyPr/>
                    <a:lstStyle/>
                    <a:p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Рус</a:t>
                      </a:r>
                      <a:r>
                        <a:rPr lang="en-US" sz="14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&amp; </a:t>
                      </a:r>
                      <a:r>
                        <a:rPr lang="ru-RU" sz="14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Лат</a:t>
                      </a:r>
                      <a:r>
                        <a:rPr lang="en-US" sz="14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_</a:t>
                      </a:r>
                      <a:r>
                        <a:rPr lang="ru-RU" sz="14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Рус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Рус</a:t>
                      </a:r>
                      <a:r>
                        <a:rPr lang="en-US" sz="14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 &amp; </a:t>
                      </a:r>
                      <a:r>
                        <a:rPr lang="ru-RU" sz="14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Эст</a:t>
                      </a:r>
                      <a:r>
                        <a:rPr lang="en-US" sz="14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_</a:t>
                      </a:r>
                      <a:r>
                        <a:rPr lang="ru-RU" sz="14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Рус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Все страны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0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Конструктивизм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Есть различия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Есть различия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Есть различия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0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Традиционализм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Нет различий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Есть различия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Нет различий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Process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Есть различия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Нет различий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Есть различия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6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Toolbox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Есть различия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Есть различия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Есть различия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6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System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Есть различия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Нет различий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Есть различия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40331" y="1700269"/>
            <a:ext cx="2476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95 русскоговорящих учителей в Латвии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92 – в Эстонии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46" y="3805688"/>
            <a:ext cx="3348672" cy="296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777" y="3805688"/>
            <a:ext cx="3295230" cy="297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5"/>
          <a:srcRect l="75347" t="40781" r="5156" b="33795"/>
          <a:stretch>
            <a:fillRect/>
          </a:stretch>
        </p:blipFill>
        <p:spPr bwMode="auto">
          <a:xfrm>
            <a:off x="4593809" y="4857760"/>
            <a:ext cx="714380" cy="785818"/>
          </a:xfrm>
          <a:prstGeom prst="rect">
            <a:avLst/>
          </a:prstGeom>
          <a:ln w="3175"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2405575" y="182880"/>
            <a:ext cx="635373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dirty="0" smtClean="0">
                <a:solidFill>
                  <a:prstClr val="white"/>
                </a:solidFill>
              </a:rPr>
              <a:t>Выводы</a:t>
            </a:r>
            <a:endParaRPr lang="en-US" sz="2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2014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85011" y="1328286"/>
            <a:ext cx="8616145" cy="4865420"/>
          </a:xfrm>
        </p:spPr>
        <p:txBody>
          <a:bodyPr>
            <a:noAutofit/>
          </a:bodyPr>
          <a:lstStyle/>
          <a:p>
            <a:r>
              <a:rPr lang="ru-RU" sz="1600" dirty="0" smtClean="0"/>
              <a:t>Различия между убеждениями учителей из разных стран статистически значимы.</a:t>
            </a:r>
          </a:p>
          <a:p>
            <a:endParaRPr lang="ru-RU" sz="1600" dirty="0" smtClean="0"/>
          </a:p>
          <a:p>
            <a:pPr>
              <a:spcAft>
                <a:spcPts val="600"/>
              </a:spcAft>
            </a:pPr>
            <a:r>
              <a:rPr lang="ru-RU" sz="1600" dirty="0" smtClean="0"/>
              <a:t>Российские учителя демонстрируют значимо более высокий уровень конструктивизма, как в общем подходе к обучению, так и в рамках убеждений об эффективном преподавании математики.</a:t>
            </a:r>
          </a:p>
          <a:p>
            <a:r>
              <a:rPr lang="ru-RU" sz="1600" dirty="0" smtClean="0"/>
              <a:t>Однако следует отметить, что 27% российских учителей относится к группе традиционалистов, что свидетельствует о том, что традиции преподавания математики, как набора правил, формул и процедур по-прежнему сильны в России.  </a:t>
            </a:r>
          </a:p>
          <a:p>
            <a:endParaRPr lang="ru-RU" sz="1600" dirty="0" smtClean="0"/>
          </a:p>
          <a:p>
            <a:r>
              <a:rPr lang="ru-RU" sz="1600" dirty="0" smtClean="0"/>
              <a:t>20% российских учителей (8% эстонских, 11% латвийских) образуют группу учителей, которые строят обучение на основании двух подходов одновременно.</a:t>
            </a:r>
          </a:p>
          <a:p>
            <a:endParaRPr lang="ru-RU" sz="1600" dirty="0" smtClean="0"/>
          </a:p>
          <a:p>
            <a:r>
              <a:rPr lang="ru-RU" sz="1600" dirty="0" smtClean="0"/>
              <a:t>В Эстонии большинство учителей имеют средний уровень традиционных и </a:t>
            </a:r>
            <a:r>
              <a:rPr lang="ru-RU" sz="1600" dirty="0" err="1" smtClean="0"/>
              <a:t>конструктивистких</a:t>
            </a:r>
            <a:r>
              <a:rPr lang="ru-RU" sz="1600" dirty="0" smtClean="0"/>
              <a:t> убеждений. Таким образом, достигается установление компромисса между двумя подходами к обучению.</a:t>
            </a:r>
          </a:p>
          <a:p>
            <a:pPr>
              <a:buNone/>
            </a:pPr>
            <a:endParaRPr lang="ru-RU" sz="1600" dirty="0" smtClean="0"/>
          </a:p>
          <a:p>
            <a:r>
              <a:rPr lang="ru-RU" sz="1600" dirty="0" smtClean="0"/>
              <a:t>В Латвии и Эстонии доля учителей, имеющих низкий уровень традиционализма (около 25 % в каждой из стран), превышает такую долю у российских учителей (17,5 %)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33204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2405575" y="182880"/>
            <a:ext cx="635373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dirty="0" smtClean="0">
                <a:solidFill>
                  <a:prstClr val="white"/>
                </a:solidFill>
              </a:rPr>
              <a:t>Выводы</a:t>
            </a:r>
            <a:endParaRPr lang="en-US" sz="2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2014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558265" y="1376412"/>
            <a:ext cx="8228577" cy="4767231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smtClean="0"/>
              <a:t>Общие убеждения учителей о преподавании связаны с их убеждениями об эффективном обучении математике.</a:t>
            </a:r>
          </a:p>
          <a:p>
            <a:endParaRPr lang="ru-RU" sz="2400" dirty="0" smtClean="0"/>
          </a:p>
          <a:p>
            <a:r>
              <a:rPr lang="ru-RU" sz="2400" dirty="0" smtClean="0"/>
              <a:t>Во всех странах учителя математики, независимо от их убеждений, рассматривают системность как важный фактор преподавания, а использование доказательства и точного математического языка как значимую часть математического обучения.</a:t>
            </a:r>
          </a:p>
          <a:p>
            <a:endParaRPr lang="ru-RU" sz="2400" dirty="0" smtClean="0"/>
          </a:p>
          <a:p>
            <a:r>
              <a:rPr lang="ru-RU" sz="2400" dirty="0" smtClean="0"/>
              <a:t>Во всех вовлечённых в исследование странах учителя в основном реализуют свои убеждения на практике.</a:t>
            </a:r>
          </a:p>
          <a:p>
            <a:endParaRPr lang="ru-RU" sz="2400" dirty="0" smtClean="0"/>
          </a:p>
          <a:p>
            <a:r>
              <a:rPr lang="ru-RU" sz="2400" dirty="0" smtClean="0"/>
              <a:t>Убеждения русскоязычных учителей в прибалтийских странах несколько ближе, чем убеждения учителей, преподающих на языках титульных наций,  к убеждениям российских коллег. Тем не менее, статистически значимые различия имеют место в тех же шкалах, что и в исследовании всех учителей.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204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81549" y="182880"/>
            <a:ext cx="635373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dirty="0" smtClean="0">
                <a:solidFill>
                  <a:prstClr val="white"/>
                </a:solidFill>
              </a:rPr>
              <a:t>Продолжение исследования</a:t>
            </a:r>
            <a:endParaRPr lang="en-US" sz="2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2014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503607" y="1335067"/>
            <a:ext cx="7790712" cy="300039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Качественное исследование: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/>
              <a:t> Анализ метафор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/>
              <a:t>Интервьюирование учителей</a:t>
            </a:r>
          </a:p>
          <a:p>
            <a:pPr lvl="2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2000" dirty="0" smtClean="0"/>
              <a:t>Цели: валидизация полученных данных, исследование предположений о социальной желательности ответов, более глубокое описание профилей убеждений. </a:t>
            </a:r>
          </a:p>
          <a:p>
            <a:pPr lvl="2">
              <a:buNone/>
            </a:pPr>
            <a:endParaRPr lang="ru-RU" sz="2000" dirty="0" smtClean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84888" y="4037789"/>
            <a:ext cx="7790712" cy="250033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Модификация анкеты совместно с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разработчиками:</a:t>
            </a:r>
          </a:p>
          <a:p>
            <a:pPr marL="36576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lang="ru-RU" sz="3200" dirty="0" smtClean="0"/>
              <a:t> </a:t>
            </a:r>
            <a:r>
              <a:rPr lang="ru-RU" sz="2000" dirty="0" smtClean="0"/>
              <a:t>Расширение шкалы традиционализма</a:t>
            </a:r>
          </a:p>
          <a:p>
            <a:pPr marL="36576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000" dirty="0" smtClean="0"/>
              <a:t> Доработка отдельных заданий анкеты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515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1371600" y="4888522"/>
            <a:ext cx="6400800" cy="926123"/>
          </a:xfrm>
        </p:spPr>
        <p:txBody>
          <a:bodyPr/>
          <a:lstStyle/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Центр мониторинга качества образования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Институт образования 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НИУ Высшая школа экономики</a:t>
            </a:r>
          </a:p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http://ioe.hse.ru/monitoring/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200" dirty="0" smtClean="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6461" y="3927232"/>
            <a:ext cx="7444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21386F"/>
                </a:solidFill>
              </a:rPr>
              <a:t>Карданова Е.Ю.</a:t>
            </a:r>
          </a:p>
          <a:p>
            <a:pPr algn="ctr">
              <a:buNone/>
            </a:pPr>
            <a:r>
              <a:rPr lang="en-US" dirty="0" smtClean="0">
                <a:solidFill>
                  <a:srgbClr val="21386F"/>
                </a:solidFill>
              </a:rPr>
              <a:t>ekardanova@hse.ru</a:t>
            </a:r>
            <a:endParaRPr lang="ru-RU" dirty="0">
              <a:solidFill>
                <a:srgbClr val="21386F"/>
              </a:solidFill>
            </a:endParaRPr>
          </a:p>
        </p:txBody>
      </p:sp>
      <p:pic>
        <p:nvPicPr>
          <p:cNvPr id="5" name="Picture 4" descr="Институт образова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2" y="1653131"/>
            <a:ext cx="1143008" cy="1143008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http://ioe.hse.ru/data/2014/02/13/1230945753/im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529" y="1847586"/>
            <a:ext cx="904916" cy="7540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351693" y="281667"/>
            <a:ext cx="7715304" cy="1357322"/>
          </a:xfrm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u="sng" dirty="0" smtClean="0"/>
              <a:t>Фокус работы</a:t>
            </a:r>
            <a:r>
              <a:rPr lang="ru-RU" sz="3200" dirty="0" smtClean="0"/>
              <a:t>: исследование и сравнение убеждений учителей математики в России, Эстонии и Латвии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2023269"/>
            <a:ext cx="7950200" cy="425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 bwMode="auto">
          <a:xfrm>
            <a:off x="255588" y="6424713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405575" y="5429874"/>
            <a:ext cx="308749" cy="32260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7228573" y="2625725"/>
            <a:ext cx="327259" cy="34848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2405575" y="182880"/>
            <a:ext cx="635373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Россия: </a:t>
            </a:r>
            <a:r>
              <a:rPr lang="en-US" sz="2800" b="1" dirty="0" smtClean="0">
                <a:solidFill>
                  <a:schemeClr val="bg1"/>
                </a:solidFill>
              </a:rPr>
              <a:t>PISA &amp; TIMSS</a:t>
            </a:r>
            <a:endParaRPr lang="en-US" sz="2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22165" y="2025747"/>
            <a:ext cx="3664635" cy="1422533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Средний балл России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PISA-2009 =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468 (3,3)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Россия занимает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38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место среди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65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стран-участниц</a:t>
            </a:r>
          </a:p>
          <a:p>
            <a:pPr>
              <a:buNone/>
            </a:pPr>
            <a:endParaRPr lang="ru-RU" sz="1600" dirty="0"/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28954623"/>
              </p:ext>
            </p:extLst>
          </p:nvPr>
        </p:nvGraphicFramePr>
        <p:xfrm>
          <a:off x="0" y="1352121"/>
          <a:ext cx="4865078" cy="2983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60383431"/>
              </p:ext>
            </p:extLst>
          </p:nvPr>
        </p:nvGraphicFramePr>
        <p:xfrm>
          <a:off x="4572000" y="396716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14"/>
          <p:cNvSpPr/>
          <p:nvPr/>
        </p:nvSpPr>
        <p:spPr>
          <a:xfrm>
            <a:off x="255588" y="4853354"/>
            <a:ext cx="4143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Средний балл России </a:t>
            </a:r>
            <a:r>
              <a:rPr lang="en-US" dirty="0" smtClean="0"/>
              <a:t>TIMSS-2011 = </a:t>
            </a:r>
            <a:r>
              <a:rPr lang="en-US" b="1" dirty="0" smtClean="0"/>
              <a:t>539 (3,6)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Россия занимает </a:t>
            </a:r>
            <a:r>
              <a:rPr lang="en-US" dirty="0" smtClean="0"/>
              <a:t>6</a:t>
            </a:r>
            <a:r>
              <a:rPr lang="ru-RU" dirty="0" smtClean="0"/>
              <a:t> место среди </a:t>
            </a:r>
            <a:r>
              <a:rPr lang="en-US" dirty="0" smtClean="0"/>
              <a:t>43 </a:t>
            </a:r>
            <a:r>
              <a:rPr lang="ru-RU" dirty="0" smtClean="0"/>
              <a:t>стран-участниц</a:t>
            </a:r>
            <a:r>
              <a:rPr lang="en-US" dirty="0" smtClean="0"/>
              <a:t> (</a:t>
            </a:r>
            <a:r>
              <a:rPr lang="ru-RU" dirty="0" smtClean="0"/>
              <a:t>8 класс)</a:t>
            </a:r>
            <a:endParaRPr lang="ru-RU" dirty="0"/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647836" cy="50006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«убеждение» (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belief)?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683394" y="1318661"/>
            <a:ext cx="796057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ru-RU" sz="2400" dirty="0" smtClean="0">
                <a:latin typeface="+mn-lt"/>
              </a:rPr>
              <a:t>«Убеждения– это мост между знаниями и действием» (</a:t>
            </a:r>
            <a:r>
              <a:rPr lang="ru-RU" sz="2400" dirty="0" smtClean="0"/>
              <a:t>Schmidt </a:t>
            </a:r>
            <a:r>
              <a:rPr lang="en-US" sz="2400" dirty="0" smtClean="0"/>
              <a:t>at all</a:t>
            </a:r>
            <a:r>
              <a:rPr lang="ru-RU" sz="2400" dirty="0" smtClean="0">
                <a:latin typeface="+mn-lt"/>
              </a:rPr>
              <a:t>, 2007)</a:t>
            </a:r>
          </a:p>
          <a:p>
            <a:pPr>
              <a:buNone/>
            </a:pPr>
            <a:r>
              <a:rPr lang="ru-RU" dirty="0" smtClean="0">
                <a:latin typeface="+mn-lt"/>
              </a:rPr>
              <a:t>	- теории или идеи относительно  эффективного преподавания и обучения (Christopher A. Correa,2006) </a:t>
            </a:r>
          </a:p>
          <a:p>
            <a:pPr>
              <a:buNone/>
            </a:pPr>
            <a:endParaRPr lang="en-US" dirty="0" smtClean="0">
              <a:latin typeface="+mn-lt"/>
            </a:endParaRPr>
          </a:p>
          <a:p>
            <a:pPr>
              <a:buNone/>
            </a:pPr>
            <a:r>
              <a:rPr lang="en-US" dirty="0" smtClean="0"/>
              <a:t>	- </a:t>
            </a:r>
            <a:r>
              <a:rPr lang="ru-RU" dirty="0" smtClean="0"/>
              <a:t>любые простые утверждения (осознанные или неосознанные), которые можно вывести из того, что человек говорит или делает и перед которыми можно поставить высказывание: «Я верю, что...»</a:t>
            </a:r>
            <a:r>
              <a:rPr lang="en-US" dirty="0" smtClean="0"/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Rokeach</a:t>
            </a:r>
            <a:r>
              <a:rPr lang="en-US" sz="1600" dirty="0" smtClean="0"/>
              <a:t>, </a:t>
            </a:r>
            <a:r>
              <a:rPr lang="ru-RU" sz="1600" dirty="0" smtClean="0"/>
              <a:t>1968</a:t>
            </a:r>
            <a:r>
              <a:rPr lang="en-US" sz="1600" dirty="0" smtClean="0"/>
              <a:t>)</a:t>
            </a:r>
            <a:endParaRPr lang="ru-RU" sz="1600" dirty="0" smtClean="0"/>
          </a:p>
          <a:p>
            <a:pPr>
              <a:buNone/>
            </a:pPr>
            <a:endParaRPr lang="ru-RU" dirty="0" smtClean="0">
              <a:latin typeface="+mn-lt"/>
            </a:endParaRPr>
          </a:p>
          <a:p>
            <a:pPr>
              <a:buNone/>
            </a:pPr>
            <a:r>
              <a:rPr lang="ru-RU" dirty="0" smtClean="0">
                <a:latin typeface="+mn-lt"/>
              </a:rPr>
              <a:t>	- не существует отдельных установок, учительские установки  находятся в неразрывной связи друг с другом (M.</a:t>
            </a:r>
            <a:r>
              <a:rPr lang="en-US" dirty="0" smtClean="0">
                <a:latin typeface="+mn-lt"/>
              </a:rPr>
              <a:t>F</a:t>
            </a:r>
            <a:r>
              <a:rPr lang="ru-RU" dirty="0" smtClean="0">
                <a:latin typeface="+mn-lt"/>
              </a:rPr>
              <a:t>. Pajares, 1992)</a:t>
            </a:r>
          </a:p>
          <a:p>
            <a:pPr>
              <a:buNone/>
            </a:pPr>
            <a:r>
              <a:rPr lang="ru-RU" dirty="0" smtClean="0">
                <a:latin typeface="+mn-lt"/>
              </a:rPr>
              <a:t>	</a:t>
            </a:r>
          </a:p>
          <a:p>
            <a:endParaRPr lang="en-US" sz="2400" dirty="0" smtClean="0">
              <a:latin typeface="+mn-lt"/>
            </a:endParaRPr>
          </a:p>
          <a:p>
            <a:endParaRPr lang="ru-RU" sz="2400" dirty="0" smtClean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14414" y="4991010"/>
            <a:ext cx="750099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Убеждения – это концепции, взгляды и личная идеология учителя, которые лежат в основе его практики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/>
              </a:rPr>
              <a:t>Описание подходов к обучению математике в рамках модели </a:t>
            </a:r>
            <a:r>
              <a:rPr lang="en-US" sz="2400" b="1" dirty="0" smtClean="0">
                <a:solidFill>
                  <a:schemeClr val="bg1"/>
                </a:solidFill>
                <a:effectLst/>
              </a:rPr>
              <a:t>OECD</a:t>
            </a:r>
            <a:endParaRPr lang="ru-RU" sz="2400" b="1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40602729"/>
              </p:ext>
            </p:extLst>
          </p:nvPr>
        </p:nvGraphicFramePr>
        <p:xfrm>
          <a:off x="1363910" y="1143000"/>
          <a:ext cx="6967883" cy="5047925"/>
        </p:xfrm>
        <a:graphic>
          <a:graphicData uri="http://schemas.openxmlformats.org/drawingml/2006/table">
            <a:tbl>
              <a:tblPr/>
              <a:tblGrid>
                <a:gridCol w="3483577"/>
                <a:gridCol w="3484306"/>
              </a:tblGrid>
              <a:tr h="3828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Традиционный подход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Конструктивистский подход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7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В процессе обучения акцент делается на базовые навыки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В процессе обучения акцент делается на концепцию в целом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8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Главное четко следовать учебной программе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Главное - следовать запросу ученика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Ученик – это «чистый лист», наполняемый информацией, которую дает учитель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Ученик – мыслитель с собственной определенной картиной мира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05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Учитель, как 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правило</a:t>
                      </a:r>
                      <a:r>
                        <a:rPr lang="ru-RU" sz="14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, дидактичен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передавая знания ученикам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Учитель работает в интерактивной манере, выстраивая среду для эффективного обучения учеников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Учитель 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излагает</a:t>
                      </a:r>
                      <a:r>
                        <a:rPr lang="ru-RU" sz="14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правильное 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решение задания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Учитель стремится понять мнение ученика и использует его в дальнейшем на занятии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8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Ученики, как правило, работают индивидуально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Ученики, как правило, работают в группах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17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Оценка знаний рассматривается отдельно от обучения и происходит за счет тестирования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Оценка знаний рассматривается как элемент обучения и происходит за счет наблюдения за 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учащимися,</a:t>
                      </a:r>
                      <a:r>
                        <a:rPr lang="ru-RU" sz="14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за 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их работами и проектами.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4"/>
          <p:cNvSpPr/>
          <p:nvPr/>
        </p:nvSpPr>
        <p:spPr>
          <a:xfrm>
            <a:off x="1997322" y="6206149"/>
            <a:ext cx="70009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/>
              <a:t>Brooks, J.G., Brooks, M.G. (1993) The case for constructivist classrooms</a:t>
            </a:r>
            <a:endParaRPr lang="ru-RU" sz="1200" dirty="0"/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255588" y="6424713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82880"/>
            <a:ext cx="733055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Международные сравнительные исследования</a:t>
            </a:r>
            <a:endParaRPr lang="en-US" sz="2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44538756"/>
              </p:ext>
            </p:extLst>
          </p:nvPr>
        </p:nvGraphicFramePr>
        <p:xfrm>
          <a:off x="255589" y="1097280"/>
          <a:ext cx="8678862" cy="5317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ubtitle 2"/>
          <p:cNvSpPr txBox="1">
            <a:spLocks/>
          </p:cNvSpPr>
          <p:nvPr/>
        </p:nvSpPr>
        <p:spPr bwMode="auto">
          <a:xfrm>
            <a:off x="255588" y="6424713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en-US" sz="800" dirty="0" smtClean="0">
                <a:solidFill>
                  <a:schemeClr val="bg1"/>
                </a:solidFill>
              </a:rPr>
              <a:t>3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913206" y="182880"/>
            <a:ext cx="684610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Результаты </a:t>
            </a:r>
            <a:r>
              <a:rPr lang="en-US" sz="2800" b="1" dirty="0" smtClean="0">
                <a:solidFill>
                  <a:schemeClr val="bg1"/>
                </a:solidFill>
              </a:rPr>
              <a:t>TEDS-M</a:t>
            </a:r>
            <a:r>
              <a:rPr lang="ru-RU" sz="2800" b="1" dirty="0" smtClean="0">
                <a:solidFill>
                  <a:schemeClr val="bg1"/>
                </a:solidFill>
              </a:rPr>
              <a:t>: Россия</a:t>
            </a:r>
            <a:endParaRPr lang="en-US" sz="2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8" y="1331651"/>
            <a:ext cx="8503719" cy="53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457200" y="3060834"/>
            <a:ext cx="3941763" cy="21175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571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48463" y="3060834"/>
            <a:ext cx="3941763" cy="21175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571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492943" y="5141271"/>
            <a:ext cx="336884" cy="32725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913206" y="182880"/>
            <a:ext cx="684610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Результаты </a:t>
            </a:r>
            <a:r>
              <a:rPr lang="en-US" sz="2800" b="1" dirty="0" smtClean="0">
                <a:solidFill>
                  <a:schemeClr val="bg1"/>
                </a:solidFill>
              </a:rPr>
              <a:t>TEDS-M</a:t>
            </a:r>
            <a:r>
              <a:rPr lang="ru-RU" sz="2800" b="1" dirty="0" smtClean="0">
                <a:solidFill>
                  <a:schemeClr val="bg1"/>
                </a:solidFill>
              </a:rPr>
              <a:t>: Россия</a:t>
            </a:r>
            <a:endParaRPr lang="en-US" sz="2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17588" y="1600201"/>
            <a:ext cx="3369212" cy="2735261"/>
          </a:xfrm>
        </p:spPr>
        <p:txBody>
          <a:bodyPr/>
          <a:lstStyle/>
          <a:p>
            <a:pPr eaLnBrk="1" fontAlgn="b" hangingPunct="1"/>
            <a:r>
              <a:rPr lang="ru-RU" sz="1600" dirty="0" smtClean="0"/>
              <a:t>1 - Математика - совокупность формул и процедур </a:t>
            </a:r>
          </a:p>
          <a:p>
            <a:pPr eaLnBrk="1" fontAlgn="b" hangingPunct="1"/>
            <a:r>
              <a:rPr lang="ru-RU" sz="1600" dirty="0" smtClean="0"/>
              <a:t>2 - Математика - процесс познания</a:t>
            </a:r>
          </a:p>
          <a:p>
            <a:pPr eaLnBrk="1" fontAlgn="b" hangingPunct="1"/>
            <a:r>
              <a:rPr lang="ru-RU" sz="1600" dirty="0" smtClean="0"/>
              <a:t>3 - Обучение по инструкции учителя </a:t>
            </a:r>
          </a:p>
          <a:p>
            <a:pPr eaLnBrk="1" fontAlgn="b" hangingPunct="1"/>
            <a:r>
              <a:rPr lang="ru-RU" sz="1600" dirty="0" smtClean="0"/>
              <a:t>4 - Обучение через самостоятельную деятельность</a:t>
            </a:r>
          </a:p>
          <a:p>
            <a:endParaRPr lang="ru-RU" sz="1600" dirty="0"/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75162226"/>
              </p:ext>
            </p:extLst>
          </p:nvPr>
        </p:nvGraphicFramePr>
        <p:xfrm>
          <a:off x="255588" y="1336431"/>
          <a:ext cx="4485224" cy="2999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2194560" y="4335462"/>
            <a:ext cx="678062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F82"/>
                </a:solidFill>
              </a:rPr>
              <a:t>Профессиональное будущее</a:t>
            </a:r>
            <a:endParaRPr lang="ru-RU" dirty="0" smtClean="0">
              <a:solidFill>
                <a:srgbClr val="003F8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73% - не считают преподавательскую деятельность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многообещающей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5% - предполагают, что преподавательская деятельность будет их профессией на всю жизнь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40% - считают, что не будут работать учителями.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55%  - не уверены в том, что преподавание – это их профессия на всю жизнь.</a:t>
            </a:r>
            <a:endParaRPr lang="ru-RU" sz="1600" dirty="0"/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2372</TotalTime>
  <Words>2045</Words>
  <Application>Microsoft Office PowerPoint</Application>
  <PresentationFormat>On-screen Show (4:3)</PresentationFormat>
  <Paragraphs>541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Сравнительное исследование убеждений и практик учителей математики основной школы в России, Эстонии и Латвии</vt:lpstr>
      <vt:lpstr>Slide 2</vt:lpstr>
      <vt:lpstr>Фокус работы: исследование и сравнение убеждений учителей математики в России, Эстонии и Латвии</vt:lpstr>
      <vt:lpstr>Slide 4</vt:lpstr>
      <vt:lpstr>Что такое «убеждение» (belief)?</vt:lpstr>
      <vt:lpstr>Описание подходов к обучению математике в рамках модели OECD</vt:lpstr>
      <vt:lpstr>Slide 7</vt:lpstr>
      <vt:lpstr>Slide 8</vt:lpstr>
      <vt:lpstr>Slide 9</vt:lpstr>
      <vt:lpstr>Slide 10</vt:lpstr>
      <vt:lpstr>Опросник  NorBA</vt:lpstr>
      <vt:lpstr>Slide 12</vt:lpstr>
      <vt:lpstr>Построение шкал</vt:lpstr>
      <vt:lpstr>Slide 14</vt:lpstr>
      <vt:lpstr>Slide 15</vt:lpstr>
      <vt:lpstr>Slide 16</vt:lpstr>
      <vt:lpstr>Slide 17</vt:lpstr>
      <vt:lpstr>Slide 18</vt:lpstr>
      <vt:lpstr>Результаты. Часть Е: Убеждения об эффективном преподавании и обучении математике </vt:lpstr>
      <vt:lpstr>Взаимосвязь убеждений об эффективном преподавании и обучении математике и общего подхода к обучению</vt:lpstr>
      <vt:lpstr>Slide 21</vt:lpstr>
      <vt:lpstr>Сравнение русскоговорящих учителей</vt:lpstr>
      <vt:lpstr>Slide 23</vt:lpstr>
      <vt:lpstr>Slide 24</vt:lpstr>
      <vt:lpstr>Slide 25</vt:lpstr>
      <vt:lpstr>Slide 26</vt:lpstr>
    </vt:vector>
  </TitlesOfParts>
  <Company>hse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Elena Kardanova</cp:lastModifiedBy>
  <cp:revision>42</cp:revision>
  <dcterms:created xsi:type="dcterms:W3CDTF">2010-09-30T06:45:29Z</dcterms:created>
  <dcterms:modified xsi:type="dcterms:W3CDTF">2014-04-26T00:20:52Z</dcterms:modified>
</cp:coreProperties>
</file>