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3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302" r:id="rId15"/>
    <p:sldId id="303" r:id="rId16"/>
    <p:sldId id="272" r:id="rId17"/>
    <p:sldId id="275" r:id="rId18"/>
    <p:sldId id="277" r:id="rId19"/>
    <p:sldId id="293" r:id="rId20"/>
    <p:sldId id="279" r:id="rId21"/>
    <p:sldId id="280" r:id="rId22"/>
    <p:sldId id="281" r:id="rId23"/>
    <p:sldId id="282" r:id="rId24"/>
    <p:sldId id="283" r:id="rId25"/>
    <p:sldId id="287" r:id="rId26"/>
    <p:sldId id="288" r:id="rId27"/>
    <p:sldId id="289" r:id="rId28"/>
    <p:sldId id="290" r:id="rId29"/>
    <p:sldId id="291" r:id="rId30"/>
    <p:sldId id="292" r:id="rId31"/>
    <p:sldId id="294" r:id="rId32"/>
    <p:sldId id="295" r:id="rId33"/>
    <p:sldId id="286" r:id="rId34"/>
    <p:sldId id="297" r:id="rId35"/>
    <p:sldId id="296" r:id="rId36"/>
    <p:sldId id="298" r:id="rId37"/>
    <p:sldId id="299" r:id="rId38"/>
    <p:sldId id="301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rodina\Desktop\&#1063;&#1080;&#1089;&#1083;&#1077;&#1085;&#1085;&#1086;&#1089;&#1090;&#1100;%20&#1076;&#1077;&#1090;&#1077;&#1081;%20&#1074;%20&#1044;&#1054;&#1059;%20&#1076;&#1083;&#1103;%20&#1074;&#1099;&#1089;&#1090;&#1091;&#1087;&#1083;&#1077;&#1085;&#1080;&#1103;%20&#1074;%20&#1048;&#1088;&#1054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rodina\Desktop\&#1063;&#1080;&#1089;&#1083;&#1077;&#1085;&#1085;&#1086;&#1089;&#1090;&#1100;%20&#1076;&#1077;&#1090;&#1077;&#1081;%20&#1074;%20&#1044;&#1054;&#1059;%20&#1076;&#1083;&#1103;%20&#1074;&#1099;&#1089;&#1090;&#1091;&#1087;&#1083;&#1077;&#1085;&#1080;&#1103;%20&#1074;%20&#1048;&#1088;&#1054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rodina\Desktop\&#1063;&#1080;&#1089;&#1083;&#1077;&#1085;&#1085;&#1086;&#1089;&#1090;&#1100;%20&#1076;&#1077;&#1090;&#1077;&#1081;%20&#1074;%20&#1044;&#1054;&#1059;%20&#1076;&#1083;&#1103;%20&#1074;&#1099;&#1089;&#1090;&#1091;&#1087;&#1083;&#1077;&#1085;&#1080;&#1103;%20&#1074;%20&#1048;&#1088;&#1054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ata\PRESENT%20PROJEKTS\&#1051;&#1040;&#1052;&#1048;&#1044;%20&#1074;&#1085;&#1091;&#1090;&#1088;&#1077;&#1085;&#1085;&#1077;&#1077;\&#1057;&#1077;&#1084;&#1080;&#1085;&#1072;&#1088;&#1099;,%20&#1082;&#1086;&#1085;&#1092;&#1077;&#1088;&#1077;&#1085;&#1094;&#1080;&#1080;,%20&#1074;&#1099;&#1089;&#1090;&#1091;&#1087;&#1083;&#1077;&#1085;&#1080;&#1103;\&#1042;&#1099;&#1089;&#1090;&#1091;&#1087;&#1083;&#1077;&#1085;&#1080;&#1077;%20&#1074;%20&#1048;&#1088;&#1054;%2013%20&#1084;&#1072;&#1103;\&#1043;&#1088;&#1072;&#1092;&#1080;&#1082;&#1080;%20&#1082;%20&#1087;&#1088;&#1077;&#1079;&#1077;&#1085;&#1090;&#1072;&#1094;&#1080;&#1080;%20&#1052;&#1069;&#1054;%20&#1080;%20&#1047;&#1055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ata\PRESENT%20PROJEKTS\&#1051;&#1040;&#1052;&#1048;&#1044;%20&#1074;&#1085;&#1091;&#1090;&#1088;&#1077;&#1085;&#1085;&#1077;&#1077;\&#1057;&#1077;&#1084;&#1080;&#1085;&#1072;&#1088;&#1099;,%20&#1082;&#1086;&#1085;&#1092;&#1077;&#1088;&#1077;&#1085;&#1094;&#1080;&#1080;,%20&#1074;&#1099;&#1089;&#1090;&#1091;&#1087;&#1083;&#1077;&#1085;&#1080;&#1103;\&#1042;&#1099;&#1089;&#1090;&#1091;&#1087;&#1083;&#1077;&#1085;&#1080;&#1077;%20&#1074;%20&#1048;&#1088;&#1054;%2013%20&#1084;&#1072;&#1103;\&#1043;&#1088;&#1072;&#1092;&#1080;&#1082;&#1080;%20&#1082;%20&#1087;&#1088;&#1077;&#1079;&#1077;&#1085;&#1090;&#1072;&#1094;&#1080;&#1080;%20&#1052;&#1069;&#1054;%20&#1080;%20&#1047;&#1055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ata\PRESENT%20PROJEKTS\&#1051;&#1040;&#1052;&#1048;&#1044;%20&#1074;&#1085;&#1091;&#1090;&#1088;&#1077;&#1085;&#1085;&#1077;&#1077;\&#1057;&#1077;&#1084;&#1080;&#1085;&#1072;&#1088;&#1099;,%20&#1082;&#1086;&#1085;&#1092;&#1077;&#1088;&#1077;&#1085;&#1094;&#1080;&#1080;,%20&#1074;&#1099;&#1089;&#1090;&#1091;&#1087;&#1083;&#1077;&#1085;&#1080;&#1103;\&#1042;&#1099;&#1089;&#1090;&#1091;&#1087;&#1083;&#1077;&#1085;&#1080;&#1077;%20&#1074;%20&#1048;&#1088;&#1054;%2013%20&#1084;&#1072;&#1103;\&#1043;&#1088;&#1072;&#1092;&#1080;&#1082;&#1080;%20&#1082;%20&#1087;&#1088;&#1077;&#1079;&#1077;&#1085;&#1090;&#1072;&#1094;&#1080;&#1080;%20&#1052;&#1069;&#1054;%20&#1080;%20&#1047;&#1055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ata\PRESENT%20PROJEKTS\&#1051;&#1040;&#1052;&#1048;&#1044;%20&#1074;&#1085;&#1091;&#1090;&#1088;&#1077;&#1085;&#1085;&#1077;&#1077;\&#1057;&#1077;&#1084;&#1080;&#1085;&#1072;&#1088;&#1099;,%20&#1082;&#1086;&#1085;&#1092;&#1077;&#1088;&#1077;&#1085;&#1094;&#1080;&#1080;,%20&#1074;&#1099;&#1089;&#1090;&#1091;&#1087;&#1083;&#1077;&#1085;&#1080;&#1103;\&#1042;&#1099;&#1089;&#1090;&#1091;&#1087;&#1083;&#1077;&#1085;&#1080;&#1077;%20&#1074;%20&#1048;&#1088;&#1054;%2013%20&#1084;&#1072;&#1103;\&#1043;&#1088;&#1072;&#1092;&#1080;&#1082;&#1080;%20&#1082;%20&#1087;&#1088;&#1077;&#1079;&#1077;&#1085;&#1090;&#1072;&#1094;&#1080;&#1080;%20&#1052;&#1069;&#1054;%20&#1080;%20&#1047;&#1055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ata\PRESENT%20PROJEKTS\&#1051;&#1040;&#1052;&#1048;&#1044;%20&#1074;&#1085;&#1091;&#1090;&#1088;&#1077;&#1085;&#1085;&#1077;&#1077;\&#1057;&#1077;&#1084;&#1080;&#1085;&#1072;&#1088;&#1099;,%20&#1082;&#1086;&#1085;&#1092;&#1077;&#1088;&#1077;&#1085;&#1094;&#1080;&#1080;,%20&#1074;&#1099;&#1089;&#1090;&#1091;&#1087;&#1083;&#1077;&#1085;&#1080;&#1103;\&#1042;&#1099;&#1089;&#1090;&#1091;&#1087;&#1083;&#1077;&#1085;&#1080;&#1077;%20&#1074;%20&#1048;&#1088;&#1054;%2013%20&#1084;&#1072;&#1103;\&#1043;&#1088;&#1072;&#1092;&#1080;&#1082;&#1080;%20&#1082;%20&#1087;&#1088;&#1077;&#1079;&#1077;&#1085;&#1090;&#1072;&#1094;&#1080;&#1080;%20&#1052;&#1069;&#1054;%20&#1080;%20&#1047;&#1055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ata\PRESENT%20PROJEKTS\&#1051;&#1040;&#1052;&#1048;&#1044;%20&#1074;&#1085;&#1091;&#1090;&#1088;&#1077;&#1085;&#1085;&#1077;&#1077;\&#1052;&#1086;&#1085;&#1080;&#1090;&#1086;&#1088;&#1080;&#1085;&#1075;%20&#1047;&#1040;&#1056;&#1055;&#1051;&#1040;&#1058;%20&#1074;%202014%20&#1075;&#1086;&#1076;&#1091;\&#1074;&#1089;&#1077;%20&#1076;&#1072;&#1085;&#1085;&#1099;&#1077;%20&#1087;&#1086;%20&#1079;&#1072;&#1088;&#1087;&#1083;&#1072;&#1090;&#1077;_21_02_2014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Nata\PRESENT%20PROJEKTS\&#1051;&#1040;&#1052;&#1048;&#1044;%20&#1074;&#1085;&#1091;&#1090;&#1088;&#1077;&#1085;&#1085;&#1077;&#1077;\&#1052;&#1086;&#1085;&#1080;&#1090;&#1086;&#1088;&#1080;&#1085;&#1075;%20&#1047;&#1040;&#1056;&#1055;&#1051;&#1040;&#1058;%20&#1074;%202014%20&#1075;&#1086;&#1076;&#1091;\&#1074;&#1089;&#1077;%20&#1076;&#1072;&#1085;&#1085;&#1099;&#1077;%20&#1087;&#1086;%20&#1079;&#1072;&#1088;&#1087;&#1083;&#1072;&#1090;&#1077;_21_02_20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ata\PRESENT%20PROJEKTS\&#1051;&#1040;&#1052;&#1048;&#1044;%20&#1074;&#1085;&#1091;&#1090;&#1088;&#1077;&#1085;&#1085;&#1077;&#1077;\&#1057;&#1077;&#1084;&#1080;&#1085;&#1072;&#1088;&#1099;,%20&#1082;&#1086;&#1085;&#1092;&#1077;&#1088;&#1077;&#1085;&#1094;&#1080;&#1080;,%20&#1074;&#1099;&#1089;&#1090;&#1091;&#1087;&#1083;&#1077;&#1085;&#1080;&#1103;\&#1042;&#1099;&#1089;&#1090;&#1091;&#1087;&#1083;&#1077;&#1085;&#1080;&#1077;%20&#1074;%20&#1048;&#1088;&#1054;%2013%20&#1084;&#1072;&#1103;\&#1043;&#1088;&#1072;&#1092;&#1080;&#1082;&#1080;%20&#1082;%20&#1087;&#1088;&#1077;&#1079;&#1077;&#1085;&#1090;&#1072;&#1094;&#1080;&#1080;%20&#1052;&#1069;&#1054;%20&#1080;%20&#1047;&#1055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ata\PRESENT%20PROJEKTS\&#1051;&#1040;&#1052;&#1048;&#1044;%20&#1074;&#1085;&#1091;&#1090;&#1088;&#1077;&#1085;&#1085;&#1077;&#1077;\&#1057;&#1077;&#1084;&#1080;&#1085;&#1072;&#1088;&#1099;,%20&#1082;&#1086;&#1085;&#1092;&#1077;&#1088;&#1077;&#1085;&#1094;&#1080;&#1080;,%20&#1074;&#1099;&#1089;&#1090;&#1091;&#1087;&#1083;&#1077;&#1085;&#1080;&#1103;\&#1042;&#1099;&#1089;&#1090;&#1091;&#1087;&#1083;&#1077;&#1085;&#1080;&#1077;%20&#1074;%20&#1048;&#1088;&#1054;%2013%20&#1084;&#1072;&#1103;\&#1043;&#1088;&#1072;&#1092;&#1080;&#1082;&#1080;%20&#1082;%20&#1087;&#1088;&#1077;&#1079;&#1077;&#1085;&#1090;&#1072;&#1094;&#1080;&#1080;%20&#1052;&#1069;&#1054;%20&#1080;%20&#1047;&#1055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ata\PRESENT%20PROJEKTS\&#1051;&#1040;&#1052;&#1048;&#1044;%20&#1074;&#1085;&#1091;&#1090;&#1088;&#1077;&#1085;&#1085;&#1077;&#1077;\&#1057;&#1077;&#1084;&#1080;&#1085;&#1072;&#1088;&#1099;,%20&#1082;&#1086;&#1085;&#1092;&#1077;&#1088;&#1077;&#1085;&#1094;&#1080;&#1080;,%20&#1074;&#1099;&#1089;&#1090;&#1091;&#1087;&#1083;&#1077;&#1085;&#1080;&#1103;\&#1042;&#1099;&#1089;&#1090;&#1091;&#1087;&#1083;&#1077;&#1085;&#1080;&#1077;%20&#1074;%20&#1048;&#1088;&#1054;%2013%20&#1084;&#1072;&#1103;\&#1043;&#1088;&#1072;&#1092;&#1080;&#1082;&#1080;%20&#1082;%20&#1087;&#1088;&#1077;&#1079;&#1077;&#1085;&#1090;&#1072;&#1094;&#1080;&#1080;%20&#1052;&#1069;&#1054;%20&#1080;%20&#1047;&#1055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ata\PRESENT%20PROJEKTS\&#1051;&#1040;&#1052;&#1048;&#1044;%20&#1074;&#1085;&#1091;&#1090;&#1088;&#1077;&#1085;&#1085;&#1077;&#1077;\&#1057;&#1077;&#1084;&#1080;&#1085;&#1072;&#1088;&#1099;,%20&#1082;&#1086;&#1085;&#1092;&#1077;&#1088;&#1077;&#1085;&#1094;&#1080;&#1080;,%20&#1074;&#1099;&#1089;&#1090;&#1091;&#1087;&#1083;&#1077;&#1085;&#1080;&#1103;\&#1042;&#1099;&#1089;&#1090;&#1091;&#1087;&#1083;&#1077;&#1085;&#1080;&#1077;%20&#1074;%20&#1048;&#1088;&#1054;%2013%20&#1084;&#1072;&#1103;\&#1043;&#1088;&#1072;&#1092;&#1080;&#1082;&#1080;%20&#1082;%20&#1087;&#1088;&#1077;&#1079;&#1077;&#1085;&#1090;&#1072;&#1094;&#1080;&#1080;%20&#1052;&#1069;&#1054;%20&#1080;%20&#1047;&#1055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rodina\Desktop\&#1063;&#1080;&#1089;&#1083;&#1077;&#1085;&#1085;&#1086;&#1089;&#1090;&#1100;%20&#1076;&#1077;&#1090;&#1077;&#1081;%20&#1074;%20&#1044;&#1054;&#1059;%20&#1076;&#1083;&#1103;%20&#1074;&#1099;&#1089;&#1090;&#1091;&#1087;&#1083;&#1077;&#1085;&#1080;&#1103;%20&#1074;%20&#1048;&#1088;&#105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40400919071923"/>
          <c:y val="0.22979836285996713"/>
          <c:w val="0.68073881628827448"/>
          <c:h val="0.386705252122983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работников с высшим образованием, 2010 г. (Статистический сборник «Труд и занятость в России», 2013 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Пед.работники ДОО</c:v>
                </c:pt>
                <c:pt idx="1">
                  <c:v>Пед.работники ОО</c:v>
                </c:pt>
                <c:pt idx="2">
                  <c:v>все экономически активное население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0.41499999999999998</c:v>
                </c:pt>
                <c:pt idx="1">
                  <c:v>0.79900000000000004</c:v>
                </c:pt>
                <c:pt idx="2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403584"/>
        <c:axId val="53550464"/>
        <c:axId val="0"/>
      </c:bar3DChart>
      <c:catAx>
        <c:axId val="52403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3550464"/>
        <c:crosses val="autoZero"/>
        <c:auto val="1"/>
        <c:lblAlgn val="ctr"/>
        <c:lblOffset val="100"/>
        <c:noMultiLvlLbl val="0"/>
      </c:catAx>
      <c:valAx>
        <c:axId val="5355046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52403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Лист1!$A$8</c:f>
              <c:strCache>
                <c:ptCount val="1"/>
                <c:pt idx="0">
                  <c:v>Воронежская область</c:v>
                </c:pt>
              </c:strCache>
            </c:strRef>
          </c:tx>
          <c:invertIfNegative val="0"/>
          <c:cat>
            <c:numRef>
              <c:f>Лист1!$B$7:$D$7</c:f>
              <c:numCache>
                <c:formatCode>m/d/yyyy</c:formatCode>
                <c:ptCount val="3"/>
                <c:pt idx="0">
                  <c:v>41518</c:v>
                </c:pt>
                <c:pt idx="1">
                  <c:v>41548</c:v>
                </c:pt>
                <c:pt idx="2">
                  <c:v>41579</c:v>
                </c:pt>
              </c:numCache>
            </c:numRef>
          </c:cat>
          <c:val>
            <c:numRef>
              <c:f>Лист1!$B$8:$D$8</c:f>
              <c:numCache>
                <c:formatCode>General</c:formatCode>
                <c:ptCount val="3"/>
                <c:pt idx="0">
                  <c:v>64532</c:v>
                </c:pt>
                <c:pt idx="1">
                  <c:v>64647</c:v>
                </c:pt>
                <c:pt idx="2">
                  <c:v>65037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417280"/>
        <c:axId val="120419072"/>
      </c:barChart>
      <c:dateAx>
        <c:axId val="12041728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20419072"/>
        <c:crosses val="autoZero"/>
        <c:auto val="1"/>
        <c:lblOffset val="100"/>
        <c:baseTimeUnit val="months"/>
      </c:dateAx>
      <c:valAx>
        <c:axId val="120419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0417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Лист1!$A$11</c:f>
              <c:strCache>
                <c:ptCount val="1"/>
                <c:pt idx="0">
                  <c:v>Свердловская область</c:v>
                </c:pt>
              </c:strCache>
            </c:strRef>
          </c:tx>
          <c:invertIfNegative val="0"/>
          <c:cat>
            <c:numRef>
              <c:f>Лист1!$B$10:$E$10</c:f>
              <c:numCache>
                <c:formatCode>m/d/yyyy</c:formatCode>
                <c:ptCount val="4"/>
                <c:pt idx="0">
                  <c:v>41518</c:v>
                </c:pt>
                <c:pt idx="1">
                  <c:v>41548</c:v>
                </c:pt>
                <c:pt idx="2">
                  <c:v>41579</c:v>
                </c:pt>
                <c:pt idx="3">
                  <c:v>41609</c:v>
                </c:pt>
              </c:numCache>
            </c:numRef>
          </c:cat>
          <c:val>
            <c:numRef>
              <c:f>Лист1!$B$11:$E$11</c:f>
              <c:numCache>
                <c:formatCode>General</c:formatCode>
                <c:ptCount val="4"/>
                <c:pt idx="0">
                  <c:v>175763</c:v>
                </c:pt>
                <c:pt idx="1">
                  <c:v>179363</c:v>
                </c:pt>
                <c:pt idx="2">
                  <c:v>179363</c:v>
                </c:pt>
                <c:pt idx="3">
                  <c:v>180382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439168"/>
        <c:axId val="120440704"/>
      </c:barChart>
      <c:dateAx>
        <c:axId val="12043916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20440704"/>
        <c:crosses val="autoZero"/>
        <c:auto val="1"/>
        <c:lblOffset val="100"/>
        <c:baseTimeUnit val="months"/>
      </c:dateAx>
      <c:valAx>
        <c:axId val="120440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0439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Лист1!$A$14</c:f>
              <c:strCache>
                <c:ptCount val="1"/>
                <c:pt idx="0">
                  <c:v>Республика Северная Осетия</c:v>
                </c:pt>
              </c:strCache>
            </c:strRef>
          </c:tx>
          <c:invertIfNegative val="0"/>
          <c:cat>
            <c:numRef>
              <c:f>Лист1!$B$13:$E$13</c:f>
              <c:numCache>
                <c:formatCode>m/d/yyyy</c:formatCode>
                <c:ptCount val="4"/>
                <c:pt idx="0">
                  <c:v>41518</c:v>
                </c:pt>
                <c:pt idx="1">
                  <c:v>41548</c:v>
                </c:pt>
                <c:pt idx="2">
                  <c:v>41579</c:v>
                </c:pt>
                <c:pt idx="3">
                  <c:v>41609</c:v>
                </c:pt>
              </c:numCache>
            </c:numRef>
          </c:cat>
          <c:val>
            <c:numRef>
              <c:f>Лист1!$B$14:$E$14</c:f>
              <c:numCache>
                <c:formatCode>General</c:formatCode>
                <c:ptCount val="4"/>
                <c:pt idx="0">
                  <c:v>23995</c:v>
                </c:pt>
                <c:pt idx="1">
                  <c:v>26460</c:v>
                </c:pt>
                <c:pt idx="2">
                  <c:v>26885</c:v>
                </c:pt>
                <c:pt idx="3">
                  <c:v>27030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481280"/>
        <c:axId val="120482816"/>
      </c:barChart>
      <c:dateAx>
        <c:axId val="12048128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20482816"/>
        <c:crosses val="autoZero"/>
        <c:auto val="1"/>
        <c:lblOffset val="100"/>
        <c:baseTimeUnit val="months"/>
      </c:dateAx>
      <c:valAx>
        <c:axId val="120482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0481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15507436570428"/>
          <c:y val="5.1400554097404488E-2"/>
          <c:w val="0.53595603674540682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расходы!$A$12</c:f>
              <c:strCache>
                <c:ptCount val="1"/>
                <c:pt idx="0">
                  <c:v>Расходы на образование консолидированных бюджетов субъектов РФ (в ценах 2008 года), млрд. руб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расходы!$D$11:$G$11</c:f>
              <c:strCache>
                <c:ptCount val="4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</c:strCache>
            </c:strRef>
          </c:cat>
          <c:val>
            <c:numRef>
              <c:f>расходы!$D$12:$G$12</c:f>
              <c:numCache>
                <c:formatCode>0</c:formatCode>
                <c:ptCount val="4"/>
                <c:pt idx="0">
                  <c:v>1184.4203354449401</c:v>
                </c:pt>
                <c:pt idx="1">
                  <c:v>1316.5457100135889</c:v>
                </c:pt>
                <c:pt idx="2">
                  <c:v>1470.6628554881465</c:v>
                </c:pt>
                <c:pt idx="3">
                  <c:v>1586.6602984727499</c:v>
                </c:pt>
              </c:numCache>
            </c:numRef>
          </c:val>
        </c:ser>
        <c:ser>
          <c:idx val="1"/>
          <c:order val="1"/>
          <c:tx>
            <c:strRef>
              <c:f>расходы!$A$13</c:f>
              <c:strCache>
                <c:ptCount val="1"/>
                <c:pt idx="0">
                  <c:v>Расходы на дошкольное образование консолидированных бюджетов субъектов РФ (в ценах 2008 года), млрд. руб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расходы!$D$11:$G$11</c:f>
              <c:strCache>
                <c:ptCount val="4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</c:strCache>
            </c:strRef>
          </c:cat>
          <c:val>
            <c:numRef>
              <c:f>расходы!$D$13:$G$13</c:f>
              <c:numCache>
                <c:formatCode>0</c:formatCode>
                <c:ptCount val="4"/>
                <c:pt idx="0">
                  <c:v>258.77969564777493</c:v>
                </c:pt>
                <c:pt idx="1">
                  <c:v>297.31455314587231</c:v>
                </c:pt>
                <c:pt idx="2">
                  <c:v>333.75019414265535</c:v>
                </c:pt>
                <c:pt idx="3">
                  <c:v>402.925783032612</c:v>
                </c:pt>
              </c:numCache>
            </c:numRef>
          </c:val>
        </c:ser>
        <c:ser>
          <c:idx val="2"/>
          <c:order val="2"/>
          <c:tx>
            <c:strRef>
              <c:f>расходы!$A$14</c:f>
              <c:strCache>
                <c:ptCount val="1"/>
                <c:pt idx="0">
                  <c:v>Расходы на общее образование консолидированных бюджетов субъектов РФ (в ценах 2008 года), млрд. руб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расходы!$D$11:$G$11</c:f>
              <c:strCache>
                <c:ptCount val="4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</c:strCache>
            </c:strRef>
          </c:cat>
          <c:val>
            <c:numRef>
              <c:f>расходы!$D$14:$G$14</c:f>
              <c:numCache>
                <c:formatCode>0</c:formatCode>
                <c:ptCount val="4"/>
                <c:pt idx="0">
                  <c:v>670.65893039883827</c:v>
                </c:pt>
                <c:pt idx="1">
                  <c:v>746.3575442439294</c:v>
                </c:pt>
                <c:pt idx="2">
                  <c:v>844.8312310377645</c:v>
                </c:pt>
                <c:pt idx="3">
                  <c:v>896.74880953278625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531584"/>
        <c:axId val="120545664"/>
      </c:barChart>
      <c:catAx>
        <c:axId val="120531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0545664"/>
        <c:crosses val="autoZero"/>
        <c:auto val="1"/>
        <c:lblAlgn val="ctr"/>
        <c:lblOffset val="100"/>
        <c:noMultiLvlLbl val="0"/>
      </c:catAx>
      <c:valAx>
        <c:axId val="12054566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20531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722222222222225"/>
          <c:y val="5.8265893846602509E-2"/>
          <c:w val="0.34166666666666667"/>
          <c:h val="0.8880978419364246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расходы!$A$21</c:f>
              <c:strCache>
                <c:ptCount val="1"/>
                <c:pt idx="0">
                  <c:v>на дошкольное образование, %</c:v>
                </c:pt>
              </c:strCache>
            </c:strRef>
          </c:tx>
          <c:spPr>
            <a:ln w="44450"/>
          </c:spP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расходы!$D$20:$G$20</c:f>
              <c:strCache>
                <c:ptCount val="4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</c:strCache>
            </c:strRef>
          </c:cat>
          <c:val>
            <c:numRef>
              <c:f>расходы!$D$21:$G$21</c:f>
              <c:numCache>
                <c:formatCode>0.0</c:formatCode>
                <c:ptCount val="4"/>
                <c:pt idx="0">
                  <c:v>21.848636662470138</c:v>
                </c:pt>
                <c:pt idx="1">
                  <c:v>22.582926736573661</c:v>
                </c:pt>
                <c:pt idx="2">
                  <c:v>22.693861675854738</c:v>
                </c:pt>
                <c:pt idx="3">
                  <c:v>25.394584046783685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расходы!$A$22</c:f>
              <c:strCache>
                <c:ptCount val="1"/>
                <c:pt idx="0">
                  <c:v>на общее образование, %</c:v>
                </c:pt>
              </c:strCache>
            </c:strRef>
          </c:tx>
          <c:spPr>
            <a:ln w="44450"/>
          </c:spP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расходы!$D$20:$G$20</c:f>
              <c:strCache>
                <c:ptCount val="4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</c:strCache>
            </c:strRef>
          </c:cat>
          <c:val>
            <c:numRef>
              <c:f>расходы!$D$22:$G$22</c:f>
              <c:numCache>
                <c:formatCode>0.0</c:formatCode>
                <c:ptCount val="4"/>
                <c:pt idx="0">
                  <c:v>56.623388701520241</c:v>
                </c:pt>
                <c:pt idx="1">
                  <c:v>56.690591034338325</c:v>
                </c:pt>
                <c:pt idx="2">
                  <c:v>57.445608820884111</c:v>
                </c:pt>
                <c:pt idx="3">
                  <c:v>56.518008952260026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расходы!$A$23</c:f>
              <c:strCache>
                <c:ptCount val="1"/>
                <c:pt idx="0">
                  <c:v>на начальное и среднее профессиональное образование, %</c:v>
                </c:pt>
              </c:strCache>
            </c:strRef>
          </c:tx>
          <c:spPr>
            <a:ln w="44450"/>
          </c:spP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расходы!$D$20:$G$20</c:f>
              <c:strCache>
                <c:ptCount val="4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</c:strCache>
            </c:strRef>
          </c:cat>
          <c:val>
            <c:numRef>
              <c:f>расходы!$D$23:$G$23</c:f>
              <c:numCache>
                <c:formatCode>0.0</c:formatCode>
                <c:ptCount val="4"/>
                <c:pt idx="0">
                  <c:v>8.8617991724967489</c:v>
                </c:pt>
                <c:pt idx="1">
                  <c:v>8.0840606392419723</c:v>
                </c:pt>
                <c:pt idx="2">
                  <c:v>8.8025178522831453</c:v>
                </c:pt>
                <c:pt idx="3">
                  <c:v>8.0895145879139836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расходы!$A$24</c:f>
              <c:strCache>
                <c:ptCount val="1"/>
                <c:pt idx="0">
                  <c:v>на высшее образование, %</c:v>
                </c:pt>
              </c:strCache>
            </c:strRef>
          </c:tx>
          <c:cat>
            <c:strRef>
              <c:f>расходы!$D$20:$G$20</c:f>
              <c:strCache>
                <c:ptCount val="4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</c:strCache>
            </c:strRef>
          </c:cat>
          <c:val>
            <c:numRef>
              <c:f>расходы!$D$24:$G$24</c:f>
              <c:numCache>
                <c:formatCode>0.0</c:formatCode>
                <c:ptCount val="4"/>
                <c:pt idx="0">
                  <c:v>0.91704052348445808</c:v>
                </c:pt>
                <c:pt idx="1">
                  <c:v>0.84058641543221291</c:v>
                </c:pt>
                <c:pt idx="2">
                  <c:v>0.79051320441172812</c:v>
                </c:pt>
                <c:pt idx="3">
                  <c:v>0.72661486174553114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424128"/>
        <c:axId val="53425664"/>
      </c:lineChart>
      <c:catAx>
        <c:axId val="53424128"/>
        <c:scaling>
          <c:orientation val="minMax"/>
        </c:scaling>
        <c:delete val="0"/>
        <c:axPos val="b"/>
        <c:majorTickMark val="out"/>
        <c:minorTickMark val="none"/>
        <c:tickLblPos val="nextTo"/>
        <c:crossAx val="53425664"/>
        <c:crosses val="autoZero"/>
        <c:auto val="1"/>
        <c:lblAlgn val="ctr"/>
        <c:lblOffset val="100"/>
        <c:noMultiLvlLbl val="0"/>
      </c:catAx>
      <c:valAx>
        <c:axId val="5342566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53424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494444444444445"/>
          <c:y val="5.474231974104974E-2"/>
          <c:w val="0.31005555555555553"/>
          <c:h val="0.9236005548934175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391010601053963"/>
          <c:y val="4.2048929663608563E-2"/>
          <c:w val="0.53213646656102465"/>
          <c:h val="0.789879935686163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МЭО!$B$18</c:f>
              <c:strCache>
                <c:ptCount val="1"/>
                <c:pt idx="0">
                  <c:v>2012 год</c:v>
                </c:pt>
              </c:strCache>
            </c:strRef>
          </c:tx>
          <c:invertIfNegative val="0"/>
          <c:dLbls>
            <c:dLbl>
              <c:idx val="5"/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МЭО!$A$19:$A$24</c:f>
              <c:strCache>
                <c:ptCount val="6"/>
                <c:pt idx="0">
                  <c:v>все нравится</c:v>
                </c:pt>
                <c:pt idx="1">
                  <c:v>высокая нагрузка, переработки и т.д.</c:v>
                </c:pt>
                <c:pt idx="2">
                  <c:v>работа находится далеко от дома</c:v>
                </c:pt>
                <c:pt idx="3">
                  <c:v>плохая ресурсная и техническая база ДОУ (старые помещения, плохие условия для прогулок и занятий спортом, мало игрушек и книг для детей и т.д.)</c:v>
                </c:pt>
                <c:pt idx="4">
                  <c:v>плохое социальное обеспечение (путевки, дополнительное медицинское обслуживание, питание и т.д.)</c:v>
                </c:pt>
                <c:pt idx="5">
                  <c:v>низкий уровень заработной платы</c:v>
                </c:pt>
              </c:strCache>
            </c:strRef>
          </c:cat>
          <c:val>
            <c:numRef>
              <c:f>МЭО!$B$19:$B$24</c:f>
              <c:numCache>
                <c:formatCode>General</c:formatCode>
                <c:ptCount val="6"/>
                <c:pt idx="0">
                  <c:v>37.200000000000003</c:v>
                </c:pt>
                <c:pt idx="1">
                  <c:v>9.5</c:v>
                </c:pt>
                <c:pt idx="2">
                  <c:v>10</c:v>
                </c:pt>
                <c:pt idx="3">
                  <c:v>13.8</c:v>
                </c:pt>
                <c:pt idx="4">
                  <c:v>20.8</c:v>
                </c:pt>
                <c:pt idx="5">
                  <c:v>43.5</c:v>
                </c:pt>
              </c:numCache>
            </c:numRef>
          </c:val>
        </c:ser>
        <c:ser>
          <c:idx val="1"/>
          <c:order val="1"/>
          <c:tx>
            <c:strRef>
              <c:f>МЭО!$C$18</c:f>
              <c:strCache>
                <c:ptCount val="1"/>
                <c:pt idx="0">
                  <c:v>2013 год</c:v>
                </c:pt>
              </c:strCache>
            </c:strRef>
          </c:tx>
          <c:invertIfNegative val="0"/>
          <c:dLbls>
            <c:dLbl>
              <c:idx val="5"/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МЭО!$A$19:$A$24</c:f>
              <c:strCache>
                <c:ptCount val="6"/>
                <c:pt idx="0">
                  <c:v>все нравится</c:v>
                </c:pt>
                <c:pt idx="1">
                  <c:v>высокая нагрузка, переработки и т.д.</c:v>
                </c:pt>
                <c:pt idx="2">
                  <c:v>работа находится далеко от дома</c:v>
                </c:pt>
                <c:pt idx="3">
                  <c:v>плохая ресурсная и техническая база ДОУ (старые помещения, плохие условия для прогулок и занятий спортом, мало игрушек и книг для детей и т.д.)</c:v>
                </c:pt>
                <c:pt idx="4">
                  <c:v>плохое социальное обеспечение (путевки, дополнительное медицинское обслуживание, питание и т.д.)</c:v>
                </c:pt>
                <c:pt idx="5">
                  <c:v>низкий уровень заработной платы</c:v>
                </c:pt>
              </c:strCache>
            </c:strRef>
          </c:cat>
          <c:val>
            <c:numRef>
              <c:f>МЭО!$C$19:$C$24</c:f>
              <c:numCache>
                <c:formatCode>General</c:formatCode>
                <c:ptCount val="6"/>
                <c:pt idx="0">
                  <c:v>45.1</c:v>
                </c:pt>
                <c:pt idx="1">
                  <c:v>9.8000000000000007</c:v>
                </c:pt>
                <c:pt idx="2">
                  <c:v>10.9</c:v>
                </c:pt>
                <c:pt idx="3">
                  <c:v>16</c:v>
                </c:pt>
                <c:pt idx="4">
                  <c:v>22.1</c:v>
                </c:pt>
                <c:pt idx="5">
                  <c:v>28.2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902592"/>
        <c:axId val="119904128"/>
      </c:barChart>
      <c:catAx>
        <c:axId val="11990259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19904128"/>
        <c:crosses val="autoZero"/>
        <c:auto val="1"/>
        <c:lblAlgn val="ctr"/>
        <c:lblOffset val="100"/>
        <c:noMultiLvlLbl val="0"/>
      </c:catAx>
      <c:valAx>
        <c:axId val="119904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9902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8792282399957414E-2"/>
          <c:y val="0.88576867971778761"/>
          <c:w val="0.92260657355428077"/>
          <c:h val="8.4731753714271954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62729658792652"/>
          <c:y val="5.0925925925925923E-2"/>
          <c:w val="0.78488801399825026"/>
          <c:h val="0.711040000719599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МЭО!$A$41</c:f>
              <c:strCache>
                <c:ptCount val="1"/>
                <c:pt idx="0">
                  <c:v>не согласились бы ни при каком уровне оплаты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МЭО!$B$40:$C$40</c:f>
              <c:strCache>
                <c:ptCount val="2"/>
                <c:pt idx="0">
                  <c:v>2012 год</c:v>
                </c:pt>
                <c:pt idx="1">
                  <c:v>2013 год</c:v>
                </c:pt>
              </c:strCache>
            </c:strRef>
          </c:cat>
          <c:val>
            <c:numRef>
              <c:f>МЭО!$B$41:$C$41</c:f>
              <c:numCache>
                <c:formatCode>General</c:formatCode>
                <c:ptCount val="2"/>
                <c:pt idx="0">
                  <c:v>29.1</c:v>
                </c:pt>
                <c:pt idx="1">
                  <c:v>41.1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510528"/>
        <c:axId val="53512064"/>
      </c:barChart>
      <c:catAx>
        <c:axId val="535105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53512064"/>
        <c:crosses val="autoZero"/>
        <c:auto val="1"/>
        <c:lblAlgn val="ctr"/>
        <c:lblOffset val="100"/>
        <c:noMultiLvlLbl val="0"/>
      </c:catAx>
      <c:valAx>
        <c:axId val="5351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53510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3587462244589647E-2"/>
          <c:y val="0.82439283818912867"/>
          <c:w val="0.94802401304456629"/>
          <c:h val="0.13559814902721246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10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МЭО_2!$A$6:$A$17</c:f>
              <c:strCache>
                <c:ptCount val="12"/>
                <c:pt idx="0">
                  <c:v>ответственная работа</c:v>
                </c:pt>
                <c:pt idx="1">
                  <c:v>работа с людьми</c:v>
                </c:pt>
                <c:pt idx="2">
                  <c:v>возможность проявить инициативу</c:v>
                </c:pt>
                <c:pt idx="3">
                  <c:v>работа в удобное для Вас время</c:v>
                </c:pt>
                <c:pt idx="4">
                  <c:v>работа, соответствующая способностям</c:v>
                </c:pt>
                <c:pt idx="5">
                  <c:v>приятные люди</c:v>
                </c:pt>
                <c:pt idx="6">
                  <c:v>приобретение новых проф. навыков</c:v>
                </c:pt>
                <c:pt idx="7">
                  <c:v>польза для общества</c:v>
                </c:pt>
                <c:pt idx="8">
                  <c:v>продолжительный отпуск</c:v>
                </c:pt>
                <c:pt idx="9">
                  <c:v>гарантированная работа</c:v>
                </c:pt>
                <c:pt idx="10">
                  <c:v>хорошая оплата  труда</c:v>
                </c:pt>
                <c:pt idx="11">
                  <c:v>интересная работа</c:v>
                </c:pt>
              </c:strCache>
            </c:strRef>
          </c:cat>
          <c:val>
            <c:numRef>
              <c:f>МЭО_2!$B$6:$B$17</c:f>
              <c:numCache>
                <c:formatCode>General</c:formatCode>
                <c:ptCount val="12"/>
                <c:pt idx="0">
                  <c:v>25.2</c:v>
                </c:pt>
                <c:pt idx="1">
                  <c:v>26</c:v>
                </c:pt>
                <c:pt idx="2">
                  <c:v>27.1</c:v>
                </c:pt>
                <c:pt idx="3">
                  <c:v>27.5</c:v>
                </c:pt>
                <c:pt idx="4">
                  <c:v>28.2</c:v>
                </c:pt>
                <c:pt idx="5">
                  <c:v>31.8</c:v>
                </c:pt>
                <c:pt idx="6">
                  <c:v>33.799999999999997</c:v>
                </c:pt>
                <c:pt idx="7">
                  <c:v>35.4</c:v>
                </c:pt>
                <c:pt idx="8">
                  <c:v>40.799999999999997</c:v>
                </c:pt>
                <c:pt idx="9">
                  <c:v>45</c:v>
                </c:pt>
                <c:pt idx="10">
                  <c:v>47.2</c:v>
                </c:pt>
                <c:pt idx="11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921280"/>
        <c:axId val="119927168"/>
      </c:barChart>
      <c:catAx>
        <c:axId val="1199212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9927168"/>
        <c:crosses val="autoZero"/>
        <c:auto val="1"/>
        <c:lblAlgn val="ctr"/>
        <c:lblOffset val="100"/>
        <c:noMultiLvlLbl val="0"/>
      </c:catAx>
      <c:valAx>
        <c:axId val="1199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9921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07751937984496"/>
          <c:y val="4.7814468927818134E-2"/>
          <c:w val="0.78226230442124967"/>
          <c:h val="0.46505049271941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построения!$B$23</c:f>
              <c:strCache>
                <c:ptCount val="1"/>
                <c:pt idx="0">
                  <c:v>1 квартал 2013 года</c:v>
                </c:pt>
              </c:strCache>
            </c:strRef>
          </c:tx>
          <c:invertIfNegative val="0"/>
          <c:cat>
            <c:strRef>
              <c:f>построения!$A$24:$A$32</c:f>
              <c:strCache>
                <c:ptCount val="9"/>
                <c:pt idx="0">
                  <c:v>Российская Федерация</c:v>
                </c:pt>
                <c:pt idx="1">
                  <c:v>Центральный ФО</c:v>
                </c:pt>
                <c:pt idx="2">
                  <c:v>Северо-Западный ФО</c:v>
                </c:pt>
                <c:pt idx="3">
                  <c:v>Южный ФО</c:v>
                </c:pt>
                <c:pt idx="4">
                  <c:v>Северо-Кавказский ФО</c:v>
                </c:pt>
                <c:pt idx="5">
                  <c:v>Приволжский ФО</c:v>
                </c:pt>
                <c:pt idx="6">
                  <c:v>Уральский ФО</c:v>
                </c:pt>
                <c:pt idx="7">
                  <c:v>Сибирский ФО</c:v>
                </c:pt>
                <c:pt idx="8">
                  <c:v>Дальневосточный ФО</c:v>
                </c:pt>
              </c:strCache>
            </c:strRef>
          </c:cat>
          <c:val>
            <c:numRef>
              <c:f>построения!$B$24:$B$32</c:f>
              <c:numCache>
                <c:formatCode>General</c:formatCode>
                <c:ptCount val="9"/>
                <c:pt idx="0">
                  <c:v>25672</c:v>
                </c:pt>
                <c:pt idx="1">
                  <c:v>32205</c:v>
                </c:pt>
                <c:pt idx="2">
                  <c:v>29549</c:v>
                </c:pt>
                <c:pt idx="3">
                  <c:v>20224</c:v>
                </c:pt>
                <c:pt idx="4">
                  <c:v>16539</c:v>
                </c:pt>
                <c:pt idx="5">
                  <c:v>20896</c:v>
                </c:pt>
                <c:pt idx="6">
                  <c:v>31485</c:v>
                </c:pt>
                <c:pt idx="7">
                  <c:v>22967</c:v>
                </c:pt>
                <c:pt idx="8">
                  <c:v>34200</c:v>
                </c:pt>
              </c:numCache>
            </c:numRef>
          </c:val>
        </c:ser>
        <c:ser>
          <c:idx val="1"/>
          <c:order val="1"/>
          <c:tx>
            <c:strRef>
              <c:f>построения!$C$23</c:f>
              <c:strCache>
                <c:ptCount val="1"/>
                <c:pt idx="0">
                  <c:v>6 месяцев 2013 года</c:v>
                </c:pt>
              </c:strCache>
            </c:strRef>
          </c:tx>
          <c:invertIfNegative val="0"/>
          <c:cat>
            <c:strRef>
              <c:f>построения!$A$24:$A$32</c:f>
              <c:strCache>
                <c:ptCount val="9"/>
                <c:pt idx="0">
                  <c:v>Российская Федерация</c:v>
                </c:pt>
                <c:pt idx="1">
                  <c:v>Центральный ФО</c:v>
                </c:pt>
                <c:pt idx="2">
                  <c:v>Северо-Западный ФО</c:v>
                </c:pt>
                <c:pt idx="3">
                  <c:v>Южный ФО</c:v>
                </c:pt>
                <c:pt idx="4">
                  <c:v>Северо-Кавказский ФО</c:v>
                </c:pt>
                <c:pt idx="5">
                  <c:v>Приволжский ФО</c:v>
                </c:pt>
                <c:pt idx="6">
                  <c:v>Уральский ФО</c:v>
                </c:pt>
                <c:pt idx="7">
                  <c:v>Сибирский ФО</c:v>
                </c:pt>
                <c:pt idx="8">
                  <c:v>Дальневосточный ФО</c:v>
                </c:pt>
              </c:strCache>
            </c:strRef>
          </c:cat>
          <c:val>
            <c:numRef>
              <c:f>построения!$C$24:$C$32</c:f>
              <c:numCache>
                <c:formatCode>General</c:formatCode>
                <c:ptCount val="9"/>
                <c:pt idx="0">
                  <c:v>28947.7</c:v>
                </c:pt>
                <c:pt idx="1">
                  <c:v>34605.199999999997</c:v>
                </c:pt>
                <c:pt idx="2">
                  <c:v>32875.300000000003</c:v>
                </c:pt>
                <c:pt idx="3">
                  <c:v>22537.4</c:v>
                </c:pt>
                <c:pt idx="4">
                  <c:v>18540.2</c:v>
                </c:pt>
                <c:pt idx="5">
                  <c:v>23730</c:v>
                </c:pt>
                <c:pt idx="6">
                  <c:v>36435.199999999997</c:v>
                </c:pt>
                <c:pt idx="7">
                  <c:v>26472.9</c:v>
                </c:pt>
                <c:pt idx="8">
                  <c:v>44158.8</c:v>
                </c:pt>
              </c:numCache>
            </c:numRef>
          </c:val>
        </c:ser>
        <c:ser>
          <c:idx val="2"/>
          <c:order val="2"/>
          <c:tx>
            <c:strRef>
              <c:f>построения!$D$23</c:f>
              <c:strCache>
                <c:ptCount val="1"/>
                <c:pt idx="0">
                  <c:v>9 месяцев 2013 года</c:v>
                </c:pt>
              </c:strCache>
            </c:strRef>
          </c:tx>
          <c:invertIfNegative val="0"/>
          <c:cat>
            <c:strRef>
              <c:f>построения!$A$24:$A$32</c:f>
              <c:strCache>
                <c:ptCount val="9"/>
                <c:pt idx="0">
                  <c:v>Российская Федерация</c:v>
                </c:pt>
                <c:pt idx="1">
                  <c:v>Центральный ФО</c:v>
                </c:pt>
                <c:pt idx="2">
                  <c:v>Северо-Западный ФО</c:v>
                </c:pt>
                <c:pt idx="3">
                  <c:v>Южный ФО</c:v>
                </c:pt>
                <c:pt idx="4">
                  <c:v>Северо-Кавказский ФО</c:v>
                </c:pt>
                <c:pt idx="5">
                  <c:v>Приволжский ФО</c:v>
                </c:pt>
                <c:pt idx="6">
                  <c:v>Уральский ФО</c:v>
                </c:pt>
                <c:pt idx="7">
                  <c:v>Сибирский ФО</c:v>
                </c:pt>
                <c:pt idx="8">
                  <c:v>Дальневосточный ФО</c:v>
                </c:pt>
              </c:strCache>
            </c:strRef>
          </c:cat>
          <c:val>
            <c:numRef>
              <c:f>построения!$D$24:$D$32</c:f>
              <c:numCache>
                <c:formatCode>General</c:formatCode>
                <c:ptCount val="9"/>
                <c:pt idx="0">
                  <c:v>27556.3</c:v>
                </c:pt>
                <c:pt idx="1">
                  <c:v>34739.800000000003</c:v>
                </c:pt>
                <c:pt idx="2">
                  <c:v>31605.5</c:v>
                </c:pt>
                <c:pt idx="3">
                  <c:v>21212</c:v>
                </c:pt>
                <c:pt idx="4">
                  <c:v>18280</c:v>
                </c:pt>
                <c:pt idx="5">
                  <c:v>21973.4</c:v>
                </c:pt>
                <c:pt idx="6">
                  <c:v>33888</c:v>
                </c:pt>
                <c:pt idx="7">
                  <c:v>24280.2</c:v>
                </c:pt>
                <c:pt idx="8">
                  <c:v>37213</c:v>
                </c:pt>
              </c:numCache>
            </c:numRef>
          </c:val>
        </c:ser>
        <c:ser>
          <c:idx val="3"/>
          <c:order val="3"/>
          <c:tx>
            <c:strRef>
              <c:f>построения!$E$23</c:f>
              <c:strCache>
                <c:ptCount val="1"/>
                <c:pt idx="0">
                  <c:v>12 месяцев 2013 года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построения!$A$24:$A$32</c:f>
              <c:strCache>
                <c:ptCount val="9"/>
                <c:pt idx="0">
                  <c:v>Российская Федерация</c:v>
                </c:pt>
                <c:pt idx="1">
                  <c:v>Центральный ФО</c:v>
                </c:pt>
                <c:pt idx="2">
                  <c:v>Северо-Западный ФО</c:v>
                </c:pt>
                <c:pt idx="3">
                  <c:v>Южный ФО</c:v>
                </c:pt>
                <c:pt idx="4">
                  <c:v>Северо-Кавказский ФО</c:v>
                </c:pt>
                <c:pt idx="5">
                  <c:v>Приволжский ФО</c:v>
                </c:pt>
                <c:pt idx="6">
                  <c:v>Уральский ФО</c:v>
                </c:pt>
                <c:pt idx="7">
                  <c:v>Сибирский ФО</c:v>
                </c:pt>
                <c:pt idx="8">
                  <c:v>Дальневосточный ФО</c:v>
                </c:pt>
              </c:strCache>
            </c:strRef>
          </c:cat>
          <c:val>
            <c:numRef>
              <c:f>построения!$E$24:$E$32</c:f>
              <c:numCache>
                <c:formatCode>General</c:formatCode>
                <c:ptCount val="9"/>
                <c:pt idx="0">
                  <c:v>29038.2</c:v>
                </c:pt>
                <c:pt idx="1">
                  <c:v>36344.5</c:v>
                </c:pt>
                <c:pt idx="2">
                  <c:v>32916.6</c:v>
                </c:pt>
                <c:pt idx="3">
                  <c:v>22617.7</c:v>
                </c:pt>
                <c:pt idx="4">
                  <c:v>18990</c:v>
                </c:pt>
                <c:pt idx="5">
                  <c:v>22835.5</c:v>
                </c:pt>
                <c:pt idx="6">
                  <c:v>35046.300000000003</c:v>
                </c:pt>
                <c:pt idx="7">
                  <c:v>26154.400000000001</c:v>
                </c:pt>
                <c:pt idx="8">
                  <c:v>40504.9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974528"/>
        <c:axId val="119976320"/>
      </c:barChart>
      <c:catAx>
        <c:axId val="119974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50607"/>
                </a:solidFill>
              </a:defRPr>
            </a:pPr>
            <a:endParaRPr lang="ru-RU"/>
          </a:p>
        </c:txPr>
        <c:crossAx val="119976320"/>
        <c:crosses val="autoZero"/>
        <c:auto val="1"/>
        <c:lblAlgn val="ctr"/>
        <c:lblOffset val="100"/>
        <c:noMultiLvlLbl val="0"/>
      </c:catAx>
      <c:valAx>
        <c:axId val="119976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50607"/>
                </a:solidFill>
              </a:defRPr>
            </a:pPr>
            <a:endParaRPr lang="ru-RU"/>
          </a:p>
        </c:txPr>
        <c:crossAx val="119974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6258172767927144E-2"/>
          <c:y val="0.79593692488274248"/>
          <c:w val="0.93825595183089738"/>
          <c:h val="0.17974572873545455"/>
        </c:manualLayout>
      </c:layout>
      <c:overlay val="0"/>
      <c:txPr>
        <a:bodyPr/>
        <a:lstStyle/>
        <a:p>
          <a:pPr>
            <a:defRPr sz="1800">
              <a:solidFill>
                <a:srgbClr val="050607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28912949066264"/>
          <c:y val="5.1400554097404488E-2"/>
          <c:w val="0.84248871337528164"/>
          <c:h val="0.5105285105307934"/>
        </c:manualLayout>
      </c:layout>
      <c:lineChart>
        <c:grouping val="standard"/>
        <c:varyColors val="0"/>
        <c:ser>
          <c:idx val="0"/>
          <c:order val="0"/>
          <c:tx>
            <c:strRef>
              <c:f>построения!$B$580</c:f>
              <c:strCache>
                <c:ptCount val="1"/>
                <c:pt idx="0">
                  <c:v>12 месяцев 2013 года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построения!$A$581:$A$587</c:f>
              <c:strCache>
                <c:ptCount val="7"/>
                <c:pt idx="0">
                  <c:v>меньше 1,0</c:v>
                </c:pt>
                <c:pt idx="1">
                  <c:v>от 1,1 до 1,5</c:v>
                </c:pt>
                <c:pt idx="2">
                  <c:v>от 1,6 до 2,0</c:v>
                </c:pt>
                <c:pt idx="3">
                  <c:v>от 2,1 до 2,5</c:v>
                </c:pt>
                <c:pt idx="4">
                  <c:v>от 2,6 до 3,0</c:v>
                </c:pt>
                <c:pt idx="5">
                  <c:v>от 3,1 до 3,5</c:v>
                </c:pt>
                <c:pt idx="6">
                  <c:v>от 3,6 до 4,0</c:v>
                </c:pt>
              </c:strCache>
            </c:strRef>
          </c:cat>
          <c:val>
            <c:numRef>
              <c:f>построения!$B$581:$B$587</c:f>
              <c:numCache>
                <c:formatCode>General</c:formatCode>
                <c:ptCount val="7"/>
                <c:pt idx="0">
                  <c:v>0</c:v>
                </c:pt>
                <c:pt idx="1">
                  <c:v>3</c:v>
                </c:pt>
                <c:pt idx="2">
                  <c:v>39</c:v>
                </c:pt>
                <c:pt idx="3">
                  <c:v>27</c:v>
                </c:pt>
                <c:pt idx="4">
                  <c:v>8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построения!$F$580</c:f>
              <c:strCache>
                <c:ptCount val="1"/>
                <c:pt idx="0">
                  <c:v>2012 год</c:v>
                </c:pt>
              </c:strCache>
            </c:strRef>
          </c:tx>
          <c:spPr>
            <a:ln w="47625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построения!$A$581:$A$587</c:f>
              <c:strCache>
                <c:ptCount val="7"/>
                <c:pt idx="0">
                  <c:v>меньше 1,0</c:v>
                </c:pt>
                <c:pt idx="1">
                  <c:v>от 1,1 до 1,5</c:v>
                </c:pt>
                <c:pt idx="2">
                  <c:v>от 1,6 до 2,0</c:v>
                </c:pt>
                <c:pt idx="3">
                  <c:v>от 2,1 до 2,5</c:v>
                </c:pt>
                <c:pt idx="4">
                  <c:v>от 2,6 до 3,0</c:v>
                </c:pt>
                <c:pt idx="5">
                  <c:v>от 3,1 до 3,5</c:v>
                </c:pt>
                <c:pt idx="6">
                  <c:v>от 3,6 до 4,0</c:v>
                </c:pt>
              </c:strCache>
            </c:strRef>
          </c:cat>
          <c:val>
            <c:numRef>
              <c:f>построения!$F$581:$F$587</c:f>
              <c:numCache>
                <c:formatCode>General</c:formatCode>
                <c:ptCount val="7"/>
                <c:pt idx="0">
                  <c:v>11</c:v>
                </c:pt>
                <c:pt idx="1">
                  <c:v>50</c:v>
                </c:pt>
                <c:pt idx="2">
                  <c:v>14</c:v>
                </c:pt>
                <c:pt idx="3">
                  <c:v>5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153600"/>
        <c:axId val="120155136"/>
      </c:lineChart>
      <c:catAx>
        <c:axId val="120153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50607"/>
                </a:solidFill>
              </a:defRPr>
            </a:pPr>
            <a:endParaRPr lang="ru-RU"/>
          </a:p>
        </c:txPr>
        <c:crossAx val="120155136"/>
        <c:crosses val="autoZero"/>
        <c:auto val="1"/>
        <c:lblAlgn val="ctr"/>
        <c:lblOffset val="100"/>
        <c:noMultiLvlLbl val="0"/>
      </c:catAx>
      <c:valAx>
        <c:axId val="120155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50607"/>
                </a:solidFill>
              </a:defRPr>
            </a:pPr>
            <a:endParaRPr lang="ru-RU"/>
          </a:p>
        </c:txPr>
        <c:crossAx val="120153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0777777777777792E-2"/>
          <c:y val="0.81011506082486573"/>
          <c:w val="0.83805145387886193"/>
          <c:h val="0.18988493917513422"/>
        </c:manualLayout>
      </c:layout>
      <c:overlay val="0"/>
      <c:txPr>
        <a:bodyPr/>
        <a:lstStyle/>
        <a:p>
          <a:pPr>
            <a:defRPr sz="1800">
              <a:solidFill>
                <a:srgbClr val="050607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36307961504812"/>
          <c:y val="5.1400554097404488E-2"/>
          <c:w val="0.81465223097112871"/>
          <c:h val="0.64597560526896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ЗП!$B$4</c:f>
              <c:strCache>
                <c:ptCount val="1"/>
                <c:pt idx="0">
                  <c:v>1 квартал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ЗП!$A$5:$A$9</c:f>
              <c:strCache>
                <c:ptCount val="5"/>
                <c:pt idx="0">
                  <c:v>Новгородская область</c:v>
                </c:pt>
                <c:pt idx="1">
                  <c:v>Воронежская область</c:v>
                </c:pt>
                <c:pt idx="2">
                  <c:v>Свердловская область</c:v>
                </c:pt>
                <c:pt idx="3">
                  <c:v>Республика Северная Осетия</c:v>
                </c:pt>
                <c:pt idx="4">
                  <c:v>Ямало-Ненецкий автономный округ</c:v>
                </c:pt>
              </c:strCache>
            </c:strRef>
          </c:cat>
          <c:val>
            <c:numRef>
              <c:f>ЗП!$B$5:$B$9</c:f>
              <c:numCache>
                <c:formatCode>0.0</c:formatCode>
                <c:ptCount val="5"/>
                <c:pt idx="0">
                  <c:v>15.7233</c:v>
                </c:pt>
                <c:pt idx="1">
                  <c:v>16.740200000000002</c:v>
                </c:pt>
                <c:pt idx="2">
                  <c:v>22.251000000000001</c:v>
                </c:pt>
                <c:pt idx="3">
                  <c:v>12.1485</c:v>
                </c:pt>
                <c:pt idx="4">
                  <c:v>52.613599999999998</c:v>
                </c:pt>
              </c:numCache>
            </c:numRef>
          </c:val>
        </c:ser>
        <c:ser>
          <c:idx val="1"/>
          <c:order val="1"/>
          <c:tx>
            <c:strRef>
              <c:f>ЗП!$C$4</c:f>
              <c:strCache>
                <c:ptCount val="1"/>
                <c:pt idx="0">
                  <c:v>2 квартал</c:v>
                </c:pt>
              </c:strCache>
            </c:strRef>
          </c:tx>
          <c:invertIfNegative val="0"/>
          <c:cat>
            <c:strRef>
              <c:f>ЗП!$A$5:$A$9</c:f>
              <c:strCache>
                <c:ptCount val="5"/>
                <c:pt idx="0">
                  <c:v>Новгородская область</c:v>
                </c:pt>
                <c:pt idx="1">
                  <c:v>Воронежская область</c:v>
                </c:pt>
                <c:pt idx="2">
                  <c:v>Свердловская область</c:v>
                </c:pt>
                <c:pt idx="3">
                  <c:v>Республика Северная Осетия</c:v>
                </c:pt>
                <c:pt idx="4">
                  <c:v>Ямало-Ненецкий автономный округ</c:v>
                </c:pt>
              </c:strCache>
            </c:strRef>
          </c:cat>
          <c:val>
            <c:numRef>
              <c:f>ЗП!$C$5:$C$9</c:f>
              <c:numCache>
                <c:formatCode>0.0</c:formatCode>
                <c:ptCount val="5"/>
                <c:pt idx="0">
                  <c:v>23.290500000000002</c:v>
                </c:pt>
                <c:pt idx="1">
                  <c:v>17.919</c:v>
                </c:pt>
                <c:pt idx="2">
                  <c:v>24.536000000000001</c:v>
                </c:pt>
                <c:pt idx="3">
                  <c:v>13.270099999999999</c:v>
                </c:pt>
                <c:pt idx="4">
                  <c:v>55.439399999999999</c:v>
                </c:pt>
              </c:numCache>
            </c:numRef>
          </c:val>
        </c:ser>
        <c:ser>
          <c:idx val="2"/>
          <c:order val="2"/>
          <c:tx>
            <c:strRef>
              <c:f>ЗП!$D$4</c:f>
              <c:strCache>
                <c:ptCount val="1"/>
                <c:pt idx="0">
                  <c:v>3 квартал</c:v>
                </c:pt>
              </c:strCache>
            </c:strRef>
          </c:tx>
          <c:invertIfNegative val="0"/>
          <c:cat>
            <c:strRef>
              <c:f>ЗП!$A$5:$A$9</c:f>
              <c:strCache>
                <c:ptCount val="5"/>
                <c:pt idx="0">
                  <c:v>Новгородская область</c:v>
                </c:pt>
                <c:pt idx="1">
                  <c:v>Воронежская область</c:v>
                </c:pt>
                <c:pt idx="2">
                  <c:v>Свердловская область</c:v>
                </c:pt>
                <c:pt idx="3">
                  <c:v>Республика Северная Осетия</c:v>
                </c:pt>
                <c:pt idx="4">
                  <c:v>Ямало-Ненецкий автономный округ</c:v>
                </c:pt>
              </c:strCache>
            </c:strRef>
          </c:cat>
          <c:val>
            <c:numRef>
              <c:f>ЗП!$D$5:$D$9</c:f>
              <c:numCache>
                <c:formatCode>0.0</c:formatCode>
                <c:ptCount val="5"/>
                <c:pt idx="0">
                  <c:v>26.533200000000001</c:v>
                </c:pt>
                <c:pt idx="1">
                  <c:v>18.143799999999999</c:v>
                </c:pt>
                <c:pt idx="2">
                  <c:v>21.574000000000002</c:v>
                </c:pt>
                <c:pt idx="3">
                  <c:v>12.2704</c:v>
                </c:pt>
                <c:pt idx="4">
                  <c:v>55.15</c:v>
                </c:pt>
              </c:numCache>
            </c:numRef>
          </c:val>
        </c:ser>
        <c:ser>
          <c:idx val="3"/>
          <c:order val="3"/>
          <c:tx>
            <c:strRef>
              <c:f>ЗП!$E$4</c:f>
              <c:strCache>
                <c:ptCount val="1"/>
                <c:pt idx="0">
                  <c:v>4 квартал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ЗП!$A$5:$A$9</c:f>
              <c:strCache>
                <c:ptCount val="5"/>
                <c:pt idx="0">
                  <c:v>Новгородская область</c:v>
                </c:pt>
                <c:pt idx="1">
                  <c:v>Воронежская область</c:v>
                </c:pt>
                <c:pt idx="2">
                  <c:v>Свердловская область</c:v>
                </c:pt>
                <c:pt idx="3">
                  <c:v>Республика Северная Осетия</c:v>
                </c:pt>
                <c:pt idx="4">
                  <c:v>Ямало-Ненецкий автономный округ</c:v>
                </c:pt>
              </c:strCache>
            </c:strRef>
          </c:cat>
          <c:val>
            <c:numRef>
              <c:f>ЗП!$E$5:$E$9</c:f>
              <c:numCache>
                <c:formatCode>0.0</c:formatCode>
                <c:ptCount val="5"/>
                <c:pt idx="0">
                  <c:v>28.089400000000001</c:v>
                </c:pt>
                <c:pt idx="1">
                  <c:v>22.797000000000001</c:v>
                </c:pt>
                <c:pt idx="2">
                  <c:v>26.523</c:v>
                </c:pt>
                <c:pt idx="3">
                  <c:v>28.459399999999999</c:v>
                </c:pt>
                <c:pt idx="4">
                  <c:v>80.618600000000001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271232"/>
        <c:axId val="120272768"/>
      </c:barChart>
      <c:catAx>
        <c:axId val="120271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0272768"/>
        <c:crosses val="autoZero"/>
        <c:auto val="1"/>
        <c:lblAlgn val="ctr"/>
        <c:lblOffset val="100"/>
        <c:noMultiLvlLbl val="0"/>
      </c:catAx>
      <c:valAx>
        <c:axId val="12027276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20271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9570866141732283E-2"/>
          <c:y val="0.84693042166458166"/>
          <c:w val="0.88709580052493453"/>
          <c:h val="0.1220079966639683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75196850393701"/>
          <c:y val="5.1400554097404488E-2"/>
          <c:w val="0.83015223097112856"/>
          <c:h val="0.661076115485564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ЗП!$B$17</c:f>
              <c:strCache>
                <c:ptCount val="1"/>
                <c:pt idx="0">
                  <c:v>1 квартал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ЗП!$A$18:$A$22</c:f>
              <c:strCache>
                <c:ptCount val="5"/>
                <c:pt idx="0">
                  <c:v>Новгородская область</c:v>
                </c:pt>
                <c:pt idx="1">
                  <c:v>Воронежская область</c:v>
                </c:pt>
                <c:pt idx="2">
                  <c:v>Свердловская область</c:v>
                </c:pt>
                <c:pt idx="3">
                  <c:v>Республика Северная Осетия</c:v>
                </c:pt>
                <c:pt idx="4">
                  <c:v>Ямало-Ненецкий автономный округ</c:v>
                </c:pt>
              </c:strCache>
            </c:strRef>
          </c:cat>
          <c:val>
            <c:numRef>
              <c:f>ЗП!$B$18:$B$22</c:f>
              <c:numCache>
                <c:formatCode>0.0</c:formatCode>
                <c:ptCount val="5"/>
                <c:pt idx="0">
                  <c:v>21.214600000000001</c:v>
                </c:pt>
                <c:pt idx="1">
                  <c:v>20.3232</c:v>
                </c:pt>
                <c:pt idx="2">
                  <c:v>27.184699999999999</c:v>
                </c:pt>
                <c:pt idx="3">
                  <c:v>16.228000000000002</c:v>
                </c:pt>
                <c:pt idx="4">
                  <c:v>68.076400000000007</c:v>
                </c:pt>
              </c:numCache>
            </c:numRef>
          </c:val>
        </c:ser>
        <c:ser>
          <c:idx val="1"/>
          <c:order val="1"/>
          <c:tx>
            <c:strRef>
              <c:f>ЗП!$C$17</c:f>
              <c:strCache>
                <c:ptCount val="1"/>
                <c:pt idx="0">
                  <c:v>2 квартал</c:v>
                </c:pt>
              </c:strCache>
            </c:strRef>
          </c:tx>
          <c:invertIfNegative val="0"/>
          <c:cat>
            <c:strRef>
              <c:f>ЗП!$A$18:$A$22</c:f>
              <c:strCache>
                <c:ptCount val="5"/>
                <c:pt idx="0">
                  <c:v>Новгородская область</c:v>
                </c:pt>
                <c:pt idx="1">
                  <c:v>Воронежская область</c:v>
                </c:pt>
                <c:pt idx="2">
                  <c:v>Свердловская область</c:v>
                </c:pt>
                <c:pt idx="3">
                  <c:v>Республика Северная Осетия</c:v>
                </c:pt>
                <c:pt idx="4">
                  <c:v>Ямало-Ненецкий автономный округ</c:v>
                </c:pt>
              </c:strCache>
            </c:strRef>
          </c:cat>
          <c:val>
            <c:numRef>
              <c:f>ЗП!$C$18:$C$22</c:f>
              <c:numCache>
                <c:formatCode>0.0</c:formatCode>
                <c:ptCount val="5"/>
                <c:pt idx="0">
                  <c:v>22.398</c:v>
                </c:pt>
                <c:pt idx="1">
                  <c:v>22.5138</c:v>
                </c:pt>
                <c:pt idx="2">
                  <c:v>33.847299999999997</c:v>
                </c:pt>
                <c:pt idx="3">
                  <c:v>16.663</c:v>
                </c:pt>
                <c:pt idx="4">
                  <c:v>82.599599999999995</c:v>
                </c:pt>
              </c:numCache>
            </c:numRef>
          </c:val>
        </c:ser>
        <c:ser>
          <c:idx val="2"/>
          <c:order val="2"/>
          <c:tx>
            <c:strRef>
              <c:f>ЗП!$D$17</c:f>
              <c:strCache>
                <c:ptCount val="1"/>
                <c:pt idx="0">
                  <c:v>3 квартал</c:v>
                </c:pt>
              </c:strCache>
            </c:strRef>
          </c:tx>
          <c:invertIfNegative val="0"/>
          <c:cat>
            <c:strRef>
              <c:f>ЗП!$A$18:$A$22</c:f>
              <c:strCache>
                <c:ptCount val="5"/>
                <c:pt idx="0">
                  <c:v>Новгородская область</c:v>
                </c:pt>
                <c:pt idx="1">
                  <c:v>Воронежская область</c:v>
                </c:pt>
                <c:pt idx="2">
                  <c:v>Свердловская область</c:v>
                </c:pt>
                <c:pt idx="3">
                  <c:v>Республика Северная Осетия</c:v>
                </c:pt>
                <c:pt idx="4">
                  <c:v>Ямало-Ненецкий автономный округ</c:v>
                </c:pt>
              </c:strCache>
            </c:strRef>
          </c:cat>
          <c:val>
            <c:numRef>
              <c:f>ЗП!$D$18:$D$22</c:f>
              <c:numCache>
                <c:formatCode>0.0</c:formatCode>
                <c:ptCount val="5"/>
                <c:pt idx="0">
                  <c:v>25.279399999999999</c:v>
                </c:pt>
                <c:pt idx="1">
                  <c:v>20.768999999999998</c:v>
                </c:pt>
                <c:pt idx="2">
                  <c:v>22.928999999999998</c:v>
                </c:pt>
                <c:pt idx="3">
                  <c:v>15.946</c:v>
                </c:pt>
                <c:pt idx="4">
                  <c:v>77.738</c:v>
                </c:pt>
              </c:numCache>
            </c:numRef>
          </c:val>
        </c:ser>
        <c:ser>
          <c:idx val="3"/>
          <c:order val="3"/>
          <c:tx>
            <c:strRef>
              <c:f>ЗП!$E$17</c:f>
              <c:strCache>
                <c:ptCount val="1"/>
                <c:pt idx="0">
                  <c:v>4 квартал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ЗП!$A$18:$A$22</c:f>
              <c:strCache>
                <c:ptCount val="5"/>
                <c:pt idx="0">
                  <c:v>Новгородская область</c:v>
                </c:pt>
                <c:pt idx="1">
                  <c:v>Воронежская область</c:v>
                </c:pt>
                <c:pt idx="2">
                  <c:v>Свердловская область</c:v>
                </c:pt>
                <c:pt idx="3">
                  <c:v>Республика Северная Осетия</c:v>
                </c:pt>
                <c:pt idx="4">
                  <c:v>Ямало-Ненецкий автономный округ</c:v>
                </c:pt>
              </c:strCache>
            </c:strRef>
          </c:cat>
          <c:val>
            <c:numRef>
              <c:f>ЗП!$E$18:$E$22</c:f>
              <c:numCache>
                <c:formatCode>0.0</c:formatCode>
                <c:ptCount val="5"/>
                <c:pt idx="0">
                  <c:v>27.669599999999999</c:v>
                </c:pt>
                <c:pt idx="1">
                  <c:v>25.716799999999999</c:v>
                </c:pt>
                <c:pt idx="2">
                  <c:v>32.7866</c:v>
                </c:pt>
                <c:pt idx="3">
                  <c:v>26.602</c:v>
                </c:pt>
                <c:pt idx="4">
                  <c:v>64.956000000000003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17440"/>
        <c:axId val="120318976"/>
      </c:barChart>
      <c:catAx>
        <c:axId val="120317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0318976"/>
        <c:crosses val="autoZero"/>
        <c:auto val="1"/>
        <c:lblAlgn val="ctr"/>
        <c:lblOffset val="100"/>
        <c:noMultiLvlLbl val="0"/>
      </c:catAx>
      <c:valAx>
        <c:axId val="12031897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20317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4015310586176681E-2"/>
          <c:y val="0.86034339457567799"/>
          <c:w val="0.92654024496937881"/>
          <c:h val="0.103387284922717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56361976551872"/>
          <c:y val="4.502238315101123E-2"/>
          <c:w val="0.84980665146220646"/>
          <c:h val="0.66404253694034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ЗП!$B$39</c:f>
              <c:strCache>
                <c:ptCount val="1"/>
                <c:pt idx="0">
                  <c:v>прирост зарплат в дошкольном образовании (4 квартал 2013 года к 1 кварталу 2013 года - 100%), в 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ЗП!$A$40:$A$44</c:f>
              <c:strCache>
                <c:ptCount val="5"/>
                <c:pt idx="0">
                  <c:v>Новгородская область</c:v>
                </c:pt>
                <c:pt idx="1">
                  <c:v>Воронежская область</c:v>
                </c:pt>
                <c:pt idx="2">
                  <c:v>Свердловская область</c:v>
                </c:pt>
                <c:pt idx="3">
                  <c:v>Республика Северная Осетия</c:v>
                </c:pt>
                <c:pt idx="4">
                  <c:v>Ямало-Ненецкий автономный округ</c:v>
                </c:pt>
              </c:strCache>
            </c:strRef>
          </c:cat>
          <c:val>
            <c:numRef>
              <c:f>ЗП!$B$40:$B$44</c:f>
              <c:numCache>
                <c:formatCode>0</c:formatCode>
                <c:ptCount val="5"/>
                <c:pt idx="0">
                  <c:v>78.648248141293465</c:v>
                </c:pt>
                <c:pt idx="1">
                  <c:v>36.181168683767226</c:v>
                </c:pt>
                <c:pt idx="2">
                  <c:v>19.199137117432926</c:v>
                </c:pt>
                <c:pt idx="3">
                  <c:v>134.26266617277847</c:v>
                </c:pt>
                <c:pt idx="4">
                  <c:v>53.227682576368096</c:v>
                </c:pt>
              </c:numCache>
            </c:numRef>
          </c:val>
        </c:ser>
        <c:ser>
          <c:idx val="1"/>
          <c:order val="1"/>
          <c:tx>
            <c:strRef>
              <c:f>ЗП!$C$39</c:f>
              <c:strCache>
                <c:ptCount val="1"/>
                <c:pt idx="0">
                  <c:v>прирост зарплат в общем образовании (4 квартал 2013 года к 1 кварталу 2013 года - 100%), в 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ЗП!$A$40:$A$44</c:f>
              <c:strCache>
                <c:ptCount val="5"/>
                <c:pt idx="0">
                  <c:v>Новгородская область</c:v>
                </c:pt>
                <c:pt idx="1">
                  <c:v>Воронежская область</c:v>
                </c:pt>
                <c:pt idx="2">
                  <c:v>Свердловская область</c:v>
                </c:pt>
                <c:pt idx="3">
                  <c:v>Республика Северная Осетия</c:v>
                </c:pt>
                <c:pt idx="4">
                  <c:v>Ямало-Ненецкий автономный округ</c:v>
                </c:pt>
              </c:strCache>
            </c:strRef>
          </c:cat>
          <c:val>
            <c:numRef>
              <c:f>ЗП!$C$40:$C$44</c:f>
              <c:numCache>
                <c:formatCode>0</c:formatCode>
                <c:ptCount val="5"/>
                <c:pt idx="0">
                  <c:v>30.427158654888643</c:v>
                </c:pt>
                <c:pt idx="1">
                  <c:v>26.539127696425766</c:v>
                </c:pt>
                <c:pt idx="2">
                  <c:v>20.60681191994027</c:v>
                </c:pt>
                <c:pt idx="3">
                  <c:v>63.926546709391175</c:v>
                </c:pt>
                <c:pt idx="4">
                  <c:v>-4.583673637266358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231040"/>
        <c:axId val="120232576"/>
      </c:barChart>
      <c:catAx>
        <c:axId val="120231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0232576"/>
        <c:crosses val="autoZero"/>
        <c:auto val="1"/>
        <c:lblAlgn val="ctr"/>
        <c:lblOffset val="100"/>
        <c:noMultiLvlLbl val="0"/>
      </c:catAx>
      <c:valAx>
        <c:axId val="12023257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20231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2965077838552638E-2"/>
          <c:y val="0.73595619096000098"/>
          <c:w val="0.91348600508905853"/>
          <c:h val="0.22528151722970113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75196850393701"/>
          <c:y val="5.1400554097404488E-2"/>
          <c:w val="0.83293000874890644"/>
          <c:h val="0.670335374744823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ЗП!$B$30</c:f>
              <c:strCache>
                <c:ptCount val="1"/>
                <c:pt idx="0">
                  <c:v>1 квартал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ЗП!$A$31:$A$35</c:f>
              <c:strCache>
                <c:ptCount val="5"/>
                <c:pt idx="0">
                  <c:v>Новгородская область</c:v>
                </c:pt>
                <c:pt idx="1">
                  <c:v>Воронежская область</c:v>
                </c:pt>
                <c:pt idx="2">
                  <c:v>Свердловская область</c:v>
                </c:pt>
                <c:pt idx="3">
                  <c:v>Республика Северная Осетия</c:v>
                </c:pt>
                <c:pt idx="4">
                  <c:v>Ямало-Ненецкий автономный округ</c:v>
                </c:pt>
              </c:strCache>
            </c:strRef>
          </c:cat>
          <c:val>
            <c:numRef>
              <c:f>ЗП!$B$31:$B$35</c:f>
              <c:numCache>
                <c:formatCode>General</c:formatCode>
                <c:ptCount val="5"/>
                <c:pt idx="0">
                  <c:v>2984.4</c:v>
                </c:pt>
                <c:pt idx="1">
                  <c:v>6662.5</c:v>
                </c:pt>
                <c:pt idx="2">
                  <c:v>21329.4</c:v>
                </c:pt>
                <c:pt idx="3">
                  <c:v>2697.5</c:v>
                </c:pt>
                <c:pt idx="4">
                  <c:v>3463</c:v>
                </c:pt>
              </c:numCache>
            </c:numRef>
          </c:val>
        </c:ser>
        <c:ser>
          <c:idx val="1"/>
          <c:order val="1"/>
          <c:tx>
            <c:strRef>
              <c:f>ЗП!$C$30</c:f>
              <c:strCache>
                <c:ptCount val="1"/>
                <c:pt idx="0">
                  <c:v>2 квартал</c:v>
                </c:pt>
              </c:strCache>
            </c:strRef>
          </c:tx>
          <c:invertIfNegative val="0"/>
          <c:cat>
            <c:strRef>
              <c:f>ЗП!$A$31:$A$35</c:f>
              <c:strCache>
                <c:ptCount val="5"/>
                <c:pt idx="0">
                  <c:v>Новгородская область</c:v>
                </c:pt>
                <c:pt idx="1">
                  <c:v>Воронежская область</c:v>
                </c:pt>
                <c:pt idx="2">
                  <c:v>Свердловская область</c:v>
                </c:pt>
                <c:pt idx="3">
                  <c:v>Республика Северная Осетия</c:v>
                </c:pt>
                <c:pt idx="4">
                  <c:v>Ямало-Ненецкий автономный округ</c:v>
                </c:pt>
              </c:strCache>
            </c:strRef>
          </c:cat>
          <c:val>
            <c:numRef>
              <c:f>ЗП!$C$31:$C$35</c:f>
              <c:numCache>
                <c:formatCode>General</c:formatCode>
                <c:ptCount val="5"/>
                <c:pt idx="0">
                  <c:v>2835.6</c:v>
                </c:pt>
                <c:pt idx="1">
                  <c:v>6523.2999999999993</c:v>
                </c:pt>
                <c:pt idx="2">
                  <c:v>21023.799999999996</c:v>
                </c:pt>
                <c:pt idx="3">
                  <c:v>2728.5</c:v>
                </c:pt>
                <c:pt idx="4">
                  <c:v>3441</c:v>
                </c:pt>
              </c:numCache>
            </c:numRef>
          </c:val>
        </c:ser>
        <c:ser>
          <c:idx val="2"/>
          <c:order val="2"/>
          <c:tx>
            <c:strRef>
              <c:f>ЗП!$D$30</c:f>
              <c:strCache>
                <c:ptCount val="1"/>
                <c:pt idx="0">
                  <c:v>3 квартал</c:v>
                </c:pt>
              </c:strCache>
            </c:strRef>
          </c:tx>
          <c:invertIfNegative val="0"/>
          <c:cat>
            <c:strRef>
              <c:f>ЗП!$A$31:$A$35</c:f>
              <c:strCache>
                <c:ptCount val="5"/>
                <c:pt idx="0">
                  <c:v>Новгородская область</c:v>
                </c:pt>
                <c:pt idx="1">
                  <c:v>Воронежская область</c:v>
                </c:pt>
                <c:pt idx="2">
                  <c:v>Свердловская область</c:v>
                </c:pt>
                <c:pt idx="3">
                  <c:v>Республика Северная Осетия</c:v>
                </c:pt>
                <c:pt idx="4">
                  <c:v>Ямало-Ненецкий автономный округ</c:v>
                </c:pt>
              </c:strCache>
            </c:strRef>
          </c:cat>
          <c:val>
            <c:numRef>
              <c:f>ЗП!$D$31:$D$35</c:f>
              <c:numCache>
                <c:formatCode>General</c:formatCode>
                <c:ptCount val="5"/>
                <c:pt idx="0">
                  <c:v>2787.6</c:v>
                </c:pt>
                <c:pt idx="1">
                  <c:v>6853.6000000000013</c:v>
                </c:pt>
                <c:pt idx="2">
                  <c:v>21945.200000000004</c:v>
                </c:pt>
                <c:pt idx="3">
                  <c:v>2758.0000000000005</c:v>
                </c:pt>
                <c:pt idx="4">
                  <c:v>3470.0000000000009</c:v>
                </c:pt>
              </c:numCache>
            </c:numRef>
          </c:val>
        </c:ser>
        <c:ser>
          <c:idx val="3"/>
          <c:order val="3"/>
          <c:tx>
            <c:strRef>
              <c:f>ЗП!$E$30</c:f>
              <c:strCache>
                <c:ptCount val="1"/>
                <c:pt idx="0">
                  <c:v>4 квартал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ЗП!$A$31:$A$35</c:f>
              <c:strCache>
                <c:ptCount val="5"/>
                <c:pt idx="0">
                  <c:v>Новгородская область</c:v>
                </c:pt>
                <c:pt idx="1">
                  <c:v>Воронежская область</c:v>
                </c:pt>
                <c:pt idx="2">
                  <c:v>Свердловская область</c:v>
                </c:pt>
                <c:pt idx="3">
                  <c:v>Республика Северная Осетия</c:v>
                </c:pt>
                <c:pt idx="4">
                  <c:v>Ямало-Ненецкий автономный округ</c:v>
                </c:pt>
              </c:strCache>
            </c:strRef>
          </c:cat>
          <c:val>
            <c:numRef>
              <c:f>ЗП!$E$31:$E$35</c:f>
              <c:numCache>
                <c:formatCode>General</c:formatCode>
                <c:ptCount val="5"/>
                <c:pt idx="0">
                  <c:v>2793.2</c:v>
                </c:pt>
                <c:pt idx="1">
                  <c:v>6702.1999999999971</c:v>
                </c:pt>
                <c:pt idx="2">
                  <c:v>21450.800000000003</c:v>
                </c:pt>
                <c:pt idx="3">
                  <c:v>2680.7999999999993</c:v>
                </c:pt>
                <c:pt idx="4">
                  <c:v>3394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55072"/>
        <c:axId val="120356864"/>
      </c:barChart>
      <c:catAx>
        <c:axId val="120355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0356864"/>
        <c:crosses val="autoZero"/>
        <c:auto val="1"/>
        <c:lblAlgn val="ctr"/>
        <c:lblOffset val="100"/>
        <c:noMultiLvlLbl val="0"/>
      </c:catAx>
      <c:valAx>
        <c:axId val="120356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20355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2348643919510026E-2"/>
          <c:y val="0.86497302420530764"/>
          <c:w val="0.91820691163604551"/>
          <c:h val="0.11264654418197723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Лист1!$A$23</c:f>
              <c:strCache>
                <c:ptCount val="1"/>
                <c:pt idx="0">
                  <c:v>Новгородская область</c:v>
                </c:pt>
              </c:strCache>
            </c:strRef>
          </c:tx>
          <c:invertIfNegative val="0"/>
          <c:cat>
            <c:numRef>
              <c:f>Лист1!$B$22:$E$22</c:f>
              <c:numCache>
                <c:formatCode>m/d/yyyy</c:formatCode>
                <c:ptCount val="4"/>
                <c:pt idx="0">
                  <c:v>41518</c:v>
                </c:pt>
                <c:pt idx="1">
                  <c:v>41548</c:v>
                </c:pt>
                <c:pt idx="2">
                  <c:v>41609</c:v>
                </c:pt>
                <c:pt idx="3">
                  <c:v>41640</c:v>
                </c:pt>
              </c:numCache>
            </c:numRef>
          </c:cat>
          <c:val>
            <c:numRef>
              <c:f>Лист1!$B$23:$E$23</c:f>
              <c:numCache>
                <c:formatCode>General</c:formatCode>
                <c:ptCount val="4"/>
                <c:pt idx="0">
                  <c:v>24606</c:v>
                </c:pt>
                <c:pt idx="1">
                  <c:v>24622</c:v>
                </c:pt>
                <c:pt idx="2">
                  <c:v>25307</c:v>
                </c:pt>
                <c:pt idx="3">
                  <c:v>26133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83360"/>
        <c:axId val="120384896"/>
      </c:barChart>
      <c:dateAx>
        <c:axId val="12038336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20384896"/>
        <c:crosses val="autoZero"/>
        <c:auto val="1"/>
        <c:lblOffset val="100"/>
        <c:baseTimeUnit val="months"/>
      </c:dateAx>
      <c:valAx>
        <c:axId val="120384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0383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0.01111</cdr:x>
      <cdr:y>0.01536</cdr:y>
    </cdr:from>
    <cdr:to>
      <cdr:x>0.09167</cdr:x>
      <cdr:y>0.55076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00" y="50800"/>
          <a:ext cx="368300" cy="17706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/>
            <a:t>количество </a:t>
          </a:r>
          <a:r>
            <a:rPr lang="ru-RU" sz="1800" dirty="0" smtClean="0"/>
            <a:t>субъектов </a:t>
          </a:r>
          <a:r>
            <a:rPr lang="ru-RU" sz="1800" dirty="0"/>
            <a:t>РФ</a:t>
          </a:r>
        </a:p>
      </cdr:txBody>
    </cdr:sp>
  </cdr:relSizeAnchor>
  <cdr:relSizeAnchor xmlns:cdr="http://schemas.openxmlformats.org/drawingml/2006/chartDrawing">
    <cdr:from>
      <cdr:x>0.09735</cdr:x>
      <cdr:y>0.72603</cdr:y>
    </cdr:from>
    <cdr:to>
      <cdr:x>0.95402</cdr:x>
      <cdr:y>0.85153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92088" y="3816424"/>
          <a:ext cx="6970642" cy="6597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/>
            <a:t>покупательная способность зарплаты </a:t>
          </a:r>
          <a:r>
            <a:rPr lang="ru-RU" sz="1200" dirty="0" err="1"/>
            <a:t>педработников</a:t>
          </a:r>
          <a:r>
            <a:rPr lang="ru-RU" sz="1200" dirty="0"/>
            <a:t> дошкольного образования, </a:t>
          </a:r>
          <a:r>
            <a:rPr lang="ru-RU" sz="1200" dirty="0" smtClean="0"/>
            <a:t>раз (отношение номинальной зарплаты к стоимости фиксированного набора потребительских товаров и услуг) </a:t>
          </a:r>
          <a:endParaRPr lang="ru-RU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F47D3-67ED-4BE7-80BB-9FC625B3EBE6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C57E1-8F25-4042-9208-FD0B6C048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959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Недостижение</a:t>
            </a:r>
            <a:r>
              <a:rPr lang="ru-RU" dirty="0" smtClean="0"/>
              <a:t> большинством субъектов РФ показателей в 100% связано, по</a:t>
            </a:r>
            <a:r>
              <a:rPr lang="ru-RU" baseline="0" dirty="0" smtClean="0"/>
              <a:t> мнению субъектов РФ, с методикой мониторинга, по которой привязка идет к фактическому значению показателей средней заработной платы по общему образованию (а в общем – к средней по экономике) помесячно и поквартально, что делает необходимым постоянную поправку на инфляцию (в дошкольном невозможно спрогнозировать как вырастает средняя заработная плата в общем образовании)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57E1-8F25-4042-9208-FD0B6C048BE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550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Численность относительно стабильна. Незначительные сокращения численности </a:t>
            </a:r>
            <a:r>
              <a:rPr lang="ru-RU" dirty="0" err="1" smtClean="0"/>
              <a:t>педработников</a:t>
            </a:r>
            <a:r>
              <a:rPr lang="ru-RU" dirty="0" smtClean="0"/>
              <a:t> в некоторых субъектах РФ могут быть за счет уменьшения числа сельских ДОО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57E1-8F25-4042-9208-FD0B6C048BE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995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связи с увеличением удовлетворенности своей заработной платой увеличивается значение факторов, связанных</a:t>
            </a:r>
            <a:r>
              <a:rPr lang="ru-RU" baseline="0" dirty="0" smtClean="0"/>
              <a:t> с условиями труда (то, что раньше не было в числе приоритетов)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57E1-8F25-4042-9208-FD0B6C048BE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64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9C2CF-B393-4A56-A039-394C6762DBF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231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6"/>
          <p:cNvSpPr>
            <a:spLocks noEditPoints="1"/>
          </p:cNvSpPr>
          <p:nvPr/>
        </p:nvSpPr>
        <p:spPr bwMode="auto">
          <a:xfrm>
            <a:off x="-3573" y="285750"/>
            <a:ext cx="9145191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dirty="0">
              <a:solidFill>
                <a:schemeClr val="l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448" y="1828800"/>
            <a:ext cx="7317105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3449" y="5029200"/>
            <a:ext cx="5887983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AC02-F0B3-48BE-8586-3A0D725AA8C3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8E6-FFB2-4822-8C3B-7B0F7E4EF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1601153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3448" y="685800"/>
            <a:ext cx="5563552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AC02-F0B3-48BE-8586-3A0D725AA8C3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8E6-FFB2-4822-8C3B-7B0F7E4EF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AC02-F0B3-48BE-8586-3A0D725AA8C3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8E6-FFB2-4822-8C3B-7B0F7E4EF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449" y="3429001"/>
            <a:ext cx="7317105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00" y="685802"/>
            <a:ext cx="5891331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AC02-F0B3-48BE-8586-3A0D725AA8C3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8E6-FFB2-4822-8C3B-7B0F7E4EF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25200" y="1828800"/>
            <a:ext cx="353247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98083" y="1828800"/>
            <a:ext cx="353247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AC02-F0B3-48BE-8586-3A0D725AA8C3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8E6-FFB2-4822-8C3B-7B0F7E4EF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1325562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448" y="1828800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3448" y="2743201"/>
            <a:ext cx="353279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97764" y="1828800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97764" y="2743201"/>
            <a:ext cx="353279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AC02-F0B3-48BE-8586-3A0D725AA8C3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8E6-FFB2-4822-8C3B-7B0F7E4EF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AC02-F0B3-48BE-8586-3A0D725AA8C3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8E6-FFB2-4822-8C3B-7B0F7E4EF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AC02-F0B3-48BE-8586-3A0D725AA8C3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8E6-FFB2-4822-8C3B-7B0F7E4EF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0506" y="685800"/>
            <a:ext cx="4230202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AC02-F0B3-48BE-8586-3A0D725AA8C3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8E6-FFB2-4822-8C3B-7B0F7E4EF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00506" y="685800"/>
            <a:ext cx="4230202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AC02-F0B3-48BE-8586-3A0D725AA8C3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E8E6-FFB2-4822-8C3B-7B0F7E4EF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449" y="1828800"/>
            <a:ext cx="731710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15452" y="6448427"/>
            <a:ext cx="1047467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34DAC02-F0B3-48BE-8586-3A0D725AA8C3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06863" y="6448427"/>
            <a:ext cx="497992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BDBE8E6-FFB2-4822-8C3B-7B0F7E4EF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340769"/>
            <a:ext cx="7186945" cy="295232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о повышении оплаты труда педагогических работников дошкольного образования: результаты и следствия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Исследование ЛАМИД </a:t>
            </a:r>
            <a:r>
              <a:rPr lang="ru-RU" dirty="0" err="1" smtClean="0"/>
              <a:t>ИнИИ</a:t>
            </a:r>
            <a:r>
              <a:rPr lang="ru-RU" dirty="0" smtClean="0"/>
              <a:t> НИУ ВШЭ:</a:t>
            </a:r>
          </a:p>
          <a:p>
            <a:pPr algn="just"/>
            <a:r>
              <a:rPr lang="ru-RU" dirty="0" err="1" smtClean="0"/>
              <a:t>С.А.Попова</a:t>
            </a:r>
            <a:r>
              <a:rPr lang="ru-RU" dirty="0" smtClean="0"/>
              <a:t>, </a:t>
            </a:r>
            <a:r>
              <a:rPr lang="ru-RU" dirty="0" err="1" smtClean="0"/>
              <a:t>С.И.Заир</a:t>
            </a:r>
            <a:r>
              <a:rPr lang="ru-RU" dirty="0" smtClean="0"/>
              <a:t>-Бек, </a:t>
            </a:r>
            <a:r>
              <a:rPr lang="ru-RU" dirty="0" err="1" smtClean="0"/>
              <a:t>Н.В.Родина</a:t>
            </a:r>
            <a:r>
              <a:rPr lang="ru-RU" dirty="0" smtClean="0"/>
              <a:t>, </a:t>
            </a:r>
            <a:r>
              <a:rPr lang="ru-RU" dirty="0" err="1" smtClean="0"/>
              <a:t>А.Р.Андреева</a:t>
            </a:r>
            <a:r>
              <a:rPr lang="ru-RU" dirty="0" smtClean="0"/>
              <a:t>, </a:t>
            </a:r>
            <a:r>
              <a:rPr lang="ru-RU" dirty="0" err="1" smtClean="0"/>
              <a:t>А.Е.Кононова</a:t>
            </a:r>
            <a:r>
              <a:rPr lang="ru-RU" dirty="0" smtClean="0"/>
              <a:t>, </a:t>
            </a:r>
            <a:r>
              <a:rPr lang="ru-RU" dirty="0" err="1" smtClean="0"/>
              <a:t>АО.Юрченко</a:t>
            </a:r>
            <a:r>
              <a:rPr lang="ru-RU" dirty="0" smtClean="0"/>
              <a:t>, </a:t>
            </a:r>
            <a:r>
              <a:rPr lang="ru-RU" dirty="0" err="1" smtClean="0"/>
              <a:t>А.В.Новиков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85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dirty="0" smtClean="0"/>
              <a:t>Качественное исследование</a:t>
            </a:r>
            <a:endParaRPr lang="ru-RU" sz="2800" b="1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539552" y="1828800"/>
            <a:ext cx="3918118" cy="43434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/>
              <a:t>углублённые </a:t>
            </a:r>
            <a:r>
              <a:rPr lang="ru-RU" b="1" dirty="0"/>
              <a:t>интервью </a:t>
            </a:r>
            <a:r>
              <a:rPr lang="ru-RU" dirty="0"/>
              <a:t>с руководителями региональных и муниципальных органов управления образованием,  региональными экспертами (15 интервью);</a:t>
            </a:r>
          </a:p>
          <a:p>
            <a:pPr algn="just"/>
            <a:r>
              <a:rPr lang="ru-RU" b="1" dirty="0"/>
              <a:t>фокус-группы</a:t>
            </a:r>
            <a:r>
              <a:rPr lang="ru-RU" dirty="0"/>
              <a:t> с руководителями, педагогическими работниками дошкольных образовательных и общеобразовательных организаций (31 фокус-группа)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698082" y="1772816"/>
            <a:ext cx="4266405" cy="439938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Проблемы, связанные с повышением заработной платы</a:t>
            </a:r>
          </a:p>
          <a:p>
            <a:pPr algn="just"/>
            <a:r>
              <a:rPr lang="ru-RU" dirty="0" smtClean="0"/>
              <a:t>Различные стратегии повышения заработной платы (в том числе, стратегии привлечения ресурсов)</a:t>
            </a:r>
          </a:p>
          <a:p>
            <a:pPr algn="just"/>
            <a:r>
              <a:rPr lang="ru-RU" dirty="0" smtClean="0"/>
              <a:t>Региональные тенденции</a:t>
            </a:r>
          </a:p>
          <a:p>
            <a:pPr algn="just"/>
            <a:r>
              <a:rPr lang="ru-RU" dirty="0" smtClean="0"/>
              <a:t>Нюансы (!), определяющие реальные практики на уровне конкретных учреждений, педагогических коллективов, конкретных работников</a:t>
            </a:r>
          </a:p>
          <a:p>
            <a:pPr algn="just"/>
            <a:r>
              <a:rPr lang="ru-RU" dirty="0" smtClean="0"/>
              <a:t>Предположения как результат (в формате причинно-следственных связей, корреляций между повышением заработной платы и результатами и эффектами образовательной деятельности)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91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92211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Параметры исследования</a:t>
            </a:r>
            <a:endParaRPr lang="ru-RU" sz="32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11561" y="1124744"/>
            <a:ext cx="8208912" cy="5256584"/>
          </a:xfrm>
        </p:spPr>
        <p:txBody>
          <a:bodyPr/>
          <a:lstStyle/>
          <a:p>
            <a:pPr marL="45720" indent="0">
              <a:buNone/>
            </a:pPr>
            <a:r>
              <a:rPr lang="ru-RU" sz="1600" b="1" dirty="0" smtClean="0"/>
              <a:t>5 субъектов РФ </a:t>
            </a:r>
            <a:r>
              <a:rPr lang="ru-RU" sz="1600" dirty="0" smtClean="0"/>
              <a:t>(по классификации </a:t>
            </a:r>
            <a:r>
              <a:rPr lang="ru-RU" sz="1600" dirty="0" err="1" smtClean="0"/>
              <a:t>Н.В.Зубаревич</a:t>
            </a:r>
            <a:r>
              <a:rPr lang="ru-RU" sz="1600" dirty="0" smtClean="0"/>
              <a:t>):</a:t>
            </a:r>
          </a:p>
          <a:p>
            <a:pPr marL="45720" indent="0">
              <a:buNone/>
            </a:pPr>
            <a:r>
              <a:rPr lang="ru-RU" sz="1600" b="1" dirty="0"/>
              <a:t>Ямало-Ненецкий автономный округ</a:t>
            </a:r>
            <a:r>
              <a:rPr lang="ru-RU" sz="1600" dirty="0"/>
              <a:t> – группа «Лидеры»</a:t>
            </a:r>
          </a:p>
          <a:p>
            <a:pPr marL="45720" indent="0">
              <a:buNone/>
            </a:pPr>
            <a:r>
              <a:rPr lang="ru-RU" sz="1600" b="1" dirty="0"/>
              <a:t>Свердловская область</a:t>
            </a:r>
            <a:r>
              <a:rPr lang="ru-RU" sz="1600" dirty="0"/>
              <a:t> – группа «Относительно развитые или опережающие по доходу регионы» </a:t>
            </a:r>
          </a:p>
          <a:p>
            <a:pPr marL="45720" indent="0">
              <a:buNone/>
            </a:pPr>
            <a:r>
              <a:rPr lang="ru-RU" sz="1600" b="1" dirty="0"/>
              <a:t>Новгородская область</a:t>
            </a:r>
            <a:r>
              <a:rPr lang="ru-RU" sz="1600" dirty="0"/>
              <a:t>  - группа «Середина»  </a:t>
            </a:r>
          </a:p>
          <a:p>
            <a:pPr marL="45720" indent="0">
              <a:buNone/>
            </a:pPr>
            <a:r>
              <a:rPr lang="ru-RU" sz="1600" b="1" dirty="0"/>
              <a:t>Воронежская область</a:t>
            </a:r>
            <a:r>
              <a:rPr lang="ru-RU" sz="1600" dirty="0"/>
              <a:t> – группа «Середина»  </a:t>
            </a:r>
          </a:p>
          <a:p>
            <a:pPr marL="45720" indent="0">
              <a:buNone/>
            </a:pPr>
            <a:r>
              <a:rPr lang="ru-RU" sz="1600" b="1" dirty="0"/>
              <a:t>Северная Осетия (Алания)</a:t>
            </a:r>
            <a:r>
              <a:rPr lang="ru-RU" sz="1600" dirty="0"/>
              <a:t> – группа «Аутсайдеры</a:t>
            </a:r>
            <a:r>
              <a:rPr lang="ru-RU" sz="1600" dirty="0" smtClean="0"/>
              <a:t>».</a:t>
            </a:r>
            <a:endParaRPr lang="ru-RU" sz="1600" dirty="0"/>
          </a:p>
          <a:p>
            <a:pPr marL="45720" indent="0" algn="just">
              <a:buNone/>
            </a:pPr>
            <a:r>
              <a:rPr lang="ru-RU" sz="1800" dirty="0" smtClean="0"/>
              <a:t>Опрошены </a:t>
            </a:r>
            <a:r>
              <a:rPr lang="ru-RU" sz="1800" b="1" dirty="0" smtClean="0">
                <a:solidFill>
                  <a:srgbClr val="FF0000"/>
                </a:solidFill>
              </a:rPr>
              <a:t>96</a:t>
            </a:r>
            <a:r>
              <a:rPr lang="ru-RU" sz="1800" dirty="0" smtClean="0"/>
              <a:t> работников ДОО, в том числе, </a:t>
            </a:r>
            <a:r>
              <a:rPr lang="ru-RU" sz="1800" b="1" dirty="0" smtClean="0">
                <a:solidFill>
                  <a:srgbClr val="FF0000"/>
                </a:solidFill>
              </a:rPr>
              <a:t>42</a:t>
            </a:r>
            <a:r>
              <a:rPr lang="ru-RU" sz="1800" dirty="0" smtClean="0"/>
              <a:t> руководителя, </a:t>
            </a:r>
            <a:r>
              <a:rPr lang="ru-RU" sz="1800" b="1" dirty="0" smtClean="0">
                <a:solidFill>
                  <a:srgbClr val="FF0000"/>
                </a:solidFill>
              </a:rPr>
              <a:t>16</a:t>
            </a:r>
            <a:r>
              <a:rPr lang="ru-RU" sz="1800" dirty="0" smtClean="0"/>
              <a:t> </a:t>
            </a:r>
            <a:r>
              <a:rPr lang="ru-RU" sz="1800" dirty="0"/>
              <a:t>интервью (с экспертами </a:t>
            </a:r>
            <a:r>
              <a:rPr lang="ru-RU" sz="1800" dirty="0" smtClean="0"/>
              <a:t>и </a:t>
            </a:r>
            <a:r>
              <a:rPr lang="ru-RU" sz="1800" dirty="0"/>
              <a:t>представителями региональных и муниципальных управлений </a:t>
            </a:r>
            <a:r>
              <a:rPr lang="ru-RU" sz="1800" dirty="0" smtClean="0"/>
              <a:t>образования).</a:t>
            </a:r>
          </a:p>
          <a:p>
            <a:pPr marL="45720" indent="0" algn="just">
              <a:buNone/>
            </a:pPr>
            <a:r>
              <a:rPr lang="ru-RU" sz="1800" dirty="0" smtClean="0"/>
              <a:t>Представлены сельские, городские, поселковые ДОО,  малокомплектные детские сады, «продвинутые» и обычные, а также интернаты.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81496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708201"/>
              </p:ext>
            </p:extLst>
          </p:nvPr>
        </p:nvGraphicFramePr>
        <p:xfrm>
          <a:off x="611560" y="1196752"/>
          <a:ext cx="792088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26064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Динамика заработной платы педагогических работников дошкольного образования в 2013 году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4744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260648"/>
            <a:ext cx="8229600" cy="85010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50607"/>
                </a:solidFill>
              </a:rPr>
              <a:t>Покупательная способность зарплаты </a:t>
            </a:r>
            <a:r>
              <a:rPr lang="ru-RU" sz="3200" dirty="0" err="1" smtClean="0">
                <a:solidFill>
                  <a:srgbClr val="050607"/>
                </a:solidFill>
              </a:rPr>
              <a:t>педработников</a:t>
            </a:r>
            <a:r>
              <a:rPr lang="ru-RU" sz="3200" dirty="0" smtClean="0">
                <a:solidFill>
                  <a:srgbClr val="050607"/>
                </a:solidFill>
              </a:rPr>
              <a:t> дошкольного образования</a:t>
            </a:r>
            <a:endParaRPr lang="ru-RU" sz="3200" dirty="0">
              <a:solidFill>
                <a:srgbClr val="050607"/>
              </a:solidFill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34793"/>
              </p:ext>
            </p:extLst>
          </p:nvPr>
        </p:nvGraphicFramePr>
        <p:xfrm>
          <a:off x="611560" y="1124744"/>
          <a:ext cx="813690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875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492819"/>
              </p:ext>
            </p:extLst>
          </p:nvPr>
        </p:nvGraphicFramePr>
        <p:xfrm>
          <a:off x="1115616" y="1124744"/>
          <a:ext cx="727280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Динамика заработной платы педагогических работников дошкольного образования в 2013 году в регионах, где проводилось исследование</a:t>
            </a:r>
          </a:p>
        </p:txBody>
      </p:sp>
    </p:spTree>
    <p:extLst>
      <p:ext uri="{BB962C8B-B14F-4D97-AF65-F5344CB8AC3E}">
        <p14:creationId xmlns:p14="http://schemas.microsoft.com/office/powerpoint/2010/main" val="16892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8611160"/>
              </p:ext>
            </p:extLst>
          </p:nvPr>
        </p:nvGraphicFramePr>
        <p:xfrm>
          <a:off x="827584" y="1412776"/>
          <a:ext cx="712879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/>
              <a:t>Динамика заработной платы педагогических работников общего образования в 2013 году в регионах, где проводилось исследование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02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30075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Дальнейшее повышение в общем и дошкольном образовании в связи с Указом Президента РФ №597 от 7.05.2012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094435"/>
              </p:ext>
            </p:extLst>
          </p:nvPr>
        </p:nvGraphicFramePr>
        <p:xfrm>
          <a:off x="611560" y="1430404"/>
          <a:ext cx="4171979" cy="51669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/>
                <a:gridCol w="1368152"/>
                <a:gridCol w="1291659"/>
              </a:tblGrid>
              <a:tr h="213800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Количество субъектов </a:t>
                      </a:r>
                      <a:r>
                        <a:rPr lang="ru-RU" sz="1400" u="none" strike="noStrike" dirty="0" smtClean="0">
                          <a:effectLst/>
                        </a:rPr>
                        <a:t>РФ, </a:t>
                      </a:r>
                      <a:r>
                        <a:rPr lang="ru-RU" sz="1400" u="none" strike="noStrike" dirty="0">
                          <a:effectLst/>
                        </a:rPr>
                        <a:t>в которых отношение средней заработной платы педагогических работников </a:t>
                      </a:r>
                      <a:r>
                        <a:rPr lang="ru-RU" sz="1400" b="1" u="none" strike="noStrike" dirty="0">
                          <a:effectLst/>
                        </a:rPr>
                        <a:t>дошкольного образования </a:t>
                      </a:r>
                      <a:r>
                        <a:rPr lang="ru-RU" sz="1400" u="none" strike="noStrike" dirty="0">
                          <a:effectLst/>
                        </a:rPr>
                        <a:t>к средней заработной плате в общем образовании составляет: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0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за 1 квартал 2013 года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за 12 месяцев 2013 года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34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от </a:t>
                      </a:r>
                      <a:r>
                        <a:rPr lang="ru-RU" sz="1400" b="1" u="none" strike="noStrike" dirty="0" smtClean="0">
                          <a:effectLst/>
                        </a:rPr>
                        <a:t>100% </a:t>
                      </a:r>
                      <a:r>
                        <a:rPr lang="ru-RU" sz="1400" b="1" u="none" strike="noStrike" dirty="0">
                          <a:effectLst/>
                        </a:rPr>
                        <a:t>и более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34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</a:rPr>
                        <a:t>от 90 до 99%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49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34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от 80 до 89%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34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от 70 до 79%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34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от 60 до 69%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34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от 50 до 59%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34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всего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518603"/>
              </p:ext>
            </p:extLst>
          </p:nvPr>
        </p:nvGraphicFramePr>
        <p:xfrm>
          <a:off x="5076056" y="1430404"/>
          <a:ext cx="3744415" cy="5079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9251"/>
                <a:gridCol w="1326889"/>
                <a:gridCol w="1058275"/>
              </a:tblGrid>
              <a:tr h="242069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Количество субъектов </a:t>
                      </a:r>
                      <a:r>
                        <a:rPr lang="ru-RU" sz="1400" u="none" strike="noStrike" dirty="0" smtClean="0">
                          <a:effectLst/>
                        </a:rPr>
                        <a:t>РФ, </a:t>
                      </a:r>
                      <a:r>
                        <a:rPr lang="ru-RU" sz="1400" u="none" strike="noStrike" dirty="0">
                          <a:effectLst/>
                        </a:rPr>
                        <a:t>в которых отношение средней заработной платы педагогических работников </a:t>
                      </a:r>
                      <a:r>
                        <a:rPr lang="ru-RU" sz="1400" b="1" u="none" strike="noStrike" dirty="0">
                          <a:effectLst/>
                        </a:rPr>
                        <a:t>общего образования</a:t>
                      </a:r>
                      <a:r>
                        <a:rPr lang="ru-RU" sz="1400" u="none" strike="noStrike" dirty="0">
                          <a:effectLst/>
                        </a:rPr>
                        <a:t> к средней заработной плате в субъекте Российской Федерации составляет: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10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за 1 квартал 2013 года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за 12 месяцев 2013 года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78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</a:rPr>
                        <a:t>от </a:t>
                      </a:r>
                      <a:r>
                        <a:rPr lang="ru-RU" sz="1400" b="1" u="none" strike="noStrike" dirty="0">
                          <a:effectLst/>
                        </a:rPr>
                        <a:t>100% и более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51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61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78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от 90 до 99%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78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от 80 до 89%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78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от 70 до 79%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78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всего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73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562531"/>
              </p:ext>
            </p:extLst>
          </p:nvPr>
        </p:nvGraphicFramePr>
        <p:xfrm>
          <a:off x="755576" y="1196752"/>
          <a:ext cx="763284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260646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Прирост зарплат педагогов в дошкольном образовании был существеннее, чем в общем образовании (2013 год)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5922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7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Динамика численности педагогических работников дошкольного образования (без совместителей, человек) в 2013 году в регионах, где проводилось исследование</a:t>
            </a:r>
            <a:endParaRPr lang="ru-RU" sz="2000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073676"/>
              </p:ext>
            </p:extLst>
          </p:nvPr>
        </p:nvGraphicFramePr>
        <p:xfrm>
          <a:off x="683568" y="1536496"/>
          <a:ext cx="7776864" cy="4916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440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6773882"/>
              </p:ext>
            </p:extLst>
          </p:nvPr>
        </p:nvGraphicFramePr>
        <p:xfrm>
          <a:off x="476819" y="1141298"/>
          <a:ext cx="396044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18864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Численность детей в возрасте от 3 до 7 лет, посещающих государственные и муниципальные организации дошкольного образования (Источник: </a:t>
            </a:r>
            <a:r>
              <a:rPr lang="en-US" dirty="0" smtClean="0"/>
              <a:t>www.do.edu.ru)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152500"/>
              </p:ext>
            </p:extLst>
          </p:nvPr>
        </p:nvGraphicFramePr>
        <p:xfrm>
          <a:off x="4716016" y="1052736"/>
          <a:ext cx="396044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092324"/>
              </p:ext>
            </p:extLst>
          </p:nvPr>
        </p:nvGraphicFramePr>
        <p:xfrm>
          <a:off x="395537" y="3933056"/>
          <a:ext cx="424847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507007"/>
              </p:ext>
            </p:extLst>
          </p:nvPr>
        </p:nvGraphicFramePr>
        <p:xfrm>
          <a:off x="4788024" y="3933056"/>
          <a:ext cx="403244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0487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92211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Изначальные диспропорции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7992887" cy="490344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 2006 году США в государственных школах зарплата учителей </a:t>
            </a:r>
            <a:r>
              <a:rPr lang="ru-RU" b="1" dirty="0" smtClean="0">
                <a:solidFill>
                  <a:srgbClr val="FF0000"/>
                </a:solidFill>
              </a:rPr>
              <a:t>на 15% </a:t>
            </a:r>
            <a:r>
              <a:rPr lang="ru-RU" dirty="0" smtClean="0"/>
              <a:t>ниже, чем зарплата в других отраслях у работников с тем же уровнем образования и стажем </a:t>
            </a:r>
            <a:r>
              <a:rPr lang="ru-RU" sz="1600" dirty="0" smtClean="0"/>
              <a:t>(</a:t>
            </a:r>
            <a:r>
              <a:rPr lang="en-US" sz="1600" dirty="0"/>
              <a:t>S.A. Allegretto, S.P. Corcoran, L.R. </a:t>
            </a:r>
            <a:r>
              <a:rPr lang="en-US" sz="1600" dirty="0" err="1"/>
              <a:t>Mishel</a:t>
            </a:r>
            <a:r>
              <a:rPr lang="en-US" sz="1600" dirty="0"/>
              <a:t>, “The teaching penalty: Teacher pay losing ground”, Economic Policy Institute, 2008</a:t>
            </a:r>
            <a:r>
              <a:rPr lang="ru-RU" sz="1600" dirty="0" smtClean="0"/>
              <a:t>)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 России зарплата работников системы образования до 2013 года в среднем </a:t>
            </a:r>
            <a:r>
              <a:rPr lang="ru-RU" b="1" dirty="0" smtClean="0">
                <a:solidFill>
                  <a:srgbClr val="FF0000"/>
                </a:solidFill>
              </a:rPr>
              <a:t>67% </a:t>
            </a:r>
            <a:r>
              <a:rPr lang="ru-RU" dirty="0" smtClean="0"/>
              <a:t>от средней заработной платы по всем видам экономической деятельности </a:t>
            </a:r>
            <a:r>
              <a:rPr lang="ru-RU" sz="1600" dirty="0" smtClean="0"/>
              <a:t>(данные Росстата)</a:t>
            </a:r>
          </a:p>
        </p:txBody>
      </p:sp>
    </p:spTree>
    <p:extLst>
      <p:ext uri="{BB962C8B-B14F-4D97-AF65-F5344CB8AC3E}">
        <p14:creationId xmlns:p14="http://schemas.microsoft.com/office/powerpoint/2010/main" val="74231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168498"/>
              </p:ext>
            </p:extLst>
          </p:nvPr>
        </p:nvGraphicFramePr>
        <p:xfrm>
          <a:off x="755576" y="764704"/>
          <a:ext cx="784887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891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190956"/>
              </p:ext>
            </p:extLst>
          </p:nvPr>
        </p:nvGraphicFramePr>
        <p:xfrm>
          <a:off x="800766" y="1517461"/>
          <a:ext cx="7947698" cy="4850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0726" y="258056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Доля различных уровней образования в расходах консолидированных бюджетов субъектов РФ на образование в целом, в %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9125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913078"/>
              </p:ext>
            </p:extLst>
          </p:nvPr>
        </p:nvGraphicFramePr>
        <p:xfrm>
          <a:off x="467544" y="1340768"/>
          <a:ext cx="8136904" cy="5189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260648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Что Вам не нравится в Вашей работе в данном детском саду? </a:t>
            </a:r>
            <a:r>
              <a:rPr lang="ru-RU" dirty="0" smtClean="0"/>
              <a:t>(опрос воспитателей детских садов, Мониторинг экономики образования, в % от числа опрошенных)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50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4782504"/>
              </p:ext>
            </p:extLst>
          </p:nvPr>
        </p:nvGraphicFramePr>
        <p:xfrm>
          <a:off x="1043608" y="2204864"/>
          <a:ext cx="7435791" cy="4086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254573"/>
            <a:ext cx="84590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Вам предлагают перейти на другую работу с более высоким уровнем заработной платы, чем у Вас сейчас. Но это нетворческая, однообразная работа с жестким графиком, не связанная с физическим трудом, не требующая высокой квалификации и переобучения. Согласились ли бы Вы перейти на такую работу</a:t>
            </a:r>
            <a:r>
              <a:rPr lang="ru-RU" b="1" dirty="0"/>
              <a:t>? </a:t>
            </a:r>
            <a:r>
              <a:rPr lang="ru-RU" sz="1600" dirty="0"/>
              <a:t>(опрос воспитателей детских садов, Мониторинг экономики образования, в % от числа опрошенных)</a:t>
            </a:r>
          </a:p>
        </p:txBody>
      </p:sp>
    </p:spTree>
    <p:extLst>
      <p:ext uri="{BB962C8B-B14F-4D97-AF65-F5344CB8AC3E}">
        <p14:creationId xmlns:p14="http://schemas.microsoft.com/office/powerpoint/2010/main" val="399033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77809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Качественное исследование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7992887" cy="5119464"/>
          </a:xfrm>
        </p:spPr>
        <p:txBody>
          <a:bodyPr/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Фокус-группы (педагогические работники ДОО, заведующие ДОО)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Углубленные интервью (эксперты, представители органов управления образованием муниципального и регионального уровней)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4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44" y="0"/>
            <a:ext cx="9036496" cy="1052736"/>
          </a:xfrm>
        </p:spPr>
        <p:txBody>
          <a:bodyPr>
            <a:noAutofit/>
          </a:bodyPr>
          <a:lstStyle/>
          <a:p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1. Повысилась ли привлекательность профессии педагога? </a:t>
            </a:r>
            <a:r>
              <a:rPr lang="ru-RU" sz="2400" b="1" dirty="0" smtClean="0"/>
              <a:t>(дошкольное образование)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Мнения педагогических работников</a:t>
            </a:r>
            <a:endParaRPr lang="ru-RU" sz="2400" dirty="0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5292080" y="2924944"/>
            <a:ext cx="3456384" cy="176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1520" y="4221088"/>
            <a:ext cx="8095480" cy="2345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110683"/>
              </p:ext>
            </p:extLst>
          </p:nvPr>
        </p:nvGraphicFramePr>
        <p:xfrm>
          <a:off x="251520" y="1124744"/>
          <a:ext cx="8496944" cy="5443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/>
                <a:gridCol w="2088232"/>
              </a:tblGrid>
              <a:tr h="344739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Город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Возрос интерес к повышению квалификации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</a:rPr>
                        <a:t> (и в </a:t>
                      </a:r>
                      <a:r>
                        <a:rPr lang="ru-RU" sz="2000" b="1" baseline="0" dirty="0" err="1" smtClean="0">
                          <a:solidFill>
                            <a:schemeClr val="bg1"/>
                          </a:solidFill>
                        </a:rPr>
                        <a:t>т.ч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</a:rPr>
                        <a:t>. получение высшего образования)</a:t>
                      </a:r>
                    </a:p>
                    <a:p>
                      <a:pPr algn="l"/>
                      <a:endParaRPr lang="ru-RU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Коллективы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</a:rPr>
                        <a:t> стабильные, многие работают по 15-20 лет на одном месте.</a:t>
                      </a:r>
                    </a:p>
                    <a:p>
                      <a:pPr algn="l"/>
                      <a:endParaRPr lang="ru-RU" sz="2000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</a:rPr>
                        <a:t>Люди держатся за свою работу, рассматривают ее как часть «большой семьи», как «живой организм»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Село 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Дефицит рабочих мест (за счет сокращения числа детей)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нет условий для привлечения молодых педагогов</a:t>
                      </a:r>
                    </a:p>
                    <a:p>
                      <a:pPr>
                        <a:buFontTx/>
                        <a:buNone/>
                      </a:pPr>
                      <a:endParaRPr lang="ru-RU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38916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 пенсионного возраста с повышением заработной платы стали отказываться от </a:t>
                      </a:r>
                      <a:r>
                        <a:rPr lang="ru-RU" sz="20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выхода на пенсию.</a:t>
                      </a:r>
                      <a:endParaRPr lang="ru-RU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77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Мнения руководителей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/>
              <a:t>+ Появилась возможность выбирать среди претендентов на вакансию (в городах)</a:t>
            </a:r>
          </a:p>
          <a:p>
            <a:pPr>
              <a:buNone/>
            </a:pPr>
            <a:r>
              <a:rPr lang="ru-RU" sz="1600" dirty="0" smtClean="0"/>
              <a:t>	</a:t>
            </a:r>
            <a:r>
              <a:rPr lang="ru-RU" sz="1600" i="1" dirty="0" smtClean="0">
                <a:solidFill>
                  <a:srgbClr val="002060"/>
                </a:solidFill>
              </a:rPr>
              <a:t>«Идут. Молодежь пошла в школы и детские сады. Раньше – 15-17, в этом году – 99.»</a:t>
            </a:r>
          </a:p>
          <a:p>
            <a:pPr>
              <a:buNone/>
            </a:pPr>
            <a:r>
              <a:rPr lang="ru-RU" sz="1600" i="1" dirty="0" smtClean="0"/>
              <a:t>+ В сельских детских садах в некоторых регионах появляется молодежь, даже мужчины (как способ избежать призыва в ВС).</a:t>
            </a:r>
          </a:p>
          <a:p>
            <a:pPr>
              <a:buNone/>
            </a:pPr>
            <a:r>
              <a:rPr lang="ru-RU" sz="1600" i="1" dirty="0" smtClean="0"/>
              <a:t>	</a:t>
            </a:r>
            <a:r>
              <a:rPr lang="ru-RU" sz="1600" b="1" dirty="0" smtClean="0"/>
              <a:t>- Педагоги пенсионного возраста стали отказываться от выхода на пенсию</a:t>
            </a:r>
          </a:p>
          <a:p>
            <a:pPr lvl="2">
              <a:buNone/>
            </a:pPr>
            <a:r>
              <a:rPr lang="ru-RU" sz="1600" i="1" dirty="0" smtClean="0">
                <a:solidFill>
                  <a:srgbClr val="002060"/>
                </a:solidFill>
              </a:rPr>
              <a:t>«Пенсионеры не уходят. Собираются аттестоваться . На них надежды больше. Мы ими дорожим</a:t>
            </a:r>
            <a:r>
              <a:rPr lang="ru-RU" sz="1600" i="1" dirty="0">
                <a:solidFill>
                  <a:srgbClr val="002060"/>
                </a:solidFill>
              </a:rPr>
              <a:t>.» </a:t>
            </a:r>
            <a:endParaRPr lang="ru-RU" sz="1600" i="1" dirty="0" smtClean="0">
              <a:solidFill>
                <a:srgbClr val="002060"/>
              </a:solidFill>
            </a:endParaRPr>
          </a:p>
          <a:p>
            <a:pPr lvl="2">
              <a:buNone/>
            </a:pPr>
            <a:r>
              <a:rPr lang="ru-RU" sz="1600" i="1" dirty="0" smtClean="0">
                <a:solidFill>
                  <a:srgbClr val="002060"/>
                </a:solidFill>
              </a:rPr>
              <a:t>«- </a:t>
            </a:r>
            <a:r>
              <a:rPr lang="ru-RU" sz="1600" i="1" dirty="0">
                <a:solidFill>
                  <a:srgbClr val="002060"/>
                </a:solidFill>
              </a:rPr>
              <a:t>У нас коллектив почти тот же остался. Особенно в селе эта стабильность, каждый держится за свое место, потому что другой работы нет.»</a:t>
            </a:r>
          </a:p>
          <a:p>
            <a:pPr lvl="2">
              <a:buNone/>
            </a:pPr>
            <a:endParaRPr lang="ru-RU" sz="1600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600" b="1" dirty="0" smtClean="0"/>
              <a:t>- Условий недостаточно для привлечения талантливых молодых специалистов</a:t>
            </a:r>
          </a:p>
          <a:p>
            <a:pPr>
              <a:buNone/>
            </a:pPr>
            <a:r>
              <a:rPr lang="ru-RU" sz="1600" dirty="0" smtClean="0"/>
              <a:t>		</a:t>
            </a:r>
            <a:r>
              <a:rPr lang="ru-RU" sz="1600" i="1" dirty="0" smtClean="0">
                <a:solidFill>
                  <a:srgbClr val="002060"/>
                </a:solidFill>
              </a:rPr>
              <a:t>«… нет, молодые не хотят, нужно им больше денег…»</a:t>
            </a:r>
          </a:p>
          <a:p>
            <a:pPr>
              <a:buNone/>
            </a:pPr>
            <a:r>
              <a:rPr lang="ru-RU" sz="1600" i="1" dirty="0" smtClean="0">
                <a:solidFill>
                  <a:srgbClr val="002060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84595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7724"/>
            <a:ext cx="8784976" cy="963004"/>
          </a:xfrm>
        </p:spPr>
        <p:txBody>
          <a:bodyPr>
            <a:normAutofit/>
          </a:bodyPr>
          <a:lstStyle/>
          <a:p>
            <a:r>
              <a:rPr lang="ru-RU" sz="3100" b="1" dirty="0" smtClean="0"/>
              <a:t>2. Педагоги стали работать лучше? Мнения </a:t>
            </a:r>
            <a:r>
              <a:rPr lang="ru-RU" sz="3100" b="1" dirty="0" err="1" smtClean="0"/>
              <a:t>педработников</a:t>
            </a:r>
            <a:endParaRPr lang="ru-RU" sz="31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7260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900" i="1" dirty="0" smtClean="0"/>
              <a:t>«….За </a:t>
            </a:r>
            <a:r>
              <a:rPr lang="ru-RU" sz="2900" i="1" dirty="0"/>
              <a:t>качество </a:t>
            </a:r>
            <a:r>
              <a:rPr lang="ru-RU" sz="2900" b="1" i="1" dirty="0"/>
              <a:t>и еще </a:t>
            </a:r>
            <a:r>
              <a:rPr lang="ru-RU" sz="2900" i="1" dirty="0"/>
              <a:t>за участие в конференциях, публикации </a:t>
            </a:r>
            <a:r>
              <a:rPr lang="ru-RU" sz="2900" i="1" dirty="0" smtClean="0"/>
              <a:t>…»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900" i="1" dirty="0" smtClean="0"/>
              <a:t>«…мы как работали всегда, так и работаем, увеличение зарплаты не делает нашу работу лучше»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900" i="1" dirty="0" smtClean="0"/>
              <a:t>«…мы целыми днями с детьми, мы на виду, учитель провел уроки, и у него есть время на дополнительную работу, олимпиады, а мы с утра до вечера с детьми, все время заняты только ими»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900" i="1" dirty="0" smtClean="0"/>
              <a:t>«…условия могут меняться, а мы работали, работаем и будем работать… никто на наше место не рвется, даже если повысить зарплаты»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900" i="1" dirty="0" smtClean="0"/>
              <a:t>«нам столько мало платили, что сейчас повышение зарплаты – это просто возмещение за наш труд»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900" i="1" dirty="0" smtClean="0"/>
              <a:t>«детей становится больше, нам труднее уделять внимание каждому, это не измеряется никакими деньгами»</a:t>
            </a:r>
          </a:p>
          <a:p>
            <a:pPr marL="0" indent="0" algn="ctr">
              <a:buNone/>
            </a:pPr>
            <a:endParaRPr lang="ru-RU" sz="1800" i="1" dirty="0"/>
          </a:p>
          <a:p>
            <a:pPr marL="0" indent="0" algn="just">
              <a:buNone/>
            </a:pPr>
            <a:r>
              <a:rPr lang="ru-RU" sz="1700" b="1" dirty="0" smtClean="0"/>
              <a:t> </a:t>
            </a:r>
            <a:endParaRPr lang="ru-RU" sz="1700" b="1" dirty="0"/>
          </a:p>
          <a:p>
            <a:pPr marL="0" indent="0" algn="just">
              <a:buNone/>
            </a:pPr>
            <a:endParaRPr lang="ru-RU" sz="1700" b="1" dirty="0" smtClean="0"/>
          </a:p>
          <a:p>
            <a:pPr marL="0" indent="0" algn="just">
              <a:buNone/>
            </a:pPr>
            <a:endParaRPr lang="ru-RU" sz="1700" b="1" dirty="0"/>
          </a:p>
          <a:p>
            <a:pPr marL="0" indent="0" algn="just">
              <a:buNone/>
            </a:pPr>
            <a:endParaRPr lang="ru-RU" sz="1700" b="1" dirty="0" smtClean="0"/>
          </a:p>
          <a:p>
            <a:pPr marL="0" indent="0" algn="just">
              <a:buNone/>
            </a:pPr>
            <a:endParaRPr lang="ru-RU" sz="1700" b="1" dirty="0"/>
          </a:p>
          <a:p>
            <a:pPr marL="0" indent="0" algn="just">
              <a:buNone/>
            </a:pPr>
            <a:endParaRPr lang="ru-RU" sz="1700" b="1" dirty="0" smtClean="0"/>
          </a:p>
          <a:p>
            <a:pPr marL="0" indent="0" algn="just">
              <a:buNone/>
            </a:pPr>
            <a:r>
              <a:rPr lang="ru-RU" sz="2500" i="1" dirty="0" smtClean="0"/>
              <a:t>Идет постоянное повышение требований к воспитателям для работы по современным программам, но это не имеет однозначной привязки к увеличению заработной платы</a:t>
            </a:r>
            <a:endParaRPr lang="ru-RU" sz="2500" i="1" dirty="0"/>
          </a:p>
          <a:p>
            <a:pPr marL="0" indent="0" algn="just">
              <a:buNone/>
            </a:pPr>
            <a:endParaRPr lang="en-US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731345"/>
              </p:ext>
            </p:extLst>
          </p:nvPr>
        </p:nvGraphicFramePr>
        <p:xfrm>
          <a:off x="323528" y="3717032"/>
          <a:ext cx="8496944" cy="20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1315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качество основной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 еще….</a:t>
                      </a:r>
                      <a:endParaRPr lang="ru-RU" dirty="0"/>
                    </a:p>
                  </a:txBody>
                  <a:tcPr/>
                </a:tc>
              </a:tr>
              <a:tr h="1650464"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100" i="1" dirty="0" smtClean="0"/>
                        <a:t>Стало намного больше документации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100" i="1" dirty="0" smtClean="0"/>
                        <a:t>Появились современные программы (компьютеры, тренажеры, игры), требующие от педагогов новых умений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100" i="1" dirty="0" smtClean="0"/>
                        <a:t>Больше детей с отклонениями, но педагоги должны уметь с ними работать в инклюзивном режиме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endParaRPr lang="ru-RU" sz="1100" i="1" dirty="0" smtClean="0"/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100" i="1" dirty="0" smtClean="0"/>
                        <a:t>Участие  в конференциях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100" i="1" dirty="0" smtClean="0"/>
                        <a:t>проведенные мероприятия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100" i="1" dirty="0" smtClean="0"/>
                        <a:t>методические разработки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100" i="1" dirty="0" smtClean="0"/>
                        <a:t>публикации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dirty="0" smtClean="0"/>
                        <a:t>-  победы в конкурса</a:t>
                      </a:r>
                      <a:r>
                        <a:rPr lang="ru-RU" sz="1100" i="1" baseline="0" dirty="0" smtClean="0"/>
                        <a:t>х и т.д.</a:t>
                      </a:r>
                      <a:endParaRPr lang="ru-RU" sz="1100" i="1" dirty="0" smtClean="0"/>
                    </a:p>
                    <a:p>
                      <a:r>
                        <a:rPr lang="ru-RU" sz="1100" dirty="0" smtClean="0"/>
                        <a:t>+ специфика:</a:t>
                      </a:r>
                      <a:r>
                        <a:rPr lang="ru-RU" sz="1100" baseline="0" dirty="0" smtClean="0"/>
                        <a:t> за благоустройство, за комфорт, за отсутствие жалоб родителей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37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Качество работы педагогов. Мнения руководителей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1600" b="1" dirty="0" smtClean="0"/>
              <a:t>+ </a:t>
            </a:r>
            <a:r>
              <a:rPr lang="ru-RU" sz="1800" b="1" dirty="0" smtClean="0"/>
              <a:t>наличие стимулирующей части в системе оплаты труда позволяет управлять качеством работы коллектива </a:t>
            </a:r>
            <a:r>
              <a:rPr lang="ru-RU" sz="1600" dirty="0" smtClean="0"/>
              <a:t>	</a:t>
            </a:r>
            <a:r>
              <a:rPr lang="ru-RU" sz="1600" i="1" dirty="0" smtClean="0">
                <a:solidFill>
                  <a:srgbClr val="002060"/>
                </a:solidFill>
              </a:rPr>
              <a:t>«Наверное, качество в любом случае повышается, все-таки мы можем их поощрять.»</a:t>
            </a:r>
          </a:p>
          <a:p>
            <a:pPr lvl="1">
              <a:buNone/>
            </a:pPr>
            <a:r>
              <a:rPr lang="ru-RU" sz="1600" i="1" dirty="0" smtClean="0">
                <a:solidFill>
                  <a:srgbClr val="002060"/>
                </a:solidFill>
              </a:rPr>
              <a:t>	«У меня 4 человека из помощника воспитателя 2 года назад поступили на дошкольное, такого давным-давно не было.»</a:t>
            </a:r>
          </a:p>
          <a:p>
            <a:pPr lvl="1">
              <a:buNone/>
            </a:pPr>
            <a:endParaRPr lang="ru-RU" sz="1600" i="1" dirty="0" smtClean="0"/>
          </a:p>
          <a:p>
            <a:pPr lvl="0">
              <a:buNone/>
            </a:pPr>
            <a:endParaRPr lang="ru-RU" sz="1800" b="1" dirty="0" smtClean="0"/>
          </a:p>
          <a:p>
            <a:pPr lvl="0">
              <a:buNone/>
            </a:pPr>
            <a:r>
              <a:rPr lang="ru-RU" sz="1800" b="1" dirty="0" smtClean="0"/>
              <a:t>- Независимо от размера зарплаты, педагоги работают всегда одинаково. </a:t>
            </a:r>
          </a:p>
          <a:p>
            <a:pPr lvl="1">
              <a:buNone/>
            </a:pPr>
            <a:r>
              <a:rPr lang="ru-RU" sz="1200" b="1" i="1" dirty="0" smtClean="0"/>
              <a:t>	</a:t>
            </a:r>
            <a:r>
              <a:rPr lang="ru-RU" sz="1200" i="1" dirty="0" smtClean="0">
                <a:solidFill>
                  <a:srgbClr val="002060"/>
                </a:solidFill>
              </a:rPr>
              <a:t>«</a:t>
            </a:r>
            <a:r>
              <a:rPr lang="ru-RU" sz="1600" i="1" dirty="0" smtClean="0">
                <a:solidFill>
                  <a:srgbClr val="002060"/>
                </a:solidFill>
              </a:rPr>
              <a:t>Да, работа от нашей зарплаты не зависит никак. Мы работали и на 3 тысячи, работаем и на 10 тысяч, и на 15 тысяч.»</a:t>
            </a:r>
          </a:p>
          <a:p>
            <a:pPr lvl="1">
              <a:buNone/>
            </a:pPr>
            <a:r>
              <a:rPr lang="ru-RU" sz="1600" i="1" dirty="0" smtClean="0">
                <a:solidFill>
                  <a:srgbClr val="002060"/>
                </a:solidFill>
              </a:rPr>
              <a:t>	«Я думаю, при этой системе оплата труда останутся ровно те, кто работал и до этого, умел работать и хочет работать.»</a:t>
            </a:r>
          </a:p>
          <a:p>
            <a:pPr lvl="1">
              <a:buNone/>
            </a:pPr>
            <a:r>
              <a:rPr lang="ru-RU" sz="1600" i="1" dirty="0" smtClean="0">
                <a:solidFill>
                  <a:srgbClr val="00206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0255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83671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Педагоги стали жить лучше? Мнение </a:t>
            </a:r>
            <a:r>
              <a:rPr lang="ru-RU" sz="2400" b="1" dirty="0" err="1" smtClean="0"/>
              <a:t>педработников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229600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Педагоги дошкольных учреждений: повышение </a:t>
            </a:r>
            <a:r>
              <a:rPr lang="ru-RU" sz="2000" dirty="0"/>
              <a:t>заработной платы отразилось на их материальном положении, но считают заработную плату все равно </a:t>
            </a:r>
            <a:r>
              <a:rPr lang="ru-RU" sz="2000" dirty="0" smtClean="0"/>
              <a:t>не достаточной: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«для деревни, конечно, это бешеные деньги, даже те 12 тысяч рублей», «сейчас заработная плата более менее</a:t>
            </a:r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…».</a:t>
            </a: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Некоторые начали брать кредиты, могут оплачивать обучение детей</a:t>
            </a: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Стали позволять ездить отдыхать</a:t>
            </a: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Могут позволить больше купить, не только продукты питания</a:t>
            </a:r>
          </a:p>
          <a:p>
            <a:pPr marL="0" indent="0" algn="just">
              <a:buNone/>
            </a:pPr>
            <a:endParaRPr lang="ru-RU" sz="20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just">
              <a:buNone/>
            </a:pPr>
            <a:endParaRPr lang="ru-RU" sz="2000" i="1" dirty="0" smtClean="0"/>
          </a:p>
          <a:p>
            <a:pPr marL="0" indent="0" algn="just">
              <a:buNone/>
            </a:pPr>
            <a:endParaRPr lang="ru-RU" sz="2400" b="1" dirty="0" smtClean="0"/>
          </a:p>
          <a:p>
            <a:pPr marL="0" indent="0" algn="just">
              <a:buNone/>
            </a:pPr>
            <a:endParaRPr lang="ru-RU" sz="2400" i="1" dirty="0"/>
          </a:p>
          <a:p>
            <a:pPr marL="0" indent="0" algn="just">
              <a:buNone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55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77809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Изначальные диспропорции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026947"/>
              </p:ext>
            </p:extLst>
          </p:nvPr>
        </p:nvGraphicFramePr>
        <p:xfrm>
          <a:off x="251520" y="980728"/>
          <a:ext cx="8352929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20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3600" b="1" dirty="0"/>
              <a:t>Педагоги стали жить лучше? Мнение </a:t>
            </a:r>
            <a:r>
              <a:rPr lang="ru-RU" sz="3600" b="1" dirty="0" smtClean="0"/>
              <a:t>руководителей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b="1" dirty="0" smtClean="0"/>
              <a:t>+ Педагоги стали жить лучше в материальном плане</a:t>
            </a:r>
          </a:p>
          <a:p>
            <a:pPr>
              <a:buNone/>
            </a:pPr>
            <a:r>
              <a:rPr lang="ru-RU" sz="2400" dirty="0" smtClean="0"/>
              <a:t>		</a:t>
            </a:r>
            <a:r>
              <a:rPr lang="ru-RU" sz="1800" i="1" dirty="0" smtClean="0">
                <a:solidFill>
                  <a:srgbClr val="002060"/>
                </a:solidFill>
              </a:rPr>
              <a:t>«У меня двое даже ипотеку взяли».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002060"/>
                </a:solidFill>
              </a:rPr>
              <a:t>		«… некоторые педагоги позволяют себе за границу отдыхать съездить.»</a:t>
            </a:r>
          </a:p>
          <a:p>
            <a:pPr>
              <a:buNone/>
            </a:pPr>
            <a:r>
              <a:rPr lang="ru-RU" sz="2200" b="1" dirty="0" smtClean="0"/>
              <a:t>+ Воспитатели почувствовали себя увереннее, достойнее</a:t>
            </a:r>
          </a:p>
          <a:p>
            <a:pPr>
              <a:buNone/>
            </a:pPr>
            <a:r>
              <a:rPr lang="ru-RU" sz="1800" dirty="0" smtClean="0"/>
              <a:t>		</a:t>
            </a:r>
            <a:r>
              <a:rPr lang="ru-RU" sz="1800" i="1" dirty="0" smtClean="0">
                <a:solidFill>
                  <a:srgbClr val="002060"/>
                </a:solidFill>
              </a:rPr>
              <a:t>«Но они хоть себя людьми почувствовали, скажем, так. Потому что много лет никак не повышалась заработная плата, а все-таки труд адский.»</a:t>
            </a:r>
          </a:p>
          <a:p>
            <a:pPr>
              <a:buNone/>
            </a:pPr>
            <a:r>
              <a:rPr lang="ru-RU" sz="2200" b="1" dirty="0" smtClean="0"/>
              <a:t>- Отмечалась тревога, что изменения доходов временные</a:t>
            </a:r>
          </a:p>
          <a:p>
            <a:pPr>
              <a:buNone/>
            </a:pPr>
            <a:r>
              <a:rPr lang="ru-RU" sz="2200" b="1" dirty="0" smtClean="0"/>
              <a:t>- Статус педагогического работника в глазах окружающих меняется</a:t>
            </a:r>
          </a:p>
          <a:p>
            <a:pPr lvl="1">
              <a:buNone/>
            </a:pPr>
            <a:r>
              <a:rPr lang="ru-RU" sz="1800" dirty="0" smtClean="0"/>
              <a:t>	</a:t>
            </a:r>
            <a:endParaRPr lang="ru-RU" sz="1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1828800"/>
            <a:ext cx="8136904" cy="43434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6000" dirty="0" smtClean="0"/>
              <a:t>Выводы по результатам исследования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7372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63408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О </a:t>
            </a:r>
            <a:r>
              <a:rPr lang="ru-RU" sz="2000" b="1" dirty="0"/>
              <a:t>повышении заработной платы педагогических работников и их отношении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7848871" cy="4975448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i.	В 2013 году произошел значительный рост заработной платы педагогических работников дошкольных образовательных учреждений</a:t>
            </a:r>
          </a:p>
          <a:p>
            <a:pPr algn="just"/>
            <a:r>
              <a:rPr lang="ru-RU" dirty="0" err="1" smtClean="0"/>
              <a:t>ii</a:t>
            </a:r>
            <a:r>
              <a:rPr lang="ru-RU" dirty="0" smtClean="0"/>
              <a:t>.</a:t>
            </a:r>
            <a:r>
              <a:rPr lang="ru-RU" dirty="0"/>
              <a:t>	Дошкольные образовательные учреждения переходят или перешли ранее на систему оплаты труда, аналогичную введенной ранее в школах (т.н. НСОТ</a:t>
            </a:r>
            <a:r>
              <a:rPr lang="ru-RU" dirty="0" smtClean="0"/>
              <a:t>). </a:t>
            </a:r>
            <a:endParaRPr lang="ru-RU" dirty="0"/>
          </a:p>
          <a:p>
            <a:pPr algn="just"/>
            <a:r>
              <a:rPr lang="en-US" dirty="0"/>
              <a:t>iii</a:t>
            </a:r>
            <a:r>
              <a:rPr lang="en-US" dirty="0" smtClean="0"/>
              <a:t>.</a:t>
            </a:r>
            <a:r>
              <a:rPr lang="ru-RU" dirty="0"/>
              <a:t>	Переход на НСОТ в дошкольном образовании осуществлен еще не во всех субъектах РФ.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/>
              <a:t>IV. </a:t>
            </a:r>
            <a:r>
              <a:rPr lang="ru-RU" sz="2800" dirty="0" smtClean="0"/>
              <a:t>Стратегии повышения заработной платы в дошкольном образовании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449" y="1828800"/>
            <a:ext cx="7317105" cy="484056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Более классический вариант «с чистого листа» (в отличие от общего образования, где изменения начали вводиться в рамках ПНПО)</a:t>
            </a:r>
          </a:p>
          <a:p>
            <a:pPr algn="just"/>
            <a:r>
              <a:rPr lang="ru-RU" dirty="0" smtClean="0"/>
              <a:t>Рост числа воспитанников на одного воспитателя (прежде всего в городах, иногда группы до 35 человек)</a:t>
            </a:r>
          </a:p>
          <a:p>
            <a:pPr algn="just"/>
            <a:r>
              <a:rPr lang="ru-RU" dirty="0" smtClean="0"/>
              <a:t>Рост общего числа детских групп</a:t>
            </a:r>
          </a:p>
          <a:p>
            <a:pPr algn="just"/>
            <a:r>
              <a:rPr lang="ru-RU" dirty="0" smtClean="0"/>
              <a:t>Сокращение </a:t>
            </a:r>
            <a:r>
              <a:rPr lang="ru-RU" dirty="0"/>
              <a:t>числа постоянных надбавок и/или их перевод в расчет базового оклада</a:t>
            </a:r>
          </a:p>
          <a:p>
            <a:pPr algn="just"/>
            <a:r>
              <a:rPr lang="ru-RU" dirty="0"/>
              <a:t>Повышение заработной платы произошло за счет повышения базового оклада</a:t>
            </a:r>
          </a:p>
          <a:p>
            <a:pPr algn="just"/>
            <a:r>
              <a:rPr lang="ru-RU" dirty="0" smtClean="0"/>
              <a:t>Сокращение </a:t>
            </a:r>
            <a:r>
              <a:rPr lang="ru-RU" dirty="0"/>
              <a:t>доли стимулирующей части ФОТ за счет ее перераспределения в базовую </a:t>
            </a:r>
            <a:r>
              <a:rPr lang="ru-RU" dirty="0" smtClean="0"/>
              <a:t>часть (там, где произошел переход на НСОТ)</a:t>
            </a:r>
          </a:p>
          <a:p>
            <a:pPr algn="just"/>
            <a:r>
              <a:rPr lang="ru-RU" dirty="0"/>
              <a:t>в некоторых регионах пытаются использовать штрафные «стимулы»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39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85010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V</a:t>
            </a:r>
            <a:r>
              <a:rPr lang="ru-RU" sz="2800" b="1" dirty="0" smtClean="0"/>
              <a:t>. Желаемая модель оплаты труда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449" y="1340768"/>
            <a:ext cx="7763007" cy="483143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000" b="1" dirty="0" smtClean="0"/>
              <a:t>Вариант1.</a:t>
            </a:r>
            <a:r>
              <a:rPr lang="ru-RU" sz="2000" dirty="0" smtClean="0"/>
              <a:t> </a:t>
            </a:r>
            <a:r>
              <a:rPr lang="ru-RU" sz="2000" b="1" dirty="0" smtClean="0"/>
              <a:t>Предпочитаемый большинством </a:t>
            </a:r>
            <a:r>
              <a:rPr lang="ru-RU" sz="2000" dirty="0" smtClean="0"/>
              <a:t>Гарантированный высокий базовый оклад и минимальная стимулирующая часть (включены преимущественно постоянные надбавки). Оклад минимум 80% от средней заработной платы по общему образованию.</a:t>
            </a:r>
          </a:p>
          <a:p>
            <a:pPr marL="45720" indent="0" algn="just">
              <a:buNone/>
            </a:pPr>
            <a:r>
              <a:rPr lang="ru-RU" sz="2000" b="1" dirty="0" smtClean="0"/>
              <a:t>Вариант 2.</a:t>
            </a:r>
            <a:r>
              <a:rPr lang="ru-RU" sz="2000" dirty="0" smtClean="0"/>
              <a:t> (в тех субъектах РФ, где не был введен НСОТ). Введение стимулирующей части, а также привязка к числу воспитанников (и </a:t>
            </a:r>
            <a:r>
              <a:rPr lang="ru-RU" sz="2000" dirty="0" err="1" smtClean="0"/>
              <a:t>педработники</a:t>
            </a:r>
            <a:r>
              <a:rPr lang="ru-RU" sz="2000" dirty="0" smtClean="0"/>
              <a:t>, и техперсонал), к условиям работы (дети с отклонениями), режиму работы.</a:t>
            </a:r>
          </a:p>
          <a:p>
            <a:pPr marL="45720" indent="0" algn="just">
              <a:buNone/>
            </a:pPr>
            <a:r>
              <a:rPr lang="ru-RU" sz="2000" b="1" dirty="0" smtClean="0"/>
              <a:t>Вариант 3. </a:t>
            </a:r>
            <a:r>
              <a:rPr lang="ru-RU" sz="2000" dirty="0" smtClean="0"/>
              <a:t>(некоторые руководители, более характерно для школ). Предпочтительно увеличение стимулирующей части ФОТ. Это рассматривается как инструмент управления коллективом.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6121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VI. </a:t>
            </a:r>
            <a:r>
              <a:rPr lang="ru-RU" sz="2400" b="1" dirty="0" smtClean="0"/>
              <a:t>Диспропорция в заработных платах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Заведующие</a:t>
            </a:r>
          </a:p>
          <a:p>
            <a:pPr>
              <a:buNone/>
            </a:pPr>
            <a:r>
              <a:rPr lang="ru-RU" sz="2000" dirty="0" smtClean="0"/>
              <a:t>		</a:t>
            </a:r>
            <a:r>
              <a:rPr lang="ru-RU" sz="1800" i="1" dirty="0" smtClean="0">
                <a:solidFill>
                  <a:srgbClr val="002060"/>
                </a:solidFill>
              </a:rPr>
              <a:t>«… чувствую себя некомфортно, обидно за себя и свою работу…»</a:t>
            </a:r>
          </a:p>
          <a:p>
            <a:r>
              <a:rPr lang="ru-RU" sz="2000" b="1" dirty="0" smtClean="0"/>
              <a:t>Заместители заведующих</a:t>
            </a:r>
          </a:p>
          <a:p>
            <a:r>
              <a:rPr lang="ru-RU" sz="2000" b="1" dirty="0" smtClean="0"/>
              <a:t>Учебно-вспомогательный персонал</a:t>
            </a:r>
          </a:p>
          <a:p>
            <a:pPr>
              <a:buNone/>
            </a:pPr>
            <a:r>
              <a:rPr lang="ru-RU" sz="2000" dirty="0" smtClean="0"/>
              <a:t>		</a:t>
            </a:r>
            <a:r>
              <a:rPr lang="ru-RU" sz="1800" i="1" dirty="0" smtClean="0">
                <a:solidFill>
                  <a:srgbClr val="002060"/>
                </a:solidFill>
              </a:rPr>
              <a:t>«разрыв между зарплатой младшего воспитателя и воспитателя он огромен. Большой разрыв. Если брать максимальный разрыв педагога в нашем учреждении и брать зарплату младшего воспитателя, это раз 5-6 точно.»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002060"/>
                </a:solidFill>
              </a:rPr>
              <a:t>		«Она демонстративно разворачивается, говорит: «У меня уборка»… как только начинаются требования, что вы помощник…»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002060"/>
                </a:solidFill>
              </a:rPr>
              <a:t>		«Ну няни-то обижены очень, это ужас какой-то!»</a:t>
            </a:r>
          </a:p>
          <a:p>
            <a:r>
              <a:rPr lang="ru-RU" sz="2000" b="1" dirty="0" smtClean="0"/>
              <a:t>Технический персонал</a:t>
            </a:r>
          </a:p>
          <a:p>
            <a:pPr>
              <a:buNone/>
            </a:pPr>
            <a:r>
              <a:rPr lang="ru-RU" sz="2000" dirty="0" smtClean="0"/>
              <a:t>		</a:t>
            </a:r>
            <a:r>
              <a:rPr lang="ru-RU" sz="1800" i="1" dirty="0" smtClean="0">
                <a:solidFill>
                  <a:srgbClr val="002060"/>
                </a:solidFill>
              </a:rPr>
              <a:t>«Это такой больной вопрос! Будет взрыв!» 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002060"/>
                </a:solidFill>
              </a:rPr>
              <a:t>		</a:t>
            </a:r>
            <a:endParaRPr lang="ru-RU" sz="1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87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99412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/>
              <a:t>О </a:t>
            </a:r>
            <a:r>
              <a:rPr lang="ru-RU" sz="2400" b="1" dirty="0"/>
              <a:t>последствиях повышения заработной платы педагогических работников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3" cy="48314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i.	</a:t>
            </a:r>
            <a:r>
              <a:rPr lang="ru-RU" dirty="0" smtClean="0"/>
              <a:t>Нередко есть </a:t>
            </a:r>
            <a:r>
              <a:rPr lang="ru-RU" dirty="0"/>
              <a:t>установка доведения средней заработной платы педагогических работников </a:t>
            </a:r>
            <a:r>
              <a:rPr lang="ru-RU" dirty="0" smtClean="0"/>
              <a:t>до </a:t>
            </a:r>
            <a:r>
              <a:rPr lang="ru-RU" dirty="0"/>
              <a:t>средней по </a:t>
            </a:r>
            <a:r>
              <a:rPr lang="ru-RU" dirty="0" smtClean="0"/>
              <a:t>общему образованию в </a:t>
            </a:r>
            <a:r>
              <a:rPr lang="ru-RU" dirty="0"/>
              <a:t>каждом образовательном учреждении, что ведет к необходимости начисления стимулирующих выплат независимо от результатов работы педагогов.</a:t>
            </a:r>
          </a:p>
          <a:p>
            <a:pPr algn="just"/>
            <a:r>
              <a:rPr lang="ru-RU" dirty="0" err="1"/>
              <a:t>ii</a:t>
            </a:r>
            <a:r>
              <a:rPr lang="ru-RU" dirty="0"/>
              <a:t>.	</a:t>
            </a:r>
            <a:r>
              <a:rPr lang="ru-RU" dirty="0" smtClean="0"/>
              <a:t>Появился стимул для получения высшего образования </a:t>
            </a:r>
            <a:r>
              <a:rPr lang="ru-RU" dirty="0"/>
              <a:t>среди помощников </a:t>
            </a:r>
            <a:r>
              <a:rPr lang="ru-RU" dirty="0" smtClean="0"/>
              <a:t>воспитателей (младших воспитателей). </a:t>
            </a:r>
          </a:p>
          <a:p>
            <a:pPr algn="just"/>
            <a:r>
              <a:rPr lang="en-US" dirty="0" smtClean="0"/>
              <a:t>iii</a:t>
            </a:r>
            <a:r>
              <a:rPr lang="ru-RU" dirty="0" smtClean="0"/>
              <a:t>.</a:t>
            </a:r>
            <a:r>
              <a:rPr lang="ru-RU" dirty="0"/>
              <a:t>	В отдаленных сельских территориях молодых педагогов мало. Молодежь не желает ехать в </a:t>
            </a:r>
            <a:r>
              <a:rPr lang="ru-RU" dirty="0" smtClean="0"/>
              <a:t>глубинку.</a:t>
            </a:r>
          </a:p>
          <a:p>
            <a:pPr algn="just"/>
            <a:r>
              <a:rPr lang="en-US" dirty="0" smtClean="0"/>
              <a:t>iv</a:t>
            </a:r>
            <a:r>
              <a:rPr lang="ru-RU" dirty="0" smtClean="0"/>
              <a:t>.</a:t>
            </a:r>
            <a:r>
              <a:rPr lang="ru-RU" dirty="0"/>
              <a:t>	Резкая дифференциация между заработной платой педагогических и непедагогических работников создает конфликтные ситуации в дошкольных образовательных учреждениях, ухудшается общая атмосфера в коллективах. </a:t>
            </a:r>
          </a:p>
        </p:txBody>
      </p:sp>
    </p:spTree>
    <p:extLst>
      <p:ext uri="{BB962C8B-B14F-4D97-AF65-F5344CB8AC3E}">
        <p14:creationId xmlns:p14="http://schemas.microsoft.com/office/powerpoint/2010/main" val="250467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dirty="0" smtClean="0"/>
              <a:t>О </a:t>
            </a:r>
            <a:r>
              <a:rPr lang="ru-RU" sz="2400" b="1" dirty="0"/>
              <a:t>последствиях иных изменений, проводимых параллельно с повышением заработной платы педагогических работников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80919" cy="489654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i.	Трудности, которые возникли у автономных учреждений с введением нового законодательства, касающегося закупок, толкают их на возвращение в статус бюджетных учреждений, отказ от финансово-хозяйственной самостоятельности и, как следствие - снижение и так не больших возможностей зарабатывать дополнительные внебюджетные средства.</a:t>
            </a:r>
          </a:p>
          <a:p>
            <a:pPr algn="just"/>
            <a:r>
              <a:rPr lang="ru-RU" dirty="0" err="1"/>
              <a:t>ii</a:t>
            </a:r>
            <a:r>
              <a:rPr lang="ru-RU" dirty="0"/>
              <a:t>.	Руководители казенных </a:t>
            </a:r>
            <a:r>
              <a:rPr lang="ru-RU" dirty="0" smtClean="0"/>
              <a:t>и некоторых бюджетных образовательных </a:t>
            </a:r>
            <a:r>
              <a:rPr lang="ru-RU" dirty="0"/>
              <a:t>учреждений менее информированы о финансовом состоянии учреждений и менее рачительно относятся к имуществу и расходованию финансовых средств, чем руководители </a:t>
            </a:r>
            <a:r>
              <a:rPr lang="ru-RU" dirty="0" smtClean="0"/>
              <a:t>ряда бюджетных </a:t>
            </a:r>
            <a:r>
              <a:rPr lang="ru-RU" dirty="0"/>
              <a:t>и автономных учреждений.</a:t>
            </a:r>
          </a:p>
          <a:p>
            <a:r>
              <a:rPr lang="ru-RU" dirty="0" err="1"/>
              <a:t>iii</a:t>
            </a:r>
            <a:r>
              <a:rPr lang="ru-RU" dirty="0"/>
              <a:t>.	Медицинские работники переводятся в штат медицинских учреждений и перестают подчиняться руководителям детских садов. Это вызывает проблемы в координации работы медицинского работника в детском саду и возможности управлять его работой со стороны руководителя детским садов.</a:t>
            </a:r>
          </a:p>
          <a:p>
            <a:pPr algn="just"/>
            <a:r>
              <a:rPr lang="ru-RU" dirty="0" err="1"/>
              <a:t>iv</a:t>
            </a:r>
            <a:r>
              <a:rPr lang="ru-RU" dirty="0"/>
              <a:t>.	Резко выросла наполняемость групп в детских садах (за исключением сельских территорий). Вместе с тем, списочная численность детей не означает, что все они посещают детский сад </a:t>
            </a:r>
            <a:r>
              <a:rPr lang="ru-RU" dirty="0" smtClean="0"/>
              <a:t>ежедневно. </a:t>
            </a:r>
            <a:r>
              <a:rPr lang="ru-RU" dirty="0"/>
              <a:t>Посещаемость составляет обычно от 60 до 75%.</a:t>
            </a:r>
          </a:p>
          <a:p>
            <a:pPr algn="just"/>
            <a:r>
              <a:rPr lang="ru-RU" dirty="0" smtClean="0"/>
              <a:t>v.</a:t>
            </a:r>
            <a:r>
              <a:rPr lang="ru-RU" dirty="0"/>
              <a:t>	В малообеспеченных регионах реализуются типовые </a:t>
            </a:r>
            <a:r>
              <a:rPr lang="ru-RU" dirty="0" smtClean="0"/>
              <a:t>образовательные программы</a:t>
            </a:r>
            <a:r>
              <a:rPr lang="ru-RU" dirty="0"/>
              <a:t>, нет </a:t>
            </a:r>
            <a:r>
              <a:rPr lang="ru-RU" dirty="0" smtClean="0"/>
              <a:t>их большого разнообразия. </a:t>
            </a:r>
            <a:r>
              <a:rPr lang="ru-RU" dirty="0"/>
              <a:t>Программы согласовываются с учредителем, который ориентируется, в том числе, на стоимость реализации данной программы.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159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Промежуточные итоги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2857500" cy="2857500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271" y="1484784"/>
            <a:ext cx="2264142" cy="1699168"/>
          </a:xfrm>
        </p:spPr>
      </p:pic>
      <p:pic>
        <p:nvPicPr>
          <p:cNvPr id="15" name="Объект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84984"/>
            <a:ext cx="3915332" cy="1739160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 flipH="1">
            <a:off x="5436096" y="1124744"/>
            <a:ext cx="3168352" cy="48245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трелка вправо 17"/>
          <p:cNvSpPr/>
          <p:nvPr/>
        </p:nvSpPr>
        <p:spPr>
          <a:xfrm>
            <a:off x="3923928" y="2924944"/>
            <a:ext cx="864096" cy="61206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9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319" y="5373216"/>
            <a:ext cx="2495272" cy="1386262"/>
          </a:xfrm>
          <a:prstGeom prst="rect">
            <a:avLst/>
          </a:prstGeom>
        </p:spPr>
      </p:pic>
      <p:pic>
        <p:nvPicPr>
          <p:cNvPr id="20" name="Объект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059" y="4797152"/>
            <a:ext cx="1479884" cy="1962326"/>
          </a:xfrm>
          <a:prstGeom prst="rect">
            <a:avLst/>
          </a:prstGeom>
        </p:spPr>
      </p:pic>
      <p:sp>
        <p:nvSpPr>
          <p:cNvPr id="21" name="Стрелка вправо 20"/>
          <p:cNvSpPr/>
          <p:nvPr/>
        </p:nvSpPr>
        <p:spPr>
          <a:xfrm>
            <a:off x="3707904" y="5949280"/>
            <a:ext cx="1080120" cy="43204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418729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99819"/>
              </p:ext>
            </p:extLst>
          </p:nvPr>
        </p:nvGraphicFramePr>
        <p:xfrm>
          <a:off x="467544" y="1340768"/>
          <a:ext cx="799288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140439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Что из приведенного лично для Вас важно в Вашей работе? </a:t>
            </a:r>
            <a:r>
              <a:rPr lang="ru-RU" sz="2400" dirty="0" smtClean="0"/>
              <a:t>(</a:t>
            </a:r>
            <a:r>
              <a:rPr lang="ru-RU" dirty="0" smtClean="0"/>
              <a:t>опрос воспитателей детских садов, Мониторинг экономики образования, 2013 год, в % от числа опрошенных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0696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274638"/>
            <a:ext cx="7330962" cy="99412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Гипотетические Логические связи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484784"/>
            <a:ext cx="2664296" cy="1296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Квалификация </a:t>
            </a:r>
            <a:r>
              <a:rPr lang="ru-RU" sz="1400" dirty="0" err="1" smtClean="0">
                <a:solidFill>
                  <a:schemeClr val="tx2"/>
                </a:solidFill>
              </a:rPr>
              <a:t>педработников</a:t>
            </a:r>
            <a:r>
              <a:rPr lang="ru-RU" sz="1400" dirty="0" smtClean="0">
                <a:solidFill>
                  <a:schemeClr val="tx2"/>
                </a:solidFill>
              </a:rPr>
              <a:t> выше, чем в среднем у наемных работников, зарплата - ниже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407278" y="1916832"/>
            <a:ext cx="504056" cy="2160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1484784"/>
            <a:ext cx="2160240" cy="12961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несправедливо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6363126" y="1898830"/>
            <a:ext cx="504056" cy="25202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" name="Прямоугольник 7"/>
          <p:cNvSpPr/>
          <p:nvPr/>
        </p:nvSpPr>
        <p:spPr>
          <a:xfrm>
            <a:off x="6867182" y="1484784"/>
            <a:ext cx="1881282" cy="12961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Снижает качество труда, результаты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7668344" y="2924944"/>
            <a:ext cx="288032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3645024"/>
            <a:ext cx="1728192" cy="17281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Решение</a:t>
            </a:r>
            <a:r>
              <a:rPr lang="ru-RU" sz="1400" dirty="0" smtClean="0">
                <a:solidFill>
                  <a:schemeClr val="tx2"/>
                </a:solidFill>
              </a:rPr>
              <a:t>: повысить заработную плату до средней по экономике региона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6012160" y="4509120"/>
            <a:ext cx="855022" cy="2880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3645024"/>
            <a:ext cx="2664296" cy="17281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Ожидаемое следствие</a:t>
            </a:r>
            <a:r>
              <a:rPr lang="ru-RU" sz="1400" dirty="0" smtClean="0">
                <a:solidFill>
                  <a:schemeClr val="tx2"/>
                </a:solidFill>
              </a:rPr>
              <a:t>: повышение качества труда, результатов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2716252" y="4509120"/>
            <a:ext cx="504056" cy="2880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3645024"/>
            <a:ext cx="2016224" cy="17281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Инструмент регулирования</a:t>
            </a:r>
            <a:r>
              <a:rPr lang="ru-RU" sz="1400" dirty="0" smtClean="0">
                <a:solidFill>
                  <a:schemeClr val="tx2"/>
                </a:solidFill>
              </a:rPr>
              <a:t>: эффективный контракт</a:t>
            </a:r>
            <a:endParaRPr lang="ru-RU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5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77809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Регулятивные основания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Указы Президента РФ от 7 мая 2012 года №№597, 599 и другие (</a:t>
            </a:r>
            <a:r>
              <a:rPr lang="ru-RU" b="1" dirty="0" smtClean="0">
                <a:solidFill>
                  <a:srgbClr val="FF0000"/>
                </a:solidFill>
              </a:rPr>
              <a:t>30 поручений по образованию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pPr algn="just"/>
            <a:r>
              <a:rPr lang="ru-RU" dirty="0"/>
              <a:t>Распоряжение Правительства Российской Федерации от 30.12.2012 №</a:t>
            </a:r>
            <a:r>
              <a:rPr lang="ru-RU" dirty="0" smtClean="0"/>
              <a:t>2620-р Об </a:t>
            </a:r>
            <a:r>
              <a:rPr lang="ru-RU" dirty="0"/>
              <a:t>утверждении плана мероприятий ("дорожной карты") "Изменения в отраслях социальной сферы, направленные на повышение эффективности образования и науки"</a:t>
            </a:r>
          </a:p>
        </p:txBody>
      </p:sp>
    </p:spTree>
    <p:extLst>
      <p:ext uri="{BB962C8B-B14F-4D97-AF65-F5344CB8AC3E}">
        <p14:creationId xmlns:p14="http://schemas.microsoft.com/office/powerpoint/2010/main" val="393171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85010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Определение поля исследования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08911" cy="5047456"/>
          </a:xfrm>
        </p:spPr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712" y="1196752"/>
            <a:ext cx="5040560" cy="64807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Один модельный субъект РФ (по заданию </a:t>
            </a:r>
            <a:r>
              <a:rPr lang="ru-RU" sz="1600" dirty="0" err="1" smtClean="0"/>
              <a:t>Минобрнауки</a:t>
            </a:r>
            <a:r>
              <a:rPr lang="ru-RU" sz="1600" dirty="0" smtClean="0"/>
              <a:t> России)</a:t>
            </a:r>
            <a:endParaRPr lang="ru-RU" sz="16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531568" y="1844824"/>
            <a:ext cx="864096" cy="8640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11560" y="2924944"/>
            <a:ext cx="2160240" cy="14401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Анализ данных функционирования системы образования, в том числе, показателей «дорожных карт»</a:t>
            </a:r>
            <a:endParaRPr lang="ru-RU" sz="14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491880" y="1844824"/>
            <a:ext cx="0" cy="10081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843808" y="2933618"/>
            <a:ext cx="2016224" cy="14401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Анализ региональных нормативных актов в сфере образования</a:t>
            </a:r>
            <a:endParaRPr lang="ru-RU" sz="14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292080" y="1844824"/>
            <a:ext cx="1080120" cy="8640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004048" y="2924944"/>
            <a:ext cx="3528392" cy="144016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Интервью и фокус-группы с руководящими и педагогическими работниками (органы управления, образовательные учреждения, эксперты регионального уровня)</a:t>
            </a:r>
            <a:endParaRPr lang="ru-RU" sz="1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59632" y="4725144"/>
            <a:ext cx="6624736" cy="129614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Проблемы:</a:t>
            </a:r>
          </a:p>
          <a:p>
            <a:pPr algn="just"/>
            <a:r>
              <a:rPr lang="ru-RU" sz="1600" dirty="0" smtClean="0"/>
              <a:t>- Обеспечение повышения заработной платы педагогических работников;</a:t>
            </a:r>
          </a:p>
          <a:p>
            <a:pPr algn="just"/>
            <a:r>
              <a:rPr lang="ru-RU" sz="1600" dirty="0"/>
              <a:t>-</a:t>
            </a:r>
            <a:r>
              <a:rPr lang="ru-RU" sz="1600" dirty="0" smtClean="0"/>
              <a:t> обеспечение всех детей в возрасте от 3 до 7 лет дошкольным образованием</a:t>
            </a:r>
            <a:endParaRPr lang="ru-RU" sz="16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699792" y="4509120"/>
            <a:ext cx="576064" cy="1440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6372200" y="4373778"/>
            <a:ext cx="648072" cy="2793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499992" y="4373778"/>
            <a:ext cx="0" cy="3513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85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85010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Цели исследования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1340768"/>
            <a:ext cx="7618994" cy="4831432"/>
          </a:xfrm>
        </p:spPr>
        <p:txBody>
          <a:bodyPr/>
          <a:lstStyle/>
          <a:p>
            <a:pPr marL="45720" indent="0">
              <a:buNone/>
            </a:pPr>
            <a:r>
              <a:rPr lang="ru-RU" dirty="0">
                <a:solidFill>
                  <a:srgbClr val="FF0000"/>
                </a:solidFill>
              </a:rPr>
              <a:t>1.	По повышению заработной платы педагогических работников</a:t>
            </a:r>
            <a:r>
              <a:rPr lang="ru-RU" dirty="0"/>
              <a:t>:</a:t>
            </a:r>
          </a:p>
          <a:p>
            <a:pPr marL="45720" indent="0">
              <a:buNone/>
            </a:pPr>
            <a:r>
              <a:rPr lang="ru-RU" b="1" dirty="0"/>
              <a:t>Изучение результатов повышения заработной платы педагогических работников дошкольного и общего образования. 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2</a:t>
            </a:r>
            <a:r>
              <a:rPr lang="ru-RU" dirty="0">
                <a:solidFill>
                  <a:srgbClr val="FF0000"/>
                </a:solidFill>
              </a:rPr>
              <a:t>.	По обеспечению всех детей в возрасте от 3 до 7 лет дошкольным образованием</a:t>
            </a:r>
            <a:r>
              <a:rPr lang="ru-RU" dirty="0"/>
              <a:t>:</a:t>
            </a:r>
          </a:p>
          <a:p>
            <a:pPr marL="45720" indent="0" algn="just">
              <a:buNone/>
            </a:pPr>
            <a:r>
              <a:rPr lang="ru-RU" b="1" dirty="0"/>
              <a:t>Изучение подходов к созданию дополнительных мест в дошкольном образовании.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74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Информационная база исследования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45720" indent="0" algn="just">
              <a:buNone/>
            </a:pPr>
            <a:r>
              <a:rPr lang="ru-RU" b="1" dirty="0" smtClean="0"/>
              <a:t>ИСТОЧНИКИ</a:t>
            </a:r>
          </a:p>
          <a:p>
            <a:pPr algn="just"/>
            <a:r>
              <a:rPr lang="ru-RU" dirty="0" smtClean="0"/>
              <a:t>мониторинг </a:t>
            </a:r>
            <a:r>
              <a:rPr lang="ru-RU" dirty="0"/>
              <a:t>заработных плат (Росстат)</a:t>
            </a:r>
          </a:p>
          <a:p>
            <a:pPr algn="just"/>
            <a:r>
              <a:rPr lang="ru-RU" dirty="0" smtClean="0"/>
              <a:t>данные </a:t>
            </a:r>
            <a:r>
              <a:rPr lang="ru-RU" dirty="0"/>
              <a:t>официальной статистики в сфере образования (Росстат)</a:t>
            </a:r>
          </a:p>
          <a:p>
            <a:pPr algn="just"/>
            <a:r>
              <a:rPr lang="ru-RU" dirty="0" smtClean="0"/>
              <a:t>электронный </a:t>
            </a:r>
            <a:r>
              <a:rPr lang="ru-RU" dirty="0"/>
              <a:t>мониторинг развития образования (kpmo.ru) </a:t>
            </a:r>
          </a:p>
          <a:p>
            <a:pPr algn="just"/>
            <a:r>
              <a:rPr lang="ru-RU" dirty="0" smtClean="0"/>
              <a:t>мониторинг </a:t>
            </a:r>
            <a:r>
              <a:rPr lang="ru-RU" dirty="0"/>
              <a:t>экономики образования (НИУ ВШЭ</a:t>
            </a:r>
            <a:r>
              <a:rPr lang="ru-RU" dirty="0" smtClean="0"/>
              <a:t>)</a:t>
            </a:r>
          </a:p>
          <a:p>
            <a:pPr algn="just"/>
            <a:r>
              <a:rPr lang="ru-RU" dirty="0" smtClean="0"/>
              <a:t>Нормативные документы субъектов РФ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ru-RU" b="1" dirty="0" smtClean="0"/>
              <a:t>АНАЛИЗ</a:t>
            </a:r>
          </a:p>
          <a:p>
            <a:r>
              <a:rPr lang="ru-RU" dirty="0"/>
              <a:t>повышение заработной </a:t>
            </a:r>
            <a:r>
              <a:rPr lang="ru-RU" dirty="0" smtClean="0"/>
              <a:t>платы</a:t>
            </a:r>
          </a:p>
          <a:p>
            <a:r>
              <a:rPr lang="ru-RU" dirty="0"/>
              <a:t>п</a:t>
            </a:r>
            <a:r>
              <a:rPr lang="ru-RU" dirty="0" smtClean="0"/>
              <a:t>окупательная способность заработной платы</a:t>
            </a:r>
          </a:p>
          <a:p>
            <a:r>
              <a:rPr lang="ru-RU" dirty="0" smtClean="0"/>
              <a:t>динамика </a:t>
            </a:r>
            <a:r>
              <a:rPr lang="ru-RU" dirty="0"/>
              <a:t>численности педагогических работников </a:t>
            </a:r>
            <a:endParaRPr lang="ru-RU" dirty="0" smtClean="0"/>
          </a:p>
          <a:p>
            <a:r>
              <a:rPr lang="ru-RU" dirty="0" smtClean="0"/>
              <a:t>соотношение </a:t>
            </a:r>
            <a:r>
              <a:rPr lang="ru-RU" dirty="0"/>
              <a:t>численности педагогических работников и </a:t>
            </a:r>
            <a:r>
              <a:rPr lang="ru-RU" dirty="0" smtClean="0"/>
              <a:t>обучающихся</a:t>
            </a:r>
          </a:p>
          <a:p>
            <a:r>
              <a:rPr lang="ru-RU" dirty="0" smtClean="0"/>
              <a:t>нагрузка </a:t>
            </a:r>
            <a:r>
              <a:rPr lang="ru-RU" dirty="0"/>
              <a:t>педагогических </a:t>
            </a:r>
            <a:r>
              <a:rPr lang="ru-RU" dirty="0" smtClean="0"/>
              <a:t>работников</a:t>
            </a:r>
          </a:p>
          <a:p>
            <a:r>
              <a:rPr lang="ru-RU" dirty="0" smtClean="0"/>
              <a:t>динамика </a:t>
            </a:r>
            <a:r>
              <a:rPr lang="ru-RU" dirty="0"/>
              <a:t>числа образовательных </a:t>
            </a:r>
            <a:r>
              <a:rPr lang="ru-RU" dirty="0" smtClean="0"/>
              <a:t>учреждений</a:t>
            </a:r>
          </a:p>
          <a:p>
            <a:r>
              <a:rPr lang="ru-RU" dirty="0"/>
              <a:t>д</a:t>
            </a:r>
            <a:r>
              <a:rPr lang="ru-RU" dirty="0" smtClean="0"/>
              <a:t>инамика бюджетных расходов на образование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71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_World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TS102804891</Template>
  <TotalTime>505</TotalTime>
  <Words>1844</Words>
  <Application>Microsoft Office PowerPoint</Application>
  <PresentationFormat>Экран (4:3)</PresentationFormat>
  <Paragraphs>267</Paragraphs>
  <Slides>38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Continental_World_16x9</vt:lpstr>
      <vt:lpstr>о повышении оплаты труда педагогических работников дошкольного образования: результаты и следствия</vt:lpstr>
      <vt:lpstr>Изначальные диспропорции</vt:lpstr>
      <vt:lpstr>Изначальные диспропорции</vt:lpstr>
      <vt:lpstr>Презентация PowerPoint</vt:lpstr>
      <vt:lpstr>Гипотетические Логические связи</vt:lpstr>
      <vt:lpstr>Регулятивные основания</vt:lpstr>
      <vt:lpstr>Определение поля исследования</vt:lpstr>
      <vt:lpstr>Цели исследования</vt:lpstr>
      <vt:lpstr>Информационная база исследования</vt:lpstr>
      <vt:lpstr>Качественное исследование</vt:lpstr>
      <vt:lpstr>Параметры исследования</vt:lpstr>
      <vt:lpstr>Презентация PowerPoint</vt:lpstr>
      <vt:lpstr>Презентация PowerPoint</vt:lpstr>
      <vt:lpstr> Динамика заработной платы педагогических работников дошкольного образования в 2013 году в регионах, где проводилось исследование</vt:lpstr>
      <vt:lpstr>Динамика заработной платы педагогических работников общего образования в 2013 году в регионах, где проводилось исследование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Качественное исследование</vt:lpstr>
      <vt:lpstr>  1. Повысилась ли привлекательность профессии педагога? (дошкольное образование) Мнения педагогических работников</vt:lpstr>
      <vt:lpstr>Мнения руководителей</vt:lpstr>
      <vt:lpstr>2. Педагоги стали работать лучше? Мнения педработников</vt:lpstr>
      <vt:lpstr>Качество работы педагогов. Мнения руководителей</vt:lpstr>
      <vt:lpstr>Педагоги стали жить лучше? Мнение педработников </vt:lpstr>
      <vt:lpstr>Педагоги стали жить лучше? Мнение руководителей</vt:lpstr>
      <vt:lpstr>Презентация PowerPoint</vt:lpstr>
      <vt:lpstr>О повышении заработной платы педагогических работников и их отношении </vt:lpstr>
      <vt:lpstr>IV. Стратегии повышения заработной платы в дошкольном образовании</vt:lpstr>
      <vt:lpstr>V. Желаемая модель оплаты труда</vt:lpstr>
      <vt:lpstr>VI. Диспропорция в заработных платах</vt:lpstr>
      <vt:lpstr>О последствиях повышения заработной платы педагогических работников</vt:lpstr>
      <vt:lpstr>О последствиях иных изменений, проводимых параллельно с повышением заработной платы педагогических работников</vt:lpstr>
      <vt:lpstr>Промежуточные итоги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повышении оплаты труда педагогических работников дошкольного образования: результаты и следствия</dc:title>
  <dc:creator>funny</dc:creator>
  <cp:lastModifiedBy>InObr_veb</cp:lastModifiedBy>
  <cp:revision>47</cp:revision>
  <dcterms:created xsi:type="dcterms:W3CDTF">2014-05-12T18:27:41Z</dcterms:created>
  <dcterms:modified xsi:type="dcterms:W3CDTF">2014-05-13T11:43:06Z</dcterms:modified>
</cp:coreProperties>
</file>