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5"/>
  </p:notesMasterIdLst>
  <p:sldIdLst>
    <p:sldId id="295" r:id="rId2"/>
    <p:sldId id="267" r:id="rId3"/>
    <p:sldId id="275" r:id="rId4"/>
    <p:sldId id="290" r:id="rId5"/>
    <p:sldId id="291" r:id="rId6"/>
    <p:sldId id="264" r:id="rId7"/>
    <p:sldId id="280" r:id="rId8"/>
    <p:sldId id="272" r:id="rId9"/>
    <p:sldId id="296" r:id="rId10"/>
    <p:sldId id="278" r:id="rId11"/>
    <p:sldId id="279" r:id="rId12"/>
    <p:sldId id="262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9" autoAdjust="0"/>
    <p:restoredTop sz="94639" autoAdjust="0"/>
  </p:normalViewPr>
  <p:slideViewPr>
    <p:cSldViewPr>
      <p:cViewPr>
        <p:scale>
          <a:sx n="100" d="100"/>
          <a:sy n="100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F58EC8-2294-4FDF-A754-39ABECD25AFC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9A42D8-AA1D-44EA-9BD6-2B463F087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1779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39BDB-B46C-46AA-BCB0-EE8CA0649C1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0B9B8-A9F9-4183-86DB-592E4359E16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E118A8-2AA8-43FC-9AB8-D57FBDDD552C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B64B8-91EA-43EF-AD3F-3BDD2A7063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7AB9F-F404-4948-B0D1-63E313354A41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87FE4-981F-4786-8775-CB2308DB34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460ADE-67CD-46AD-9A24-DD0138CCAEAC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A3019-23A4-440E-A624-015DE6722F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4D1964-9661-45AC-B3DF-BB16C292041D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2AD16-5443-4E0D-8DBA-E316F008AD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EAFA3-D5F2-456E-8725-868108C5B2D8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81634-F828-4667-B267-5C4C987ACF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00735-5C20-4B70-A55D-EF7471A2A078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B60A2-75AF-4152-BC20-C038BC85F9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D66104-8749-4A11-A214-87785C5A21F9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C1666-21C1-4791-A264-2D21B0C612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D27610-DA09-4987-A6A2-5D1AE2BDCA79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90395-FCB0-44F6-9346-12D92FD27D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82AF0-46F0-4EE5-8719-C5A2A5637F92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1C237-BA9B-480C-B609-0B9290F34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A27699-56B0-459C-9BFD-00199F0D95CE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614A7-BD43-4DB5-8DCA-86F50771F5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09420-745B-4DE1-AC1D-2618A4DFBEE5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7410908-A02C-4BF1-9E76-CF48F9418A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182C93-3F5A-4EE8-9CC7-632D687D41F2}" type="datetimeFigureOut">
              <a:rPr lang="ru-RU" smtClean="0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FFDDBC2-272D-4829-9A8C-BED25B9CE3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nnaz@fer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94112" y="4653136"/>
            <a:ext cx="5670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+mn-lt"/>
              </a:rPr>
              <a:t>Анна Зеленцова, координатор Проекта, руководитель проектной группы консультантов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6474822"/>
            <a:ext cx="88569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+mn-lt"/>
              </a:rPr>
              <a:t>16</a:t>
            </a:r>
            <a:r>
              <a:rPr lang="en-US" sz="1500" dirty="0" smtClean="0">
                <a:latin typeface="+mn-lt"/>
              </a:rPr>
              <a:t> c</a:t>
            </a:r>
            <a:r>
              <a:rPr lang="ru-RU" sz="1500" dirty="0" err="1" smtClean="0">
                <a:latin typeface="+mn-lt"/>
              </a:rPr>
              <a:t>ентября</a:t>
            </a:r>
            <a:r>
              <a:rPr lang="ru-RU" sz="1500" dirty="0" smtClean="0">
                <a:latin typeface="+mn-lt"/>
              </a:rPr>
              <a:t> 2014 года, г. Москва</a:t>
            </a:r>
            <a:endParaRPr lang="ru-RU" sz="15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24744"/>
            <a:ext cx="842493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" b="1" dirty="0" smtClean="0">
                <a:latin typeface="+mn-lt"/>
              </a:rPr>
              <a:t/>
            </a:r>
            <a:br>
              <a:rPr lang="ru-RU" sz="600" b="1" dirty="0" smtClean="0">
                <a:latin typeface="+mn-lt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n-lt"/>
              </a:rPr>
              <a:t> «Содействие </a:t>
            </a:r>
            <a:r>
              <a:rPr lang="ru-RU" sz="3200" b="1" dirty="0">
                <a:solidFill>
                  <a:schemeClr val="tx2"/>
                </a:solidFill>
                <a:latin typeface="+mn-lt"/>
              </a:rPr>
              <a:t>повышению уровня </a:t>
            </a:r>
            <a:endParaRPr lang="ru-RU" sz="32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+mn-lt"/>
              </a:rPr>
              <a:t>финансовой </a:t>
            </a:r>
            <a:r>
              <a:rPr lang="ru-RU" sz="3200" b="1" dirty="0">
                <a:solidFill>
                  <a:schemeClr val="tx2"/>
                </a:solidFill>
                <a:latin typeface="+mn-lt"/>
              </a:rPr>
              <a:t>грамотности населения и </a:t>
            </a:r>
            <a:endParaRPr lang="ru-RU" sz="32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+mn-lt"/>
              </a:rPr>
              <a:t>развитию </a:t>
            </a:r>
            <a:r>
              <a:rPr lang="ru-RU" sz="3200" b="1" dirty="0">
                <a:solidFill>
                  <a:schemeClr val="tx2"/>
                </a:solidFill>
                <a:latin typeface="+mn-lt"/>
              </a:rPr>
              <a:t>финансового </a:t>
            </a:r>
            <a:r>
              <a:rPr lang="ru-RU" sz="3200" b="1" dirty="0" smtClean="0">
                <a:solidFill>
                  <a:schemeClr val="tx2"/>
                </a:solidFill>
                <a:latin typeface="+mn-lt"/>
              </a:rPr>
              <a:t>образования</a:t>
            </a:r>
            <a:br>
              <a:rPr lang="ru-RU" sz="32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2"/>
                </a:solidFill>
                <a:latin typeface="+mn-lt"/>
              </a:rPr>
              <a:t>в </a:t>
            </a:r>
            <a:r>
              <a:rPr lang="ru-RU" sz="3200" b="1" dirty="0">
                <a:solidFill>
                  <a:schemeClr val="tx2"/>
                </a:solidFill>
                <a:latin typeface="+mn-lt"/>
              </a:rPr>
              <a:t>Российской Федерации</a:t>
            </a:r>
            <a:r>
              <a:rPr lang="ru-RU" sz="3200" b="1" dirty="0" smtClean="0">
                <a:solidFill>
                  <a:schemeClr val="tx2"/>
                </a:solidFill>
                <a:latin typeface="+mn-lt"/>
              </a:rPr>
              <a:t>»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+mn-lt"/>
              </a:rPr>
              <a:t>Проект Министерства финансов Российской Федерации при поддержке Всемирного банка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627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effectLst/>
                <a:latin typeface="+mn-lt"/>
              </a:rPr>
              <a:t>Что работает – международная практика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472488" cy="4678363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Clr>
                <a:srgbClr val="0038B1"/>
              </a:buClr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Использование различных каналов и подход «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</a:rPr>
              <a:t>э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  <a:effectLst/>
              </a:rPr>
              <a:t>дутеймент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» - современный коммуникационный подход, сочетающий образовательные и развлекательные элементы, в том числе телешоу, викторины и игры, социальную рекламу, образовательные ролики;</a:t>
            </a:r>
          </a:p>
          <a:p>
            <a:pPr lvl="1" eaLnBrk="1" hangingPunct="1">
              <a:lnSpc>
                <a:spcPct val="90000"/>
              </a:lnSpc>
              <a:buClr>
                <a:srgbClr val="0038B1"/>
              </a:buClr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Вовлечение родителей в образовательный процесс; </a:t>
            </a:r>
          </a:p>
          <a:p>
            <a:pPr lvl="1" eaLnBrk="1" hangingPunct="1">
              <a:lnSpc>
                <a:spcPct val="90000"/>
              </a:lnSpc>
              <a:buClr>
                <a:srgbClr val="0038B1"/>
              </a:buClr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Ф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ормирование позитивного отношения;</a:t>
            </a:r>
          </a:p>
          <a:p>
            <a:pPr lvl="1" eaLnBrk="1" hangingPunct="1">
              <a:lnSpc>
                <a:spcPct val="90000"/>
              </a:lnSpc>
              <a:buClr>
                <a:srgbClr val="0038B1"/>
              </a:buClr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Соответствие жизненной ситуации учащихся.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63272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+mn-lt"/>
              </a:rPr>
              <a:t>Открытый урок Министра финансов в 2013 г.</a:t>
            </a:r>
            <a:endParaRPr lang="ru-RU" sz="2400" dirty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8" name="Picture 4" descr="http://www.kp.ru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609600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4624"/>
            <a:ext cx="8712968" cy="92459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Отбор и поддержка </a:t>
            </a:r>
            <a:r>
              <a:rPr lang="ru-RU" altLang="ru-RU" sz="24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инициатив </a:t>
            </a:r>
            <a:r>
              <a:rPr lang="ru-RU" altLang="ru-RU" sz="24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в области </a:t>
            </a:r>
            <a:r>
              <a:rPr lang="ru-RU" altLang="ru-RU" sz="24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финансовой грамотности и защиты </a:t>
            </a:r>
            <a:r>
              <a:rPr lang="ru-RU" altLang="ru-RU" sz="24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прав потребителей финансовых </a:t>
            </a:r>
            <a:r>
              <a:rPr lang="ru-RU" altLang="ru-RU" sz="24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услуг</a:t>
            </a:r>
            <a:endParaRPr lang="ru-RU" sz="24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9218"/>
            <a:ext cx="9144000" cy="588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Овал 11"/>
          <p:cNvSpPr/>
          <p:nvPr/>
        </p:nvSpPr>
        <p:spPr>
          <a:xfrm>
            <a:off x="1547664" y="1268760"/>
            <a:ext cx="1512168" cy="360040"/>
          </a:xfrm>
          <a:prstGeom prst="ellipse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7607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47936" y="2276872"/>
            <a:ext cx="8153400" cy="244827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dirty="0" smtClean="0">
                <a:latin typeface="+mn-lt"/>
              </a:rPr>
              <a:t>Спасибо за внимание!</a:t>
            </a:r>
          </a:p>
          <a:p>
            <a:pPr algn="ctr" fontAlgn="auto">
              <a:spcAft>
                <a:spcPts val="0"/>
              </a:spcAft>
            </a:pPr>
            <a:r>
              <a:rPr lang="en-US" dirty="0" smtClean="0">
                <a:latin typeface="+mn-lt"/>
                <a:hlinkClick r:id="rId2"/>
              </a:rPr>
              <a:t>annaz@fer.ru</a:t>
            </a:r>
            <a:r>
              <a:rPr lang="en-US" dirty="0" smtClean="0">
                <a:latin typeface="+mn-lt"/>
              </a:rPr>
              <a:t> </a:t>
            </a:r>
          </a:p>
          <a:p>
            <a:pPr algn="ctr" fontAlgn="auto">
              <a:spcAft>
                <a:spcPts val="0"/>
              </a:spcAft>
            </a:pPr>
            <a:r>
              <a:rPr lang="en-US" dirty="0" smtClean="0">
                <a:latin typeface="+mn-lt"/>
              </a:rPr>
              <a:t>+74957923010</a:t>
            </a:r>
          </a:p>
          <a:p>
            <a:pPr algn="ctr" fontAlgn="auto">
              <a:spcAft>
                <a:spcPts val="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647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5913" y="304800"/>
            <a:ext cx="8510587" cy="13255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400" b="1" dirty="0" smtClean="0">
                <a:latin typeface="+mn-lt"/>
              </a:rPr>
              <a:t>Что такое финансовая грамотность? (Как ведет себя финансово грамотное население)</a:t>
            </a:r>
            <a:endParaRPr lang="en-US" sz="3400" b="1" dirty="0" smtClean="0">
              <a:latin typeface="+mn-lt"/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844824"/>
            <a:ext cx="8235950" cy="45559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38B1"/>
              </a:buClr>
              <a:buFont typeface="Wingdings" pitchFamily="2" charset="2"/>
              <a:buNone/>
            </a:pPr>
            <a:r>
              <a:rPr lang="ru-RU" sz="2400" dirty="0" smtClean="0"/>
              <a:t>Финансово грамотное население —</a:t>
            </a:r>
          </a:p>
          <a:p>
            <a:pPr>
              <a:lnSpc>
                <a:spcPct val="90000"/>
              </a:lnSpc>
              <a:buClr>
                <a:srgbClr val="0038B1"/>
              </a:buClr>
              <a:buFont typeface="Wingdings" pitchFamily="2" charset="2"/>
              <a:buNone/>
            </a:pPr>
            <a:r>
              <a:rPr lang="ru-RU" sz="2400" dirty="0" smtClean="0"/>
              <a:t> </a:t>
            </a:r>
          </a:p>
          <a:p>
            <a:pPr>
              <a:lnSpc>
                <a:spcPct val="90000"/>
              </a:lnSpc>
              <a:buClr>
                <a:srgbClr val="0038B1"/>
              </a:buClr>
            </a:pPr>
            <a:r>
              <a:rPr lang="ru-RU" sz="2400" dirty="0" smtClean="0"/>
              <a:t>Ежемесячно ведет учет расходов и доходов личных и семьи</a:t>
            </a:r>
          </a:p>
          <a:p>
            <a:pPr>
              <a:lnSpc>
                <a:spcPct val="90000"/>
              </a:lnSpc>
              <a:buClr>
                <a:srgbClr val="0038B1"/>
              </a:buClr>
            </a:pPr>
            <a:r>
              <a:rPr lang="ru-RU" sz="2400" dirty="0" smtClean="0"/>
              <a:t>Живет по средствам – без излишних долгов</a:t>
            </a:r>
          </a:p>
          <a:p>
            <a:pPr>
              <a:lnSpc>
                <a:spcPct val="90000"/>
              </a:lnSpc>
              <a:buClr>
                <a:srgbClr val="0038B1"/>
              </a:buClr>
            </a:pPr>
            <a:r>
              <a:rPr lang="ru-RU" sz="2400" dirty="0" smtClean="0"/>
              <a:t>Финансово планирует на перспективу (готовность к непредвиденным обстоятельствам и подготовка к пенсии)</a:t>
            </a:r>
          </a:p>
          <a:p>
            <a:pPr>
              <a:lnSpc>
                <a:spcPct val="90000"/>
              </a:lnSpc>
              <a:buClr>
                <a:srgbClr val="0038B1"/>
              </a:buClr>
            </a:pPr>
            <a:r>
              <a:rPr lang="ru-RU" sz="2400" dirty="0" smtClean="0"/>
              <a:t>Приобретает финансовые продукты и услуги на основе рационального выбора</a:t>
            </a:r>
          </a:p>
          <a:p>
            <a:pPr>
              <a:lnSpc>
                <a:spcPct val="90000"/>
              </a:lnSpc>
              <a:buClr>
                <a:srgbClr val="0038B1"/>
              </a:buClr>
            </a:pPr>
            <a:r>
              <a:rPr lang="ru-RU" sz="2400" dirty="0" smtClean="0"/>
              <a:t>Ориентируется в финансовой сфере.</a:t>
            </a:r>
          </a:p>
          <a:p>
            <a:pPr>
              <a:lnSpc>
                <a:spcPct val="90000"/>
              </a:lnSpc>
              <a:buClr>
                <a:srgbClr val="0038B1"/>
              </a:buClr>
              <a:buFont typeface="Wingdings" pitchFamily="2" charset="2"/>
              <a:buNone/>
            </a:pPr>
            <a:r>
              <a:rPr lang="ru-RU" sz="2400" dirty="0" smtClean="0"/>
              <a:t>			</a:t>
            </a:r>
          </a:p>
          <a:p>
            <a:pPr>
              <a:lnSpc>
                <a:spcPct val="90000"/>
              </a:lnSpc>
              <a:buClr>
                <a:srgbClr val="0038B1"/>
              </a:buClr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8763000" cy="1447800"/>
          </a:xfrm>
          <a:noFill/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400" dirty="0" smtClean="0">
                <a:solidFill>
                  <a:srgbClr val="002488"/>
                </a:solidFill>
                <a:effectLst/>
                <a:latin typeface="+mn-lt"/>
              </a:rPr>
              <a:t/>
            </a:r>
            <a:br>
              <a:rPr lang="ru-RU" sz="3400" dirty="0" smtClean="0">
                <a:solidFill>
                  <a:srgbClr val="002488"/>
                </a:solidFill>
                <a:effectLst/>
                <a:latin typeface="+mn-lt"/>
              </a:rPr>
            </a:br>
            <a:r>
              <a:rPr lang="en-US" sz="3400" dirty="0" smtClean="0">
                <a:solidFill>
                  <a:srgbClr val="002488"/>
                </a:solidFill>
                <a:effectLst/>
                <a:latin typeface="+mn-lt"/>
              </a:rPr>
              <a:t> </a:t>
            </a:r>
            <a:r>
              <a:rPr lang="ru-RU" sz="3600" b="1" dirty="0" smtClean="0">
                <a:effectLst/>
                <a:latin typeface="+mn-lt"/>
              </a:rPr>
              <a:t>Что известно о финансовой грамотности   взрослого населения в России?</a:t>
            </a:r>
            <a:r>
              <a:rPr lang="ru-RU" sz="3400" b="1" dirty="0" smtClean="0">
                <a:solidFill>
                  <a:srgbClr val="002488"/>
                </a:solidFill>
                <a:effectLst/>
                <a:latin typeface="+mn-lt"/>
              </a:rPr>
              <a:t/>
            </a:r>
            <a:br>
              <a:rPr lang="ru-RU" sz="3400" b="1" dirty="0" smtClean="0">
                <a:solidFill>
                  <a:srgbClr val="002488"/>
                </a:solidFill>
                <a:effectLst/>
                <a:latin typeface="+mn-lt"/>
              </a:rPr>
            </a:br>
            <a:endParaRPr lang="en-US" sz="3400" b="1" dirty="0" smtClean="0">
              <a:solidFill>
                <a:srgbClr val="002488"/>
              </a:solidFill>
              <a:effectLst/>
              <a:latin typeface="+mn-lt"/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1628800"/>
            <a:ext cx="8305800" cy="46958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000" dirty="0" smtClean="0">
                <a:effectLst/>
              </a:rPr>
              <a:t>Менее трети россиян (</a:t>
            </a:r>
            <a:r>
              <a:rPr lang="ru-RU" sz="2000" dirty="0" smtClean="0"/>
              <a:t>30</a:t>
            </a:r>
            <a:r>
              <a:rPr lang="ru-RU" sz="2000" dirty="0" smtClean="0">
                <a:effectLst/>
              </a:rPr>
              <a:t>%) понимают важность наличия «финансовой подушки безопасности».</a:t>
            </a:r>
            <a:br>
              <a:rPr lang="ru-RU" sz="2000" dirty="0" smtClean="0">
                <a:effectLst/>
              </a:rPr>
            </a:br>
            <a:endParaRPr lang="ru-RU" sz="2000" dirty="0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000" dirty="0" smtClean="0">
                <a:effectLst/>
              </a:rPr>
              <a:t>Более 60 % населения не готовы нести ответственность за собственные финансовые решения и возможные  потери на финансовых рынках. </a:t>
            </a:r>
          </a:p>
          <a:p>
            <a:pPr eaLnBrk="1" hangingPunct="1">
              <a:lnSpc>
                <a:spcPct val="90000"/>
              </a:lnSpc>
              <a:buClr>
                <a:srgbClr val="0038B1"/>
              </a:buClr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000" dirty="0" smtClean="0">
                <a:effectLst/>
              </a:rPr>
              <a:t>Треть россиян (33%) справились с базовым тестом по финансовой арифметике.</a:t>
            </a:r>
            <a:br>
              <a:rPr lang="ru-RU" sz="2000" dirty="0" smtClean="0">
                <a:effectLst/>
              </a:rPr>
            </a:br>
            <a:endParaRPr lang="ru-RU" sz="2000" dirty="0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000" dirty="0" smtClean="0">
                <a:effectLst/>
              </a:rPr>
              <a:t>Отсутствует устойчивая привычка сравнивать различные условия получения финансовых услуг у 38% опрошенных.  </a:t>
            </a:r>
          </a:p>
          <a:p>
            <a:pPr eaLnBrk="1" hangingPunct="1">
              <a:lnSpc>
                <a:spcPct val="90000"/>
              </a:lnSpc>
              <a:buClr>
                <a:srgbClr val="0038B1"/>
              </a:buClr>
              <a:buNone/>
            </a:pPr>
            <a:endParaRPr lang="ru-RU" sz="2000" dirty="0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000" dirty="0" smtClean="0">
                <a:effectLst/>
              </a:rPr>
              <a:t>Лишь каждый пятый  россиянин (21%) уверены в справедливом разрешении споров </a:t>
            </a:r>
            <a:r>
              <a:rPr lang="ru-RU" sz="2000" dirty="0" smtClean="0"/>
              <a:t>с финансовыми организациями</a:t>
            </a:r>
            <a:endParaRPr lang="en-US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Цели Проекта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5256584" cy="46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0038B1"/>
              </a:buClr>
              <a:buNone/>
            </a:pPr>
            <a:r>
              <a:rPr lang="ru-RU" sz="2400" dirty="0" smtClean="0"/>
              <a:t>Повышение уровня финансовой грамотности</a:t>
            </a:r>
            <a:r>
              <a:rPr lang="en-US" sz="2400" dirty="0" smtClean="0"/>
              <a:t> </a:t>
            </a:r>
            <a:r>
              <a:rPr lang="ru-RU" sz="2400" dirty="0" smtClean="0"/>
              <a:t>населения:</a:t>
            </a:r>
          </a:p>
          <a:p>
            <a:pPr>
              <a:lnSpc>
                <a:spcPct val="90000"/>
              </a:lnSpc>
              <a:buClr>
                <a:srgbClr val="0038B1"/>
              </a:buClr>
              <a:buNone/>
            </a:pPr>
            <a:endParaRPr lang="ru-RU" sz="2400" dirty="0" smtClean="0"/>
          </a:p>
          <a:p>
            <a:pPr>
              <a:lnSpc>
                <a:spcPct val="90000"/>
              </a:lnSpc>
              <a:buClr>
                <a:srgbClr val="0038B1"/>
              </a:buClr>
              <a:buFont typeface="Wingdings" pitchFamily="2" charset="2"/>
              <a:buChar char="ü"/>
            </a:pPr>
            <a:r>
              <a:rPr lang="ru-RU" sz="2400" dirty="0" smtClean="0"/>
              <a:t>Формирование ответственного отношения граждан к личным финансам и эффективного финансового поведения, соответствующего их     долгосрочным интересам</a:t>
            </a:r>
            <a:br>
              <a:rPr lang="ru-RU" sz="2400" dirty="0" smtClean="0"/>
            </a:br>
            <a:endParaRPr lang="ru-RU" sz="2400" dirty="0" smtClean="0"/>
          </a:p>
          <a:p>
            <a:pPr>
              <a:lnSpc>
                <a:spcPct val="90000"/>
              </a:lnSpc>
              <a:buClr>
                <a:srgbClr val="0038B1"/>
              </a:buClr>
              <a:buFont typeface="Wingdings" pitchFamily="2" charset="2"/>
              <a:buChar char="ü"/>
            </a:pPr>
            <a:r>
              <a:rPr lang="ru-RU" sz="2400" dirty="0" smtClean="0"/>
              <a:t>Формирование системы финансового образования и просвещения</a:t>
            </a:r>
            <a:br>
              <a:rPr lang="ru-RU" sz="2400" dirty="0" smtClean="0"/>
            </a:br>
            <a:endParaRPr lang="ru-RU" sz="2400" dirty="0" smtClean="0"/>
          </a:p>
          <a:p>
            <a:pPr>
              <a:lnSpc>
                <a:spcPct val="90000"/>
              </a:lnSpc>
              <a:buClr>
                <a:srgbClr val="0038B1"/>
              </a:buClr>
              <a:buFont typeface="Wingdings" pitchFamily="2" charset="2"/>
              <a:buChar char="ü"/>
            </a:pPr>
            <a:r>
              <a:rPr lang="ru-RU" sz="2400" dirty="0" smtClean="0"/>
              <a:t> Повышение эффективности защиты прав потребителей финансовых услуг в России</a:t>
            </a:r>
          </a:p>
        </p:txBody>
      </p:sp>
      <p:sp>
        <p:nvSpPr>
          <p:cNvPr id="42000" name="AutoShape 16" descr="C:\Users\user\Desktop\%D0%9C%D0%B8%D0%BD%D1%84%D0%B8%D0%BD %D0%A0%D0%BE%D1%81%D1%81%D0%B8%D0%B8    %D0%9E%D1%84%D0%B8%D1%86%D0%B8%D0%B0%D0%BB%D1%8C%D0%BD%D0%B0%D1%8F %D0%B8%D0%BD%D1%84%D0%BE%D1%80%D0%BC%D0%B0%D1%86%D0%B8%D1%8F_files\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200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908720"/>
            <a:ext cx="4067944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latin typeface="+mn-lt"/>
              </a:rPr>
              <a:t>Ц</a:t>
            </a:r>
            <a:r>
              <a:rPr lang="ru-RU" b="1" dirty="0" smtClean="0">
                <a:effectLst/>
                <a:latin typeface="+mn-lt"/>
              </a:rPr>
              <a:t>елевые группы Проекта: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01625" y="1268760"/>
            <a:ext cx="8540750" cy="5055840"/>
          </a:xfrm>
          <a:noFill/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  <a:buFont typeface="Arial" pitchFamily="34" charset="0"/>
              <a:buAutoNum type="arabicPeriod"/>
            </a:pPr>
            <a:r>
              <a:rPr lang="ru-RU" sz="2100" b="1" i="1" dirty="0" smtClean="0">
                <a:effectLst/>
              </a:rPr>
              <a:t>Учащиеся школьного возраста и студенты:</a:t>
            </a:r>
            <a:r>
              <a:rPr lang="ru-RU" sz="2100" dirty="0" smtClean="0">
                <a:effectLst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100" dirty="0" smtClean="0">
                <a:effectLst/>
              </a:rPr>
              <a:t>Эта группа скоро станет экономически активной и столкнется с проблемой принятия решений в финансовой области,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100" dirty="0" smtClean="0">
                <a:effectLst/>
              </a:rPr>
              <a:t>Более восприимчива к формированию установок, навыков финансового планирования и рационального поведения,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100" dirty="0" smtClean="0">
                <a:effectLst/>
              </a:rPr>
              <a:t>Прямой доступ к целевой аудитории в системе образования, 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100" dirty="0" smtClean="0">
                <a:effectLst/>
              </a:rPr>
              <a:t>Канал воздействия на взрослое население – родителей.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  <a:buFont typeface="Wingdings" pitchFamily="2" charset="2"/>
              <a:buNone/>
            </a:pPr>
            <a:r>
              <a:rPr lang="ru-RU" sz="2100" b="1" i="1" dirty="0" smtClean="0">
                <a:effectLst/>
              </a:rPr>
              <a:t>2.</a:t>
            </a:r>
            <a:r>
              <a:rPr lang="ru-RU" sz="2100" dirty="0" smtClean="0">
                <a:effectLst/>
              </a:rPr>
              <a:t>       </a:t>
            </a:r>
            <a:r>
              <a:rPr lang="ru-RU" sz="2100" b="1" i="1" dirty="0" smtClean="0">
                <a:effectLst/>
              </a:rPr>
              <a:t>Взрослое население с низким и средним уровнем дохода: 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100" dirty="0" smtClean="0">
                <a:effectLst/>
              </a:rPr>
              <a:t>Представляют основную массу населения России,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100" dirty="0" smtClean="0"/>
              <a:t>П</a:t>
            </a:r>
            <a:r>
              <a:rPr lang="ru-RU" sz="2100" dirty="0" smtClean="0">
                <a:effectLst/>
              </a:rPr>
              <a:t>отребители массовых финансовых продуктов, включая потребительские кредиты,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r>
              <a:rPr lang="ru-RU" sz="2100" dirty="0" smtClean="0">
                <a:effectLst/>
              </a:rPr>
              <a:t>Имеют неудовлетворительные знания и навыки,</a:t>
            </a:r>
            <a:r>
              <a:rPr lang="ru-RU" sz="2100" dirty="0" smtClean="0"/>
              <a:t> н</a:t>
            </a:r>
            <a:r>
              <a:rPr lang="ru-RU" sz="2100" dirty="0" smtClean="0">
                <a:effectLst/>
              </a:rPr>
              <a:t>аиболее склонны к необоснованным финансовым решениям, которые болезненно сказываются на их жизненном уровне. 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0038B1"/>
              </a:buClr>
            </a:pPr>
            <a:endParaRPr lang="ru-RU" sz="2000" dirty="0" smtClean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07504" y="404664"/>
            <a:ext cx="8928546" cy="936104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400" b="1" dirty="0" smtClean="0">
                <a:latin typeface="+mn-lt"/>
              </a:rPr>
              <a:t>Проект «Содействие повышению уровня</a:t>
            </a:r>
            <a:br>
              <a:rPr lang="ru-RU" altLang="ru-RU" sz="2400" b="1" dirty="0" smtClean="0">
                <a:latin typeface="+mn-lt"/>
              </a:rPr>
            </a:br>
            <a:r>
              <a:rPr lang="ru-RU" altLang="ru-RU" sz="2400" b="1" dirty="0" smtClean="0">
                <a:latin typeface="+mn-lt"/>
              </a:rPr>
              <a:t>финансовой грамотности и развитию финансового образования</a:t>
            </a:r>
            <a:br>
              <a:rPr lang="ru-RU" altLang="ru-RU" sz="2400" b="1" dirty="0" smtClean="0">
                <a:latin typeface="+mn-lt"/>
              </a:rPr>
            </a:br>
            <a:r>
              <a:rPr lang="ru-RU" altLang="ru-RU" sz="2400" b="1" dirty="0" smtClean="0">
                <a:latin typeface="+mn-lt"/>
              </a:rPr>
              <a:t>в Российской Федерации»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6734175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487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07504" y="116632"/>
            <a:ext cx="8928546" cy="1044575"/>
          </a:xfrm>
        </p:spPr>
        <p:txBody>
          <a:bodyPr vert="horz" anchor="ctr"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3200" b="1" dirty="0" smtClean="0">
                <a:latin typeface="+mn-lt"/>
              </a:rPr>
              <a:t>Участие регионов Российской Федерации</a:t>
            </a:r>
            <a:br>
              <a:rPr lang="ru-RU" altLang="ru-RU" sz="3200" b="1" dirty="0" smtClean="0">
                <a:latin typeface="+mn-lt"/>
              </a:rPr>
            </a:br>
            <a:r>
              <a:rPr lang="ru-RU" altLang="ru-RU" sz="3200" b="1" dirty="0" smtClean="0">
                <a:latin typeface="+mn-lt"/>
              </a:rPr>
              <a:t>в реализации Проекта</a:t>
            </a:r>
            <a:endParaRPr lang="ru-RU" altLang="ru-RU" sz="3200" b="1" dirty="0"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556792"/>
            <a:ext cx="878497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+mn-lt"/>
                <a:cs typeface="Calibri"/>
              </a:rPr>
              <a:t>Два пилотных</a:t>
            </a:r>
            <a:r>
              <a:rPr lang="en-US" sz="2600" dirty="0" smtClean="0">
                <a:latin typeface="+mn-lt"/>
                <a:cs typeface="Calibri"/>
              </a:rPr>
              <a:t> </a:t>
            </a:r>
            <a:r>
              <a:rPr lang="ru-RU" sz="2600" dirty="0" smtClean="0">
                <a:latin typeface="+mn-lt"/>
                <a:cs typeface="Calibri"/>
              </a:rPr>
              <a:t>региона –   </a:t>
            </a:r>
            <a:r>
              <a:rPr lang="ru-RU" sz="2600" b="1" dirty="0" smtClean="0">
                <a:latin typeface="+mn-lt"/>
                <a:cs typeface="Calibri"/>
              </a:rPr>
              <a:t>Калининградская и Волгоградская</a:t>
            </a:r>
            <a:r>
              <a:rPr lang="ru-RU" sz="2600" dirty="0" smtClean="0">
                <a:latin typeface="+mn-lt"/>
                <a:cs typeface="Calibri"/>
              </a:rPr>
              <a:t> области со старта Проекта.   </a:t>
            </a:r>
          </a:p>
          <a:p>
            <a:r>
              <a:rPr lang="ru-RU" sz="2600" dirty="0" smtClean="0">
                <a:latin typeface="+mn-lt"/>
                <a:cs typeface="Calibri"/>
              </a:rPr>
              <a:t>Осенью 2013 г. подведены </a:t>
            </a:r>
            <a:r>
              <a:rPr lang="ru-RU" sz="2600" dirty="0">
                <a:latin typeface="+mn-lt"/>
                <a:cs typeface="Calibri"/>
              </a:rPr>
              <a:t>итоги конкурса по </a:t>
            </a:r>
            <a:r>
              <a:rPr lang="ru-RU" sz="2600" dirty="0" smtClean="0">
                <a:latin typeface="+mn-lt"/>
                <a:cs typeface="Calibri"/>
              </a:rPr>
              <a:t>отбору</a:t>
            </a:r>
            <a:br>
              <a:rPr lang="ru-RU" sz="2600" dirty="0" smtClean="0">
                <a:latin typeface="+mn-lt"/>
                <a:cs typeface="Calibri"/>
              </a:rPr>
            </a:br>
            <a:r>
              <a:rPr lang="ru-RU" sz="2600" dirty="0" smtClean="0">
                <a:latin typeface="+mn-lt"/>
                <a:cs typeface="Calibri"/>
              </a:rPr>
              <a:t>новых </a:t>
            </a:r>
            <a:r>
              <a:rPr lang="ru-RU" sz="2600" dirty="0">
                <a:latin typeface="+mn-lt"/>
                <a:cs typeface="Calibri"/>
              </a:rPr>
              <a:t>регионов-участников </a:t>
            </a:r>
            <a:r>
              <a:rPr lang="ru-RU" sz="2600" dirty="0" smtClean="0">
                <a:latin typeface="+mn-lt"/>
                <a:cs typeface="Calibri"/>
              </a:rPr>
              <a:t>Проекта. Отобраны 8 регионов:</a:t>
            </a: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Алтайский край, </a:t>
            </a: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Архангельская область,</a:t>
            </a: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Краснодарский край,</a:t>
            </a:r>
            <a:endParaRPr lang="ru-RU" sz="2600" b="1" dirty="0">
              <a:latin typeface="+mn-lt"/>
              <a:cs typeface="Calibri"/>
            </a:endParaRP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Город Москва, </a:t>
            </a: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Саратовская область,</a:t>
            </a: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Ставропольский край,</a:t>
            </a: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Республика Татарстан,</a:t>
            </a:r>
          </a:p>
          <a:p>
            <a:pPr marL="1257300" lvl="2" indent="-342900">
              <a:buClr>
                <a:srgbClr val="FF6600"/>
              </a:buClr>
              <a:buSzPct val="120000"/>
              <a:buFont typeface="Wingdings" charset="2"/>
              <a:buChar char="ü"/>
            </a:pPr>
            <a:r>
              <a:rPr lang="ru-RU" sz="2600" b="1" dirty="0" smtClean="0">
                <a:latin typeface="+mn-lt"/>
                <a:cs typeface="Calibri"/>
              </a:rPr>
              <a:t>Томская область.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25746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>                                                                  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r>
              <a:rPr lang="ru-RU" sz="4000" b="1" dirty="0" smtClean="0">
                <a:latin typeface="+mn-lt"/>
              </a:rPr>
              <a:t/>
            </a:r>
            <a:br>
              <a:rPr lang="ru-RU" sz="4000" b="1" dirty="0" smtClean="0">
                <a:latin typeface="+mn-lt"/>
              </a:rPr>
            </a:br>
            <a:endParaRPr lang="ru-RU" sz="4000" b="1" dirty="0" smtClean="0">
              <a:latin typeface="+mn-lt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464496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0038B1"/>
              </a:buClr>
              <a:buNone/>
            </a:pPr>
            <a:endParaRPr lang="ru-RU" sz="2400" dirty="0" smtClean="0">
              <a:solidFill>
                <a:srgbClr val="333333"/>
              </a:solidFill>
            </a:endParaRPr>
          </a:p>
          <a:p>
            <a:pPr>
              <a:buClr>
                <a:srgbClr val="0038B1"/>
              </a:buClr>
            </a:pPr>
            <a:r>
              <a:rPr lang="ru-RU" sz="2800" dirty="0" smtClean="0">
                <a:solidFill>
                  <a:srgbClr val="333333"/>
                </a:solidFill>
              </a:rPr>
              <a:t>Открытый доступ к образовательным </a:t>
            </a:r>
            <a:r>
              <a:rPr lang="ru-RU" sz="2800" b="1" dirty="0" smtClean="0">
                <a:solidFill>
                  <a:srgbClr val="333333"/>
                </a:solidFill>
              </a:rPr>
              <a:t>ресурсам.</a:t>
            </a:r>
          </a:p>
          <a:p>
            <a:pPr marL="690563" lvl="1" indent="-371475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333333"/>
                </a:solidFill>
              </a:rPr>
              <a:t> Программы</a:t>
            </a:r>
            <a:r>
              <a:rPr lang="ru-RU" sz="2800" dirty="0" smtClean="0">
                <a:solidFill>
                  <a:srgbClr val="333333"/>
                </a:solidFill>
              </a:rPr>
              <a:t> финансовой грамотности в системе общего и проф. образования и детдомах,</a:t>
            </a:r>
            <a:r>
              <a:rPr lang="ru-RU" sz="3100" dirty="0" smtClean="0">
                <a:cs typeface="Times New Roman" pitchFamily="18" charset="0"/>
              </a:rPr>
              <a:t> курсы по выбору -1-4 класс</a:t>
            </a:r>
            <a:r>
              <a:rPr lang="en-US" sz="3100" dirty="0" smtClean="0">
                <a:cs typeface="Times New Roman" pitchFamily="18" charset="0"/>
              </a:rPr>
              <a:t>;</a:t>
            </a:r>
            <a:r>
              <a:rPr lang="ru-RU" sz="3100" dirty="0" smtClean="0">
                <a:cs typeface="Times New Roman" pitchFamily="18" charset="0"/>
              </a:rPr>
              <a:t> средняя ступень; старшая ступень с учетом профилей.</a:t>
            </a:r>
          </a:p>
          <a:p>
            <a:pPr marL="690563" lvl="1" indent="-371475" fontAlgn="auto">
              <a:spcAft>
                <a:spcPts val="0"/>
              </a:spcAft>
              <a:defRPr/>
            </a:pPr>
            <a:r>
              <a:rPr lang="ru-RU" sz="3100" dirty="0" smtClean="0">
                <a:cs typeface="Times New Roman" pitchFamily="18" charset="0"/>
              </a:rPr>
              <a:t>Встраивание в </a:t>
            </a:r>
            <a:r>
              <a:rPr lang="ru-RU" sz="3100" b="1" dirty="0" smtClean="0">
                <a:cs typeface="Times New Roman" pitchFamily="18" charset="0"/>
              </a:rPr>
              <a:t>обязательные учебные предметы </a:t>
            </a:r>
            <a:r>
              <a:rPr lang="ru-RU" sz="3100" dirty="0" smtClean="0">
                <a:cs typeface="Times New Roman" pitchFamily="18" charset="0"/>
              </a:rPr>
              <a:t>(математика, русский язык и др.)</a:t>
            </a:r>
          </a:p>
          <a:p>
            <a:pPr marL="690563" lvl="1" indent="-371475" fontAlgn="auto">
              <a:spcAft>
                <a:spcPts val="0"/>
              </a:spcAft>
              <a:defRPr/>
            </a:pPr>
            <a:r>
              <a:rPr lang="ru-RU" sz="3100" b="1" dirty="0" smtClean="0">
                <a:cs typeface="Times New Roman" pitchFamily="18" charset="0"/>
              </a:rPr>
              <a:t>Проектная</a:t>
            </a:r>
            <a:r>
              <a:rPr lang="ru-RU" sz="3100" dirty="0" smtClean="0">
                <a:cs typeface="Times New Roman" pitchFamily="18" charset="0"/>
              </a:rPr>
              <a:t> работа в рамках школы и системы </a:t>
            </a:r>
            <a:r>
              <a:rPr lang="ru-RU" sz="3100" dirty="0" err="1" smtClean="0">
                <a:cs typeface="Times New Roman" pitchFamily="18" charset="0"/>
              </a:rPr>
              <a:t>допобразования</a:t>
            </a:r>
            <a:r>
              <a:rPr lang="ru-RU" sz="3100" dirty="0" smtClean="0">
                <a:cs typeface="Times New Roman" pitchFamily="18" charset="0"/>
              </a:rPr>
              <a:t>, конкурсы, олимпиады, детские лагеря.  </a:t>
            </a:r>
          </a:p>
          <a:p>
            <a:pPr>
              <a:buClr>
                <a:srgbClr val="0038B1"/>
              </a:buClr>
            </a:pPr>
            <a:r>
              <a:rPr lang="ru-RU" sz="2800" dirty="0" smtClean="0">
                <a:solidFill>
                  <a:srgbClr val="333333"/>
                </a:solidFill>
              </a:rPr>
              <a:t>Образовательные программы для  ВУЗов. </a:t>
            </a:r>
          </a:p>
          <a:p>
            <a:pPr>
              <a:buClr>
                <a:srgbClr val="0038B1"/>
              </a:buClr>
            </a:pPr>
            <a:r>
              <a:rPr lang="ru-RU" sz="2800" dirty="0" smtClean="0">
                <a:solidFill>
                  <a:srgbClr val="333333"/>
                </a:solidFill>
              </a:rPr>
              <a:t>Семинары для взрослых и обучение на рабочем месте, дни сбережений и финансовой грамотности.</a:t>
            </a:r>
          </a:p>
          <a:p>
            <a:pPr>
              <a:buClr>
                <a:srgbClr val="0038B1"/>
              </a:buClr>
            </a:pPr>
            <a:r>
              <a:rPr lang="ru-RU" sz="2800" dirty="0" err="1" smtClean="0">
                <a:solidFill>
                  <a:srgbClr val="333333"/>
                </a:solidFill>
              </a:rPr>
              <a:t>Он-лайн</a:t>
            </a:r>
            <a:r>
              <a:rPr lang="ru-RU" sz="2800" dirty="0" smtClean="0">
                <a:solidFill>
                  <a:srgbClr val="333333"/>
                </a:solidFill>
              </a:rPr>
              <a:t> ресурсы, игры, самообразование.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Образовательное направление в рамках Проекта 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+mn-lt"/>
                <a:cs typeface="Times New Roman" pitchFamily="18" charset="0"/>
              </a:rPr>
              <a:t>Образовательные программы</a:t>
            </a:r>
            <a:endParaRPr lang="en-US" sz="40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362950" cy="5022874"/>
          </a:xfrm>
        </p:spPr>
        <p:txBody>
          <a:bodyPr rtlCol="0">
            <a:normAutofit fontScale="92500"/>
          </a:bodyPr>
          <a:lstStyle/>
          <a:p>
            <a:pPr marL="690563" lvl="1" indent="-371475" fontAlgn="auto">
              <a:spcAft>
                <a:spcPts val="0"/>
              </a:spcAft>
              <a:defRPr/>
            </a:pPr>
            <a:r>
              <a:rPr lang="ru-RU" sz="3100" dirty="0" smtClean="0">
                <a:cs typeface="Times New Roman" pitchFamily="18" charset="0"/>
              </a:rPr>
              <a:t>В центре внимания базовые навыки финансовой грамотности</a:t>
            </a:r>
            <a:r>
              <a:rPr lang="en-US" sz="3100" dirty="0" smtClean="0">
                <a:cs typeface="Times New Roman" pitchFamily="18" charset="0"/>
              </a:rPr>
              <a:t>;</a:t>
            </a:r>
          </a:p>
          <a:p>
            <a:pPr marL="690563" lvl="1" indent="-371475" fontAlgn="auto">
              <a:spcAft>
                <a:spcPts val="0"/>
              </a:spcAft>
              <a:defRPr/>
            </a:pPr>
            <a:r>
              <a:rPr lang="ru-RU" sz="3100" dirty="0" smtClean="0">
                <a:cs typeface="Times New Roman" pitchFamily="18" charset="0"/>
              </a:rPr>
              <a:t>Особое внимание следующим вопросам:</a:t>
            </a:r>
            <a:endParaRPr lang="en-US" sz="3100" dirty="0" smtClean="0">
              <a:cs typeface="Times New Roman" pitchFamily="18" charset="0"/>
            </a:endParaRPr>
          </a:p>
          <a:p>
            <a:pPr marL="1428750" lvl="2" indent="-514350" fontAlgn="auto">
              <a:spcAft>
                <a:spcPts val="0"/>
              </a:spcAft>
              <a:buFont typeface="Wingdings 2" pitchFamily="18" charset="2"/>
              <a:buAutoNum type="romanLcParenBoth"/>
              <a:defRPr/>
            </a:pPr>
            <a:r>
              <a:rPr lang="en-US" sz="2800" dirty="0" err="1" smtClean="0">
                <a:cs typeface="Times New Roman" pitchFamily="18" charset="0"/>
              </a:rPr>
              <a:t>недопущение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избыточн</a:t>
            </a:r>
            <a:r>
              <a:rPr lang="ru-RU" sz="2800" dirty="0" smtClean="0">
                <a:cs typeface="Times New Roman" pitchFamily="18" charset="0"/>
              </a:rPr>
              <a:t>ого долга</a:t>
            </a:r>
            <a:r>
              <a:rPr lang="en-US" sz="2800" dirty="0" smtClean="0">
                <a:cs typeface="Times New Roman" pitchFamily="18" charset="0"/>
              </a:rPr>
              <a:t>; </a:t>
            </a:r>
          </a:p>
          <a:p>
            <a:pPr marL="1428750" lvl="2" indent="-514350" fontAlgn="auto">
              <a:spcAft>
                <a:spcPts val="0"/>
              </a:spcAft>
              <a:buFont typeface="Wingdings 2" pitchFamily="18" charset="2"/>
              <a:buAutoNum type="romanLcParenBoth"/>
              <a:defRPr/>
            </a:pPr>
            <a:r>
              <a:rPr lang="ru-RU" sz="2800" dirty="0" smtClean="0">
                <a:cs typeface="Times New Roman" pitchFamily="18" charset="0"/>
              </a:rPr>
              <a:t>создание «финансовой подушки» на случай чрезвычайных и кризисных жизненных ситуаций и долгосрочных сбережений</a:t>
            </a:r>
            <a:r>
              <a:rPr lang="en-US" sz="2800" dirty="0" smtClean="0">
                <a:cs typeface="Times New Roman" pitchFamily="18" charset="0"/>
              </a:rPr>
              <a:t>; </a:t>
            </a:r>
            <a:endParaRPr lang="ru-RU" sz="2800" dirty="0" smtClean="0">
              <a:cs typeface="Times New Roman" pitchFamily="18" charset="0"/>
            </a:endParaRPr>
          </a:p>
          <a:p>
            <a:pPr marL="1428750" lvl="2" indent="-514350" fontAlgn="auto">
              <a:spcAft>
                <a:spcPts val="0"/>
              </a:spcAft>
              <a:buFont typeface="Wingdings 2" pitchFamily="18" charset="2"/>
              <a:buAutoNum type="romanLcParenBoth"/>
              <a:defRPr/>
            </a:pPr>
            <a:r>
              <a:rPr lang="ru-RU" sz="2800" dirty="0" smtClean="0">
                <a:cs typeface="Times New Roman" pitchFamily="18" charset="0"/>
              </a:rPr>
              <a:t>планирование и сбережение;</a:t>
            </a:r>
            <a:endParaRPr lang="en-US" sz="2800" dirty="0" smtClean="0">
              <a:cs typeface="Times New Roman" pitchFamily="18" charset="0"/>
            </a:endParaRPr>
          </a:p>
          <a:p>
            <a:pPr marL="1428750" lvl="2" indent="-514350" fontAlgn="auto">
              <a:spcAft>
                <a:spcPts val="0"/>
              </a:spcAft>
              <a:buFont typeface="Wingdings 2" pitchFamily="18" charset="2"/>
              <a:buAutoNum type="romanLcParenBoth"/>
              <a:defRPr/>
            </a:pPr>
            <a:r>
              <a:rPr lang="ru-RU" sz="2800" dirty="0" smtClean="0">
                <a:cs typeface="Times New Roman" pitchFamily="18" charset="0"/>
              </a:rPr>
              <a:t>разрешение споров с финансовыми организациями и механизмы защиты  прав потребителей</a:t>
            </a:r>
            <a:r>
              <a:rPr lang="en-US" sz="2800" dirty="0" smtClean="0">
                <a:cs typeface="Times New Roman" pitchFamily="18" charset="0"/>
              </a:rPr>
              <a:t>.</a:t>
            </a:r>
          </a:p>
          <a:p>
            <a:pPr marL="690563" lvl="1" indent="-371475" fontAlgn="auto">
              <a:spcAft>
                <a:spcPts val="0"/>
              </a:spcAft>
              <a:defRPr/>
            </a:pPr>
            <a:endParaRPr lang="en-US" dirty="0" smtClean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561</TotalTime>
  <Words>481</Words>
  <Application>Microsoft Office PowerPoint</Application>
  <PresentationFormat>Экран (4:3)</PresentationFormat>
  <Paragraphs>80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Что такое финансовая грамотность? (Как ведет себя финансово грамотное население)</vt:lpstr>
      <vt:lpstr>  Что известно о финансовой грамотности   взрослого населения в России? </vt:lpstr>
      <vt:lpstr>Цели Проекта</vt:lpstr>
      <vt:lpstr>Целевые группы Проекта:</vt:lpstr>
      <vt:lpstr>Проект «Содействие повышению уровня финансовой грамотности и развитию финансового образования в Российской Федерации»</vt:lpstr>
      <vt:lpstr> Участие регионов Российской Федерации в реализации Проекта</vt:lpstr>
      <vt:lpstr>                                                                              </vt:lpstr>
      <vt:lpstr>Образовательные программы</vt:lpstr>
      <vt:lpstr>Что работает – международная практика</vt:lpstr>
      <vt:lpstr>Открытый урок Министра финансов в 2013 г.</vt:lpstr>
      <vt:lpstr>Слайд 12</vt:lpstr>
      <vt:lpstr>Слайд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avch</dc:creator>
  <cp:lastModifiedBy>AnnaZ</cp:lastModifiedBy>
  <cp:revision>75</cp:revision>
  <dcterms:created xsi:type="dcterms:W3CDTF">2012-10-11T07:57:22Z</dcterms:created>
  <dcterms:modified xsi:type="dcterms:W3CDTF">2014-09-16T11:17:07Z</dcterms:modified>
</cp:coreProperties>
</file>