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66" r:id="rId4"/>
    <p:sldId id="267" r:id="rId5"/>
    <p:sldId id="258" r:id="rId6"/>
    <p:sldId id="259" r:id="rId7"/>
    <p:sldId id="260" r:id="rId8"/>
    <p:sldId id="261" r:id="rId9"/>
    <p:sldId id="262" r:id="rId10"/>
    <p:sldId id="264" r:id="rId11"/>
    <p:sldId id="265" r:id="rId12"/>
    <p:sldId id="268" r:id="rId13"/>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43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NO%20NAME:&#1075;&#1088;&#1072;&#1092;&#1080;&#1082;%20studen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Лист1!$B$2</c:f>
              <c:strCache>
                <c:ptCount val="1"/>
                <c:pt idx="0">
                  <c:v>private HEIs</c:v>
                </c:pt>
              </c:strCache>
            </c:strRef>
          </c:tx>
          <c:spPr>
            <a:solidFill>
              <a:schemeClr val="tx2">
                <a:lumMod val="40000"/>
                <a:lumOff val="60000"/>
              </a:schemeClr>
            </a:solidFill>
          </c:spPr>
          <c:invertIfNegative val="0"/>
          <c:dLbls>
            <c:showLegendKey val="0"/>
            <c:showVal val="1"/>
            <c:showCatName val="0"/>
            <c:showSerName val="0"/>
            <c:showPercent val="0"/>
            <c:showBubbleSize val="0"/>
            <c:showLeaderLines val="0"/>
          </c:dLbls>
          <c:cat>
            <c:strRef>
              <c:f>Лист1!$C$1:$E$1</c:f>
              <c:strCache>
                <c:ptCount val="3"/>
                <c:pt idx="0">
                  <c:v>1990/91</c:v>
                </c:pt>
                <c:pt idx="1">
                  <c:v>2000/01</c:v>
                </c:pt>
                <c:pt idx="2">
                  <c:v>2010/11</c:v>
                </c:pt>
              </c:strCache>
            </c:strRef>
          </c:cat>
          <c:val>
            <c:numRef>
              <c:f>Лист1!$C$2:$E$2</c:f>
              <c:numCache>
                <c:formatCode>General</c:formatCode>
                <c:ptCount val="3"/>
                <c:pt idx="1">
                  <c:v>470.6</c:v>
                </c:pt>
                <c:pt idx="2">
                  <c:v>1201.0</c:v>
                </c:pt>
              </c:numCache>
            </c:numRef>
          </c:val>
        </c:ser>
        <c:ser>
          <c:idx val="1"/>
          <c:order val="1"/>
          <c:tx>
            <c:strRef>
              <c:f>Лист1!$B$3</c:f>
              <c:strCache>
                <c:ptCount val="1"/>
                <c:pt idx="0">
                  <c:v>public HEIs</c:v>
                </c:pt>
              </c:strCache>
            </c:strRef>
          </c:tx>
          <c:spPr>
            <a:solidFill>
              <a:srgbClr val="FFC000"/>
            </a:solidFill>
          </c:spPr>
          <c:invertIfNegative val="0"/>
          <c:dLbls>
            <c:showLegendKey val="0"/>
            <c:showVal val="1"/>
            <c:showCatName val="0"/>
            <c:showSerName val="0"/>
            <c:showPercent val="0"/>
            <c:showBubbleSize val="0"/>
            <c:showLeaderLines val="0"/>
          </c:dLbls>
          <c:cat>
            <c:strRef>
              <c:f>Лист1!$C$1:$E$1</c:f>
              <c:strCache>
                <c:ptCount val="3"/>
                <c:pt idx="0">
                  <c:v>1990/91</c:v>
                </c:pt>
                <c:pt idx="1">
                  <c:v>2000/01</c:v>
                </c:pt>
                <c:pt idx="2">
                  <c:v>2010/11</c:v>
                </c:pt>
              </c:strCache>
            </c:strRef>
          </c:cat>
          <c:val>
            <c:numRef>
              <c:f>Лист1!$C$3:$E$3</c:f>
              <c:numCache>
                <c:formatCode>General</c:formatCode>
                <c:ptCount val="3"/>
                <c:pt idx="0">
                  <c:v>2824.5</c:v>
                </c:pt>
                <c:pt idx="1">
                  <c:v>4270.8</c:v>
                </c:pt>
                <c:pt idx="2">
                  <c:v>5848.7</c:v>
                </c:pt>
              </c:numCache>
            </c:numRef>
          </c:val>
        </c:ser>
        <c:dLbls>
          <c:showLegendKey val="0"/>
          <c:showVal val="0"/>
          <c:showCatName val="0"/>
          <c:showSerName val="0"/>
          <c:showPercent val="0"/>
          <c:showBubbleSize val="0"/>
        </c:dLbls>
        <c:gapWidth val="150"/>
        <c:overlap val="100"/>
        <c:axId val="-2065160776"/>
        <c:axId val="-2065315368"/>
      </c:barChart>
      <c:lineChart>
        <c:grouping val="standard"/>
        <c:varyColors val="0"/>
        <c:ser>
          <c:idx val="2"/>
          <c:order val="2"/>
          <c:tx>
            <c:strRef>
              <c:f>Лист1!$B$4</c:f>
              <c:strCache>
                <c:ptCount val="1"/>
                <c:pt idx="0">
                  <c:v>total</c:v>
                </c:pt>
              </c:strCache>
            </c:strRef>
          </c:tx>
          <c:dLbls>
            <c:dLblPos val="t"/>
            <c:showLegendKey val="0"/>
            <c:showVal val="1"/>
            <c:showCatName val="0"/>
            <c:showSerName val="0"/>
            <c:showPercent val="0"/>
            <c:showBubbleSize val="0"/>
            <c:showLeaderLines val="0"/>
          </c:dLbls>
          <c:cat>
            <c:strRef>
              <c:f>Лист1!$C$1:$E$1</c:f>
              <c:strCache>
                <c:ptCount val="3"/>
                <c:pt idx="0">
                  <c:v>1990/91</c:v>
                </c:pt>
                <c:pt idx="1">
                  <c:v>2000/01</c:v>
                </c:pt>
                <c:pt idx="2">
                  <c:v>2010/11</c:v>
                </c:pt>
              </c:strCache>
            </c:strRef>
          </c:cat>
          <c:val>
            <c:numRef>
              <c:f>Лист1!$C$4:$E$4</c:f>
              <c:numCache>
                <c:formatCode>General</c:formatCode>
                <c:ptCount val="3"/>
                <c:pt idx="0">
                  <c:v>2824.5</c:v>
                </c:pt>
                <c:pt idx="1">
                  <c:v>4741.400000000001</c:v>
                </c:pt>
                <c:pt idx="2">
                  <c:v>7049.7</c:v>
                </c:pt>
              </c:numCache>
            </c:numRef>
          </c:val>
          <c:smooth val="0"/>
        </c:ser>
        <c:dLbls>
          <c:showLegendKey val="0"/>
          <c:showVal val="0"/>
          <c:showCatName val="0"/>
          <c:showSerName val="0"/>
          <c:showPercent val="0"/>
          <c:showBubbleSize val="0"/>
        </c:dLbls>
        <c:marker val="1"/>
        <c:smooth val="0"/>
        <c:axId val="-2065160776"/>
        <c:axId val="-2065315368"/>
      </c:lineChart>
      <c:catAx>
        <c:axId val="-2065160776"/>
        <c:scaling>
          <c:orientation val="minMax"/>
        </c:scaling>
        <c:delete val="0"/>
        <c:axPos val="b"/>
        <c:majorTickMark val="out"/>
        <c:minorTickMark val="none"/>
        <c:tickLblPos val="nextTo"/>
        <c:crossAx val="-2065315368"/>
        <c:crosses val="autoZero"/>
        <c:auto val="1"/>
        <c:lblAlgn val="ctr"/>
        <c:lblOffset val="100"/>
        <c:noMultiLvlLbl val="0"/>
      </c:catAx>
      <c:valAx>
        <c:axId val="-2065315368"/>
        <c:scaling>
          <c:orientation val="minMax"/>
        </c:scaling>
        <c:delete val="0"/>
        <c:axPos val="l"/>
        <c:majorGridlines/>
        <c:numFmt formatCode="General" sourceLinked="1"/>
        <c:majorTickMark val="out"/>
        <c:minorTickMark val="none"/>
        <c:tickLblPos val="nextTo"/>
        <c:crossAx val="-20651607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pieChart>
        <c:varyColors val="1"/>
        <c:ser>
          <c:idx val="0"/>
          <c:order val="0"/>
          <c:tx>
            <c:strRef>
              <c:f>Лист1!$B$1</c:f>
              <c:strCache>
                <c:ptCount val="1"/>
                <c:pt idx="0">
                  <c:v>Number of HEIs</c:v>
                </c:pt>
              </c:strCache>
            </c:strRef>
          </c:tx>
          <c:dLbls>
            <c:showLegendKey val="0"/>
            <c:showVal val="1"/>
            <c:showCatName val="0"/>
            <c:showSerName val="0"/>
            <c:showPercent val="0"/>
            <c:showBubbleSize val="0"/>
            <c:showLeaderLines val="1"/>
          </c:dLbls>
          <c:cat>
            <c:strRef>
              <c:f>Лист1!$A$2:$A$6</c:f>
              <c:strCache>
                <c:ptCount val="5"/>
                <c:pt idx="0">
                  <c:v>Industrial</c:v>
                </c:pt>
                <c:pt idx="1">
                  <c:v>Medical</c:v>
                </c:pt>
                <c:pt idx="2">
                  <c:v>Teachers’ training</c:v>
                </c:pt>
                <c:pt idx="3">
                  <c:v>Polytechnic</c:v>
                </c:pt>
                <c:pt idx="4">
                  <c:v>Agricultural</c:v>
                </c:pt>
              </c:strCache>
            </c:strRef>
          </c:cat>
          <c:val>
            <c:numRef>
              <c:f>Лист1!$B$2:$B$6</c:f>
              <c:numCache>
                <c:formatCode>General</c:formatCode>
                <c:ptCount val="5"/>
                <c:pt idx="0">
                  <c:v>37.0</c:v>
                </c:pt>
                <c:pt idx="1">
                  <c:v>45.0</c:v>
                </c:pt>
                <c:pt idx="2">
                  <c:v>33.0</c:v>
                </c:pt>
                <c:pt idx="3">
                  <c:v>46.0</c:v>
                </c:pt>
                <c:pt idx="4">
                  <c:v>55.0</c:v>
                </c:pt>
              </c:numCache>
            </c:numRef>
          </c:val>
        </c:ser>
        <c:dLbls>
          <c:showLegendKey val="0"/>
          <c:showVal val="1"/>
          <c:showCatName val="0"/>
          <c:showSerName val="0"/>
          <c:showPercent val="0"/>
          <c:showBubbleSize val="0"/>
          <c:showLeaderLines val="1"/>
        </c:dLbls>
        <c:firstSliceAng val="0"/>
      </c:pieChart>
    </c:plotArea>
    <c:legend>
      <c:legendPos val="l"/>
      <c:layout/>
      <c:overlay val="0"/>
    </c:legend>
    <c:plotVisOnly val="1"/>
    <c:dispBlanksAs val="gap"/>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Лист1!$A$13</c:f>
              <c:strCache>
                <c:ptCount val="1"/>
                <c:pt idx="0">
                  <c:v>Industrial</c:v>
                </c:pt>
              </c:strCache>
            </c:strRef>
          </c:tx>
          <c:spPr>
            <a:ln w="57150" cmpd="sng"/>
          </c:spPr>
          <c:marker>
            <c:symbol val="none"/>
          </c:marker>
          <c:cat>
            <c:numRef>
              <c:f>Лист1!$B$12:$C$12</c:f>
              <c:numCache>
                <c:formatCode>General</c:formatCode>
                <c:ptCount val="2"/>
                <c:pt idx="0">
                  <c:v>1998.0</c:v>
                </c:pt>
                <c:pt idx="1">
                  <c:v>2014.0</c:v>
                </c:pt>
              </c:numCache>
            </c:numRef>
          </c:cat>
          <c:val>
            <c:numRef>
              <c:f>Лист1!$B$13:$C$13</c:f>
              <c:numCache>
                <c:formatCode>General</c:formatCode>
                <c:ptCount val="2"/>
                <c:pt idx="0">
                  <c:v>0.28</c:v>
                </c:pt>
                <c:pt idx="1">
                  <c:v>0.31</c:v>
                </c:pt>
              </c:numCache>
            </c:numRef>
          </c:val>
          <c:smooth val="0"/>
        </c:ser>
        <c:ser>
          <c:idx val="1"/>
          <c:order val="1"/>
          <c:tx>
            <c:strRef>
              <c:f>Лист1!$A$14</c:f>
              <c:strCache>
                <c:ptCount val="1"/>
                <c:pt idx="0">
                  <c:v>Medical</c:v>
                </c:pt>
              </c:strCache>
            </c:strRef>
          </c:tx>
          <c:spPr>
            <a:ln w="57150" cmpd="sng"/>
          </c:spPr>
          <c:marker>
            <c:symbol val="none"/>
          </c:marker>
          <c:cat>
            <c:numRef>
              <c:f>Лист1!$B$12:$C$12</c:f>
              <c:numCache>
                <c:formatCode>General</c:formatCode>
                <c:ptCount val="2"/>
                <c:pt idx="0">
                  <c:v>1998.0</c:v>
                </c:pt>
                <c:pt idx="1">
                  <c:v>2014.0</c:v>
                </c:pt>
              </c:numCache>
            </c:numRef>
          </c:cat>
          <c:val>
            <c:numRef>
              <c:f>Лист1!$B$14:$C$14</c:f>
              <c:numCache>
                <c:formatCode>General</c:formatCode>
                <c:ptCount val="2"/>
                <c:pt idx="0">
                  <c:v>0.0</c:v>
                </c:pt>
                <c:pt idx="1">
                  <c:v>0.02</c:v>
                </c:pt>
              </c:numCache>
            </c:numRef>
          </c:val>
          <c:smooth val="0"/>
        </c:ser>
        <c:ser>
          <c:idx val="2"/>
          <c:order val="2"/>
          <c:tx>
            <c:strRef>
              <c:f>Лист1!$A$15</c:f>
              <c:strCache>
                <c:ptCount val="1"/>
                <c:pt idx="0">
                  <c:v>Teachers’ training</c:v>
                </c:pt>
              </c:strCache>
            </c:strRef>
          </c:tx>
          <c:spPr>
            <a:ln w="57150" cmpd="sng"/>
          </c:spPr>
          <c:marker>
            <c:symbol val="none"/>
          </c:marker>
          <c:cat>
            <c:numRef>
              <c:f>Лист1!$B$12:$C$12</c:f>
              <c:numCache>
                <c:formatCode>General</c:formatCode>
                <c:ptCount val="2"/>
                <c:pt idx="0">
                  <c:v>1998.0</c:v>
                </c:pt>
                <c:pt idx="1">
                  <c:v>2014.0</c:v>
                </c:pt>
              </c:numCache>
            </c:numRef>
          </c:cat>
          <c:val>
            <c:numRef>
              <c:f>Лист1!$B$15:$C$15</c:f>
              <c:numCache>
                <c:formatCode>General</c:formatCode>
                <c:ptCount val="2"/>
                <c:pt idx="0">
                  <c:v>0.66</c:v>
                </c:pt>
                <c:pt idx="1">
                  <c:v>0.13</c:v>
                </c:pt>
              </c:numCache>
            </c:numRef>
          </c:val>
          <c:smooth val="0"/>
        </c:ser>
        <c:ser>
          <c:idx val="3"/>
          <c:order val="3"/>
          <c:tx>
            <c:strRef>
              <c:f>Лист1!$A$16</c:f>
              <c:strCache>
                <c:ptCount val="1"/>
                <c:pt idx="0">
                  <c:v>Polytechnic</c:v>
                </c:pt>
              </c:strCache>
            </c:strRef>
          </c:tx>
          <c:spPr>
            <a:ln w="57150" cmpd="sng"/>
          </c:spPr>
          <c:marker>
            <c:symbol val="none"/>
          </c:marker>
          <c:cat>
            <c:numRef>
              <c:f>Лист1!$B$12:$C$12</c:f>
              <c:numCache>
                <c:formatCode>General</c:formatCode>
                <c:ptCount val="2"/>
                <c:pt idx="0">
                  <c:v>1998.0</c:v>
                </c:pt>
                <c:pt idx="1">
                  <c:v>2014.0</c:v>
                </c:pt>
              </c:numCache>
            </c:numRef>
          </c:cat>
          <c:val>
            <c:numRef>
              <c:f>Лист1!$B$16:$C$16</c:f>
              <c:numCache>
                <c:formatCode>General</c:formatCode>
                <c:ptCount val="2"/>
                <c:pt idx="0">
                  <c:v>0.3</c:v>
                </c:pt>
                <c:pt idx="1">
                  <c:v>0.25</c:v>
                </c:pt>
              </c:numCache>
            </c:numRef>
          </c:val>
          <c:smooth val="0"/>
        </c:ser>
        <c:ser>
          <c:idx val="4"/>
          <c:order val="4"/>
          <c:tx>
            <c:strRef>
              <c:f>Лист1!$A$17</c:f>
              <c:strCache>
                <c:ptCount val="1"/>
                <c:pt idx="0">
                  <c:v>Agricultural</c:v>
                </c:pt>
              </c:strCache>
            </c:strRef>
          </c:tx>
          <c:spPr>
            <a:ln w="57150" cmpd="sng"/>
          </c:spPr>
          <c:marker>
            <c:symbol val="none"/>
          </c:marker>
          <c:cat>
            <c:numRef>
              <c:f>Лист1!$B$12:$C$12</c:f>
              <c:numCache>
                <c:formatCode>General</c:formatCode>
                <c:ptCount val="2"/>
                <c:pt idx="0">
                  <c:v>1998.0</c:v>
                </c:pt>
                <c:pt idx="1">
                  <c:v>2014.0</c:v>
                </c:pt>
              </c:numCache>
            </c:numRef>
          </c:cat>
          <c:val>
            <c:numRef>
              <c:f>Лист1!$B$17:$C$17</c:f>
              <c:numCache>
                <c:formatCode>General</c:formatCode>
                <c:ptCount val="2"/>
                <c:pt idx="0">
                  <c:v>0.67</c:v>
                </c:pt>
                <c:pt idx="1">
                  <c:v>0.54</c:v>
                </c:pt>
              </c:numCache>
            </c:numRef>
          </c:val>
          <c:smooth val="0"/>
        </c:ser>
        <c:dLbls>
          <c:showLegendKey val="0"/>
          <c:showVal val="0"/>
          <c:showCatName val="0"/>
          <c:showSerName val="0"/>
          <c:showPercent val="0"/>
          <c:showBubbleSize val="0"/>
        </c:dLbls>
        <c:marker val="1"/>
        <c:smooth val="0"/>
        <c:axId val="-2092457272"/>
        <c:axId val="-2092487496"/>
      </c:lineChart>
      <c:catAx>
        <c:axId val="-2092457272"/>
        <c:scaling>
          <c:orientation val="minMax"/>
        </c:scaling>
        <c:delete val="0"/>
        <c:axPos val="b"/>
        <c:numFmt formatCode="General" sourceLinked="1"/>
        <c:majorTickMark val="out"/>
        <c:minorTickMark val="none"/>
        <c:tickLblPos val="nextTo"/>
        <c:crossAx val="-2092487496"/>
        <c:crosses val="autoZero"/>
        <c:auto val="1"/>
        <c:lblAlgn val="ctr"/>
        <c:lblOffset val="100"/>
        <c:noMultiLvlLbl val="0"/>
      </c:catAx>
      <c:valAx>
        <c:axId val="-2092487496"/>
        <c:scaling>
          <c:orientation val="minMax"/>
          <c:max val="0.7"/>
        </c:scaling>
        <c:delete val="0"/>
        <c:axPos val="l"/>
        <c:majorGridlines/>
        <c:numFmt formatCode="General" sourceLinked="1"/>
        <c:majorTickMark val="out"/>
        <c:minorTickMark val="none"/>
        <c:tickLblPos val="nextTo"/>
        <c:crossAx val="-2092457272"/>
        <c:crosses val="autoZero"/>
        <c:crossBetween val="between"/>
      </c:valAx>
      <c:spPr>
        <a:ln w="57150" cmpd="sng"/>
      </c:spPr>
    </c:plotArea>
    <c:legend>
      <c:legendPos val="l"/>
      <c:layout/>
      <c:overlay val="0"/>
    </c:legend>
    <c:plotVisOnly val="1"/>
    <c:dispBlanksAs val="gap"/>
    <c:showDLblsOverMax val="0"/>
  </c:chart>
  <c:txPr>
    <a:bodyPr/>
    <a:lstStyle/>
    <a:p>
      <a:pPr>
        <a:defRPr sz="1800"/>
      </a:pPr>
      <a:endParaRPr lang="ru-R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1DD30-8BAA-3646-9114-75FB59508118}" type="datetimeFigureOut">
              <a:rPr lang="ru-RU" smtClean="0"/>
              <a:t>08.09.14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295FA-A100-B448-A978-BA394818D78C}" type="slidenum">
              <a:rPr lang="ru-RU" smtClean="0"/>
              <a:t>‹#›</a:t>
            </a:fld>
            <a:endParaRPr lang="ru-RU"/>
          </a:p>
        </p:txBody>
      </p:sp>
    </p:spTree>
    <p:extLst>
      <p:ext uri="{BB962C8B-B14F-4D97-AF65-F5344CB8AC3E}">
        <p14:creationId xmlns:p14="http://schemas.microsoft.com/office/powerpoint/2010/main" val="42430475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positive values indicates that institutions are over-specialized in the educational area and negative – under-specialized. </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AD4295FA-A100-B448-A978-BA394818D78C}" type="slidenum">
              <a:rPr lang="ru-RU" smtClean="0"/>
              <a:t>9</a:t>
            </a:fld>
            <a:endParaRPr lang="ru-RU"/>
          </a:p>
        </p:txBody>
      </p:sp>
    </p:spTree>
    <p:extLst>
      <p:ext uri="{BB962C8B-B14F-4D97-AF65-F5344CB8AC3E}">
        <p14:creationId xmlns:p14="http://schemas.microsoft.com/office/powerpoint/2010/main" val="3102145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The difference between agricultural or transportation HEIs that are also held by the branch ministries and medical universities show us either ambiguousness of public demand or distinction between authorities’ management approaches. </a:t>
            </a:r>
          </a:p>
          <a:p>
            <a:r>
              <a:rPr lang="en-US" sz="1200" kern="1200" dirty="0" smtClean="0">
                <a:solidFill>
                  <a:schemeClr val="tx1"/>
                </a:solidFill>
                <a:effectLst/>
                <a:latin typeface="+mn-lt"/>
                <a:ea typeface="+mn-ea"/>
                <a:cs typeface="+mn-cs"/>
              </a:rPr>
              <a:t>In 15 years it has achieved positive values that seems to indicate weaker ability to resist external forces. If institutions are grouped according their nominal belonging to the professional area that was formed in Soviet times, we can assume that this kind of grouping reflex their path dependence.</a:t>
            </a:r>
            <a:r>
              <a:rPr lang="ru-RU" dirty="0" smtClean="0">
                <a:effectLst/>
              </a:rPr>
              <a:t> </a:t>
            </a:r>
            <a:endParaRPr lang="en-US"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AD4295FA-A100-B448-A978-BA394818D78C}" type="slidenum">
              <a:rPr lang="ru-RU" smtClean="0"/>
              <a:t>10</a:t>
            </a:fld>
            <a:endParaRPr lang="ru-RU"/>
          </a:p>
        </p:txBody>
      </p:sp>
    </p:spTree>
    <p:extLst>
      <p:ext uri="{BB962C8B-B14F-4D97-AF65-F5344CB8AC3E}">
        <p14:creationId xmlns:p14="http://schemas.microsoft.com/office/powerpoint/2010/main" val="402036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The difference between agricultural or transportation HEIs that are also held by the branch ministries and medical universities show us either ambiguousness of public demand or distinction between authorities’ management approaches</a:t>
            </a:r>
            <a:r>
              <a:rPr lang="en-US" sz="1200" kern="1200" smtClean="0">
                <a:solidFill>
                  <a:schemeClr val="tx1"/>
                </a:solidFill>
                <a:effectLst/>
                <a:latin typeface="+mn-lt"/>
                <a:ea typeface="+mn-ea"/>
                <a:cs typeface="+mn-cs"/>
              </a:rPr>
              <a:t>. </a:t>
            </a:r>
          </a:p>
          <a:p>
            <a:r>
              <a:rPr lang="en-US" sz="1200" kern="1200" smtClean="0">
                <a:solidFill>
                  <a:schemeClr val="tx1"/>
                </a:solidFill>
                <a:effectLst/>
                <a:latin typeface="+mn-lt"/>
                <a:ea typeface="+mn-ea"/>
                <a:cs typeface="+mn-cs"/>
              </a:rPr>
              <a:t>In </a:t>
            </a:r>
            <a:r>
              <a:rPr lang="en-US" sz="1200" kern="1200" dirty="0" smtClean="0">
                <a:solidFill>
                  <a:schemeClr val="tx1"/>
                </a:solidFill>
                <a:effectLst/>
                <a:latin typeface="+mn-lt"/>
                <a:ea typeface="+mn-ea"/>
                <a:cs typeface="+mn-cs"/>
              </a:rPr>
              <a:t>15 years it has achieved positive values that seems to indicate weaker ability to resist external forces. If institutions are grouped according their nominal belonging to the professional area that was formed in Soviet times, we can assume that this kind of grouping reflex their path dependence.</a:t>
            </a:r>
            <a:r>
              <a:rPr lang="ru-RU" dirty="0" smtClean="0">
                <a:effectLst/>
              </a:rPr>
              <a:t> </a:t>
            </a:r>
            <a:endParaRPr lang="en-US" sz="1200"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AD4295FA-A100-B448-A978-BA394818D78C}" type="slidenum">
              <a:rPr lang="ru-RU" smtClean="0"/>
              <a:t>11</a:t>
            </a:fld>
            <a:endParaRPr lang="ru-RU"/>
          </a:p>
        </p:txBody>
      </p:sp>
    </p:spTree>
    <p:extLst>
      <p:ext uri="{BB962C8B-B14F-4D97-AF65-F5344CB8AC3E}">
        <p14:creationId xmlns:p14="http://schemas.microsoft.com/office/powerpoint/2010/main" val="402036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10969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4100139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755856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1004784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Дата 3"/>
          <p:cNvSpPr>
            <a:spLocks noGrp="1"/>
          </p:cNvSpPr>
          <p:nvPr>
            <p:ph type="dt" sz="half" idx="10"/>
          </p:nvPr>
        </p:nvSpPr>
        <p:spPr/>
        <p:txBody>
          <a:body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337795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Дата 4"/>
          <p:cNvSpPr>
            <a:spLocks noGrp="1"/>
          </p:cNvSpPr>
          <p:nvPr>
            <p:ph type="dt" sz="half" idx="10"/>
          </p:nvPr>
        </p:nvSpPr>
        <p:spPr/>
        <p:txBody>
          <a:bodyPr/>
          <a:lstStyle/>
          <a:p>
            <a:fld id="{57B4EB0E-A867-2349-A313-89765D33D25E}" type="datetimeFigureOut">
              <a:rPr lang="ru-RU" smtClean="0"/>
              <a:t>07.09.14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367651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7" name="Дата 6"/>
          <p:cNvSpPr>
            <a:spLocks noGrp="1"/>
          </p:cNvSpPr>
          <p:nvPr>
            <p:ph type="dt" sz="half" idx="10"/>
          </p:nvPr>
        </p:nvSpPr>
        <p:spPr/>
        <p:txBody>
          <a:bodyPr/>
          <a:lstStyle/>
          <a:p>
            <a:fld id="{57B4EB0E-A867-2349-A313-89765D33D25E}" type="datetimeFigureOut">
              <a:rPr lang="ru-RU" smtClean="0"/>
              <a:t>07.09.14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59960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Дата 2"/>
          <p:cNvSpPr>
            <a:spLocks noGrp="1"/>
          </p:cNvSpPr>
          <p:nvPr>
            <p:ph type="dt" sz="half" idx="10"/>
          </p:nvPr>
        </p:nvSpPr>
        <p:spPr/>
        <p:txBody>
          <a:bodyPr/>
          <a:lstStyle/>
          <a:p>
            <a:fld id="{57B4EB0E-A867-2349-A313-89765D33D25E}" type="datetimeFigureOut">
              <a:rPr lang="ru-RU" smtClean="0"/>
              <a:t>07.09.14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53133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B4EB0E-A867-2349-A313-89765D33D25E}" type="datetimeFigureOut">
              <a:rPr lang="ru-RU" smtClean="0"/>
              <a:t>07.09.14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38533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57B4EB0E-A867-2349-A313-89765D33D25E}" type="datetimeFigureOut">
              <a:rPr lang="ru-RU" smtClean="0"/>
              <a:t>07.09.14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878278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57B4EB0E-A867-2349-A313-89765D33D25E}" type="datetimeFigureOut">
              <a:rPr lang="ru-RU" smtClean="0"/>
              <a:t>07.09.14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6DC49D-3878-FF4A-9E9E-29ED6D111D61}" type="slidenum">
              <a:rPr lang="ru-RU" smtClean="0"/>
              <a:t>‹#›</a:t>
            </a:fld>
            <a:endParaRPr lang="ru-RU"/>
          </a:p>
        </p:txBody>
      </p:sp>
    </p:spTree>
    <p:extLst>
      <p:ext uri="{BB962C8B-B14F-4D97-AF65-F5344CB8AC3E}">
        <p14:creationId xmlns:p14="http://schemas.microsoft.com/office/powerpoint/2010/main" val="3029574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4EB0E-A867-2349-A313-89765D33D25E}" type="datetimeFigureOut">
              <a:rPr lang="ru-RU" smtClean="0"/>
              <a:t>07.09.14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DC49D-3878-FF4A-9E9E-29ED6D111D61}" type="slidenum">
              <a:rPr lang="ru-RU" smtClean="0"/>
              <a:t>‹#›</a:t>
            </a:fld>
            <a:endParaRPr lang="ru-RU"/>
          </a:p>
        </p:txBody>
      </p:sp>
    </p:spTree>
    <p:extLst>
      <p:ext uri="{BB962C8B-B14F-4D97-AF65-F5344CB8AC3E}">
        <p14:creationId xmlns:p14="http://schemas.microsoft.com/office/powerpoint/2010/main" val="1262110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chart" Target="../charts/chart2.xml"/><Relationship Id="rId5" Type="http://schemas.openxmlformats.org/officeDocument/2006/relationships/oleObject" Target="file:///\\localhost\Users\sunset12\Desktop\&#1044;&#1086;&#1082;&#1091;&#1084;&#1077;&#1085;&#1090;16!OLE_LINK3" TargetMode="External"/><Relationship Id="rId6" Type="http://schemas.openxmlformats.org/officeDocument/2006/relationships/image" Target="../media/image3.emf"/><Relationship Id="rId7" Type="http://schemas.openxmlformats.org/officeDocument/2006/relationships/oleObject" Target="file:///\\localhost\Users\sunset12\Desktop\&#1044;&#1086;&#1082;&#1091;&#1084;&#1077;&#1085;&#1090;16!OLE_LINK4" TargetMode="External"/><Relationship Id="rId8"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3" descr="C:\Users\user\Desktop\Рисунок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85800" y="2130425"/>
            <a:ext cx="8204200" cy="1754327"/>
          </a:xfrm>
          <a:prstGeom prst="rect">
            <a:avLst/>
          </a:prstGeom>
        </p:spPr>
        <p:txBody>
          <a:bodyPr wrap="square">
            <a:spAutoFit/>
          </a:bodyPr>
          <a:lstStyle/>
          <a:p>
            <a:r>
              <a:rPr lang="en-US" sz="3600" b="1" i="1" dirty="0">
                <a:solidFill>
                  <a:srgbClr val="1F497D"/>
                </a:solidFill>
              </a:rPr>
              <a:t>Videre majus quiddam: </a:t>
            </a:r>
            <a:endParaRPr lang="en-US" sz="3600" b="1" i="1" dirty="0" smtClean="0">
              <a:solidFill>
                <a:srgbClr val="1F497D"/>
              </a:solidFill>
            </a:endParaRPr>
          </a:p>
          <a:p>
            <a:r>
              <a:rPr lang="en-US" sz="3600" b="1" dirty="0" smtClean="0">
                <a:solidFill>
                  <a:srgbClr val="1F497D"/>
                </a:solidFill>
              </a:rPr>
              <a:t>the </a:t>
            </a:r>
            <a:r>
              <a:rPr lang="en-US" sz="3600" b="1" dirty="0">
                <a:solidFill>
                  <a:srgbClr val="1F497D"/>
                </a:solidFill>
              </a:rPr>
              <a:t>diversification in higher education </a:t>
            </a:r>
            <a:r>
              <a:rPr lang="en-US" sz="3600" b="1" dirty="0" smtClean="0">
                <a:solidFill>
                  <a:srgbClr val="1F497D"/>
                </a:solidFill>
              </a:rPr>
              <a:t>institutions</a:t>
            </a:r>
            <a:endParaRPr lang="ru-RU" sz="3600" dirty="0">
              <a:solidFill>
                <a:srgbClr val="1F497D"/>
              </a:solidFill>
            </a:endParaRPr>
          </a:p>
        </p:txBody>
      </p:sp>
      <p:sp>
        <p:nvSpPr>
          <p:cNvPr id="6" name="TextBox 5"/>
          <p:cNvSpPr txBox="1"/>
          <p:nvPr/>
        </p:nvSpPr>
        <p:spPr>
          <a:xfrm>
            <a:off x="5098143" y="4550620"/>
            <a:ext cx="3741041" cy="1354217"/>
          </a:xfrm>
          <a:prstGeom prst="rect">
            <a:avLst/>
          </a:prstGeom>
          <a:noFill/>
        </p:spPr>
        <p:txBody>
          <a:bodyPr wrap="none" rtlCol="0">
            <a:spAutoFit/>
          </a:bodyPr>
          <a:lstStyle/>
          <a:p>
            <a:r>
              <a:rPr lang="en-US" sz="2800" dirty="0" smtClean="0">
                <a:solidFill>
                  <a:srgbClr val="1F497D"/>
                </a:solidFill>
              </a:rPr>
              <a:t>Daria Platonova</a:t>
            </a:r>
          </a:p>
          <a:p>
            <a:r>
              <a:rPr lang="ru-RU" dirty="0" err="1" smtClean="0">
                <a:solidFill>
                  <a:srgbClr val="1F497D"/>
                </a:solidFill>
              </a:rPr>
              <a:t>A</a:t>
            </a:r>
            <a:r>
              <a:rPr lang="en-US" dirty="0" err="1" smtClean="0">
                <a:solidFill>
                  <a:srgbClr val="1F497D"/>
                </a:solidFill>
              </a:rPr>
              <a:t>nalyst</a:t>
            </a:r>
            <a:r>
              <a:rPr lang="en-US" dirty="0" smtClean="0">
                <a:solidFill>
                  <a:srgbClr val="1F497D"/>
                </a:solidFill>
              </a:rPr>
              <a:t>,</a:t>
            </a:r>
          </a:p>
          <a:p>
            <a:r>
              <a:rPr lang="en-US" dirty="0" smtClean="0">
                <a:solidFill>
                  <a:srgbClr val="1F497D"/>
                </a:solidFill>
              </a:rPr>
              <a:t>Universities Development Laboratory,</a:t>
            </a:r>
          </a:p>
          <a:p>
            <a:r>
              <a:rPr lang="en-US" dirty="0" smtClean="0">
                <a:solidFill>
                  <a:srgbClr val="1F497D"/>
                </a:solidFill>
              </a:rPr>
              <a:t>Higher School of Economics</a:t>
            </a:r>
          </a:p>
        </p:txBody>
      </p:sp>
      <p:sp>
        <p:nvSpPr>
          <p:cNvPr id="7" name="TextBox 6"/>
          <p:cNvSpPr txBox="1"/>
          <p:nvPr/>
        </p:nvSpPr>
        <p:spPr>
          <a:xfrm>
            <a:off x="685800" y="4550620"/>
            <a:ext cx="3741041" cy="1631216"/>
          </a:xfrm>
          <a:prstGeom prst="rect">
            <a:avLst/>
          </a:prstGeom>
          <a:noFill/>
        </p:spPr>
        <p:txBody>
          <a:bodyPr wrap="none" rtlCol="0">
            <a:spAutoFit/>
          </a:bodyPr>
          <a:lstStyle/>
          <a:p>
            <a:r>
              <a:rPr lang="en-US" sz="2800" dirty="0" smtClean="0">
                <a:solidFill>
                  <a:srgbClr val="1F497D"/>
                </a:solidFill>
              </a:rPr>
              <a:t>Dmitry Semyonov</a:t>
            </a:r>
          </a:p>
          <a:p>
            <a:r>
              <a:rPr lang="en-US" dirty="0" smtClean="0">
                <a:solidFill>
                  <a:srgbClr val="1F497D"/>
                </a:solidFill>
              </a:rPr>
              <a:t>Director,</a:t>
            </a:r>
          </a:p>
          <a:p>
            <a:r>
              <a:rPr lang="en-US" dirty="0" smtClean="0">
                <a:solidFill>
                  <a:srgbClr val="1F497D"/>
                </a:solidFill>
              </a:rPr>
              <a:t>Universities Development Laboratory,</a:t>
            </a:r>
          </a:p>
          <a:p>
            <a:r>
              <a:rPr lang="en-US" dirty="0" smtClean="0">
                <a:solidFill>
                  <a:srgbClr val="1F497D"/>
                </a:solidFill>
              </a:rPr>
              <a:t>Higher School of Economics</a:t>
            </a:r>
          </a:p>
          <a:p>
            <a:endParaRPr lang="ru-RU" dirty="0"/>
          </a:p>
        </p:txBody>
      </p:sp>
    </p:spTree>
    <p:extLst>
      <p:ext uri="{BB962C8B-B14F-4D97-AF65-F5344CB8AC3E}">
        <p14:creationId xmlns:p14="http://schemas.microsoft.com/office/powerpoint/2010/main" val="292406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pic>
        <p:nvPicPr>
          <p:cNvPr id="4" name="Picture 2" descr="C:\Users\user\Desktop\Рисунок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96571" y="274638"/>
            <a:ext cx="5025572" cy="584776"/>
          </a:xfrm>
          <a:prstGeom prst="rect">
            <a:avLst/>
          </a:prstGeom>
          <a:noFill/>
        </p:spPr>
        <p:txBody>
          <a:bodyPr wrap="square" rtlCol="0">
            <a:spAutoFit/>
          </a:bodyPr>
          <a:lstStyle/>
          <a:p>
            <a:r>
              <a:rPr lang="en-US" sz="3200" dirty="0" smtClean="0">
                <a:solidFill>
                  <a:schemeClr val="bg1"/>
                </a:solidFill>
              </a:rPr>
              <a:t>Specialization index</a:t>
            </a:r>
            <a:endParaRPr lang="ru-RU" sz="3200" dirty="0">
              <a:solidFill>
                <a:schemeClr val="bg1"/>
              </a:solidFill>
            </a:endParaRPr>
          </a:p>
        </p:txBody>
      </p:sp>
      <p:sp>
        <p:nvSpPr>
          <p:cNvPr id="7" name="TextBox 6"/>
          <p:cNvSpPr txBox="1"/>
          <p:nvPr/>
        </p:nvSpPr>
        <p:spPr>
          <a:xfrm>
            <a:off x="743857" y="1417638"/>
            <a:ext cx="8109857" cy="3477875"/>
          </a:xfrm>
          <a:prstGeom prst="rect">
            <a:avLst/>
          </a:prstGeom>
          <a:noFill/>
        </p:spPr>
        <p:txBody>
          <a:bodyPr wrap="square" rtlCol="0">
            <a:spAutoFit/>
          </a:bodyPr>
          <a:lstStyle/>
          <a:p>
            <a:pPr marL="285750" indent="-285750">
              <a:lnSpc>
                <a:spcPct val="150000"/>
              </a:lnSpc>
              <a:buFont typeface="Wingdings" charset="2"/>
              <a:buChar char="ü"/>
            </a:pPr>
            <a:r>
              <a:rPr lang="en-US" sz="2400" b="1" dirty="0" smtClean="0">
                <a:solidFill>
                  <a:srgbClr val="1F497D"/>
                </a:solidFill>
              </a:rPr>
              <a:t>Medical HEIs </a:t>
            </a:r>
            <a:r>
              <a:rPr lang="ru-RU" sz="2400" dirty="0" smtClean="0"/>
              <a:t>–</a:t>
            </a:r>
            <a:r>
              <a:rPr lang="en-US" sz="2400" dirty="0" smtClean="0"/>
              <a:t> transformed from “institutions” to “universities” nominally </a:t>
            </a:r>
            <a:r>
              <a:rPr lang="ru-RU" sz="2400" dirty="0" smtClean="0"/>
              <a:t>–</a:t>
            </a:r>
            <a:r>
              <a:rPr lang="en-US" sz="2400" dirty="0" smtClean="0"/>
              <a:t> the specialization is the same </a:t>
            </a:r>
          </a:p>
          <a:p>
            <a:pPr marL="285750" indent="-285750">
              <a:lnSpc>
                <a:spcPct val="150000"/>
              </a:lnSpc>
              <a:buFont typeface="Wingdings" charset="2"/>
              <a:buChar char="ü"/>
            </a:pPr>
            <a:r>
              <a:rPr lang="en-US" sz="2400" b="1" dirty="0" smtClean="0">
                <a:solidFill>
                  <a:srgbClr val="1F497D"/>
                </a:solidFill>
              </a:rPr>
              <a:t>Polytechnics, industrial, agricultural</a:t>
            </a:r>
            <a:r>
              <a:rPr lang="en-US" sz="2400" dirty="0" smtClean="0"/>
              <a:t> HEIs are actively boosting </a:t>
            </a:r>
            <a:r>
              <a:rPr lang="en-US" sz="2400" dirty="0"/>
              <a:t>enrollments by introducing more popular programs</a:t>
            </a:r>
            <a:r>
              <a:rPr lang="ru-RU" sz="2400" dirty="0" smtClean="0">
                <a:effectLst/>
              </a:rPr>
              <a:t> </a:t>
            </a:r>
            <a:r>
              <a:rPr lang="en-US" sz="2400" dirty="0" smtClean="0"/>
              <a:t> </a:t>
            </a:r>
          </a:p>
          <a:p>
            <a:pPr marL="285750" indent="-285750">
              <a:lnSpc>
                <a:spcPct val="150000"/>
              </a:lnSpc>
              <a:buFont typeface="Wingdings" charset="2"/>
              <a:buChar char="ü"/>
            </a:pPr>
            <a:endParaRPr lang="en-US" sz="2400" dirty="0" smtClean="0"/>
          </a:p>
          <a:p>
            <a:pPr marL="285750" indent="-285750">
              <a:buFont typeface="Wingdings" charset="2"/>
              <a:buChar char="ü"/>
            </a:pPr>
            <a:endParaRPr lang="en-US" sz="2000" dirty="0" smtClean="0"/>
          </a:p>
          <a:p>
            <a:pPr marL="285750" indent="-285750">
              <a:buFont typeface="Wingdings" charset="2"/>
              <a:buChar char="ü"/>
            </a:pPr>
            <a:endParaRPr lang="ru-RU" sz="2000" dirty="0"/>
          </a:p>
        </p:txBody>
      </p:sp>
      <p:sp>
        <p:nvSpPr>
          <p:cNvPr id="8" name="TextBox 7"/>
          <p:cNvSpPr txBox="1"/>
          <p:nvPr/>
        </p:nvSpPr>
        <p:spPr>
          <a:xfrm>
            <a:off x="275772" y="3832812"/>
            <a:ext cx="5548086" cy="2277547"/>
          </a:xfrm>
          <a:prstGeom prst="rect">
            <a:avLst/>
          </a:prstGeom>
          <a:noFill/>
          <a:ln w="57150" cmpd="sng">
            <a:solidFill>
              <a:schemeClr val="accent3">
                <a:lumMod val="40000"/>
                <a:lumOff val="60000"/>
              </a:schemeClr>
            </a:solidFill>
            <a:prstDash val="lgDash"/>
          </a:ln>
        </p:spPr>
        <p:txBody>
          <a:bodyPr wrap="square" rtlCol="0">
            <a:spAutoFit/>
          </a:bodyPr>
          <a:lstStyle/>
          <a:p>
            <a:pPr>
              <a:lnSpc>
                <a:spcPct val="150000"/>
              </a:lnSpc>
            </a:pPr>
            <a:r>
              <a:rPr lang="en-US" sz="2400" b="1" i="1" dirty="0" smtClean="0">
                <a:solidFill>
                  <a:srgbClr val="1F497D"/>
                </a:solidFill>
              </a:rPr>
              <a:t>Case of teachers’ training HEIs:</a:t>
            </a:r>
          </a:p>
          <a:p>
            <a:pPr>
              <a:lnSpc>
                <a:spcPct val="150000"/>
              </a:lnSpc>
            </a:pPr>
            <a:r>
              <a:rPr lang="ru-RU" sz="2400" i="1" dirty="0" err="1" smtClean="0"/>
              <a:t>W</a:t>
            </a:r>
            <a:r>
              <a:rPr lang="en-US" sz="2400" i="1" dirty="0" smtClean="0"/>
              <a:t>hat did we observe? </a:t>
            </a:r>
            <a:r>
              <a:rPr lang="en-US" sz="2400" b="1" i="1" dirty="0" smtClean="0">
                <a:solidFill>
                  <a:srgbClr val="1F497D"/>
                </a:solidFill>
              </a:rPr>
              <a:t>- </a:t>
            </a:r>
            <a:r>
              <a:rPr lang="en-US" sz="2400" dirty="0">
                <a:solidFill>
                  <a:schemeClr val="tx2"/>
                </a:solidFill>
              </a:rPr>
              <a:t>the rise </a:t>
            </a:r>
            <a:r>
              <a:rPr lang="en-US" sz="2400" dirty="0" smtClean="0">
                <a:solidFill>
                  <a:schemeClr val="tx2"/>
                </a:solidFill>
              </a:rPr>
              <a:t>of specialization </a:t>
            </a:r>
            <a:r>
              <a:rPr lang="en-US" sz="2400" dirty="0">
                <a:solidFill>
                  <a:schemeClr val="tx2"/>
                </a:solidFill>
              </a:rPr>
              <a:t>in the educational </a:t>
            </a:r>
            <a:r>
              <a:rPr lang="en-US" sz="2400" dirty="0" smtClean="0">
                <a:solidFill>
                  <a:schemeClr val="tx2"/>
                </a:solidFill>
              </a:rPr>
              <a:t>disciplines</a:t>
            </a:r>
          </a:p>
          <a:p>
            <a:pPr>
              <a:lnSpc>
                <a:spcPct val="150000"/>
              </a:lnSpc>
            </a:pPr>
            <a:r>
              <a:rPr lang="en-US" sz="2400" i="1" dirty="0" smtClean="0"/>
              <a:t>However </a:t>
            </a:r>
            <a:r>
              <a:rPr lang="ru-RU" sz="2400" i="1" dirty="0" smtClean="0"/>
              <a:t>–</a:t>
            </a:r>
            <a:r>
              <a:rPr lang="en-US" sz="2400" i="1" dirty="0" smtClean="0"/>
              <a:t> </a:t>
            </a:r>
            <a:r>
              <a:rPr lang="en-US" sz="2400" dirty="0" smtClean="0">
                <a:solidFill>
                  <a:srgbClr val="1F497D"/>
                </a:solidFill>
              </a:rPr>
              <a:t>lots of mergers and </a:t>
            </a:r>
            <a:r>
              <a:rPr lang="en-US" sz="2400" dirty="0" err="1" smtClean="0">
                <a:solidFill>
                  <a:srgbClr val="1F497D"/>
                </a:solidFill>
              </a:rPr>
              <a:t>renamings</a:t>
            </a:r>
            <a:endParaRPr lang="en-US" sz="2400" b="1" dirty="0" smtClean="0">
              <a:solidFill>
                <a:srgbClr val="1F497D"/>
              </a:solidFill>
            </a:endParaRPr>
          </a:p>
        </p:txBody>
      </p:sp>
      <p:sp>
        <p:nvSpPr>
          <p:cNvPr id="9" name="Прямоугольник 8"/>
          <p:cNvSpPr/>
          <p:nvPr/>
        </p:nvSpPr>
        <p:spPr>
          <a:xfrm>
            <a:off x="6879770" y="4310737"/>
            <a:ext cx="2264230" cy="1169551"/>
          </a:xfrm>
          <a:prstGeom prst="rect">
            <a:avLst/>
          </a:prstGeom>
        </p:spPr>
        <p:txBody>
          <a:bodyPr wrap="square">
            <a:spAutoFit/>
          </a:bodyPr>
          <a:lstStyle/>
          <a:p>
            <a:pPr>
              <a:lnSpc>
                <a:spcPct val="150000"/>
              </a:lnSpc>
            </a:pPr>
            <a:r>
              <a:rPr lang="ru-RU" sz="2400" dirty="0" err="1" smtClean="0">
                <a:solidFill>
                  <a:srgbClr val="1F497D"/>
                </a:solidFill>
              </a:rPr>
              <a:t>E</a:t>
            </a:r>
            <a:r>
              <a:rPr lang="en-US" sz="2400" dirty="0" err="1" smtClean="0">
                <a:solidFill>
                  <a:srgbClr val="1F497D"/>
                </a:solidFill>
              </a:rPr>
              <a:t>asy</a:t>
            </a:r>
            <a:r>
              <a:rPr lang="en-US" sz="2400" dirty="0" smtClean="0">
                <a:solidFill>
                  <a:srgbClr val="1F497D"/>
                </a:solidFill>
              </a:rPr>
              <a:t> to deny their identity</a:t>
            </a:r>
            <a:r>
              <a:rPr lang="ru-RU" sz="2400" dirty="0" smtClean="0">
                <a:solidFill>
                  <a:srgbClr val="1F497D"/>
                </a:solidFill>
                <a:effectLst/>
              </a:rPr>
              <a:t> </a:t>
            </a:r>
            <a:r>
              <a:rPr lang="en-US" sz="2400" dirty="0" smtClean="0">
                <a:solidFill>
                  <a:srgbClr val="1F497D"/>
                </a:solidFill>
              </a:rPr>
              <a:t>  </a:t>
            </a:r>
            <a:endParaRPr lang="en-US" sz="2400" b="1" i="1" dirty="0" smtClean="0">
              <a:solidFill>
                <a:srgbClr val="1F497D"/>
              </a:solidFill>
            </a:endParaRPr>
          </a:p>
        </p:txBody>
      </p:sp>
      <p:sp>
        <p:nvSpPr>
          <p:cNvPr id="10" name="Стрелка вправо 9"/>
          <p:cNvSpPr/>
          <p:nvPr/>
        </p:nvSpPr>
        <p:spPr>
          <a:xfrm>
            <a:off x="6077857" y="4662714"/>
            <a:ext cx="544286" cy="81757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232009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pic>
        <p:nvPicPr>
          <p:cNvPr id="4" name="Picture 2" descr="C:\Users\user\Desktop\Рисунок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57199" y="1654406"/>
            <a:ext cx="8360230" cy="4493537"/>
          </a:xfrm>
          <a:prstGeom prst="rect">
            <a:avLst/>
          </a:prstGeom>
        </p:spPr>
        <p:txBody>
          <a:bodyPr wrap="square">
            <a:spAutoFit/>
          </a:bodyPr>
          <a:lstStyle/>
          <a:p>
            <a:pPr>
              <a:lnSpc>
                <a:spcPct val="150000"/>
              </a:lnSpc>
            </a:pPr>
            <a:r>
              <a:rPr lang="ru-RU" sz="2400" dirty="0" err="1" smtClean="0">
                <a:solidFill>
                  <a:srgbClr val="000000"/>
                </a:solidFill>
              </a:rPr>
              <a:t>M</a:t>
            </a:r>
            <a:r>
              <a:rPr lang="en-US" sz="2400" dirty="0" err="1" smtClean="0">
                <a:solidFill>
                  <a:srgbClr val="000000"/>
                </a:solidFill>
              </a:rPr>
              <a:t>arket</a:t>
            </a:r>
            <a:r>
              <a:rPr lang="en-US" sz="2400" dirty="0" smtClean="0">
                <a:solidFill>
                  <a:srgbClr val="000000"/>
                </a:solidFill>
              </a:rPr>
              <a:t> force doesn’t influence equally: different results</a:t>
            </a:r>
          </a:p>
          <a:p>
            <a:pPr>
              <a:lnSpc>
                <a:spcPct val="150000"/>
              </a:lnSpc>
            </a:pPr>
            <a:endParaRPr lang="en-US" sz="2400" i="1" dirty="0" smtClean="0">
              <a:solidFill>
                <a:srgbClr val="000000"/>
              </a:solidFill>
            </a:endParaRPr>
          </a:p>
          <a:p>
            <a:pPr>
              <a:lnSpc>
                <a:spcPct val="150000"/>
              </a:lnSpc>
            </a:pPr>
            <a:r>
              <a:rPr lang="en-US" sz="2400" dirty="0" smtClean="0">
                <a:solidFill>
                  <a:srgbClr val="000000"/>
                </a:solidFill>
              </a:rPr>
              <a:t>State-market dichotomy?</a:t>
            </a:r>
          </a:p>
          <a:p>
            <a:pPr>
              <a:lnSpc>
                <a:spcPct val="150000"/>
              </a:lnSpc>
            </a:pPr>
            <a:r>
              <a:rPr lang="en-US" sz="2400" dirty="0" smtClean="0">
                <a:solidFill>
                  <a:srgbClr val="000000"/>
                </a:solidFill>
              </a:rPr>
              <a:t>OR</a:t>
            </a:r>
          </a:p>
          <a:p>
            <a:pPr>
              <a:lnSpc>
                <a:spcPct val="150000"/>
              </a:lnSpc>
            </a:pPr>
            <a:r>
              <a:rPr lang="ru-RU" sz="2400" dirty="0" err="1" smtClean="0">
                <a:solidFill>
                  <a:srgbClr val="000000"/>
                </a:solidFill>
              </a:rPr>
              <a:t>S</a:t>
            </a:r>
            <a:r>
              <a:rPr lang="en-US" sz="2400" dirty="0" err="1" smtClean="0">
                <a:solidFill>
                  <a:srgbClr val="000000"/>
                </a:solidFill>
              </a:rPr>
              <a:t>tate</a:t>
            </a:r>
            <a:r>
              <a:rPr lang="en-US" sz="2400" dirty="0" smtClean="0">
                <a:solidFill>
                  <a:srgbClr val="000000"/>
                </a:solidFill>
              </a:rPr>
              <a:t> regulation </a:t>
            </a:r>
            <a:r>
              <a:rPr lang="ru-RU" sz="2400" dirty="0" smtClean="0">
                <a:solidFill>
                  <a:srgbClr val="000000"/>
                </a:solidFill>
              </a:rPr>
              <a:t>–</a:t>
            </a:r>
            <a:r>
              <a:rPr lang="en-US" sz="2400" dirty="0" smtClean="0">
                <a:solidFill>
                  <a:srgbClr val="000000"/>
                </a:solidFill>
              </a:rPr>
              <a:t> market force </a:t>
            </a:r>
            <a:r>
              <a:rPr lang="ru-RU" sz="2400" dirty="0" smtClean="0">
                <a:solidFill>
                  <a:srgbClr val="000000"/>
                </a:solidFill>
              </a:rPr>
              <a:t>–</a:t>
            </a:r>
            <a:r>
              <a:rPr lang="en-US" sz="2400" dirty="0" smtClean="0">
                <a:solidFill>
                  <a:srgbClr val="000000"/>
                </a:solidFill>
              </a:rPr>
              <a:t> </a:t>
            </a:r>
            <a:r>
              <a:rPr lang="en-US" sz="2400" i="1" dirty="0" smtClean="0">
                <a:solidFill>
                  <a:srgbClr val="000000"/>
                </a:solidFill>
              </a:rPr>
              <a:t>institutional intention</a:t>
            </a:r>
          </a:p>
          <a:p>
            <a:pPr>
              <a:lnSpc>
                <a:spcPct val="150000"/>
              </a:lnSpc>
            </a:pPr>
            <a:r>
              <a:rPr lang="en-US" sz="2400" dirty="0">
                <a:solidFill>
                  <a:srgbClr val="000000"/>
                </a:solidFill>
              </a:rPr>
              <a:t>	</a:t>
            </a:r>
            <a:r>
              <a:rPr lang="en-US" sz="2400" dirty="0" smtClean="0">
                <a:solidFill>
                  <a:srgbClr val="000000"/>
                </a:solidFill>
              </a:rPr>
              <a:t>Russian case: institutional intention = path dependence </a:t>
            </a:r>
          </a:p>
          <a:p>
            <a:pPr>
              <a:lnSpc>
                <a:spcPct val="150000"/>
              </a:lnSpc>
            </a:pPr>
            <a:endParaRPr lang="en-US" sz="2400" dirty="0" smtClean="0">
              <a:solidFill>
                <a:srgbClr val="000000"/>
              </a:solidFill>
            </a:endParaRPr>
          </a:p>
          <a:p>
            <a:pPr>
              <a:lnSpc>
                <a:spcPct val="150000"/>
              </a:lnSpc>
            </a:pPr>
            <a:endParaRPr lang="en-US" sz="2400" dirty="0" smtClean="0">
              <a:solidFill>
                <a:srgbClr val="000000"/>
              </a:solidFill>
            </a:endParaRPr>
          </a:p>
        </p:txBody>
      </p:sp>
      <p:sp>
        <p:nvSpPr>
          <p:cNvPr id="11" name="Название 1"/>
          <p:cNvSpPr txBox="1">
            <a:spLocks/>
          </p:cNvSpPr>
          <p:nvPr/>
        </p:nvSpPr>
        <p:spPr>
          <a:xfrm>
            <a:off x="1372795" y="39505"/>
            <a:ext cx="52959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bg1"/>
                </a:solidFill>
              </a:rPr>
              <a:t>Conclusion</a:t>
            </a:r>
            <a:endParaRPr lang="ru-RU" dirty="0">
              <a:solidFill>
                <a:schemeClr val="bg1"/>
              </a:solidFill>
            </a:endParaRPr>
          </a:p>
        </p:txBody>
      </p:sp>
    </p:spTree>
    <p:extLst>
      <p:ext uri="{BB962C8B-B14F-4D97-AF65-F5344CB8AC3E}">
        <p14:creationId xmlns:p14="http://schemas.microsoft.com/office/powerpoint/2010/main" val="790131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3" descr="C:\Users\user\Desktop\Рисунок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39144" y="2503714"/>
            <a:ext cx="3041818" cy="830997"/>
          </a:xfrm>
          <a:prstGeom prst="rect">
            <a:avLst/>
          </a:prstGeom>
          <a:noFill/>
        </p:spPr>
        <p:txBody>
          <a:bodyPr wrap="none" rtlCol="0">
            <a:spAutoFit/>
          </a:bodyPr>
          <a:lstStyle/>
          <a:p>
            <a:r>
              <a:rPr lang="en-US" sz="4800" b="1" dirty="0" smtClean="0">
                <a:solidFill>
                  <a:schemeClr val="tx2"/>
                </a:solidFill>
              </a:rPr>
              <a:t>Thank you!</a:t>
            </a:r>
            <a:endParaRPr lang="ru-RU" sz="4800" b="1" dirty="0">
              <a:solidFill>
                <a:schemeClr val="tx2"/>
              </a:solidFill>
            </a:endParaRPr>
          </a:p>
        </p:txBody>
      </p:sp>
    </p:spTree>
    <p:extLst>
      <p:ext uri="{BB962C8B-B14F-4D97-AF65-F5344CB8AC3E}">
        <p14:creationId xmlns:p14="http://schemas.microsoft.com/office/powerpoint/2010/main" val="223556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47433" y="2053862"/>
            <a:ext cx="8239368" cy="2641749"/>
          </a:xfrm>
          <a:prstGeom prst="rect">
            <a:avLst/>
          </a:prstGeom>
          <a:noFill/>
        </p:spPr>
        <p:txBody>
          <a:bodyPr wrap="square" rtlCol="0">
            <a:spAutoFit/>
          </a:bodyPr>
          <a:lstStyle/>
          <a:p>
            <a:pPr marL="285750" indent="-285750">
              <a:lnSpc>
                <a:spcPct val="150000"/>
              </a:lnSpc>
              <a:buFont typeface="Wingdings" charset="2"/>
              <a:buChar char="Ø"/>
            </a:pPr>
            <a:r>
              <a:rPr lang="en-US" sz="2800" i="1" dirty="0" smtClean="0"/>
              <a:t>How institutions change?</a:t>
            </a:r>
          </a:p>
          <a:p>
            <a:pPr marL="285750" indent="-285750">
              <a:lnSpc>
                <a:spcPct val="150000"/>
              </a:lnSpc>
              <a:buFont typeface="Wingdings" charset="2"/>
              <a:buChar char="Ø"/>
            </a:pPr>
            <a:r>
              <a:rPr lang="en-US" sz="2800" i="1" dirty="0" smtClean="0"/>
              <a:t>What determines HEIs’ changes?</a:t>
            </a:r>
          </a:p>
          <a:p>
            <a:pPr marL="285750" indent="-285750">
              <a:lnSpc>
                <a:spcPct val="150000"/>
              </a:lnSpc>
              <a:buFont typeface="Wingdings" charset="2"/>
              <a:buChar char="Ø"/>
            </a:pPr>
            <a:r>
              <a:rPr lang="en-US" sz="2800" i="1" dirty="0" smtClean="0"/>
              <a:t>What kind of universities appear as a result of such changes?</a:t>
            </a:r>
            <a:endParaRPr lang="ru-RU" sz="2800" i="1" dirty="0"/>
          </a:p>
        </p:txBody>
      </p:sp>
      <p:sp>
        <p:nvSpPr>
          <p:cNvPr id="7" name="Название 1"/>
          <p:cNvSpPr txBox="1">
            <a:spLocks/>
          </p:cNvSpPr>
          <p:nvPr/>
        </p:nvSpPr>
        <p:spPr>
          <a:xfrm>
            <a:off x="1372795" y="39505"/>
            <a:ext cx="7118062"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dirty="0" smtClean="0">
                <a:solidFill>
                  <a:schemeClr val="bg1"/>
                </a:solidFill>
              </a:rPr>
              <a:t>Diversification. Key issues</a:t>
            </a:r>
            <a:endParaRPr lang="ru-RU" dirty="0">
              <a:solidFill>
                <a:schemeClr val="bg1"/>
              </a:solidFill>
            </a:endParaRPr>
          </a:p>
        </p:txBody>
      </p:sp>
    </p:spTree>
    <p:extLst>
      <p:ext uri="{BB962C8B-B14F-4D97-AF65-F5344CB8AC3E}">
        <p14:creationId xmlns:p14="http://schemas.microsoft.com/office/powerpoint/2010/main" val="90775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14" y="-69488"/>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Название 1"/>
          <p:cNvSpPr>
            <a:spLocks noGrp="1"/>
          </p:cNvSpPr>
          <p:nvPr>
            <p:ph type="title"/>
          </p:nvPr>
        </p:nvSpPr>
        <p:spPr>
          <a:xfrm>
            <a:off x="1262430" y="-4174"/>
            <a:ext cx="8346126" cy="1143000"/>
          </a:xfrm>
        </p:spPr>
        <p:txBody>
          <a:bodyPr>
            <a:normAutofit/>
          </a:bodyPr>
          <a:lstStyle/>
          <a:p>
            <a:pPr algn="l"/>
            <a:r>
              <a:rPr lang="en-US" dirty="0" smtClean="0">
                <a:solidFill>
                  <a:srgbClr val="FFFFFF"/>
                </a:solidFill>
              </a:rPr>
              <a:t>Russian context</a:t>
            </a:r>
            <a:endParaRPr lang="ru-RU" dirty="0">
              <a:solidFill>
                <a:srgbClr val="FFFFFF"/>
              </a:solidFill>
            </a:endParaRPr>
          </a:p>
        </p:txBody>
      </p:sp>
      <p:sp>
        <p:nvSpPr>
          <p:cNvPr id="3" name="Содержимое 2"/>
          <p:cNvSpPr>
            <a:spLocks noGrp="1"/>
          </p:cNvSpPr>
          <p:nvPr>
            <p:ph idx="1"/>
          </p:nvPr>
        </p:nvSpPr>
        <p:spPr>
          <a:xfrm>
            <a:off x="513184" y="2827176"/>
            <a:ext cx="4814596" cy="3029339"/>
          </a:xfrm>
        </p:spPr>
        <p:txBody>
          <a:bodyPr>
            <a:noAutofit/>
          </a:bodyPr>
          <a:lstStyle/>
          <a:p>
            <a:pPr>
              <a:lnSpc>
                <a:spcPct val="120000"/>
              </a:lnSpc>
            </a:pPr>
            <a:r>
              <a:rPr lang="en-US" sz="2000" u="sng" dirty="0" smtClean="0">
                <a:solidFill>
                  <a:schemeClr val="tx2"/>
                </a:solidFill>
              </a:rPr>
              <a:t>Post-Soviet transformation</a:t>
            </a:r>
          </a:p>
          <a:p>
            <a:pPr lvl="1">
              <a:lnSpc>
                <a:spcPct val="120000"/>
              </a:lnSpc>
            </a:pPr>
            <a:r>
              <a:rPr lang="en-US" sz="2000" dirty="0" smtClean="0">
                <a:solidFill>
                  <a:schemeClr val="tx2"/>
                </a:solidFill>
              </a:rPr>
              <a:t>Breaking links between authorities, industry, HEIs</a:t>
            </a:r>
          </a:p>
          <a:p>
            <a:pPr lvl="1">
              <a:lnSpc>
                <a:spcPct val="120000"/>
              </a:lnSpc>
            </a:pPr>
            <a:r>
              <a:rPr lang="en-US" sz="2000" dirty="0" smtClean="0">
                <a:solidFill>
                  <a:schemeClr val="tx2"/>
                </a:solidFill>
              </a:rPr>
              <a:t>90s: State funding decrease</a:t>
            </a:r>
          </a:p>
          <a:p>
            <a:pPr lvl="1">
              <a:lnSpc>
                <a:spcPct val="120000"/>
              </a:lnSpc>
            </a:pPr>
            <a:r>
              <a:rPr lang="en-US" sz="2000" dirty="0" smtClean="0">
                <a:solidFill>
                  <a:schemeClr val="tx2"/>
                </a:solidFill>
              </a:rPr>
              <a:t>Fee-paying students &amp; private HEIs</a:t>
            </a:r>
          </a:p>
          <a:p>
            <a:pPr lvl="1">
              <a:lnSpc>
                <a:spcPct val="120000"/>
              </a:lnSpc>
            </a:pPr>
            <a:r>
              <a:rPr lang="en-US" sz="2000" dirty="0" smtClean="0">
                <a:solidFill>
                  <a:schemeClr val="tx2"/>
                </a:solidFill>
              </a:rPr>
              <a:t>System segmentation</a:t>
            </a:r>
          </a:p>
          <a:p>
            <a:endParaRPr lang="en-US" sz="2000" dirty="0" smtClean="0"/>
          </a:p>
        </p:txBody>
      </p:sp>
      <p:sp>
        <p:nvSpPr>
          <p:cNvPr id="7" name="Содержимое 2"/>
          <p:cNvSpPr txBox="1">
            <a:spLocks/>
          </p:cNvSpPr>
          <p:nvPr/>
        </p:nvSpPr>
        <p:spPr>
          <a:xfrm>
            <a:off x="3526971" y="1276740"/>
            <a:ext cx="5449078" cy="16624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p>
        </p:txBody>
      </p:sp>
      <p:sp>
        <p:nvSpPr>
          <p:cNvPr id="8" name="Содержимое 2"/>
          <p:cNvSpPr txBox="1">
            <a:spLocks/>
          </p:cNvSpPr>
          <p:nvPr/>
        </p:nvSpPr>
        <p:spPr>
          <a:xfrm>
            <a:off x="334346" y="1295402"/>
            <a:ext cx="8139405" cy="153177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20000"/>
              </a:lnSpc>
            </a:pPr>
            <a:r>
              <a:rPr lang="en-US" sz="2000" u="sng" dirty="0" smtClean="0">
                <a:solidFill>
                  <a:schemeClr val="tx2"/>
                </a:solidFill>
              </a:rPr>
              <a:t>USSR</a:t>
            </a:r>
          </a:p>
          <a:p>
            <a:pPr lvl="1">
              <a:lnSpc>
                <a:spcPct val="120000"/>
              </a:lnSpc>
            </a:pPr>
            <a:r>
              <a:rPr lang="en-US" sz="2000" dirty="0" smtClean="0">
                <a:solidFill>
                  <a:schemeClr val="tx2"/>
                </a:solidFill>
              </a:rPr>
              <a:t>Extreme example of state control (Clark, 1983)</a:t>
            </a:r>
          </a:p>
          <a:p>
            <a:pPr lvl="1">
              <a:lnSpc>
                <a:spcPct val="120000"/>
              </a:lnSpc>
            </a:pPr>
            <a:r>
              <a:rPr lang="en-US" sz="2000" dirty="0" smtClean="0">
                <a:solidFill>
                  <a:schemeClr val="tx2"/>
                </a:solidFill>
              </a:rPr>
              <a:t>“Quasi-corporate” system (</a:t>
            </a:r>
            <a:r>
              <a:rPr lang="en-US" sz="2000" dirty="0" err="1" smtClean="0">
                <a:solidFill>
                  <a:schemeClr val="tx2"/>
                </a:solidFill>
              </a:rPr>
              <a:t>Froumin</a:t>
            </a:r>
            <a:r>
              <a:rPr lang="en-US" sz="2000" dirty="0" smtClean="0">
                <a:solidFill>
                  <a:schemeClr val="tx2"/>
                </a:solidFill>
              </a:rPr>
              <a:t> et al, 2014)</a:t>
            </a:r>
          </a:p>
        </p:txBody>
      </p:sp>
      <p:sp>
        <p:nvSpPr>
          <p:cNvPr id="9" name="TextBox 8"/>
          <p:cNvSpPr txBox="1"/>
          <p:nvPr/>
        </p:nvSpPr>
        <p:spPr>
          <a:xfrm>
            <a:off x="5775649" y="3048950"/>
            <a:ext cx="3452327" cy="338554"/>
          </a:xfrm>
          <a:prstGeom prst="rect">
            <a:avLst/>
          </a:prstGeom>
          <a:noFill/>
        </p:spPr>
        <p:txBody>
          <a:bodyPr wrap="square" rtlCol="0">
            <a:spAutoFit/>
          </a:bodyPr>
          <a:lstStyle/>
          <a:p>
            <a:r>
              <a:rPr lang="en-US" sz="1600" i="1" dirty="0" smtClean="0"/>
              <a:t>Student population in Russia</a:t>
            </a:r>
            <a:endParaRPr lang="ru-RU" i="1" dirty="0"/>
          </a:p>
        </p:txBody>
      </p:sp>
      <p:graphicFrame>
        <p:nvGraphicFramePr>
          <p:cNvPr id="12" name="Диаграмма 11"/>
          <p:cNvGraphicFramePr>
            <a:graphicFrameLocks/>
          </p:cNvGraphicFramePr>
          <p:nvPr>
            <p:extLst>
              <p:ext uri="{D42A27DB-BD31-4B8C-83A1-F6EECF244321}">
                <p14:modId xmlns:p14="http://schemas.microsoft.com/office/powerpoint/2010/main" val="3558399485"/>
              </p:ext>
            </p:extLst>
          </p:nvPr>
        </p:nvGraphicFramePr>
        <p:xfrm>
          <a:off x="5043713" y="3583214"/>
          <a:ext cx="3932336" cy="2667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828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9488"/>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Название 1"/>
          <p:cNvSpPr>
            <a:spLocks noGrp="1"/>
          </p:cNvSpPr>
          <p:nvPr>
            <p:ph type="title"/>
          </p:nvPr>
        </p:nvSpPr>
        <p:spPr>
          <a:xfrm>
            <a:off x="1262430" y="-4174"/>
            <a:ext cx="8346126" cy="1143000"/>
          </a:xfrm>
        </p:spPr>
        <p:txBody>
          <a:bodyPr>
            <a:normAutofit/>
          </a:bodyPr>
          <a:lstStyle/>
          <a:p>
            <a:pPr algn="l"/>
            <a:r>
              <a:rPr lang="en-US" sz="3600" dirty="0" smtClean="0">
                <a:solidFill>
                  <a:srgbClr val="FFFFFF"/>
                </a:solidFill>
              </a:rPr>
              <a:t>Russian context: system segmentation</a:t>
            </a:r>
            <a:endParaRPr lang="ru-RU" sz="3600" dirty="0">
              <a:solidFill>
                <a:srgbClr val="FFFFFF"/>
              </a:solidFill>
            </a:endParaRPr>
          </a:p>
        </p:txBody>
      </p:sp>
      <p:sp>
        <p:nvSpPr>
          <p:cNvPr id="7" name="Содержимое 2"/>
          <p:cNvSpPr txBox="1">
            <a:spLocks/>
          </p:cNvSpPr>
          <p:nvPr/>
        </p:nvSpPr>
        <p:spPr>
          <a:xfrm>
            <a:off x="3526971" y="1276740"/>
            <a:ext cx="5449078" cy="166240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p>
        </p:txBody>
      </p:sp>
      <p:sp>
        <p:nvSpPr>
          <p:cNvPr id="5" name="Объект 4"/>
          <p:cNvSpPr>
            <a:spLocks noGrp="1"/>
          </p:cNvSpPr>
          <p:nvPr>
            <p:ph idx="1"/>
          </p:nvPr>
        </p:nvSpPr>
        <p:spPr/>
        <p:txBody>
          <a:bodyPr>
            <a:normAutofit/>
          </a:bodyPr>
          <a:lstStyle/>
          <a:p>
            <a:r>
              <a:rPr lang="en-US" sz="2000" b="1" u="sng" dirty="0"/>
              <a:t>Institutional mechanisms</a:t>
            </a:r>
          </a:p>
          <a:p>
            <a:r>
              <a:rPr lang="en-US" sz="2000" b="1" dirty="0"/>
              <a:t>2001-2009: Unified state examination</a:t>
            </a:r>
          </a:p>
          <a:p>
            <a:r>
              <a:rPr lang="en-US" sz="2000" b="1" dirty="0"/>
              <a:t>2003-2010: introduction of Bologna (</a:t>
            </a:r>
            <a:r>
              <a:rPr lang="en-US" sz="2000" b="1" dirty="0" err="1"/>
              <a:t>bachelor+master</a:t>
            </a:r>
            <a:r>
              <a:rPr lang="en-US" sz="2000" b="1" dirty="0"/>
              <a:t>) education model</a:t>
            </a:r>
            <a:endParaRPr lang="ru-RU" sz="2000" b="1" dirty="0"/>
          </a:p>
          <a:p>
            <a:endParaRPr lang="en-US" sz="2000" b="1" dirty="0"/>
          </a:p>
          <a:p>
            <a:r>
              <a:rPr lang="en-US" sz="2000" b="1" u="sng" dirty="0"/>
              <a:t>System segmentation </a:t>
            </a:r>
          </a:p>
          <a:p>
            <a:r>
              <a:rPr lang="en-US" sz="2000" b="1" dirty="0"/>
              <a:t>2006-2011: Nine federal universities – building strong regional universities 2008-2012: </a:t>
            </a:r>
          </a:p>
          <a:p>
            <a:r>
              <a:rPr lang="en-US" sz="2000" b="1" dirty="0"/>
              <a:t>29 national research universities</a:t>
            </a:r>
            <a:endParaRPr lang="en-US" sz="2000" dirty="0"/>
          </a:p>
          <a:p>
            <a:r>
              <a:rPr lang="en-US" sz="2000" b="1" dirty="0"/>
              <a:t>2013 – 2020: 15 global research universities </a:t>
            </a:r>
          </a:p>
          <a:p>
            <a:r>
              <a:rPr lang="en-US" sz="2000" b="1" dirty="0"/>
              <a:t>2012:  HEIs effectiveness monitoring </a:t>
            </a:r>
          </a:p>
          <a:p>
            <a:pPr lvl="1"/>
            <a:r>
              <a:rPr lang="en-US" sz="2000" dirty="0"/>
              <a:t>aimed  to  eliminate “low-quality” sector</a:t>
            </a:r>
          </a:p>
          <a:p>
            <a:pPr marL="0" indent="0">
              <a:buNone/>
            </a:pPr>
            <a:endParaRPr lang="ru-RU" sz="2000" dirty="0"/>
          </a:p>
        </p:txBody>
      </p:sp>
    </p:spTree>
    <p:extLst>
      <p:ext uri="{BB962C8B-B14F-4D97-AF65-F5344CB8AC3E}">
        <p14:creationId xmlns:p14="http://schemas.microsoft.com/office/powerpoint/2010/main" val="3886822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Название 1"/>
          <p:cNvSpPr>
            <a:spLocks noGrp="1"/>
          </p:cNvSpPr>
          <p:nvPr>
            <p:ph type="title"/>
          </p:nvPr>
        </p:nvSpPr>
        <p:spPr>
          <a:xfrm>
            <a:off x="1372795" y="39505"/>
            <a:ext cx="5295900" cy="1143000"/>
          </a:xfrm>
        </p:spPr>
        <p:txBody>
          <a:bodyPr/>
          <a:lstStyle/>
          <a:p>
            <a:pPr algn="l"/>
            <a:r>
              <a:rPr lang="en-US" dirty="0" smtClean="0">
                <a:solidFill>
                  <a:schemeClr val="bg1"/>
                </a:solidFill>
              </a:rPr>
              <a:t>Background</a:t>
            </a:r>
            <a:endParaRPr lang="ru-RU" dirty="0">
              <a:solidFill>
                <a:schemeClr val="bg1"/>
              </a:solidFill>
            </a:endParaRPr>
          </a:p>
        </p:txBody>
      </p:sp>
      <p:sp>
        <p:nvSpPr>
          <p:cNvPr id="12" name="Прямоугольник 11"/>
          <p:cNvSpPr/>
          <p:nvPr/>
        </p:nvSpPr>
        <p:spPr>
          <a:xfrm>
            <a:off x="3778735" y="2910385"/>
            <a:ext cx="1586529" cy="103722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Прямоугольник 14"/>
          <p:cNvSpPr/>
          <p:nvPr/>
        </p:nvSpPr>
        <p:spPr>
          <a:xfrm>
            <a:off x="6153635" y="4662985"/>
            <a:ext cx="1586529" cy="103722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TextBox 2"/>
          <p:cNvSpPr txBox="1"/>
          <p:nvPr/>
        </p:nvSpPr>
        <p:spPr>
          <a:xfrm>
            <a:off x="447432" y="2402553"/>
            <a:ext cx="8043426" cy="120032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b="1" dirty="0" smtClean="0">
                <a:solidFill>
                  <a:srgbClr val="376092"/>
                </a:solidFill>
              </a:rPr>
              <a:t>Program diversity of HEIs  </a:t>
            </a:r>
          </a:p>
          <a:p>
            <a:pPr algn="ctr"/>
            <a:r>
              <a:rPr lang="en-US" sz="2400" dirty="0" smtClean="0"/>
              <a:t>variety of programs, their number, specialization etc.</a:t>
            </a:r>
          </a:p>
          <a:p>
            <a:pPr algn="ctr"/>
            <a:r>
              <a:rPr lang="en-US" sz="2400" b="1" dirty="0" smtClean="0"/>
              <a:t>Program drift</a:t>
            </a:r>
          </a:p>
        </p:txBody>
      </p:sp>
      <p:sp>
        <p:nvSpPr>
          <p:cNvPr id="5" name="TextBox 4"/>
          <p:cNvSpPr txBox="1"/>
          <p:nvPr/>
        </p:nvSpPr>
        <p:spPr>
          <a:xfrm>
            <a:off x="3337039" y="1320452"/>
            <a:ext cx="2266215" cy="461665"/>
          </a:xfrm>
          <a:prstGeom prst="rect">
            <a:avLst/>
          </a:prstGeom>
          <a:noFill/>
        </p:spPr>
        <p:txBody>
          <a:bodyPr wrap="none" rtlCol="0">
            <a:spAutoFit/>
          </a:bodyPr>
          <a:lstStyle/>
          <a:p>
            <a:r>
              <a:rPr lang="en-US" sz="2400" b="1" dirty="0" smtClean="0">
                <a:ln w="10541" cmpd="sng">
                  <a:solidFill>
                    <a:schemeClr val="accent1">
                      <a:shade val="88000"/>
                      <a:satMod val="110000"/>
                    </a:schemeClr>
                  </a:solidFill>
                  <a:prstDash val="solid"/>
                </a:ln>
                <a:solidFill>
                  <a:schemeClr val="tx2"/>
                </a:solidFill>
              </a:rPr>
              <a:t>Diversity of HEIs</a:t>
            </a:r>
            <a:endParaRPr lang="ru-RU" sz="2400" b="1" dirty="0">
              <a:ln w="10541" cmpd="sng">
                <a:solidFill>
                  <a:schemeClr val="accent1">
                    <a:shade val="88000"/>
                    <a:satMod val="110000"/>
                  </a:schemeClr>
                </a:solidFill>
                <a:prstDash val="solid"/>
              </a:ln>
              <a:solidFill>
                <a:schemeClr val="tx2"/>
              </a:solidFill>
            </a:endParaRPr>
          </a:p>
        </p:txBody>
      </p:sp>
      <p:cxnSp>
        <p:nvCxnSpPr>
          <p:cNvPr id="7" name="Прямая со стрелкой 6"/>
          <p:cNvCxnSpPr/>
          <p:nvPr/>
        </p:nvCxnSpPr>
        <p:spPr>
          <a:xfrm flipH="1">
            <a:off x="2425700" y="1676747"/>
            <a:ext cx="736600" cy="212129"/>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cxnSp>
        <p:nvCxnSpPr>
          <p:cNvPr id="19" name="Прямая со стрелкой 18"/>
          <p:cNvCxnSpPr/>
          <p:nvPr/>
        </p:nvCxnSpPr>
        <p:spPr>
          <a:xfrm>
            <a:off x="5787889" y="1676747"/>
            <a:ext cx="676411" cy="363835"/>
          </a:xfrm>
          <a:prstGeom prst="straightConnector1">
            <a:avLst/>
          </a:prstGeom>
          <a:ln w="57150" cmpd="sng">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6382730" y="1479223"/>
            <a:ext cx="2714868" cy="923330"/>
          </a:xfrm>
          <a:prstGeom prst="rect">
            <a:avLst/>
          </a:prstGeom>
          <a:noFill/>
        </p:spPr>
        <p:txBody>
          <a:bodyPr wrap="square" rtlCol="0">
            <a:spAutoFit/>
          </a:bodyPr>
          <a:lstStyle/>
          <a:p>
            <a:pPr algn="ctr"/>
            <a:r>
              <a:rPr lang="en-US" b="1" dirty="0" smtClean="0"/>
              <a:t>External </a:t>
            </a:r>
          </a:p>
          <a:p>
            <a:pPr algn="ctr"/>
            <a:r>
              <a:rPr lang="en-US" dirty="0" smtClean="0"/>
              <a:t>diversity of HEIs within the higher education system</a:t>
            </a:r>
            <a:endParaRPr lang="ru-RU" dirty="0"/>
          </a:p>
        </p:txBody>
      </p:sp>
      <p:sp>
        <p:nvSpPr>
          <p:cNvPr id="22" name="TextBox 21"/>
          <p:cNvSpPr txBox="1"/>
          <p:nvPr/>
        </p:nvSpPr>
        <p:spPr>
          <a:xfrm>
            <a:off x="447432" y="1470732"/>
            <a:ext cx="2079868" cy="923330"/>
          </a:xfrm>
          <a:prstGeom prst="rect">
            <a:avLst/>
          </a:prstGeom>
          <a:noFill/>
        </p:spPr>
        <p:txBody>
          <a:bodyPr wrap="square" rtlCol="0">
            <a:spAutoFit/>
          </a:bodyPr>
          <a:lstStyle/>
          <a:p>
            <a:pPr algn="ctr"/>
            <a:r>
              <a:rPr lang="en-US" b="1" dirty="0" smtClean="0"/>
              <a:t>Internal</a:t>
            </a:r>
          </a:p>
          <a:p>
            <a:pPr algn="ctr"/>
            <a:r>
              <a:rPr lang="en-US" dirty="0" smtClean="0"/>
              <a:t>diversity within the HEI</a:t>
            </a:r>
            <a:endParaRPr lang="ru-RU" dirty="0"/>
          </a:p>
        </p:txBody>
      </p:sp>
      <p:sp>
        <p:nvSpPr>
          <p:cNvPr id="25" name="Овальная выноска 24"/>
          <p:cNvSpPr/>
          <p:nvPr/>
        </p:nvSpPr>
        <p:spPr>
          <a:xfrm>
            <a:off x="120861" y="3974886"/>
            <a:ext cx="3663472" cy="2394684"/>
          </a:xfrm>
          <a:prstGeom prst="wedgeEllipseCallout">
            <a:avLst>
              <a:gd name="adj1" fmla="val 44083"/>
              <a:gd name="adj2" fmla="val -67856"/>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14" name="Прямоугольник 13"/>
          <p:cNvSpPr/>
          <p:nvPr/>
        </p:nvSpPr>
        <p:spPr>
          <a:xfrm>
            <a:off x="314567" y="4091272"/>
            <a:ext cx="1910865" cy="103722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2"/>
                </a:solidFill>
              </a:rPr>
              <a:t>Institutional environment</a:t>
            </a:r>
            <a:endParaRPr lang="ru-RU" sz="2000" kern="1200" dirty="0">
              <a:solidFill>
                <a:schemeClr val="tx2"/>
              </a:solidFill>
            </a:endParaRPr>
          </a:p>
        </p:txBody>
      </p:sp>
      <p:sp>
        <p:nvSpPr>
          <p:cNvPr id="17" name="Прямоугольник 16"/>
          <p:cNvSpPr/>
          <p:nvPr/>
        </p:nvSpPr>
        <p:spPr>
          <a:xfrm>
            <a:off x="1848068" y="4693492"/>
            <a:ext cx="1936265" cy="103722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rgbClr val="376092"/>
                </a:solidFill>
              </a:rPr>
              <a:t>Technical environment</a:t>
            </a:r>
            <a:endParaRPr lang="ru-RU" sz="2000" kern="1200" dirty="0">
              <a:solidFill>
                <a:srgbClr val="376092"/>
              </a:solidFill>
            </a:endParaRPr>
          </a:p>
        </p:txBody>
      </p:sp>
      <p:sp>
        <p:nvSpPr>
          <p:cNvPr id="18" name="Стрелка вверх 17"/>
          <p:cNvSpPr/>
          <p:nvPr/>
        </p:nvSpPr>
        <p:spPr>
          <a:xfrm>
            <a:off x="1469831" y="5040584"/>
            <a:ext cx="460861" cy="580068"/>
          </a:xfrm>
          <a:prstGeom prst="upArrow">
            <a:avLst/>
          </a:prstGeom>
        </p:spPr>
        <p:style>
          <a:lnRef idx="2">
            <a:schemeClr val="accent1"/>
          </a:lnRef>
          <a:fillRef idx="1">
            <a:schemeClr val="lt1"/>
          </a:fillRef>
          <a:effectRef idx="0">
            <a:schemeClr val="accent1"/>
          </a:effectRef>
          <a:fontRef idx="minor">
            <a:schemeClr val="dk1"/>
          </a:fontRef>
        </p:style>
      </p:sp>
      <p:sp>
        <p:nvSpPr>
          <p:cNvPr id="20" name="Стрелка вниз 19"/>
          <p:cNvSpPr/>
          <p:nvPr/>
        </p:nvSpPr>
        <p:spPr>
          <a:xfrm>
            <a:off x="2102590" y="4243672"/>
            <a:ext cx="466439" cy="620362"/>
          </a:xfrm>
          <a:prstGeom prst="downArrow">
            <a:avLst/>
          </a:prstGeom>
        </p:spPr>
        <p:style>
          <a:lnRef idx="2">
            <a:schemeClr val="accent1"/>
          </a:lnRef>
          <a:fillRef idx="1">
            <a:schemeClr val="lt1"/>
          </a:fillRef>
          <a:effectRef idx="0">
            <a:schemeClr val="accent1"/>
          </a:effectRef>
          <a:fontRef idx="minor">
            <a:schemeClr val="dk1"/>
          </a:fontRef>
        </p:style>
      </p:sp>
      <p:sp>
        <p:nvSpPr>
          <p:cNvPr id="24" name="TextBox 23"/>
          <p:cNvSpPr txBox="1"/>
          <p:nvPr/>
        </p:nvSpPr>
        <p:spPr>
          <a:xfrm>
            <a:off x="447432" y="5646498"/>
            <a:ext cx="3087030" cy="369332"/>
          </a:xfrm>
          <a:prstGeom prst="rect">
            <a:avLst/>
          </a:prstGeom>
          <a:noFill/>
        </p:spPr>
        <p:txBody>
          <a:bodyPr wrap="square" rtlCol="0">
            <a:spAutoFit/>
          </a:bodyPr>
          <a:lstStyle/>
          <a:p>
            <a:pPr algn="ctr"/>
            <a:r>
              <a:rPr lang="en-US" dirty="0" smtClean="0"/>
              <a:t>Scott, 1980</a:t>
            </a:r>
            <a:endParaRPr lang="ru-RU" b="1" dirty="0"/>
          </a:p>
        </p:txBody>
      </p:sp>
      <p:sp>
        <p:nvSpPr>
          <p:cNvPr id="6" name="Овальная выноска 5"/>
          <p:cNvSpPr/>
          <p:nvPr/>
        </p:nvSpPr>
        <p:spPr>
          <a:xfrm>
            <a:off x="5787889" y="3810173"/>
            <a:ext cx="3102111" cy="2394685"/>
          </a:xfrm>
          <a:prstGeom prst="wedgeEllipseCallout">
            <a:avLst>
              <a:gd name="adj1" fmla="val -61188"/>
              <a:gd name="adj2" fmla="val -62213"/>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dirty="0"/>
          </a:p>
        </p:txBody>
      </p:sp>
      <p:sp>
        <p:nvSpPr>
          <p:cNvPr id="26" name="Овальная выноска 25"/>
          <p:cNvSpPr/>
          <p:nvPr/>
        </p:nvSpPr>
        <p:spPr>
          <a:xfrm>
            <a:off x="3337039" y="3815805"/>
            <a:ext cx="2603995" cy="1531529"/>
          </a:xfrm>
          <a:prstGeom prst="wedgeEllipseCallout">
            <a:avLst>
              <a:gd name="adj1" fmla="val -9298"/>
              <a:gd name="adj2" fmla="val -69877"/>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ru-RU"/>
          </a:p>
        </p:txBody>
      </p:sp>
      <p:sp>
        <p:nvSpPr>
          <p:cNvPr id="8" name="TextBox 7"/>
          <p:cNvSpPr txBox="1"/>
          <p:nvPr/>
        </p:nvSpPr>
        <p:spPr>
          <a:xfrm>
            <a:off x="3784333" y="4062453"/>
            <a:ext cx="1651000" cy="984885"/>
          </a:xfrm>
          <a:prstGeom prst="rect">
            <a:avLst/>
          </a:prstGeom>
          <a:noFill/>
        </p:spPr>
        <p:txBody>
          <a:bodyPr wrap="square" rtlCol="0">
            <a:spAutoFit/>
          </a:bodyPr>
          <a:lstStyle/>
          <a:p>
            <a:pPr algn="ctr"/>
            <a:r>
              <a:rPr lang="en-US" sz="2000" dirty="0" smtClean="0">
                <a:solidFill>
                  <a:schemeClr val="tx2"/>
                </a:solidFill>
              </a:rPr>
              <a:t>Enrollment economy</a:t>
            </a:r>
          </a:p>
          <a:p>
            <a:pPr algn="ctr"/>
            <a:r>
              <a:rPr lang="en-US" dirty="0" smtClean="0"/>
              <a:t>Clark, 1956</a:t>
            </a:r>
            <a:endParaRPr lang="ru-RU" dirty="0"/>
          </a:p>
        </p:txBody>
      </p:sp>
      <p:sp>
        <p:nvSpPr>
          <p:cNvPr id="27" name="Стрелка вниз 26"/>
          <p:cNvSpPr/>
          <p:nvPr/>
        </p:nvSpPr>
        <p:spPr>
          <a:xfrm>
            <a:off x="7506944" y="4243672"/>
            <a:ext cx="466439" cy="620362"/>
          </a:xfrm>
          <a:prstGeom prst="downArrow">
            <a:avLst/>
          </a:prstGeom>
        </p:spPr>
        <p:style>
          <a:lnRef idx="2">
            <a:schemeClr val="accent1"/>
          </a:lnRef>
          <a:fillRef idx="1">
            <a:schemeClr val="lt1"/>
          </a:fillRef>
          <a:effectRef idx="0">
            <a:schemeClr val="accent1"/>
          </a:effectRef>
          <a:fontRef idx="minor">
            <a:schemeClr val="dk1"/>
          </a:fontRef>
        </p:style>
      </p:sp>
      <p:sp>
        <p:nvSpPr>
          <p:cNvPr id="29" name="Стрелка вверх 28"/>
          <p:cNvSpPr/>
          <p:nvPr/>
        </p:nvSpPr>
        <p:spPr>
          <a:xfrm>
            <a:off x="6815652" y="4759061"/>
            <a:ext cx="460861" cy="580068"/>
          </a:xfrm>
          <a:prstGeom prst="upArrow">
            <a:avLst/>
          </a:prstGeom>
        </p:spPr>
        <p:style>
          <a:lnRef idx="2">
            <a:schemeClr val="accent1"/>
          </a:lnRef>
          <a:fillRef idx="1">
            <a:schemeClr val="lt1"/>
          </a:fillRef>
          <a:effectRef idx="0">
            <a:schemeClr val="accent1"/>
          </a:effectRef>
          <a:fontRef idx="minor">
            <a:schemeClr val="dk1"/>
          </a:fontRef>
        </p:style>
      </p:sp>
      <p:sp>
        <p:nvSpPr>
          <p:cNvPr id="9" name="TextBox 8"/>
          <p:cNvSpPr txBox="1"/>
          <p:nvPr/>
        </p:nvSpPr>
        <p:spPr>
          <a:xfrm>
            <a:off x="6228409" y="4091272"/>
            <a:ext cx="1353309" cy="707886"/>
          </a:xfrm>
          <a:prstGeom prst="rect">
            <a:avLst/>
          </a:prstGeom>
          <a:noFill/>
        </p:spPr>
        <p:txBody>
          <a:bodyPr wrap="square" rtlCol="0">
            <a:spAutoFit/>
          </a:bodyPr>
          <a:lstStyle/>
          <a:p>
            <a:r>
              <a:rPr lang="en-US" sz="2000" dirty="0" smtClean="0">
                <a:solidFill>
                  <a:schemeClr val="tx2"/>
                </a:solidFill>
              </a:rPr>
              <a:t>State regulation</a:t>
            </a:r>
            <a:endParaRPr lang="ru-RU" sz="2000" dirty="0">
              <a:solidFill>
                <a:schemeClr val="tx2"/>
              </a:solidFill>
            </a:endParaRPr>
          </a:p>
        </p:txBody>
      </p:sp>
      <p:sp>
        <p:nvSpPr>
          <p:cNvPr id="10" name="TextBox 9"/>
          <p:cNvSpPr txBox="1"/>
          <p:nvPr/>
        </p:nvSpPr>
        <p:spPr>
          <a:xfrm>
            <a:off x="7506944" y="5018581"/>
            <a:ext cx="983914" cy="400110"/>
          </a:xfrm>
          <a:prstGeom prst="rect">
            <a:avLst/>
          </a:prstGeom>
          <a:noFill/>
        </p:spPr>
        <p:txBody>
          <a:bodyPr wrap="square" rtlCol="0">
            <a:spAutoFit/>
          </a:bodyPr>
          <a:lstStyle/>
          <a:p>
            <a:r>
              <a:rPr lang="en-US" sz="2000" dirty="0" smtClean="0">
                <a:solidFill>
                  <a:srgbClr val="1F497D"/>
                </a:solidFill>
              </a:rPr>
              <a:t>Market</a:t>
            </a:r>
            <a:endParaRPr lang="ru-RU" sz="2000" dirty="0">
              <a:solidFill>
                <a:srgbClr val="1F497D"/>
              </a:solidFill>
            </a:endParaRPr>
          </a:p>
        </p:txBody>
      </p:sp>
      <p:sp>
        <p:nvSpPr>
          <p:cNvPr id="11" name="Прямоугольник 10"/>
          <p:cNvSpPr/>
          <p:nvPr/>
        </p:nvSpPr>
        <p:spPr>
          <a:xfrm>
            <a:off x="6668695" y="5515548"/>
            <a:ext cx="1334545" cy="369332"/>
          </a:xfrm>
          <a:prstGeom prst="rect">
            <a:avLst/>
          </a:prstGeom>
        </p:spPr>
        <p:txBody>
          <a:bodyPr wrap="none">
            <a:spAutoFit/>
          </a:bodyPr>
          <a:lstStyle/>
          <a:p>
            <a:r>
              <a:rPr lang="en-US" dirty="0" smtClean="0"/>
              <a:t>Dill, Teixeira </a:t>
            </a:r>
            <a:endParaRPr lang="ru-RU" dirty="0"/>
          </a:p>
        </p:txBody>
      </p:sp>
    </p:spTree>
    <p:extLst>
      <p:ext uri="{BB962C8B-B14F-4D97-AF65-F5344CB8AC3E}">
        <p14:creationId xmlns:p14="http://schemas.microsoft.com/office/powerpoint/2010/main" val="385703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pic>
        <p:nvPicPr>
          <p:cNvPr id="4" name="Picture 2" descr="C:\Users\user\Desktop\Рисунок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96571" y="274638"/>
            <a:ext cx="5025572" cy="584776"/>
          </a:xfrm>
          <a:prstGeom prst="rect">
            <a:avLst/>
          </a:prstGeom>
          <a:noFill/>
        </p:spPr>
        <p:txBody>
          <a:bodyPr wrap="square" rtlCol="0">
            <a:spAutoFit/>
          </a:bodyPr>
          <a:lstStyle/>
          <a:p>
            <a:r>
              <a:rPr lang="en-US" sz="3200" dirty="0" smtClean="0">
                <a:solidFill>
                  <a:schemeClr val="bg1"/>
                </a:solidFill>
              </a:rPr>
              <a:t>Data &amp; method</a:t>
            </a:r>
            <a:endParaRPr lang="ru-RU" sz="3200" dirty="0">
              <a:solidFill>
                <a:schemeClr val="bg1"/>
              </a:solidFill>
            </a:endParaRPr>
          </a:p>
        </p:txBody>
      </p:sp>
      <p:graphicFrame>
        <p:nvGraphicFramePr>
          <p:cNvPr id="12" name="Диаграмма 11"/>
          <p:cNvGraphicFramePr>
            <a:graphicFrameLocks/>
          </p:cNvGraphicFramePr>
          <p:nvPr>
            <p:extLst>
              <p:ext uri="{D42A27DB-BD31-4B8C-83A1-F6EECF244321}">
                <p14:modId xmlns:p14="http://schemas.microsoft.com/office/powerpoint/2010/main" val="3314964449"/>
              </p:ext>
            </p:extLst>
          </p:nvPr>
        </p:nvGraphicFramePr>
        <p:xfrm>
          <a:off x="107042" y="3470956"/>
          <a:ext cx="4900385" cy="3024187"/>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1124856" y="3305182"/>
            <a:ext cx="3882571" cy="461665"/>
          </a:xfrm>
          <a:prstGeom prst="rect">
            <a:avLst/>
          </a:prstGeom>
          <a:noFill/>
        </p:spPr>
        <p:txBody>
          <a:bodyPr wrap="square" rtlCol="0">
            <a:spAutoFit/>
          </a:bodyPr>
          <a:lstStyle/>
          <a:p>
            <a:pPr algn="ctr"/>
            <a:r>
              <a:rPr lang="en-US" sz="2400" dirty="0" smtClean="0">
                <a:solidFill>
                  <a:srgbClr val="1F497D"/>
                </a:solidFill>
              </a:rPr>
              <a:t>216 specialized HEIs</a:t>
            </a:r>
            <a:endParaRPr lang="ru-RU" sz="2400" dirty="0">
              <a:solidFill>
                <a:srgbClr val="1F497D"/>
              </a:solidFill>
            </a:endParaRPr>
          </a:p>
        </p:txBody>
      </p:sp>
      <p:sp>
        <p:nvSpPr>
          <p:cNvPr id="14" name="Прямоугольник 13"/>
          <p:cNvSpPr/>
          <p:nvPr/>
        </p:nvSpPr>
        <p:spPr>
          <a:xfrm>
            <a:off x="5007427" y="3305182"/>
            <a:ext cx="3937001" cy="2739211"/>
          </a:xfrm>
          <a:prstGeom prst="rect">
            <a:avLst/>
          </a:prstGeom>
        </p:spPr>
        <p:txBody>
          <a:bodyPr wrap="square">
            <a:spAutoFit/>
          </a:bodyPr>
          <a:lstStyle/>
          <a:p>
            <a:r>
              <a:rPr lang="en-US" sz="2400" b="1" dirty="0">
                <a:solidFill>
                  <a:srgbClr val="1F497D"/>
                </a:solidFill>
              </a:rPr>
              <a:t>numbers of students </a:t>
            </a:r>
            <a:r>
              <a:rPr lang="en-US" sz="2400" dirty="0">
                <a:solidFill>
                  <a:srgbClr val="1F497D"/>
                </a:solidFill>
              </a:rPr>
              <a:t>in each </a:t>
            </a:r>
            <a:r>
              <a:rPr lang="en-US" sz="2400" dirty="0" smtClean="0">
                <a:solidFill>
                  <a:srgbClr val="1F497D"/>
                </a:solidFill>
              </a:rPr>
              <a:t>university within 8 fields (1998, 2014): </a:t>
            </a:r>
          </a:p>
          <a:p>
            <a:r>
              <a:rPr lang="en-US" sz="2000" i="1" dirty="0" smtClean="0">
                <a:solidFill>
                  <a:srgbClr val="1F497D"/>
                </a:solidFill>
              </a:rPr>
              <a:t>Humanities</a:t>
            </a:r>
            <a:r>
              <a:rPr lang="en-US" sz="2000" i="1" dirty="0">
                <a:solidFill>
                  <a:srgbClr val="1F497D"/>
                </a:solidFill>
              </a:rPr>
              <a:t>, </a:t>
            </a:r>
            <a:r>
              <a:rPr lang="en-US" sz="2000" i="1" dirty="0" smtClean="0">
                <a:solidFill>
                  <a:srgbClr val="1F497D"/>
                </a:solidFill>
              </a:rPr>
              <a:t>Health </a:t>
            </a:r>
            <a:r>
              <a:rPr lang="en-US" sz="2000" i="1" dirty="0">
                <a:solidFill>
                  <a:srgbClr val="1F497D"/>
                </a:solidFill>
              </a:rPr>
              <a:t>and welfare, </a:t>
            </a:r>
            <a:r>
              <a:rPr lang="en-US" sz="2000" i="1" dirty="0" smtClean="0">
                <a:solidFill>
                  <a:srgbClr val="1F497D"/>
                </a:solidFill>
              </a:rPr>
              <a:t>Engineering</a:t>
            </a:r>
            <a:r>
              <a:rPr lang="en-US" sz="2000" i="1" dirty="0">
                <a:solidFill>
                  <a:srgbClr val="1F497D"/>
                </a:solidFill>
              </a:rPr>
              <a:t>, </a:t>
            </a:r>
            <a:r>
              <a:rPr lang="en-US" sz="2000" i="1" dirty="0" smtClean="0">
                <a:solidFill>
                  <a:srgbClr val="1F497D"/>
                </a:solidFill>
              </a:rPr>
              <a:t>Manufacturing </a:t>
            </a:r>
            <a:r>
              <a:rPr lang="en-US" sz="2000" i="1" dirty="0">
                <a:solidFill>
                  <a:srgbClr val="1F497D"/>
                </a:solidFill>
              </a:rPr>
              <a:t>and </a:t>
            </a:r>
            <a:r>
              <a:rPr lang="en-US" sz="2000" i="1" dirty="0" smtClean="0">
                <a:solidFill>
                  <a:srgbClr val="1F497D"/>
                </a:solidFill>
              </a:rPr>
              <a:t>construction, Arts</a:t>
            </a:r>
            <a:r>
              <a:rPr lang="en-US" sz="2000" i="1" dirty="0">
                <a:solidFill>
                  <a:srgbClr val="1F497D"/>
                </a:solidFill>
              </a:rPr>
              <a:t>, </a:t>
            </a:r>
            <a:r>
              <a:rPr lang="en-US" sz="2000" i="1" dirty="0" smtClean="0">
                <a:solidFill>
                  <a:srgbClr val="1F497D"/>
                </a:solidFill>
              </a:rPr>
              <a:t>Mathematics </a:t>
            </a:r>
            <a:r>
              <a:rPr lang="en-US" sz="2000" i="1" dirty="0">
                <a:solidFill>
                  <a:srgbClr val="1F497D"/>
                </a:solidFill>
              </a:rPr>
              <a:t>and natural science, </a:t>
            </a:r>
            <a:r>
              <a:rPr lang="en-US" sz="2000" i="1" dirty="0" smtClean="0">
                <a:solidFill>
                  <a:srgbClr val="1F497D"/>
                </a:solidFill>
              </a:rPr>
              <a:t>Social </a:t>
            </a:r>
            <a:r>
              <a:rPr lang="en-US" sz="2000" i="1" dirty="0">
                <a:solidFill>
                  <a:srgbClr val="1F497D"/>
                </a:solidFill>
              </a:rPr>
              <a:t>science</a:t>
            </a:r>
            <a:r>
              <a:rPr lang="en-US" sz="2000" i="1" dirty="0" smtClean="0">
                <a:solidFill>
                  <a:srgbClr val="1F497D"/>
                </a:solidFill>
              </a:rPr>
              <a:t>, Education</a:t>
            </a:r>
            <a:r>
              <a:rPr lang="en-US" sz="2000" i="1" dirty="0">
                <a:solidFill>
                  <a:srgbClr val="1F497D"/>
                </a:solidFill>
              </a:rPr>
              <a:t>, </a:t>
            </a:r>
            <a:r>
              <a:rPr lang="en-US" sz="2000" i="1" dirty="0" smtClean="0">
                <a:solidFill>
                  <a:srgbClr val="1F497D"/>
                </a:solidFill>
              </a:rPr>
              <a:t>Agriculture</a:t>
            </a:r>
            <a:r>
              <a:rPr lang="ru-RU" sz="2000" dirty="0" smtClean="0">
                <a:solidFill>
                  <a:srgbClr val="1F497D"/>
                </a:solidFill>
                <a:effectLst/>
              </a:rPr>
              <a:t> </a:t>
            </a:r>
            <a:endParaRPr lang="ru-RU" sz="2000" dirty="0">
              <a:solidFill>
                <a:srgbClr val="1F497D"/>
              </a:solidFill>
            </a:endParaRPr>
          </a:p>
        </p:txBody>
      </p:sp>
      <p:cxnSp>
        <p:nvCxnSpPr>
          <p:cNvPr id="16" name="Прямая соединительная линия 15"/>
          <p:cNvCxnSpPr/>
          <p:nvPr/>
        </p:nvCxnSpPr>
        <p:spPr>
          <a:xfrm>
            <a:off x="179614" y="3289534"/>
            <a:ext cx="8710386" cy="0"/>
          </a:xfrm>
          <a:prstGeom prst="line">
            <a:avLst/>
          </a:prstGeom>
          <a:ln w="57150" cmpd="sng">
            <a:solidFill>
              <a:srgbClr val="D7E4BD"/>
            </a:solidFill>
            <a:prstDash val="lgDash"/>
          </a:ln>
        </p:spPr>
        <p:style>
          <a:lnRef idx="2">
            <a:schemeClr val="accent3"/>
          </a:lnRef>
          <a:fillRef idx="0">
            <a:schemeClr val="accent3"/>
          </a:fillRef>
          <a:effectRef idx="1">
            <a:schemeClr val="accent3"/>
          </a:effectRef>
          <a:fontRef idx="minor">
            <a:schemeClr val="tx1"/>
          </a:fontRef>
        </p:style>
      </p:cxnSp>
      <p:sp>
        <p:nvSpPr>
          <p:cNvPr id="17" name="TextBox 16"/>
          <p:cNvSpPr txBox="1"/>
          <p:nvPr/>
        </p:nvSpPr>
        <p:spPr>
          <a:xfrm>
            <a:off x="856343" y="1417638"/>
            <a:ext cx="3225800" cy="461665"/>
          </a:xfrm>
          <a:prstGeom prst="rect">
            <a:avLst/>
          </a:prstGeom>
          <a:noFill/>
        </p:spPr>
        <p:txBody>
          <a:bodyPr wrap="square" rtlCol="0">
            <a:spAutoFit/>
          </a:bodyPr>
          <a:lstStyle/>
          <a:p>
            <a:r>
              <a:rPr lang="en-US" sz="2400" dirty="0" smtClean="0">
                <a:solidFill>
                  <a:srgbClr val="1F497D"/>
                </a:solidFill>
              </a:rPr>
              <a:t>Index of diversification</a:t>
            </a:r>
            <a:endParaRPr lang="ru-RU" sz="2400" dirty="0">
              <a:solidFill>
                <a:srgbClr val="1F497D"/>
              </a:solidFill>
            </a:endParaRPr>
          </a:p>
        </p:txBody>
      </p:sp>
      <p:sp>
        <p:nvSpPr>
          <p:cNvPr id="18" name="TextBox 17"/>
          <p:cNvSpPr txBox="1"/>
          <p:nvPr/>
        </p:nvSpPr>
        <p:spPr>
          <a:xfrm>
            <a:off x="4818743" y="1427390"/>
            <a:ext cx="3225800" cy="461665"/>
          </a:xfrm>
          <a:prstGeom prst="rect">
            <a:avLst/>
          </a:prstGeom>
          <a:noFill/>
        </p:spPr>
        <p:txBody>
          <a:bodyPr wrap="square" rtlCol="0">
            <a:spAutoFit/>
          </a:bodyPr>
          <a:lstStyle/>
          <a:p>
            <a:r>
              <a:rPr lang="en-US" sz="2400" dirty="0" smtClean="0">
                <a:solidFill>
                  <a:srgbClr val="1F497D"/>
                </a:solidFill>
              </a:rPr>
              <a:t>Index of specialization</a:t>
            </a:r>
            <a:endParaRPr lang="ru-RU" sz="2400" dirty="0">
              <a:solidFill>
                <a:srgbClr val="1F497D"/>
              </a:solidFill>
            </a:endParaRPr>
          </a:p>
        </p:txBody>
      </p:sp>
      <p:graphicFrame>
        <p:nvGraphicFramePr>
          <p:cNvPr id="23" name="Объект 22"/>
          <p:cNvGraphicFramePr>
            <a:graphicFrameLocks noChangeAspect="1"/>
          </p:cNvGraphicFramePr>
          <p:nvPr>
            <p:extLst>
              <p:ext uri="{D42A27DB-BD31-4B8C-83A1-F6EECF244321}">
                <p14:modId xmlns:p14="http://schemas.microsoft.com/office/powerpoint/2010/main" val="3724130211"/>
              </p:ext>
            </p:extLst>
          </p:nvPr>
        </p:nvGraphicFramePr>
        <p:xfrm>
          <a:off x="-914400" y="2000250"/>
          <a:ext cx="6146800" cy="952500"/>
        </p:xfrm>
        <a:graphic>
          <a:graphicData uri="http://schemas.openxmlformats.org/presentationml/2006/ole">
            <mc:AlternateContent xmlns:mc="http://schemas.openxmlformats.org/markup-compatibility/2006">
              <mc:Choice xmlns:v="urn:schemas-microsoft-com:vml" Requires="v">
                <p:oleObj spid="_x0000_s1037" name="Документ" r:id="rId5" imgW="6146800" imgH="952500" progId="Word.Document.12">
                  <p:link updateAutomatic="1"/>
                </p:oleObj>
              </mc:Choice>
              <mc:Fallback>
                <p:oleObj name="Документ" r:id="rId5" imgW="6146800" imgH="952500" progId="Word.Document.12">
                  <p:link updateAutomatic="1"/>
                  <p:pic>
                    <p:nvPicPr>
                      <p:cNvPr id="0" name=""/>
                      <p:cNvPicPr/>
                      <p:nvPr/>
                    </p:nvPicPr>
                    <p:blipFill>
                      <a:blip r:embed="rId6"/>
                      <a:stretch>
                        <a:fillRect/>
                      </a:stretch>
                    </p:blipFill>
                    <p:spPr>
                      <a:xfrm>
                        <a:off x="-914400" y="2000250"/>
                        <a:ext cx="6146800" cy="952500"/>
                      </a:xfrm>
                      <a:prstGeom prst="rect">
                        <a:avLst/>
                      </a:prstGeom>
                    </p:spPr>
                  </p:pic>
                </p:oleObj>
              </mc:Fallback>
            </mc:AlternateContent>
          </a:graphicData>
        </a:graphic>
      </p:graphicFrame>
      <p:graphicFrame>
        <p:nvGraphicFramePr>
          <p:cNvPr id="24" name="Объект 23"/>
          <p:cNvGraphicFramePr>
            <a:graphicFrameLocks noChangeAspect="1"/>
          </p:cNvGraphicFramePr>
          <p:nvPr>
            <p:extLst>
              <p:ext uri="{D42A27DB-BD31-4B8C-83A1-F6EECF244321}">
                <p14:modId xmlns:p14="http://schemas.microsoft.com/office/powerpoint/2010/main" val="1484239315"/>
              </p:ext>
            </p:extLst>
          </p:nvPr>
        </p:nvGraphicFramePr>
        <p:xfrm>
          <a:off x="2997200" y="2000250"/>
          <a:ext cx="6146800" cy="1079500"/>
        </p:xfrm>
        <a:graphic>
          <a:graphicData uri="http://schemas.openxmlformats.org/presentationml/2006/ole">
            <mc:AlternateContent xmlns:mc="http://schemas.openxmlformats.org/markup-compatibility/2006">
              <mc:Choice xmlns:v="urn:schemas-microsoft-com:vml" Requires="v">
                <p:oleObj spid="_x0000_s1038" name="Документ" r:id="rId7" imgW="6146800" imgH="1079500" progId="Word.Document.12">
                  <p:link updateAutomatic="1"/>
                </p:oleObj>
              </mc:Choice>
              <mc:Fallback>
                <p:oleObj name="Документ" r:id="rId7" imgW="6146800" imgH="1079500" progId="Word.Document.12">
                  <p:link updateAutomatic="1"/>
                  <p:pic>
                    <p:nvPicPr>
                      <p:cNvPr id="0" name=""/>
                      <p:cNvPicPr/>
                      <p:nvPr/>
                    </p:nvPicPr>
                    <p:blipFill>
                      <a:blip r:embed="rId8"/>
                      <a:stretch>
                        <a:fillRect/>
                      </a:stretch>
                    </p:blipFill>
                    <p:spPr>
                      <a:xfrm>
                        <a:off x="2997200" y="2000250"/>
                        <a:ext cx="6146800" cy="1079500"/>
                      </a:xfrm>
                      <a:prstGeom prst="rect">
                        <a:avLst/>
                      </a:prstGeom>
                    </p:spPr>
                  </p:pic>
                </p:oleObj>
              </mc:Fallback>
            </mc:AlternateContent>
          </a:graphicData>
        </a:graphic>
      </p:graphicFrame>
    </p:spTree>
    <p:extLst>
      <p:ext uri="{BB962C8B-B14F-4D97-AF65-F5344CB8AC3E}">
        <p14:creationId xmlns:p14="http://schemas.microsoft.com/office/powerpoint/2010/main" val="2770903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96571" y="274638"/>
            <a:ext cx="5025572" cy="584776"/>
          </a:xfrm>
          <a:prstGeom prst="rect">
            <a:avLst/>
          </a:prstGeom>
          <a:noFill/>
        </p:spPr>
        <p:txBody>
          <a:bodyPr wrap="square" rtlCol="0">
            <a:spAutoFit/>
          </a:bodyPr>
          <a:lstStyle/>
          <a:p>
            <a:r>
              <a:rPr lang="en-US" sz="3200" dirty="0" smtClean="0">
                <a:solidFill>
                  <a:schemeClr val="bg1"/>
                </a:solidFill>
              </a:rPr>
              <a:t>Diversification index</a:t>
            </a:r>
            <a:endParaRPr lang="ru-RU" sz="3200" dirty="0">
              <a:solidFill>
                <a:schemeClr val="bg1"/>
              </a:solidFill>
            </a:endParaRPr>
          </a:p>
        </p:txBody>
      </p:sp>
      <p:graphicFrame>
        <p:nvGraphicFramePr>
          <p:cNvPr id="7" name="Диаграмма 6"/>
          <p:cNvGraphicFramePr>
            <a:graphicFrameLocks/>
          </p:cNvGraphicFramePr>
          <p:nvPr>
            <p:extLst>
              <p:ext uri="{D42A27DB-BD31-4B8C-83A1-F6EECF244321}">
                <p14:modId xmlns:p14="http://schemas.microsoft.com/office/powerpoint/2010/main" val="1422428665"/>
              </p:ext>
            </p:extLst>
          </p:nvPr>
        </p:nvGraphicFramePr>
        <p:xfrm>
          <a:off x="0" y="1531257"/>
          <a:ext cx="4713514"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962071" y="1759856"/>
            <a:ext cx="4036786" cy="3693318"/>
          </a:xfrm>
          <a:prstGeom prst="rect">
            <a:avLst/>
          </a:prstGeom>
          <a:noFill/>
          <a:ln w="57150" cmpd="sng">
            <a:solidFill>
              <a:srgbClr val="D7E4BD"/>
            </a:solidFill>
          </a:ln>
        </p:spPr>
        <p:txBody>
          <a:bodyPr wrap="square" rtlCol="0">
            <a:spAutoFit/>
          </a:bodyPr>
          <a:lstStyle/>
          <a:p>
            <a:pPr marL="285750" indent="-285750">
              <a:lnSpc>
                <a:spcPct val="150000"/>
              </a:lnSpc>
              <a:buFont typeface="Wingdings" charset="2"/>
              <a:buChar char="ü"/>
            </a:pPr>
            <a:r>
              <a:rPr lang="en-US" sz="2400" b="1" dirty="0" smtClean="0">
                <a:solidFill>
                  <a:srgbClr val="1F497D"/>
                </a:solidFill>
              </a:rPr>
              <a:t>Medical</a:t>
            </a:r>
            <a:r>
              <a:rPr lang="en-US" sz="2400" dirty="0" smtClean="0"/>
              <a:t> </a:t>
            </a:r>
            <a:r>
              <a:rPr lang="ru-RU" sz="2400" dirty="0" smtClean="0"/>
              <a:t>–</a:t>
            </a:r>
            <a:r>
              <a:rPr lang="en-US" sz="2400" dirty="0" smtClean="0"/>
              <a:t> the lowest level </a:t>
            </a:r>
            <a:r>
              <a:rPr lang="en-US" sz="2400" dirty="0"/>
              <a:t>o</a:t>
            </a:r>
            <a:r>
              <a:rPr lang="en-US" sz="2400" dirty="0" smtClean="0"/>
              <a:t>f diversification</a:t>
            </a:r>
          </a:p>
          <a:p>
            <a:pPr marL="285750" indent="-285750">
              <a:lnSpc>
                <a:spcPct val="150000"/>
              </a:lnSpc>
              <a:buFont typeface="Wingdings" charset="2"/>
              <a:buChar char="ü"/>
            </a:pPr>
            <a:r>
              <a:rPr lang="en-US" sz="2400" b="1" dirty="0" smtClean="0">
                <a:solidFill>
                  <a:srgbClr val="1F497D"/>
                </a:solidFill>
              </a:rPr>
              <a:t>Agricultural </a:t>
            </a:r>
            <a:r>
              <a:rPr lang="ru-RU" sz="2400" dirty="0" smtClean="0"/>
              <a:t>–</a:t>
            </a:r>
            <a:r>
              <a:rPr lang="en-US" sz="2400" dirty="0" smtClean="0"/>
              <a:t> the most diversified</a:t>
            </a:r>
          </a:p>
          <a:p>
            <a:pPr marL="285750" indent="-285750">
              <a:lnSpc>
                <a:spcPct val="150000"/>
              </a:lnSpc>
              <a:buFont typeface="Wingdings" charset="2"/>
              <a:buChar char="ü"/>
            </a:pPr>
            <a:r>
              <a:rPr lang="en-US" sz="2400" b="1" dirty="0" smtClean="0">
                <a:solidFill>
                  <a:srgbClr val="1F497D"/>
                </a:solidFill>
              </a:rPr>
              <a:t>Industrial</a:t>
            </a:r>
            <a:r>
              <a:rPr lang="en-US" sz="2400" dirty="0" smtClean="0"/>
              <a:t> </a:t>
            </a:r>
            <a:r>
              <a:rPr lang="ru-RU" sz="2400" dirty="0" smtClean="0"/>
              <a:t>–</a:t>
            </a:r>
            <a:r>
              <a:rPr lang="en-US" sz="2400" dirty="0" smtClean="0"/>
              <a:t> the rise of diversification index</a:t>
            </a:r>
          </a:p>
          <a:p>
            <a:pPr marL="285750" indent="-285750">
              <a:buFont typeface="Wingdings" charset="2"/>
              <a:buChar char="ü"/>
            </a:pPr>
            <a:endParaRPr lang="ru-RU" dirty="0"/>
          </a:p>
        </p:txBody>
      </p:sp>
    </p:spTree>
    <p:extLst>
      <p:ext uri="{BB962C8B-B14F-4D97-AF65-F5344CB8AC3E}">
        <p14:creationId xmlns:p14="http://schemas.microsoft.com/office/powerpoint/2010/main" val="107061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Users\user\Desktop\Рисунок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96571" y="274638"/>
            <a:ext cx="5025572" cy="584776"/>
          </a:xfrm>
          <a:prstGeom prst="rect">
            <a:avLst/>
          </a:prstGeom>
          <a:noFill/>
        </p:spPr>
        <p:txBody>
          <a:bodyPr wrap="square" rtlCol="0">
            <a:spAutoFit/>
          </a:bodyPr>
          <a:lstStyle/>
          <a:p>
            <a:r>
              <a:rPr lang="en-US" sz="3200" dirty="0" smtClean="0">
                <a:solidFill>
                  <a:schemeClr val="bg1"/>
                </a:solidFill>
              </a:rPr>
              <a:t>Diversification index</a:t>
            </a:r>
            <a:endParaRPr lang="ru-RU" sz="3200" dirty="0">
              <a:solidFill>
                <a:schemeClr val="bg1"/>
              </a:solidFill>
            </a:endParaRPr>
          </a:p>
        </p:txBody>
      </p:sp>
      <p:sp>
        <p:nvSpPr>
          <p:cNvPr id="8" name="TextBox 7"/>
          <p:cNvSpPr txBox="1"/>
          <p:nvPr/>
        </p:nvSpPr>
        <p:spPr>
          <a:xfrm>
            <a:off x="6322785" y="1575189"/>
            <a:ext cx="2621644" cy="1938992"/>
          </a:xfrm>
          <a:prstGeom prst="rect">
            <a:avLst/>
          </a:prstGeom>
          <a:noFill/>
          <a:ln w="57150" cmpd="sng">
            <a:solidFill>
              <a:srgbClr val="D7E4BD"/>
            </a:solidFill>
          </a:ln>
        </p:spPr>
        <p:txBody>
          <a:bodyPr wrap="square" rtlCol="0">
            <a:spAutoFit/>
          </a:bodyPr>
          <a:lstStyle/>
          <a:p>
            <a:pPr marL="342900" indent="-342900">
              <a:buFont typeface="Wingdings" charset="2"/>
              <a:buChar char="ü"/>
            </a:pPr>
            <a:r>
              <a:rPr lang="en-US" sz="2400" dirty="0" smtClean="0"/>
              <a:t>The results are quite different even within the same historical group   </a:t>
            </a:r>
            <a:endParaRPr lang="ru-RU" sz="2400" dirty="0"/>
          </a:p>
        </p:txBody>
      </p:sp>
      <p:pic>
        <p:nvPicPr>
          <p:cNvPr id="9" name="Рисунок 1"/>
          <p:cNvPicPr/>
          <p:nvPr/>
        </p:nvPicPr>
        <p:blipFill>
          <a:blip r:embed="rId3">
            <a:extLst>
              <a:ext uri="{28A0092B-C50C-407E-A947-70E740481C1C}">
                <a14:useLocalDpi xmlns:a14="http://schemas.microsoft.com/office/drawing/2010/main" val="0"/>
              </a:ext>
            </a:extLst>
          </a:blip>
          <a:srcRect/>
          <a:stretch>
            <a:fillRect/>
          </a:stretch>
        </p:blipFill>
        <p:spPr bwMode="auto">
          <a:xfrm>
            <a:off x="0" y="1417638"/>
            <a:ext cx="6189980" cy="4982029"/>
          </a:xfrm>
          <a:prstGeom prst="rect">
            <a:avLst/>
          </a:prstGeom>
          <a:noFill/>
          <a:ln>
            <a:solidFill>
              <a:srgbClr val="FFFFFF"/>
            </a:solidFill>
          </a:ln>
        </p:spPr>
      </p:pic>
      <p:sp>
        <p:nvSpPr>
          <p:cNvPr id="11" name="Стрелка вниз 10"/>
          <p:cNvSpPr/>
          <p:nvPr/>
        </p:nvSpPr>
        <p:spPr>
          <a:xfrm>
            <a:off x="7039429" y="3755571"/>
            <a:ext cx="1397000" cy="435429"/>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3" name="TextBox 12"/>
          <p:cNvSpPr txBox="1"/>
          <p:nvPr/>
        </p:nvSpPr>
        <p:spPr>
          <a:xfrm>
            <a:off x="6322785" y="4460675"/>
            <a:ext cx="2621644" cy="1200328"/>
          </a:xfrm>
          <a:prstGeom prst="rect">
            <a:avLst/>
          </a:prstGeom>
          <a:noFill/>
          <a:ln w="57150" cmpd="sng">
            <a:solidFill>
              <a:srgbClr val="D7E4BD"/>
            </a:solidFill>
          </a:ln>
        </p:spPr>
        <p:txBody>
          <a:bodyPr wrap="square" rtlCol="0">
            <a:spAutoFit/>
          </a:bodyPr>
          <a:lstStyle/>
          <a:p>
            <a:pPr algn="ctr"/>
            <a:r>
              <a:rPr lang="en-US" sz="2400" dirty="0" smtClean="0"/>
              <a:t>External forces influenced differently</a:t>
            </a:r>
            <a:endParaRPr lang="ru-RU" sz="2400" dirty="0" smtClean="0"/>
          </a:p>
        </p:txBody>
      </p:sp>
    </p:spTree>
    <p:extLst>
      <p:ext uri="{BB962C8B-B14F-4D97-AF65-F5344CB8AC3E}">
        <p14:creationId xmlns:p14="http://schemas.microsoft.com/office/powerpoint/2010/main" val="66910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endParaRPr lang="ru-RU"/>
          </a:p>
        </p:txBody>
      </p:sp>
      <p:pic>
        <p:nvPicPr>
          <p:cNvPr id="4" name="Picture 2" descr="C:\Users\user\Desktop\Рисунок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96571" y="274638"/>
            <a:ext cx="5025572" cy="584776"/>
          </a:xfrm>
          <a:prstGeom prst="rect">
            <a:avLst/>
          </a:prstGeom>
          <a:noFill/>
        </p:spPr>
        <p:txBody>
          <a:bodyPr wrap="square" rtlCol="0">
            <a:spAutoFit/>
          </a:bodyPr>
          <a:lstStyle/>
          <a:p>
            <a:r>
              <a:rPr lang="en-US" sz="3200" dirty="0" smtClean="0">
                <a:solidFill>
                  <a:schemeClr val="bg1"/>
                </a:solidFill>
              </a:rPr>
              <a:t>Specialization index</a:t>
            </a:r>
            <a:endParaRPr lang="ru-RU" sz="3200" dirty="0">
              <a:solidFill>
                <a:schemeClr val="bg1"/>
              </a:solidFill>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4123211988"/>
              </p:ext>
            </p:extLst>
          </p:nvPr>
        </p:nvGraphicFramePr>
        <p:xfrm>
          <a:off x="0" y="1276042"/>
          <a:ext cx="9016997" cy="5252264"/>
        </p:xfrm>
        <a:graphic>
          <a:graphicData uri="http://schemas.openxmlformats.org/drawingml/2006/table">
            <a:tbl>
              <a:tblPr/>
              <a:tblGrid>
                <a:gridCol w="1016000"/>
                <a:gridCol w="623454"/>
                <a:gridCol w="819727"/>
                <a:gridCol w="819727"/>
                <a:gridCol w="819727"/>
                <a:gridCol w="819727"/>
                <a:gridCol w="819727"/>
                <a:gridCol w="819727"/>
                <a:gridCol w="819727"/>
                <a:gridCol w="819727"/>
                <a:gridCol w="819727"/>
              </a:tblGrid>
              <a:tr h="271910">
                <a:tc rowSpan="2">
                  <a:txBody>
                    <a:bodyPr/>
                    <a:lstStyle/>
                    <a:p>
                      <a:pPr algn="l" fontAlgn="t"/>
                      <a:r>
                        <a:rPr lang="ru-RU" sz="1800" b="0" i="0" u="none" strike="noStrike" dirty="0">
                          <a:solidFill>
                            <a:srgbClr val="1F497D"/>
                          </a:solidFill>
                          <a:effectLst/>
                          <a:latin typeface="+mj-lt"/>
                        </a:rPr>
                        <a:t> </a:t>
                      </a:r>
                    </a:p>
                  </a:txBody>
                  <a:tcPr marL="11510" marR="11510" marT="1151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ctr"/>
                      <a:r>
                        <a:rPr lang="ru-RU" sz="1800" b="1" i="0" u="none" strike="noStrike" dirty="0">
                          <a:solidFill>
                            <a:srgbClr val="1F497D"/>
                          </a:solidFill>
                          <a:effectLst/>
                          <a:latin typeface="+mj-lt"/>
                        </a:rPr>
                        <a:t>Industrial</a:t>
                      </a:r>
                    </a:p>
                  </a:txBody>
                  <a:tcPr marL="11510" marR="11510" marT="1151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ru-RU"/>
                    </a:p>
                  </a:txBody>
                  <a:tcPr/>
                </a:tc>
                <a:tc gridSpan="2">
                  <a:txBody>
                    <a:bodyPr/>
                    <a:lstStyle/>
                    <a:p>
                      <a:pPr algn="ctr" fontAlgn="ctr"/>
                      <a:r>
                        <a:rPr lang="ru-RU" sz="1800" b="1" i="0" u="none" strike="noStrike" dirty="0">
                          <a:solidFill>
                            <a:srgbClr val="1F497D"/>
                          </a:solidFill>
                          <a:effectLst/>
                          <a:latin typeface="+mj-lt"/>
                        </a:rPr>
                        <a:t>Medical</a:t>
                      </a:r>
                    </a:p>
                  </a:txBody>
                  <a:tcPr marL="11510" marR="11510" marT="1151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ru-RU"/>
                    </a:p>
                  </a:txBody>
                  <a:tcPr/>
                </a:tc>
                <a:tc gridSpan="2">
                  <a:txBody>
                    <a:bodyPr/>
                    <a:lstStyle/>
                    <a:p>
                      <a:pPr algn="ctr" fontAlgn="ctr"/>
                      <a:r>
                        <a:rPr lang="ru-RU" sz="1800" b="1" i="0" u="none" strike="noStrike" dirty="0">
                          <a:solidFill>
                            <a:srgbClr val="1F497D"/>
                          </a:solidFill>
                          <a:effectLst/>
                          <a:latin typeface="+mj-lt"/>
                        </a:rPr>
                        <a:t>Teachers’ training</a:t>
                      </a:r>
                    </a:p>
                  </a:txBody>
                  <a:tcPr marL="11510" marR="11510" marT="1151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ru-RU"/>
                    </a:p>
                  </a:txBody>
                  <a:tcPr/>
                </a:tc>
                <a:tc gridSpan="2">
                  <a:txBody>
                    <a:bodyPr/>
                    <a:lstStyle/>
                    <a:p>
                      <a:pPr algn="ctr" fontAlgn="ctr"/>
                      <a:r>
                        <a:rPr lang="ru-RU" sz="1800" b="1" i="0" u="none" strike="noStrike" dirty="0">
                          <a:solidFill>
                            <a:srgbClr val="1F497D"/>
                          </a:solidFill>
                          <a:effectLst/>
                          <a:latin typeface="+mj-lt"/>
                        </a:rPr>
                        <a:t>Polytechnic</a:t>
                      </a:r>
                    </a:p>
                  </a:txBody>
                  <a:tcPr marL="11510" marR="11510" marT="11510" marB="0" anchor="ctr">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ru-RU"/>
                    </a:p>
                  </a:txBody>
                  <a:tcPr/>
                </a:tc>
                <a:tc gridSpan="2">
                  <a:txBody>
                    <a:bodyPr/>
                    <a:lstStyle/>
                    <a:p>
                      <a:pPr algn="ctr" fontAlgn="ctr"/>
                      <a:r>
                        <a:rPr lang="ru-RU" sz="1800" b="1" i="0" u="none" strike="noStrike" dirty="0">
                          <a:solidFill>
                            <a:srgbClr val="1F497D"/>
                          </a:solidFill>
                          <a:effectLst/>
                          <a:latin typeface="+mj-lt"/>
                        </a:rPr>
                        <a:t>Agricultural</a:t>
                      </a:r>
                    </a:p>
                  </a:txBody>
                  <a:tcPr marL="11510" marR="11510" marT="11510" marB="0" anchor="ctr">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ru-RU"/>
                    </a:p>
                  </a:txBody>
                  <a:tcPr/>
                </a:tc>
              </a:tr>
              <a:tr h="271910">
                <a:tc vMerge="1">
                  <a:txBody>
                    <a:bodyPr/>
                    <a:lstStyle/>
                    <a:p>
                      <a:endParaRPr lang="ru-RU"/>
                    </a:p>
                  </a:txBody>
                  <a:tcPr/>
                </a:tc>
                <a:tc>
                  <a:txBody>
                    <a:bodyPr/>
                    <a:lstStyle/>
                    <a:p>
                      <a:pPr algn="ctr" fontAlgn="ctr"/>
                      <a:r>
                        <a:rPr lang="ru-RU" sz="1800" b="0" i="0" u="none" strike="noStrike" dirty="0">
                          <a:solidFill>
                            <a:srgbClr val="1F497D"/>
                          </a:solidFill>
                          <a:effectLst/>
                          <a:latin typeface="+mj-lt"/>
                        </a:rPr>
                        <a:t>1998</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2014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1998</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2014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800" b="0" i="0" u="none" strike="noStrike" dirty="0">
                          <a:solidFill>
                            <a:srgbClr val="1F497D"/>
                          </a:solidFill>
                          <a:effectLst/>
                          <a:latin typeface="+mj-lt"/>
                        </a:rPr>
                        <a:t>1998</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2014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1998</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2014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1998</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ru-RU" sz="1800" b="0" i="0" u="none" strike="noStrike">
                          <a:solidFill>
                            <a:srgbClr val="1F497D"/>
                          </a:solidFill>
                          <a:effectLst/>
                          <a:latin typeface="+mj-lt"/>
                        </a:rPr>
                        <a:t>2014</a:t>
                      </a:r>
                    </a:p>
                  </a:txBody>
                  <a:tcPr marL="11510" marR="11510" marT="1151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71910">
                <a:tc>
                  <a:txBody>
                    <a:bodyPr/>
                    <a:lstStyle/>
                    <a:p>
                      <a:pPr algn="ctr" fontAlgn="ctr"/>
                      <a:r>
                        <a:rPr lang="ru-RU" sz="1800" b="0" i="0" u="none" strike="noStrike" dirty="0">
                          <a:solidFill>
                            <a:srgbClr val="1F497D"/>
                          </a:solidFill>
                          <a:effectLst/>
                          <a:latin typeface="+mj-lt"/>
                        </a:rPr>
                        <a:t>Humanities</a:t>
                      </a:r>
                    </a:p>
                  </a:txBody>
                  <a:tcPr marL="11510" marR="11510" marT="11510" marB="0" anchor="ctr">
                    <a:lnL>
                      <a:noFill/>
                    </a:lnL>
                    <a:lnR w="38100" cap="flat" cmpd="sng" algn="ctr">
                      <a:solidFill>
                        <a:prstClr val="black"/>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dirty="0">
                          <a:solidFill>
                            <a:srgbClr val="1F497D"/>
                          </a:solidFill>
                          <a:effectLst/>
                          <a:latin typeface="+mj-lt"/>
                        </a:rPr>
                        <a:t>-1</a:t>
                      </a:r>
                    </a:p>
                  </a:txBody>
                  <a:tcPr marL="11510" marR="11510" marT="11510" marB="0" anchor="ctr">
                    <a:lnL w="38100" cap="flat" cmpd="sng" algn="ctr">
                      <a:solidFill>
                        <a:prstClr val="black"/>
                      </a:solidFill>
                      <a:prstDash val="solid"/>
                      <a:round/>
                      <a:headEnd type="none" w="med" len="med"/>
                      <a:tailEnd type="none" w="med" len="med"/>
                    </a:lnL>
                    <a:lnR>
                      <a:noFill/>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-0,69</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38100" cap="flat" cmpd="sng" algn="ctr">
                      <a:solidFill>
                        <a:prstClr val="black"/>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-0,79</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0,45</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-0,45</a:t>
                      </a:r>
                    </a:p>
                  </a:txBody>
                  <a:tcPr marL="11510" marR="11510" marT="11510" marB="0" anchor="ctr">
                    <a:lnL>
                      <a:noFill/>
                    </a:lnL>
                    <a:lnR w="38100" cap="flat" cmpd="sng" algn="ctr">
                      <a:solidFill>
                        <a:prstClr val="black"/>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-0,94</a:t>
                      </a:r>
                    </a:p>
                  </a:txBody>
                  <a:tcPr marL="11510" marR="11510" marT="11510" marB="0" anchor="ctr">
                    <a:lnL w="38100" cap="flat" cmpd="sng" algn="ctr">
                      <a:solidFill>
                        <a:prstClr val="black"/>
                      </a:solidFill>
                      <a:prstDash val="solid"/>
                      <a:round/>
                      <a:headEnd type="none" w="med" len="med"/>
                      <a:tailEnd type="none" w="med" len="med"/>
                    </a:lnL>
                    <a:lnR>
                      <a:noFill/>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-0,58</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-0,98</a:t>
                      </a:r>
                    </a:p>
                  </a:txBody>
                  <a:tcPr marL="11510" marR="11510" marT="11510" marB="0" anchor="ctr">
                    <a:lnL w="38100" cap="flat" cmpd="sng" algn="ctr">
                      <a:solidFill>
                        <a:prstClr val="black"/>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-0,82</a:t>
                      </a:r>
                    </a:p>
                  </a:txBody>
                  <a:tcPr marL="11510" marR="11510" marT="1151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2035">
                <a:tc>
                  <a:txBody>
                    <a:bodyPr/>
                    <a:lstStyle/>
                    <a:p>
                      <a:pPr algn="ctr" fontAlgn="ctr"/>
                      <a:r>
                        <a:rPr lang="ru-RU" sz="1800" b="0" i="0" u="none" strike="noStrike" dirty="0">
                          <a:solidFill>
                            <a:srgbClr val="1F497D"/>
                          </a:solidFill>
                          <a:effectLst/>
                          <a:latin typeface="+mj-lt"/>
                        </a:rPr>
                        <a:t>Health and welfare</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-1</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0,86</a:t>
                      </a:r>
                    </a:p>
                  </a:txBody>
                  <a:tcPr marL="11510" marR="11510" marT="11510" marB="0" anchor="ctr">
                    <a:lnL w="38100" cap="flat" cmpd="sng" algn="ctr">
                      <a:solidFill>
                        <a:prstClr val="black"/>
                      </a:solidFill>
                      <a:prstDash val="solid"/>
                      <a:round/>
                      <a:headEnd type="none" w="med" len="med"/>
                      <a:tailEnd type="none" w="med" len="med"/>
                    </a:lnL>
                    <a:lnR>
                      <a:noFill/>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0,84</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-0,98</a:t>
                      </a:r>
                    </a:p>
                  </a:txBody>
                  <a:tcPr marL="11510" marR="11510" marT="11510" marB="0" anchor="ctr">
                    <a:lnL w="38100" cap="flat" cmpd="sng" algn="ctr">
                      <a:solidFill>
                        <a:prstClr val="black"/>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-0,97</a:t>
                      </a:r>
                    </a:p>
                  </a:txBody>
                  <a:tcPr marL="11510" marR="11510" marT="11510" marB="0" anchor="ctr">
                    <a:lnL>
                      <a:noFill/>
                    </a:lnL>
                    <a:lnR w="12700" cap="flat" cmpd="sng" algn="ctr">
                      <a:solidFill>
                        <a:srgbClr val="000000"/>
                      </a:solidFill>
                      <a:prstDash val="dash"/>
                      <a:round/>
                      <a:headEnd type="none" w="med" len="med"/>
                      <a:tailEnd type="none" w="med" len="med"/>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000">
                <a:tc>
                  <a:txBody>
                    <a:bodyPr/>
                    <a:lstStyle/>
                    <a:p>
                      <a:pPr algn="ctr" fontAlgn="ctr"/>
                      <a:r>
                        <a:rPr lang="ru-RU" sz="1800" b="0" i="0" u="none" strike="noStrike" dirty="0" smtClean="0">
                          <a:solidFill>
                            <a:srgbClr val="1F497D"/>
                          </a:solidFill>
                          <a:effectLst/>
                          <a:latin typeface="+mj-lt"/>
                        </a:rPr>
                        <a:t>Engineering</a:t>
                      </a:r>
                      <a:endParaRPr lang="ru-RU" sz="1800" b="0" i="0" u="none" strike="noStrike" dirty="0">
                        <a:solidFill>
                          <a:srgbClr val="1F497D"/>
                        </a:solidFill>
                        <a:effectLst/>
                        <a:latin typeface="+mj-lt"/>
                      </a:endParaRP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a:solidFill>
                            <a:srgbClr val="1F497D"/>
                          </a:solidFill>
                          <a:effectLst/>
                          <a:latin typeface="+mj-lt"/>
                        </a:rPr>
                        <a:t>0,42</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-0,99</a:t>
                      </a:r>
                    </a:p>
                  </a:txBody>
                  <a:tcPr marL="11510" marR="11510" marT="11510" marB="0" anchor="ctr">
                    <a:lnL w="12700" cap="flat" cmpd="sng" algn="ctr">
                      <a:solidFill>
                        <a:srgbClr val="000000"/>
                      </a:solidFill>
                      <a:prstDash val="dash"/>
                      <a:round/>
                      <a:headEnd type="none" w="med" len="med"/>
                      <a:tailEnd type="none" w="med" len="med"/>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-0,99</a:t>
                      </a:r>
                    </a:p>
                  </a:txBody>
                  <a:tcPr marL="11510" marR="11510" marT="11510" marB="0" anchor="ctr">
                    <a:lnL>
                      <a:noFill/>
                    </a:lnL>
                    <a:lnR w="12700" cap="flat" cmpd="sng" algn="ctr">
                      <a:solidFill>
                        <a:srgbClr val="000000"/>
                      </a:solidFill>
                      <a:prstDash val="dash"/>
                      <a:round/>
                      <a:headEnd type="none" w="med" len="med"/>
                      <a:tailEnd type="none" w="med" len="med"/>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-0,86</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0,34</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0,36</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-0,6</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-0,38</a:t>
                      </a:r>
                    </a:p>
                  </a:txBody>
                  <a:tcPr marL="11510" marR="11510" marT="1151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910">
                <a:tc>
                  <a:txBody>
                    <a:bodyPr/>
                    <a:lstStyle/>
                    <a:p>
                      <a:pPr algn="ctr" fontAlgn="ctr"/>
                      <a:r>
                        <a:rPr lang="ru-RU" sz="1800" b="0" i="0" u="none" strike="noStrike" dirty="0">
                          <a:solidFill>
                            <a:srgbClr val="1F497D"/>
                          </a:solidFill>
                          <a:effectLst/>
                          <a:latin typeface="+mj-lt"/>
                        </a:rPr>
                        <a:t>Arts</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a:solidFill>
                            <a:srgbClr val="1F497D"/>
                          </a:solidFill>
                          <a:effectLst/>
                          <a:latin typeface="+mj-lt"/>
                        </a:rPr>
                        <a:t>-0,91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-0,82</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-0,09</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-0,26</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-0,92</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-0,77</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-1</a:t>
                      </a:r>
                    </a:p>
                  </a:txBody>
                  <a:tcPr marL="11510" marR="11510" marT="1151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555">
                <a:tc>
                  <a:txBody>
                    <a:bodyPr/>
                    <a:lstStyle/>
                    <a:p>
                      <a:pPr algn="ctr" fontAlgn="ctr"/>
                      <a:r>
                        <a:rPr lang="en-US" sz="1800" b="0" i="0" u="none" strike="noStrike" dirty="0" smtClean="0">
                          <a:solidFill>
                            <a:srgbClr val="1F497D"/>
                          </a:solidFill>
                          <a:effectLst/>
                          <a:latin typeface="+mj-lt"/>
                        </a:rPr>
                        <a:t>N</a:t>
                      </a:r>
                      <a:r>
                        <a:rPr lang="ru-RU" sz="1800" b="0" i="0" u="none" strike="noStrike" dirty="0" err="1" smtClean="0">
                          <a:solidFill>
                            <a:srgbClr val="1F497D"/>
                          </a:solidFill>
                          <a:effectLst/>
                          <a:latin typeface="+mj-lt"/>
                        </a:rPr>
                        <a:t>atural</a:t>
                      </a:r>
                      <a:r>
                        <a:rPr lang="ru-RU" sz="1800" b="0" i="0" u="none" strike="noStrike" dirty="0" smtClean="0">
                          <a:solidFill>
                            <a:srgbClr val="1F497D"/>
                          </a:solidFill>
                          <a:effectLst/>
                          <a:latin typeface="+mj-lt"/>
                        </a:rPr>
                        <a:t> </a:t>
                      </a:r>
                      <a:r>
                        <a:rPr lang="ru-RU" sz="1800" b="0" i="0" u="none" strike="noStrike" dirty="0">
                          <a:solidFill>
                            <a:srgbClr val="1F497D"/>
                          </a:solidFill>
                          <a:effectLst/>
                          <a:latin typeface="+mj-lt"/>
                        </a:rPr>
                        <a:t>science</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a:solidFill>
                            <a:srgbClr val="1F497D"/>
                          </a:solidFill>
                          <a:effectLst/>
                          <a:latin typeface="+mj-lt"/>
                        </a:rPr>
                        <a:t>-0,76</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-0,3</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-0,94</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-0,98</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0,33</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-0,55</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-0,77</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-0,21</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-0,89</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-0,37</a:t>
                      </a:r>
                    </a:p>
                  </a:txBody>
                  <a:tcPr marL="11510" marR="11510" marT="11510" marB="0" anchor="ctr">
                    <a:lnL>
                      <a:noFill/>
                    </a:lnL>
                    <a:lnR>
                      <a:noFill/>
                    </a:lnR>
                    <a:lnT w="12700" cap="flat" cmpd="sng" algn="ctr">
                      <a:solidFill>
                        <a:srgbClr val="000000"/>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r>
              <a:tr h="512035">
                <a:tc>
                  <a:txBody>
                    <a:bodyPr/>
                    <a:lstStyle/>
                    <a:p>
                      <a:pPr algn="ctr" fontAlgn="ctr"/>
                      <a:r>
                        <a:rPr lang="ru-RU" sz="1800" b="0" i="0" u="none" strike="noStrike" dirty="0">
                          <a:solidFill>
                            <a:srgbClr val="1F497D"/>
                          </a:solidFill>
                          <a:effectLst/>
                          <a:latin typeface="+mj-lt"/>
                        </a:rPr>
                        <a:t>Social science</a:t>
                      </a:r>
                    </a:p>
                  </a:txBody>
                  <a:tcPr marL="11510" marR="11510" marT="11510" marB="0" anchor="ctr">
                    <a:lnL>
                      <a:noFill/>
                    </a:lnL>
                    <a:lnR w="38100" cap="flat" cmpd="sng" algn="ctr">
                      <a:solidFill>
                        <a:prstClr val="black"/>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dirty="0">
                          <a:solidFill>
                            <a:srgbClr val="1F497D"/>
                          </a:solidFill>
                          <a:effectLst/>
                          <a:latin typeface="+mj-lt"/>
                        </a:rPr>
                        <a:t>-0,39</a:t>
                      </a:r>
                    </a:p>
                  </a:txBody>
                  <a:tcPr marL="11510" marR="11510" marT="11510" marB="0" anchor="ctr">
                    <a:lnL w="38100" cap="flat" cmpd="sng" algn="ctr">
                      <a:solidFill>
                        <a:prstClr val="black"/>
                      </a:solidFill>
                      <a:prstDash val="solid"/>
                      <a:round/>
                      <a:headEnd type="none" w="med" len="med"/>
                      <a:tailEnd type="none" w="med" len="med"/>
                    </a:lnL>
                    <a:lnR>
                      <a:noFill/>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-0,12</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-0,94</a:t>
                      </a:r>
                    </a:p>
                  </a:txBody>
                  <a:tcPr marL="11510" marR="11510" marT="11510" marB="0" anchor="ctr">
                    <a:lnL w="38100" cap="flat" cmpd="sng" algn="ctr">
                      <a:solidFill>
                        <a:prstClr val="black"/>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-0,44</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-0,56</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-0,22</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-0,13</a:t>
                      </a:r>
                    </a:p>
                  </a:txBody>
                  <a:tcPr marL="11510" marR="11510" marT="11510" marB="0" anchor="ctr">
                    <a:lnL>
                      <a:noFill/>
                    </a:lnL>
                    <a:lnR w="38100" cap="flat" cmpd="sng" algn="ctr">
                      <a:solidFill>
                        <a:prstClr val="black"/>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-0,1</a:t>
                      </a:r>
                    </a:p>
                  </a:txBody>
                  <a:tcPr marL="11510" marR="11510" marT="11510" marB="0" anchor="ctr">
                    <a:lnL w="38100" cap="flat" cmpd="sng" algn="ctr">
                      <a:solidFill>
                        <a:prstClr val="black"/>
                      </a:solidFill>
                      <a:prstDash val="solid"/>
                      <a:round/>
                      <a:headEnd type="none" w="med" len="med"/>
                      <a:tailEnd type="none" w="med" len="med"/>
                    </a:lnL>
                    <a:lnR>
                      <a:noFill/>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0,04</a:t>
                      </a:r>
                    </a:p>
                  </a:txBody>
                  <a:tcPr marL="11510" marR="11510" marT="11510" marB="0" anchor="ctr">
                    <a:lnL>
                      <a:noFill/>
                    </a:lnL>
                    <a:lnR w="381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prstClr val="black"/>
                      </a:solidFill>
                      <a:prstDash val="solid"/>
                      <a:round/>
                      <a:headEnd type="none" w="med" len="med"/>
                      <a:tailEnd type="none" w="med" len="med"/>
                    </a:lnB>
                  </a:tcPr>
                </a:tc>
              </a:tr>
              <a:tr h="271910">
                <a:tc>
                  <a:txBody>
                    <a:bodyPr/>
                    <a:lstStyle/>
                    <a:p>
                      <a:pPr algn="ctr" fontAlgn="ctr"/>
                      <a:r>
                        <a:rPr lang="ru-RU" sz="1800" b="0" i="0" u="none" strike="noStrike" dirty="0">
                          <a:solidFill>
                            <a:srgbClr val="1F497D"/>
                          </a:solidFill>
                          <a:effectLst/>
                          <a:latin typeface="+mj-lt"/>
                        </a:rPr>
                        <a:t>Education</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-0,96</a:t>
                      </a:r>
                    </a:p>
                  </a:txBody>
                  <a:tcPr marL="11510" marR="11510" marT="11510" marB="0" anchor="ctr">
                    <a:lnL>
                      <a:noFill/>
                    </a:lnL>
                    <a:lnR w="12700" cap="flat" cmpd="sng" algn="ctr">
                      <a:solidFill>
                        <a:srgbClr val="000000"/>
                      </a:solidFill>
                      <a:prstDash val="dash"/>
                      <a:round/>
                      <a:headEnd type="none" w="med" len="med"/>
                      <a:tailEnd type="none" w="med" len="med"/>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-0,93</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-0,99</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0,56</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0,74</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-0,99</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a:solidFill>
                            <a:srgbClr val="1F497D"/>
                          </a:solidFill>
                          <a:effectLst/>
                          <a:latin typeface="+mj-lt"/>
                        </a:rPr>
                        <a:t>-0,93</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1800" b="0" i="0" u="none" strike="noStrike" dirty="0">
                          <a:solidFill>
                            <a:srgbClr val="1F497D"/>
                          </a:solidFill>
                          <a:effectLst/>
                          <a:latin typeface="+mj-lt"/>
                        </a:rPr>
                        <a:t>-0,86</a:t>
                      </a:r>
                    </a:p>
                  </a:txBody>
                  <a:tcPr marL="11510" marR="11510" marT="11510" marB="0" anchor="ctr">
                    <a:lnL>
                      <a:noFill/>
                    </a:lnL>
                    <a:lnR>
                      <a:noFill/>
                    </a:lnR>
                    <a:lnT w="38100" cap="flat" cmpd="sng" algn="ctr">
                      <a:solidFill>
                        <a:prstClr val="black"/>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514">
                <a:tc>
                  <a:txBody>
                    <a:bodyPr/>
                    <a:lstStyle/>
                    <a:p>
                      <a:pPr algn="ctr" fontAlgn="ctr"/>
                      <a:r>
                        <a:rPr lang="ru-RU" sz="1800" b="0" i="0" u="none" strike="noStrike" dirty="0">
                          <a:solidFill>
                            <a:srgbClr val="1F497D"/>
                          </a:solidFill>
                          <a:effectLst/>
                          <a:latin typeface="+mj-lt"/>
                        </a:rPr>
                        <a:t>Agriculture</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ctr"/>
                      <a:r>
                        <a:rPr lang="ru-RU" sz="1800" b="0" i="0" u="none" strike="noStrike">
                          <a:solidFill>
                            <a:srgbClr val="1F497D"/>
                          </a:solidFill>
                          <a:effectLst/>
                          <a:latin typeface="+mj-lt"/>
                        </a:rPr>
                        <a:t>-0,79</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-0,95</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-1</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-1</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-0,95</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a:solidFill>
                            <a:srgbClr val="1F497D"/>
                          </a:solidFill>
                          <a:effectLst/>
                          <a:latin typeface="+mj-lt"/>
                        </a:rPr>
                        <a:t>-0,53</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dirty="0">
                          <a:solidFill>
                            <a:srgbClr val="1F497D"/>
                          </a:solidFill>
                          <a:effectLst/>
                          <a:latin typeface="+mj-lt"/>
                        </a:rPr>
                        <a:t>-0,76</a:t>
                      </a:r>
                    </a:p>
                  </a:txBody>
                  <a:tcPr marL="11510" marR="11510" marT="11510" marB="0" anchor="ctr">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dirty="0">
                          <a:solidFill>
                            <a:srgbClr val="1F497D"/>
                          </a:solidFill>
                          <a:effectLst/>
                          <a:latin typeface="+mj-lt"/>
                        </a:rPr>
                        <a:t>0,82</a:t>
                      </a:r>
                    </a:p>
                  </a:txBody>
                  <a:tcPr marL="11510" marR="11510" marT="11510" marB="0" anchor="ctr">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ru-RU" sz="1800" b="0" i="0" u="none" strike="noStrike" dirty="0">
                          <a:solidFill>
                            <a:srgbClr val="1F497D"/>
                          </a:solidFill>
                          <a:effectLst/>
                          <a:latin typeface="+mj-lt"/>
                        </a:rPr>
                        <a:t>0,83</a:t>
                      </a:r>
                    </a:p>
                  </a:txBody>
                  <a:tcPr marL="11510" marR="11510" marT="1151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03526947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720</TotalTime>
  <Words>795</Words>
  <Application>Microsoft Macintosh PowerPoint</Application>
  <PresentationFormat>Экран (4:3)</PresentationFormat>
  <Paragraphs>194</Paragraphs>
  <Slides>12</Slides>
  <Notes>3</Notes>
  <HiddenSlides>0</HiddenSlides>
  <MMClips>0</MMClips>
  <ScaleCrop>false</ScaleCrop>
  <HeadingPairs>
    <vt:vector size="6" baseType="variant">
      <vt:variant>
        <vt:lpstr>Тема</vt:lpstr>
      </vt:variant>
      <vt:variant>
        <vt:i4>1</vt:i4>
      </vt:variant>
      <vt:variant>
        <vt:lpstr>Ссылки</vt:lpstr>
      </vt:variant>
      <vt:variant>
        <vt:i4>2</vt:i4>
      </vt:variant>
      <vt:variant>
        <vt:lpstr>Заголовки слайдов</vt:lpstr>
      </vt:variant>
      <vt:variant>
        <vt:i4>12</vt:i4>
      </vt:variant>
    </vt:vector>
  </HeadingPairs>
  <TitlesOfParts>
    <vt:vector size="15" baseType="lpstr">
      <vt:lpstr>Тема Office</vt:lpstr>
      <vt:lpstr>\\localhost\Users\sunset12\Desktop\Документ16!OLE_LINK3</vt:lpstr>
      <vt:lpstr>\\localhost\Users\sunset12\Desktop\Документ16!OLE_LINK4</vt:lpstr>
      <vt:lpstr>Презентация PowerPoint</vt:lpstr>
      <vt:lpstr>Презентация PowerPoint</vt:lpstr>
      <vt:lpstr>Russian context</vt:lpstr>
      <vt:lpstr>Russian context: system segmentation</vt:lpstr>
      <vt:lpstr>Background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Дарья</dc:creator>
  <cp:lastModifiedBy>Дарья</cp:lastModifiedBy>
  <cp:revision>19</cp:revision>
  <dcterms:created xsi:type="dcterms:W3CDTF">2014-09-07T21:08:49Z</dcterms:created>
  <dcterms:modified xsi:type="dcterms:W3CDTF">2014-09-08T09:09:34Z</dcterms:modified>
</cp:coreProperties>
</file>