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1" r:id="rId3"/>
    <p:sldId id="272" r:id="rId4"/>
    <p:sldId id="288" r:id="rId5"/>
    <p:sldId id="258" r:id="rId6"/>
    <p:sldId id="263" r:id="rId7"/>
    <p:sldId id="278" r:id="rId8"/>
    <p:sldId id="284" r:id="rId9"/>
    <p:sldId id="26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73;&#1086;&#1088;&#1080;&#1089;\Desktop\&#1050;&#1085;&#1080;&#1075;&#1072;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69;&#1054;-2014\&#1085;&#1086;&#1074;&#1099;&#1077;%20&#1076;&#1072;&#1085;&#1085;&#1099;&#1077;%20&#1092;&#1077;&#1074;&#1088;&#1072;&#1083;&#1103;%20-2014\&#1056;&#1054;&#1044;&#1048;&#1058;&#1045;&#1051;&#1071;%20&#1054;&#1041;&#1059;&#1063;&#1040;&#1070;&#1065;&#1048;&#1061;&#1057;&#1071;%20&#1044;&#1054;&#1055;.%20&#1047;&#1040;&#1053;&#1071;&#1058;&#1048;&#1071;\&#1056;&#1054;&#1044;&#1048;&#1058;&#1045;&#1051;&#1048;%20&#1044;&#1045;&#1058;&#1045;&#1049;%20&#1044;&#1054;&#1055;.%20&#1047;&#1040;&#1053;&#1071;&#1058;&#1048;&#1071;%20&#1051;&#1048;&#1053;&#1045;&#1049;&#1053;&#1067;&#1045;%20&#1056;&#1040;&#1057;&#1055;&#1056;&#1045;&#1044;&#1045;&#1051;&#1045;&#1053;&#1048;&#1071;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69;&#1054;-2014\&#1085;&#1086;&#1074;&#1099;&#1077;%20&#1076;&#1072;&#1085;&#1085;&#1099;&#1077;%20&#1092;&#1077;&#1074;&#1088;&#1072;&#1083;&#1103;%20-2014\&#1052;&#1069;&#1054;%202013%20(&#1059;&#1044;&#1054;&#1044;)\&#1055;&#1056;&#1048;&#1051;&#1054;&#1046;&#1045;&#1053;&#1048;&#1071;%20&#1048;%20&#1041;&#1040;&#1047;&#1067;\&#1059;&#1044;&#1054;&#1044;\&#1056;&#1054;&#1044;&#1048;&#1058;&#1045;&#1051;&#1048;\&#1056;&#1086;&#1076;&#1080;&#1090;&#1077;&#1083;&#1080;%20&#1076;&#1077;&#1090;&#1077;&#1081;,%20&#1087;&#1086;&#1089;&#1077;&#1097;&#1072;&#1102;&#1097;&#1080;&#1093;%20&#1059;&#1044;&#1054;&#1044;%20&#1051;&#1048;&#1053;&#1045;&#1049;&#1053;&#1067;&#1045;%20&#1056;&#1040;&#1057;&#1055;&#1056;&#1045;&#1044;&#1045;&#1051;&#1045;&#1053;&#1048;&#1071;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52;&#1069;&#1054;-2014\&#1055;&#1072;&#1074;&#1083;&#1102;&#1090;&#1082;&#1080;&#1085;-&#1096;&#1082;-&#1082;&#1080;%20(&#1089;%20&#1073;&#1083;&#1086;&#1082;&#1086;&#1084;%20&#1087;&#1086;%20&#1076;&#1086;)\&#1056;&#1086;&#1076;&#1080;&#1090;&#1077;&#1083;&#1080;%20&#1091;&#1095;&#1072;&#1097;&#1080;&#1093;&#1089;&#1103;%20&#1051;&#1048;&#1053;&#1045;&#1049;&#1053;&#1067;&#1045;%20&#1056;&#1040;&#1057;&#1055;&#1056;&#1045;&#1044;&#1045;&#1051;&#1045;&#1053;&#1048;&#1071;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52;&#1069;&#1054;-2014\&#1085;&#1086;&#1074;&#1099;&#1077;%20&#1076;&#1072;&#1085;&#1085;&#1099;&#1077;%20&#1092;&#1077;&#1074;&#1088;&#1072;&#1083;&#1103;%20-2014\&#1052;&#1069;&#1054;%202013%20(&#1059;&#1044;&#1054;&#1044;)\&#1055;&#1056;&#1048;&#1051;&#1054;&#1046;&#1045;&#1053;&#1048;&#1071;%20&#1048;%20&#1041;&#1040;&#1047;&#1067;\&#1059;&#1044;&#1054;&#1044;\&#1056;&#1054;&#1044;&#1048;&#1058;&#1045;&#1051;&#1048;\&#1056;&#1086;&#1076;&#1080;&#1090;&#1077;&#1083;&#1080;%20&#1076;&#1077;&#1090;&#1077;&#1081;,%20&#1087;&#1086;&#1089;&#1077;&#1097;&#1072;&#1102;&#1097;&#1080;&#1093;%20&#1059;&#1044;&#1054;&#1044;%20&#1051;&#1048;&#1053;&#1045;&#1049;&#1053;&#1067;&#1045;%20&#1056;&#1040;&#1057;&#1055;&#1056;&#1045;&#1044;&#1045;&#1051;&#1045;&#1053;&#1048;&#1071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9899450639067644"/>
          <c:y val="1.101898539402978E-2"/>
          <c:w val="0.50100549360932356"/>
          <c:h val="0.8020510301509521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Лист3!$C$97</c:f>
              <c:strCache>
                <c:ptCount val="1"/>
                <c:pt idx="0">
                  <c:v>Посещает в настоящее время </c:v>
                </c:pt>
              </c:strCache>
            </c:strRef>
          </c:tx>
          <c:invertIfNegative val="0"/>
          <c:cat>
            <c:strRef>
              <c:f>Лист3!$B$98:$B$101</c:f>
              <c:strCache>
                <c:ptCount val="4"/>
                <c:pt idx="0">
                  <c:v>Детской школе искусств (ДМШ, ДХШ, и т.д.)</c:v>
                </c:pt>
                <c:pt idx="1">
                  <c:v>Детско-юношеской спортивной школе, ДЮСШОР</c:v>
                </c:pt>
                <c:pt idx="2">
                  <c:v>В домах, дворцах детского творчества, центрах дополнительного образования </c:v>
                </c:pt>
                <c:pt idx="3">
                  <c:v>В детском саду, в школе, гимназии, лицеи и т.д., которые постоянно посещает (учится)  </c:v>
                </c:pt>
              </c:strCache>
            </c:strRef>
          </c:cat>
          <c:val>
            <c:numRef>
              <c:f>Лист3!$C$98:$C$101</c:f>
              <c:numCache>
                <c:formatCode>General</c:formatCode>
                <c:ptCount val="4"/>
                <c:pt idx="0">
                  <c:v>26.6</c:v>
                </c:pt>
                <c:pt idx="1">
                  <c:v>30.3</c:v>
                </c:pt>
                <c:pt idx="2">
                  <c:v>21.3</c:v>
                </c:pt>
                <c:pt idx="3">
                  <c:v>43.3</c:v>
                </c:pt>
              </c:numCache>
            </c:numRef>
          </c:val>
        </c:ser>
        <c:ser>
          <c:idx val="1"/>
          <c:order val="1"/>
          <c:tx>
            <c:strRef>
              <c:f>Лист3!$D$97</c:f>
              <c:strCache>
                <c:ptCount val="1"/>
                <c:pt idx="0">
                  <c:v>Никогда не посещал </c:v>
                </c:pt>
              </c:strCache>
            </c:strRef>
          </c:tx>
          <c:spPr>
            <a:solidFill>
              <a:schemeClr val="bg1"/>
            </a:solidFill>
            <a:ln>
              <a:solidFill>
                <a:srgbClr val="002060"/>
              </a:solidFill>
            </a:ln>
          </c:spPr>
          <c:invertIfNegative val="0"/>
          <c:cat>
            <c:strRef>
              <c:f>Лист3!$B$98:$B$101</c:f>
              <c:strCache>
                <c:ptCount val="4"/>
                <c:pt idx="0">
                  <c:v>Детской школе искусств (ДМШ, ДХШ, и т.д.)</c:v>
                </c:pt>
                <c:pt idx="1">
                  <c:v>Детско-юношеской спортивной школе, ДЮСШОР</c:v>
                </c:pt>
                <c:pt idx="2">
                  <c:v>В домах, дворцах детского творчества, центрах дополнительного образования </c:v>
                </c:pt>
                <c:pt idx="3">
                  <c:v>В детском саду, в школе, гимназии, лицеи и т.д., которые постоянно посещает (учится)  </c:v>
                </c:pt>
              </c:strCache>
            </c:strRef>
          </c:cat>
          <c:val>
            <c:numRef>
              <c:f>Лист3!$D$98:$D$101</c:f>
              <c:numCache>
                <c:formatCode>General</c:formatCode>
                <c:ptCount val="4"/>
                <c:pt idx="0">
                  <c:v>57.7</c:v>
                </c:pt>
                <c:pt idx="1">
                  <c:v>54.6</c:v>
                </c:pt>
                <c:pt idx="2">
                  <c:v>53.7</c:v>
                </c:pt>
                <c:pt idx="3">
                  <c:v>36</c:v>
                </c:pt>
              </c:numCache>
            </c:numRef>
          </c:val>
        </c:ser>
        <c:ser>
          <c:idx val="2"/>
          <c:order val="2"/>
          <c:tx>
            <c:strRef>
              <c:f>Лист3!$E$97</c:f>
              <c:strCache>
                <c:ptCount val="1"/>
                <c:pt idx="0">
                  <c:v>Ранее посещал, сейчас не посещает </c:v>
                </c:pt>
              </c:strCache>
            </c:strRef>
          </c:tx>
          <c:invertIfNegative val="0"/>
          <c:cat>
            <c:strRef>
              <c:f>Лист3!$B$98:$B$101</c:f>
              <c:strCache>
                <c:ptCount val="4"/>
                <c:pt idx="0">
                  <c:v>Детской школе искусств (ДМШ, ДХШ, и т.д.)</c:v>
                </c:pt>
                <c:pt idx="1">
                  <c:v>Детско-юношеской спортивной школе, ДЮСШОР</c:v>
                </c:pt>
                <c:pt idx="2">
                  <c:v>В домах, дворцах детского творчества, центрах дополнительного образования </c:v>
                </c:pt>
                <c:pt idx="3">
                  <c:v>В детском саду, в школе, гимназии, лицеи и т.д., которые постоянно посещает (учится)  </c:v>
                </c:pt>
              </c:strCache>
            </c:strRef>
          </c:cat>
          <c:val>
            <c:numRef>
              <c:f>Лист3!$E$98:$E$101</c:f>
              <c:numCache>
                <c:formatCode>General</c:formatCode>
                <c:ptCount val="4"/>
                <c:pt idx="0">
                  <c:v>15.6</c:v>
                </c:pt>
                <c:pt idx="1">
                  <c:v>15.1</c:v>
                </c:pt>
                <c:pt idx="2">
                  <c:v>25.1</c:v>
                </c:pt>
                <c:pt idx="3">
                  <c:v>20.6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71314432"/>
        <c:axId val="71383296"/>
      </c:barChart>
      <c:catAx>
        <c:axId val="71314432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71383296"/>
        <c:crosses val="autoZero"/>
        <c:auto val="1"/>
        <c:lblAlgn val="ctr"/>
        <c:lblOffset val="100"/>
        <c:noMultiLvlLbl val="0"/>
      </c:catAx>
      <c:valAx>
        <c:axId val="71383296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7131443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1.2652975447915691E-2"/>
          <c:y val="0.84790712385390532"/>
          <c:w val="0.97015099688348161"/>
          <c:h val="0.12965248013494865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7069352071538678"/>
          <c:y val="5.5121059867269352E-3"/>
          <c:w val="0.52930647928461316"/>
          <c:h val="0.9654240062508036"/>
        </c:manualLayout>
      </c:layout>
      <c:barChart>
        <c:barDir val="bar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bg1"/>
              </a:solidFill>
              <a:ln>
                <a:solidFill>
                  <a:srgbClr val="002060"/>
                </a:solidFill>
              </a:ln>
            </c:spPr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cat>
            <c:strRef>
              <c:f>Лист2!$A$43:$A$45</c:f>
              <c:strCache>
                <c:ptCount val="3"/>
                <c:pt idx="0">
                  <c:v>Не согласились бы платить (или платить больше) ни при каких условиях</c:v>
                </c:pt>
                <c:pt idx="1">
                  <c:v>Будут платить столько, сколько скажут, т.к. их здесь все устраивает</c:v>
                </c:pt>
                <c:pt idx="2">
                  <c:v>Родители будут платить при определенных условиях</c:v>
                </c:pt>
              </c:strCache>
            </c:strRef>
          </c:cat>
          <c:val>
            <c:numRef>
              <c:f>Лист2!$B$43:$B$45</c:f>
              <c:numCache>
                <c:formatCode>General</c:formatCode>
                <c:ptCount val="3"/>
                <c:pt idx="0">
                  <c:v>17</c:v>
                </c:pt>
                <c:pt idx="1">
                  <c:v>30</c:v>
                </c:pt>
                <c:pt idx="2">
                  <c:v>53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90230784"/>
        <c:axId val="92065792"/>
      </c:barChart>
      <c:catAx>
        <c:axId val="90230784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2065792"/>
        <c:crosses val="autoZero"/>
        <c:auto val="1"/>
        <c:lblAlgn val="ctr"/>
        <c:lblOffset val="100"/>
        <c:noMultiLvlLbl val="0"/>
      </c:catAx>
      <c:valAx>
        <c:axId val="9206579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902307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3669657918802627"/>
          <c:y val="0"/>
          <c:w val="0.43380533907537155"/>
          <c:h val="0.98200313343868817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0070C0"/>
            </a:solidFill>
          </c:spPr>
          <c:invertIfNegative val="0"/>
          <c:dLbls>
            <c:txPr>
              <a:bodyPr/>
              <a:lstStyle/>
              <a:p>
                <a:pPr>
                  <a:defRPr sz="1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Лист2!$A$128:$A$129</c:f>
              <c:strCache>
                <c:ptCount val="2"/>
                <c:pt idx="0">
                  <c:v>Занятия полностью бесплатные</c:v>
                </c:pt>
                <c:pt idx="1">
                  <c:v>Не согласны платить ничего</c:v>
                </c:pt>
              </c:strCache>
            </c:strRef>
          </c:cat>
          <c:val>
            <c:numRef>
              <c:f>Лист2!$B$128:$B$129</c:f>
              <c:numCache>
                <c:formatCode>General</c:formatCode>
                <c:ptCount val="2"/>
                <c:pt idx="0">
                  <c:v>55</c:v>
                </c:pt>
                <c:pt idx="1">
                  <c:v>47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94336512"/>
        <c:axId val="98248960"/>
      </c:barChart>
      <c:catAx>
        <c:axId val="94336512"/>
        <c:scaling>
          <c:orientation val="minMax"/>
        </c:scaling>
        <c:delete val="0"/>
        <c:axPos val="l"/>
        <c:majorTickMark val="none"/>
        <c:minorTickMark val="none"/>
        <c:tickLblPos val="nextTo"/>
        <c:spPr>
          <a:ln>
            <a:solidFill>
              <a:srgbClr val="00B050"/>
            </a:solidFill>
          </a:ln>
        </c:spPr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8248960"/>
        <c:crosses val="autoZero"/>
        <c:auto val="1"/>
        <c:lblAlgn val="ctr"/>
        <c:lblOffset val="100"/>
        <c:noMultiLvlLbl val="0"/>
      </c:catAx>
      <c:valAx>
        <c:axId val="9824896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94336512"/>
        <c:crosses val="autoZero"/>
        <c:crossBetween val="between"/>
      </c:valAx>
      <c:spPr>
        <a:ln>
          <a:solidFill>
            <a:srgbClr val="00B050"/>
          </a:solidFill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tx2">
                <a:lumMod val="75000"/>
              </a:schemeClr>
            </a:solidFill>
          </c:spPr>
          <c:invertIfNegative val="0"/>
          <c:dPt>
            <c:idx val="5"/>
            <c:invertIfNegative val="0"/>
            <c:bubble3D val="0"/>
            <c:spPr>
              <a:solidFill>
                <a:schemeClr val="bg1"/>
              </a:solidFill>
              <a:ln w="28575">
                <a:solidFill>
                  <a:srgbClr val="002060"/>
                </a:solidFill>
              </a:ln>
            </c:spPr>
          </c:dPt>
          <c:dLbls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Лист3!$A$173:$A$178</c:f>
              <c:strCache>
                <c:ptCount val="6"/>
                <c:pt idx="0">
                  <c:v>Другое</c:v>
                </c:pt>
                <c:pt idx="1">
                  <c:v>Мы вносим плату, но точно не знаем, что это - за занятия или взносы на приобретение расходных материалов и т,п,</c:v>
                </c:pt>
                <c:pt idx="2">
                  <c:v>Занятия платные, и мы еще вносим добровольные взносы на нужды, периодические сборы</c:v>
                </c:pt>
                <c:pt idx="3">
                  <c:v>Занятия бесплатные, но мы вносим добровольные взносы на нужды, периодические сборы</c:v>
                </c:pt>
                <c:pt idx="4">
                  <c:v>Обучение платное, вносим плату за занятия, но без дополнительных сборов на материалы   и т,п,</c:v>
                </c:pt>
                <c:pt idx="5">
                  <c:v>Занятия полностью бесплатные, не платим вообще ничего</c:v>
                </c:pt>
              </c:strCache>
            </c:strRef>
          </c:cat>
          <c:val>
            <c:numRef>
              <c:f>Лист3!$B$173:$B$178</c:f>
              <c:numCache>
                <c:formatCode>General</c:formatCode>
                <c:ptCount val="6"/>
                <c:pt idx="0">
                  <c:v>3</c:v>
                </c:pt>
                <c:pt idx="1">
                  <c:v>3.3</c:v>
                </c:pt>
                <c:pt idx="2">
                  <c:v>4.0999999999999996</c:v>
                </c:pt>
                <c:pt idx="3">
                  <c:v>8.1</c:v>
                </c:pt>
                <c:pt idx="4">
                  <c:v>22.1</c:v>
                </c:pt>
                <c:pt idx="5">
                  <c:v>61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98844032"/>
        <c:axId val="99067392"/>
      </c:barChart>
      <c:catAx>
        <c:axId val="98844032"/>
        <c:scaling>
          <c:orientation val="minMax"/>
        </c:scaling>
        <c:delete val="0"/>
        <c:axPos val="l"/>
        <c:majorTickMark val="none"/>
        <c:minorTickMark val="none"/>
        <c:tickLblPos val="nextTo"/>
        <c:spPr>
          <a:solidFill>
            <a:schemeClr val="accent3">
              <a:lumMod val="20000"/>
              <a:lumOff val="80000"/>
            </a:schemeClr>
          </a:solidFill>
        </c:spPr>
        <c:crossAx val="99067392"/>
        <c:crosses val="autoZero"/>
        <c:auto val="1"/>
        <c:lblAlgn val="ctr"/>
        <c:lblOffset val="100"/>
        <c:noMultiLvlLbl val="0"/>
      </c:catAx>
      <c:valAx>
        <c:axId val="9906739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98844032"/>
        <c:crosses val="autoZero"/>
        <c:crossBetween val="between"/>
      </c:valAx>
      <c:spPr>
        <a:solidFill>
          <a:schemeClr val="accent3">
            <a:lumMod val="20000"/>
            <a:lumOff val="80000"/>
          </a:schemeClr>
        </a:solidFill>
      </c:spPr>
    </c:plotArea>
    <c:plotVisOnly val="1"/>
    <c:dispBlanksAs val="gap"/>
    <c:showDLblsOverMax val="0"/>
  </c:chart>
  <c:txPr>
    <a:bodyPr/>
    <a:lstStyle/>
    <a:p>
      <a:pPr>
        <a:defRPr sz="1200" b="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1880450265061762"/>
          <c:y val="1.8284473951387806E-3"/>
          <c:w val="0.46540123236721626"/>
          <c:h val="0.989895003516857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00B0F0"/>
            </a:solidFill>
            <a:ln w="28575">
              <a:solidFill>
                <a:srgbClr val="00B0F0"/>
              </a:solidFill>
            </a:ln>
          </c:spPr>
          <c:invertIfNegative val="0"/>
          <c:dPt>
            <c:idx val="5"/>
            <c:invertIfNegative val="0"/>
            <c:bubble3D val="0"/>
            <c:spPr>
              <a:solidFill>
                <a:schemeClr val="bg1"/>
              </a:solidFill>
              <a:ln w="28575">
                <a:solidFill>
                  <a:srgbClr val="00B0F0"/>
                </a:solidFill>
              </a:ln>
            </c:spPr>
          </c:dPt>
          <c:dLbls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Лист6!$A$130:$A$135</c:f>
              <c:strCache>
                <c:ptCount val="6"/>
                <c:pt idx="0">
                  <c:v>Другое</c:v>
                </c:pt>
                <c:pt idx="1">
                  <c:v>Мы вносим плату, но точно не знаем, что это - плата за занятия или взносы на приобретение расходных материалов,</c:v>
                </c:pt>
                <c:pt idx="2">
                  <c:v>Занятия платные, и мы еще вносим добровольные взносы на нужды, периодические сборы,</c:v>
                </c:pt>
                <c:pt idx="3">
                  <c:v>Обучение платное, вносим плату за занятия, но без дополнительных сборов на материалы</c:v>
                </c:pt>
                <c:pt idx="4">
                  <c:v>Занятия бесплатные, но мы вносим добровольные взносы на нужды, периодические сборы,</c:v>
                </c:pt>
                <c:pt idx="5">
                  <c:v>Занятия полностью бесплатные, не платим вообще ничего</c:v>
                </c:pt>
              </c:strCache>
            </c:strRef>
          </c:cat>
          <c:val>
            <c:numRef>
              <c:f>Лист6!$B$130:$B$135</c:f>
              <c:numCache>
                <c:formatCode>General</c:formatCode>
                <c:ptCount val="6"/>
                <c:pt idx="0">
                  <c:v>0.9</c:v>
                </c:pt>
                <c:pt idx="1">
                  <c:v>2.7</c:v>
                </c:pt>
                <c:pt idx="2">
                  <c:v>6.1</c:v>
                </c:pt>
                <c:pt idx="3">
                  <c:v>20</c:v>
                </c:pt>
                <c:pt idx="4">
                  <c:v>23.1</c:v>
                </c:pt>
                <c:pt idx="5">
                  <c:v>47.2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4413696"/>
        <c:axId val="24417024"/>
      </c:barChart>
      <c:catAx>
        <c:axId val="24413696"/>
        <c:scaling>
          <c:orientation val="minMax"/>
        </c:scaling>
        <c:delete val="0"/>
        <c:axPos val="l"/>
        <c:majorTickMark val="none"/>
        <c:minorTickMark val="none"/>
        <c:tickLblPos val="nextTo"/>
        <c:spPr>
          <a:solidFill>
            <a:schemeClr val="accent3">
              <a:lumMod val="20000"/>
              <a:lumOff val="80000"/>
            </a:schemeClr>
          </a:solidFill>
        </c:spPr>
        <c:crossAx val="24417024"/>
        <c:crosses val="autoZero"/>
        <c:auto val="1"/>
        <c:lblAlgn val="ctr"/>
        <c:lblOffset val="100"/>
        <c:noMultiLvlLbl val="0"/>
      </c:catAx>
      <c:valAx>
        <c:axId val="2441702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4413696"/>
        <c:crosses val="autoZero"/>
        <c:crossBetween val="between"/>
      </c:valAx>
      <c:spPr>
        <a:solidFill>
          <a:schemeClr val="accent3">
            <a:lumMod val="20000"/>
            <a:lumOff val="80000"/>
          </a:schemeClr>
        </a:solidFill>
      </c:spPr>
    </c:plotArea>
    <c:plotVisOnly val="1"/>
    <c:dispBlanksAs val="gap"/>
    <c:showDLblsOverMax val="0"/>
  </c:chart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76773B-DAAC-4819-AD29-8AB8D9C3F1CE}" type="doc">
      <dgm:prSet loTypeId="urn:microsoft.com/office/officeart/2005/8/layout/radial4" loCatId="relationship" qsTypeId="urn:microsoft.com/office/officeart/2005/8/quickstyle/simple3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93C8DACF-654E-4710-B457-42583A4E375B}">
      <dgm:prSet phldrT="[Текст]" custT="1"/>
      <dgm:spPr>
        <a:solidFill>
          <a:schemeClr val="accent3">
            <a:lumMod val="40000"/>
            <a:lumOff val="60000"/>
          </a:schemeClr>
        </a:solidFill>
        <a:ln>
          <a:solidFill>
            <a:srgbClr val="002060"/>
          </a:solidFill>
        </a:ln>
      </dgm:spPr>
      <dgm:t>
        <a:bodyPr/>
        <a:lstStyle/>
        <a:p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Дополнительное</a:t>
          </a:r>
          <a:r>
            <a:rPr lang="ru-RU" sz="1500" dirty="0" smtClean="0"/>
            <a:t> </a:t>
          </a:r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образование</a:t>
          </a:r>
          <a:r>
            <a:rPr lang="ru-RU" sz="1500" dirty="0" smtClean="0"/>
            <a:t> </a:t>
          </a:r>
          <a:endParaRPr lang="ru-RU" sz="1500" dirty="0"/>
        </a:p>
      </dgm:t>
    </dgm:pt>
    <dgm:pt modelId="{37B3A808-5428-42F0-BBAB-06CD6378505B}" type="parTrans" cxnId="{32C839A3-DB4C-4FCE-A301-35B4AAD13120}">
      <dgm:prSet/>
      <dgm:spPr/>
      <dgm:t>
        <a:bodyPr/>
        <a:lstStyle/>
        <a:p>
          <a:endParaRPr lang="ru-RU"/>
        </a:p>
      </dgm:t>
    </dgm:pt>
    <dgm:pt modelId="{15F10922-802B-45DB-9723-4ABB6FAF4261}" type="sibTrans" cxnId="{32C839A3-DB4C-4FCE-A301-35B4AAD13120}">
      <dgm:prSet/>
      <dgm:spPr/>
      <dgm:t>
        <a:bodyPr/>
        <a:lstStyle/>
        <a:p>
          <a:endParaRPr lang="ru-RU"/>
        </a:p>
      </dgm:t>
    </dgm:pt>
    <dgm:pt modelId="{54351413-49E1-4C87-BF20-046BCBD0E9B9}">
      <dgm:prSet phldrT="[Текст]" custT="1"/>
      <dgm:spPr>
        <a:solidFill>
          <a:schemeClr val="accent3">
            <a:lumMod val="60000"/>
            <a:lumOff val="40000"/>
          </a:schemeClr>
        </a:solidFill>
        <a:ln>
          <a:solidFill>
            <a:srgbClr val="002060"/>
          </a:solidFill>
        </a:ln>
      </dgm:spPr>
      <dgm:t>
        <a:bodyPr/>
        <a:lstStyle/>
        <a:p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Государство</a:t>
          </a:r>
          <a:r>
            <a:rPr lang="ru-RU" sz="2700" dirty="0" smtClean="0">
              <a:solidFill>
                <a:srgbClr val="002060"/>
              </a:solidFill>
            </a:rPr>
            <a:t> </a:t>
          </a:r>
          <a:endParaRPr lang="ru-RU" sz="2700" dirty="0">
            <a:solidFill>
              <a:srgbClr val="002060"/>
            </a:solidFill>
          </a:endParaRPr>
        </a:p>
      </dgm:t>
    </dgm:pt>
    <dgm:pt modelId="{40CDF660-9309-474D-A696-DCCC794BE157}" type="parTrans" cxnId="{BDEE7CA7-54A9-48AB-9FFB-47739CECED9A}">
      <dgm:prSet/>
      <dgm:spPr>
        <a:ln>
          <a:solidFill>
            <a:srgbClr val="002060"/>
          </a:solidFill>
        </a:ln>
      </dgm:spPr>
      <dgm:t>
        <a:bodyPr/>
        <a:lstStyle/>
        <a:p>
          <a:endParaRPr lang="ru-RU"/>
        </a:p>
      </dgm:t>
    </dgm:pt>
    <dgm:pt modelId="{B99F98EB-7B85-4B2B-8668-6D7E5BD56FC4}" type="sibTrans" cxnId="{BDEE7CA7-54A9-48AB-9FFB-47739CECED9A}">
      <dgm:prSet/>
      <dgm:spPr/>
      <dgm:t>
        <a:bodyPr/>
        <a:lstStyle/>
        <a:p>
          <a:endParaRPr lang="ru-RU"/>
        </a:p>
      </dgm:t>
    </dgm:pt>
    <dgm:pt modelId="{7229996A-B1F6-4DE2-997A-656A72C34D0B}">
      <dgm:prSet phldrT="[Текст]" custT="1"/>
      <dgm:spPr>
        <a:solidFill>
          <a:schemeClr val="accent3">
            <a:lumMod val="60000"/>
            <a:lumOff val="40000"/>
          </a:schemeClr>
        </a:solidFill>
        <a:ln>
          <a:solidFill>
            <a:srgbClr val="002060"/>
          </a:solidFill>
        </a:ln>
      </dgm:spPr>
      <dgm:t>
        <a:bodyPr/>
        <a:lstStyle/>
        <a:p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Человек</a:t>
          </a:r>
          <a:r>
            <a:rPr lang="ru-RU" sz="1600" dirty="0" smtClean="0">
              <a:solidFill>
                <a:srgbClr val="002060"/>
              </a:solidFill>
            </a:rPr>
            <a:t> </a:t>
          </a:r>
          <a:endParaRPr lang="ru-RU" sz="1600" dirty="0">
            <a:solidFill>
              <a:srgbClr val="002060"/>
            </a:solidFill>
          </a:endParaRPr>
        </a:p>
      </dgm:t>
    </dgm:pt>
    <dgm:pt modelId="{D1BB6597-8418-47F8-9A55-155DA419AA0C}" type="parTrans" cxnId="{1890CA5A-E2D7-4BEC-BAEF-5B595232B902}">
      <dgm:prSet/>
      <dgm:spPr>
        <a:ln>
          <a:solidFill>
            <a:srgbClr val="002060"/>
          </a:solidFill>
        </a:ln>
      </dgm:spPr>
      <dgm:t>
        <a:bodyPr/>
        <a:lstStyle/>
        <a:p>
          <a:endParaRPr lang="ru-RU">
            <a:solidFill>
              <a:srgbClr val="00B050"/>
            </a:solidFill>
          </a:endParaRPr>
        </a:p>
      </dgm:t>
    </dgm:pt>
    <dgm:pt modelId="{7B93889E-3EED-4DE3-A2C4-DBE49BB4CC67}" type="sibTrans" cxnId="{1890CA5A-E2D7-4BEC-BAEF-5B595232B902}">
      <dgm:prSet/>
      <dgm:spPr/>
      <dgm:t>
        <a:bodyPr/>
        <a:lstStyle/>
        <a:p>
          <a:endParaRPr lang="ru-RU"/>
        </a:p>
      </dgm:t>
    </dgm:pt>
    <dgm:pt modelId="{C2132A35-CE5A-42EB-9FDB-8AD6360A531D}">
      <dgm:prSet phldrT="[Текст]" custT="1"/>
      <dgm:spPr>
        <a:solidFill>
          <a:schemeClr val="accent3">
            <a:lumMod val="60000"/>
            <a:lumOff val="40000"/>
          </a:schemeClr>
        </a:solidFill>
        <a:ln>
          <a:solidFill>
            <a:srgbClr val="002060"/>
          </a:solidFill>
        </a:ln>
      </dgm:spPr>
      <dgm:t>
        <a:bodyPr/>
        <a:lstStyle/>
        <a:p>
          <a:r>
            <a: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Общество</a:t>
          </a:r>
          <a:r>
            <a:rPr lang="ru-RU" sz="4500" dirty="0" smtClean="0"/>
            <a:t> </a:t>
          </a:r>
          <a:endParaRPr lang="ru-RU" sz="4500" dirty="0"/>
        </a:p>
      </dgm:t>
    </dgm:pt>
    <dgm:pt modelId="{AB66B64E-CB73-4AD3-8868-130DAB5E1321}" type="parTrans" cxnId="{E2AB8FC1-2EC5-43AF-B6DA-67F45F88E93C}">
      <dgm:prSet/>
      <dgm:spPr>
        <a:ln>
          <a:solidFill>
            <a:srgbClr val="002060"/>
          </a:solidFill>
        </a:ln>
      </dgm:spPr>
      <dgm:t>
        <a:bodyPr/>
        <a:lstStyle/>
        <a:p>
          <a:endParaRPr lang="ru-RU"/>
        </a:p>
      </dgm:t>
    </dgm:pt>
    <dgm:pt modelId="{753D4BDE-E25E-4F90-90A5-CE27807DF8E6}" type="sibTrans" cxnId="{E2AB8FC1-2EC5-43AF-B6DA-67F45F88E93C}">
      <dgm:prSet/>
      <dgm:spPr/>
      <dgm:t>
        <a:bodyPr/>
        <a:lstStyle/>
        <a:p>
          <a:endParaRPr lang="ru-RU"/>
        </a:p>
      </dgm:t>
    </dgm:pt>
    <dgm:pt modelId="{D13F85CB-C02E-47C3-9893-CC94E92FCBB1}" type="pres">
      <dgm:prSet presAssocID="{9876773B-DAAC-4819-AD29-8AB8D9C3F1C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D24065F-8248-49F5-B946-4EE36EA062A3}" type="pres">
      <dgm:prSet presAssocID="{93C8DACF-654E-4710-B457-42583A4E375B}" presName="centerShape" presStyleLbl="node0" presStyleIdx="0" presStyleCnt="1" custScaleX="204870" custScaleY="56642"/>
      <dgm:spPr/>
      <dgm:t>
        <a:bodyPr/>
        <a:lstStyle/>
        <a:p>
          <a:endParaRPr lang="ru-RU"/>
        </a:p>
      </dgm:t>
    </dgm:pt>
    <dgm:pt modelId="{9B4EC371-D1FF-46B8-8BBB-29B188FD8255}" type="pres">
      <dgm:prSet presAssocID="{40CDF660-9309-474D-A696-DCCC794BE157}" presName="parTrans" presStyleLbl="bgSibTrans2D1" presStyleIdx="0" presStyleCnt="3"/>
      <dgm:spPr/>
      <dgm:t>
        <a:bodyPr/>
        <a:lstStyle/>
        <a:p>
          <a:endParaRPr lang="ru-RU"/>
        </a:p>
      </dgm:t>
    </dgm:pt>
    <dgm:pt modelId="{A8EAD41D-219D-4033-AA86-90E2BFB537F7}" type="pres">
      <dgm:prSet presAssocID="{54351413-49E1-4C87-BF20-046BCBD0E9B9}" presName="node" presStyleLbl="node1" presStyleIdx="0" presStyleCnt="3" custScaleX="133629" custScaleY="438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B95B78-3FDE-4089-9EF7-E556EFD7E3C8}" type="pres">
      <dgm:prSet presAssocID="{D1BB6597-8418-47F8-9A55-155DA419AA0C}" presName="parTrans" presStyleLbl="bgSibTrans2D1" presStyleIdx="1" presStyleCnt="3"/>
      <dgm:spPr/>
      <dgm:t>
        <a:bodyPr/>
        <a:lstStyle/>
        <a:p>
          <a:endParaRPr lang="ru-RU"/>
        </a:p>
      </dgm:t>
    </dgm:pt>
    <dgm:pt modelId="{1AC3772E-47C7-48DE-9F3C-7F32EFCBC243}" type="pres">
      <dgm:prSet presAssocID="{7229996A-B1F6-4DE2-997A-656A72C34D0B}" presName="node" presStyleLbl="node1" presStyleIdx="1" presStyleCnt="3" custScaleX="146223" custScaleY="53008" custRadScaleRad="101220" custRadScaleInc="-26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4E4847-BEDD-4E4B-8C11-740051FCDD09}" type="pres">
      <dgm:prSet presAssocID="{AB66B64E-CB73-4AD3-8868-130DAB5E1321}" presName="parTrans" presStyleLbl="bgSibTrans2D1" presStyleIdx="2" presStyleCnt="3"/>
      <dgm:spPr/>
      <dgm:t>
        <a:bodyPr/>
        <a:lstStyle/>
        <a:p>
          <a:endParaRPr lang="ru-RU"/>
        </a:p>
      </dgm:t>
    </dgm:pt>
    <dgm:pt modelId="{FBCB601E-543F-474B-A053-62C843878B8D}" type="pres">
      <dgm:prSet presAssocID="{C2132A35-CE5A-42EB-9FDB-8AD6360A531D}" presName="node" presStyleLbl="node1" presStyleIdx="2" presStyleCnt="3" custScaleX="84146" custScaleY="702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4A6BEB0-4E74-40BD-8ECE-BD0E27214597}" type="presOf" srcId="{54351413-49E1-4C87-BF20-046BCBD0E9B9}" destId="{A8EAD41D-219D-4033-AA86-90E2BFB537F7}" srcOrd="0" destOrd="0" presId="urn:microsoft.com/office/officeart/2005/8/layout/radial4"/>
    <dgm:cxn modelId="{0B1EB372-A680-426F-83F1-08D0E8B5ED54}" type="presOf" srcId="{AB66B64E-CB73-4AD3-8868-130DAB5E1321}" destId="{EC4E4847-BEDD-4E4B-8C11-740051FCDD09}" srcOrd="0" destOrd="0" presId="urn:microsoft.com/office/officeart/2005/8/layout/radial4"/>
    <dgm:cxn modelId="{BDEE7CA7-54A9-48AB-9FFB-47739CECED9A}" srcId="{93C8DACF-654E-4710-B457-42583A4E375B}" destId="{54351413-49E1-4C87-BF20-046BCBD0E9B9}" srcOrd="0" destOrd="0" parTransId="{40CDF660-9309-474D-A696-DCCC794BE157}" sibTransId="{B99F98EB-7B85-4B2B-8668-6D7E5BD56FC4}"/>
    <dgm:cxn modelId="{C85A8D17-C84B-4A88-B822-19B83B33CEF8}" type="presOf" srcId="{93C8DACF-654E-4710-B457-42583A4E375B}" destId="{9D24065F-8248-49F5-B946-4EE36EA062A3}" srcOrd="0" destOrd="0" presId="urn:microsoft.com/office/officeart/2005/8/layout/radial4"/>
    <dgm:cxn modelId="{C12A2606-4CE5-4A5B-BDE3-8FF9B3531E2F}" type="presOf" srcId="{C2132A35-CE5A-42EB-9FDB-8AD6360A531D}" destId="{FBCB601E-543F-474B-A053-62C843878B8D}" srcOrd="0" destOrd="0" presId="urn:microsoft.com/office/officeart/2005/8/layout/radial4"/>
    <dgm:cxn modelId="{27A26B18-168C-4F8E-B166-53A054356189}" type="presOf" srcId="{7229996A-B1F6-4DE2-997A-656A72C34D0B}" destId="{1AC3772E-47C7-48DE-9F3C-7F32EFCBC243}" srcOrd="0" destOrd="0" presId="urn:microsoft.com/office/officeart/2005/8/layout/radial4"/>
    <dgm:cxn modelId="{32C839A3-DB4C-4FCE-A301-35B4AAD13120}" srcId="{9876773B-DAAC-4819-AD29-8AB8D9C3F1CE}" destId="{93C8DACF-654E-4710-B457-42583A4E375B}" srcOrd="0" destOrd="0" parTransId="{37B3A808-5428-42F0-BBAB-06CD6378505B}" sibTransId="{15F10922-802B-45DB-9723-4ABB6FAF4261}"/>
    <dgm:cxn modelId="{7D6BD2C4-8EF2-4395-A374-9CF70C6D7115}" type="presOf" srcId="{D1BB6597-8418-47F8-9A55-155DA419AA0C}" destId="{4FB95B78-3FDE-4089-9EF7-E556EFD7E3C8}" srcOrd="0" destOrd="0" presId="urn:microsoft.com/office/officeart/2005/8/layout/radial4"/>
    <dgm:cxn modelId="{8331AABB-C371-4966-B91A-B26C18C62D85}" type="presOf" srcId="{9876773B-DAAC-4819-AD29-8AB8D9C3F1CE}" destId="{D13F85CB-C02E-47C3-9893-CC94E92FCBB1}" srcOrd="0" destOrd="0" presId="urn:microsoft.com/office/officeart/2005/8/layout/radial4"/>
    <dgm:cxn modelId="{1890CA5A-E2D7-4BEC-BAEF-5B595232B902}" srcId="{93C8DACF-654E-4710-B457-42583A4E375B}" destId="{7229996A-B1F6-4DE2-997A-656A72C34D0B}" srcOrd="1" destOrd="0" parTransId="{D1BB6597-8418-47F8-9A55-155DA419AA0C}" sibTransId="{7B93889E-3EED-4DE3-A2C4-DBE49BB4CC67}"/>
    <dgm:cxn modelId="{E2AB8FC1-2EC5-43AF-B6DA-67F45F88E93C}" srcId="{93C8DACF-654E-4710-B457-42583A4E375B}" destId="{C2132A35-CE5A-42EB-9FDB-8AD6360A531D}" srcOrd="2" destOrd="0" parTransId="{AB66B64E-CB73-4AD3-8868-130DAB5E1321}" sibTransId="{753D4BDE-E25E-4F90-90A5-CE27807DF8E6}"/>
    <dgm:cxn modelId="{C4ED0063-EE52-4670-8088-2136866E2E49}" type="presOf" srcId="{40CDF660-9309-474D-A696-DCCC794BE157}" destId="{9B4EC371-D1FF-46B8-8BBB-29B188FD8255}" srcOrd="0" destOrd="0" presId="urn:microsoft.com/office/officeart/2005/8/layout/radial4"/>
    <dgm:cxn modelId="{88249DC8-92E3-4DEB-A2E6-FACA958892CF}" type="presParOf" srcId="{D13F85CB-C02E-47C3-9893-CC94E92FCBB1}" destId="{9D24065F-8248-49F5-B946-4EE36EA062A3}" srcOrd="0" destOrd="0" presId="urn:microsoft.com/office/officeart/2005/8/layout/radial4"/>
    <dgm:cxn modelId="{6877233A-70CB-484C-849C-506C6A4C2699}" type="presParOf" srcId="{D13F85CB-C02E-47C3-9893-CC94E92FCBB1}" destId="{9B4EC371-D1FF-46B8-8BBB-29B188FD8255}" srcOrd="1" destOrd="0" presId="urn:microsoft.com/office/officeart/2005/8/layout/radial4"/>
    <dgm:cxn modelId="{DFA247C2-3B75-4943-A9A6-7253D781B656}" type="presParOf" srcId="{D13F85CB-C02E-47C3-9893-CC94E92FCBB1}" destId="{A8EAD41D-219D-4033-AA86-90E2BFB537F7}" srcOrd="2" destOrd="0" presId="urn:microsoft.com/office/officeart/2005/8/layout/radial4"/>
    <dgm:cxn modelId="{7EC8B265-8237-460C-A617-BE2FEA412258}" type="presParOf" srcId="{D13F85CB-C02E-47C3-9893-CC94E92FCBB1}" destId="{4FB95B78-3FDE-4089-9EF7-E556EFD7E3C8}" srcOrd="3" destOrd="0" presId="urn:microsoft.com/office/officeart/2005/8/layout/radial4"/>
    <dgm:cxn modelId="{1CFE5151-4791-4B9F-89F2-B57D207406CD}" type="presParOf" srcId="{D13F85CB-C02E-47C3-9893-CC94E92FCBB1}" destId="{1AC3772E-47C7-48DE-9F3C-7F32EFCBC243}" srcOrd="4" destOrd="0" presId="urn:microsoft.com/office/officeart/2005/8/layout/radial4"/>
    <dgm:cxn modelId="{19BFC33A-06CC-4262-9C6C-41CB05604BF6}" type="presParOf" srcId="{D13F85CB-C02E-47C3-9893-CC94E92FCBB1}" destId="{EC4E4847-BEDD-4E4B-8C11-740051FCDD09}" srcOrd="5" destOrd="0" presId="urn:microsoft.com/office/officeart/2005/8/layout/radial4"/>
    <dgm:cxn modelId="{6B609AA1-8808-4BF4-83A3-F1E32EA1BA5C}" type="presParOf" srcId="{D13F85CB-C02E-47C3-9893-CC94E92FCBB1}" destId="{FBCB601E-543F-474B-A053-62C843878B8D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24065F-8248-49F5-B946-4EE36EA062A3}">
      <dsp:nvSpPr>
        <dsp:cNvPr id="0" name=""/>
        <dsp:cNvSpPr/>
      </dsp:nvSpPr>
      <dsp:spPr>
        <a:xfrm>
          <a:off x="1018218" y="2436857"/>
          <a:ext cx="3079772" cy="851488"/>
        </a:xfrm>
        <a:prstGeom prst="ellipse">
          <a:avLst/>
        </a:prstGeom>
        <a:solidFill>
          <a:schemeClr val="accent3">
            <a:lumMod val="40000"/>
            <a:lumOff val="60000"/>
          </a:schemeClr>
        </a:solidFill>
        <a:ln>
          <a:solidFill>
            <a:srgbClr val="002060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Дополнительное</a:t>
          </a:r>
          <a:r>
            <a:rPr lang="ru-RU" sz="1500" kern="1200" dirty="0" smtClean="0"/>
            <a:t> </a:t>
          </a: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образование</a:t>
          </a:r>
          <a:r>
            <a:rPr lang="ru-RU" sz="1500" kern="1200" dirty="0" smtClean="0"/>
            <a:t> </a:t>
          </a:r>
          <a:endParaRPr lang="ru-RU" sz="1500" kern="1200" dirty="0"/>
        </a:p>
      </dsp:txBody>
      <dsp:txXfrm>
        <a:off x="1469240" y="2561555"/>
        <a:ext cx="2177728" cy="602092"/>
      </dsp:txXfrm>
    </dsp:sp>
    <dsp:sp modelId="{9B4EC371-D1FF-46B8-8BBB-29B188FD8255}">
      <dsp:nvSpPr>
        <dsp:cNvPr id="0" name=""/>
        <dsp:cNvSpPr/>
      </dsp:nvSpPr>
      <dsp:spPr>
        <a:xfrm rot="12900000">
          <a:off x="779201" y="1846558"/>
          <a:ext cx="1267552" cy="428435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solidFill>
            <a:srgbClr val="002060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8EAD41D-219D-4033-AA86-90E2BFB537F7}">
      <dsp:nvSpPr>
        <dsp:cNvPr id="0" name=""/>
        <dsp:cNvSpPr/>
      </dsp:nvSpPr>
      <dsp:spPr>
        <a:xfrm>
          <a:off x="-60370" y="1446947"/>
          <a:ext cx="1908379" cy="500617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>
          <a:solidFill>
            <a:srgbClr val="002060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Государство</a:t>
          </a:r>
          <a:r>
            <a:rPr lang="ru-RU" sz="2700" kern="1200" dirty="0" smtClean="0">
              <a:solidFill>
                <a:srgbClr val="002060"/>
              </a:solidFill>
            </a:rPr>
            <a:t> </a:t>
          </a:r>
          <a:endParaRPr lang="ru-RU" sz="2700" kern="1200" dirty="0">
            <a:solidFill>
              <a:srgbClr val="002060"/>
            </a:solidFill>
          </a:endParaRPr>
        </a:p>
      </dsp:txBody>
      <dsp:txXfrm>
        <a:off x="-45707" y="1461610"/>
        <a:ext cx="1879053" cy="471291"/>
      </dsp:txXfrm>
    </dsp:sp>
    <dsp:sp modelId="{4FB95B78-3FDE-4089-9EF7-E556EFD7E3C8}">
      <dsp:nvSpPr>
        <dsp:cNvPr id="0" name=""/>
        <dsp:cNvSpPr/>
      </dsp:nvSpPr>
      <dsp:spPr>
        <a:xfrm rot="16106256">
          <a:off x="1752574" y="1362822"/>
          <a:ext cx="1540930" cy="428435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solidFill>
            <a:srgbClr val="002060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AC3772E-47C7-48DE-9F3C-7F32EFCBC243}">
      <dsp:nvSpPr>
        <dsp:cNvPr id="0" name=""/>
        <dsp:cNvSpPr/>
      </dsp:nvSpPr>
      <dsp:spPr>
        <a:xfrm>
          <a:off x="1457914" y="504055"/>
          <a:ext cx="2088236" cy="605613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>
          <a:solidFill>
            <a:srgbClr val="002060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Человек</a:t>
          </a:r>
          <a:r>
            <a:rPr lang="ru-RU" sz="1600" kern="1200" dirty="0" smtClean="0">
              <a:solidFill>
                <a:srgbClr val="002060"/>
              </a:solidFill>
            </a:rPr>
            <a:t> </a:t>
          </a:r>
          <a:endParaRPr lang="ru-RU" sz="1600" kern="1200" dirty="0">
            <a:solidFill>
              <a:srgbClr val="002060"/>
            </a:solidFill>
          </a:endParaRPr>
        </a:p>
      </dsp:txBody>
      <dsp:txXfrm>
        <a:off x="1475652" y="521793"/>
        <a:ext cx="2052760" cy="570137"/>
      </dsp:txXfrm>
    </dsp:sp>
    <dsp:sp modelId="{EC4E4847-BEDD-4E4B-8C11-740051FCDD09}">
      <dsp:nvSpPr>
        <dsp:cNvPr id="0" name=""/>
        <dsp:cNvSpPr/>
      </dsp:nvSpPr>
      <dsp:spPr>
        <a:xfrm rot="19500000">
          <a:off x="3069455" y="1846558"/>
          <a:ext cx="1267552" cy="428435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solidFill>
            <a:srgbClr val="002060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BCB601E-543F-474B-A053-62C843878B8D}">
      <dsp:nvSpPr>
        <dsp:cNvPr id="0" name=""/>
        <dsp:cNvSpPr/>
      </dsp:nvSpPr>
      <dsp:spPr>
        <a:xfrm>
          <a:off x="3621538" y="1296006"/>
          <a:ext cx="1201703" cy="802499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>
          <a:solidFill>
            <a:srgbClr val="002060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Общество</a:t>
          </a:r>
          <a:r>
            <a:rPr lang="ru-RU" sz="4500" kern="1200" dirty="0" smtClean="0"/>
            <a:t> </a:t>
          </a:r>
          <a:endParaRPr lang="ru-RU" sz="4500" kern="1200" dirty="0"/>
        </a:p>
      </dsp:txBody>
      <dsp:txXfrm>
        <a:off x="3645042" y="1319510"/>
        <a:ext cx="1154695" cy="7554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857EEA-DF5B-4D33-B070-6E321CA4F046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4D4E06-8CED-4800-BCA4-1642FC16DE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0390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775A3-E604-48CE-9237-FFA094EA1A15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1ABEF-122A-4508-BC35-1772CEB1A1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07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775A3-E604-48CE-9237-FFA094EA1A15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1ABEF-122A-4508-BC35-1772CEB1A1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5989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775A3-E604-48CE-9237-FFA094EA1A15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1ABEF-122A-4508-BC35-1772CEB1A1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0073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775A3-E604-48CE-9237-FFA094EA1A15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1ABEF-122A-4508-BC35-1772CEB1A1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2605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775A3-E604-48CE-9237-FFA094EA1A15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1ABEF-122A-4508-BC35-1772CEB1A1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9500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775A3-E604-48CE-9237-FFA094EA1A15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1ABEF-122A-4508-BC35-1772CEB1A1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1183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775A3-E604-48CE-9237-FFA094EA1A15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1ABEF-122A-4508-BC35-1772CEB1A1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1019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775A3-E604-48CE-9237-FFA094EA1A15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1ABEF-122A-4508-BC35-1772CEB1A1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9601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775A3-E604-48CE-9237-FFA094EA1A15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1ABEF-122A-4508-BC35-1772CEB1A1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0505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775A3-E604-48CE-9237-FFA094EA1A15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1ABEF-122A-4508-BC35-1772CEB1A1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8870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775A3-E604-48CE-9237-FFA094EA1A15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1ABEF-122A-4508-BC35-1772CEB1A1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246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otGrid">
          <a:fgClr>
            <a:schemeClr val="accent3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775A3-E604-48CE-9237-FFA094EA1A15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1ABEF-122A-4508-BC35-1772CEB1A1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0154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boriskuprianoff2012@yandex.ru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988840"/>
            <a:ext cx="7992888" cy="2448272"/>
          </a:xfrm>
          <a:ln w="57150">
            <a:noFill/>
          </a:ln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Участие семей в финансировании занятий </a:t>
            </a:r>
            <a:r>
              <a:rPr lang="ru-RU" b="1" i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детей</a:t>
            </a:r>
            <a:br>
              <a:rPr lang="ru-RU" b="1" i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дополнительным образованием</a:t>
            </a:r>
            <a:endParaRPr lang="ru-RU" b="1" i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47864" y="4941168"/>
            <a:ext cx="5808347" cy="1584176"/>
          </a:xfrm>
          <a:noFill/>
        </p:spPr>
        <p:txBody>
          <a:bodyPr>
            <a:normAutofit fontScale="47500" lnSpcReduction="20000"/>
          </a:bodyPr>
          <a:lstStyle/>
          <a:p>
            <a:pPr algn="r"/>
            <a:r>
              <a:rPr lang="ru-RU" sz="4200" b="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Борис Куприянов </a:t>
            </a:r>
          </a:p>
          <a:p>
            <a:pPr algn="r"/>
            <a:r>
              <a:rPr lang="ru-RU" sz="4200" b="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научный сотрудник Центра социально-экономического развития школы Института  образования Национального исследовательского  университета  "Высшая школа экономики</a:t>
            </a:r>
            <a:r>
              <a:rPr lang="ru-RU" sz="4200" b="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"</a:t>
            </a:r>
          </a:p>
          <a:p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0142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712968" cy="720080"/>
          </a:xfrm>
          <a:ln w="38100">
            <a:noFill/>
          </a:ln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Концепция </a:t>
            </a: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развития 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дополнительного </a:t>
            </a: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образования детей </a:t>
            </a:r>
          </a:p>
        </p:txBody>
      </p:sp>
      <p:graphicFrame>
        <p:nvGraphicFramePr>
          <p:cNvPr id="5" name="Объект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5854869"/>
              </p:ext>
            </p:extLst>
          </p:nvPr>
        </p:nvGraphicFramePr>
        <p:xfrm>
          <a:off x="4283968" y="2852937"/>
          <a:ext cx="4762872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72080" y="3501008"/>
            <a:ext cx="3954389" cy="286232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трансформация запросов семей </a:t>
            </a:r>
          </a:p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детей формируют новые вызовы,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стимулируя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использование </a:t>
            </a:r>
          </a:p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конкурентных преимуществ </a:t>
            </a:r>
          </a:p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отечественной системы </a:t>
            </a:r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дополнительного образования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детей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поиск новых подходов и средст</a:t>
            </a:r>
            <a:r>
              <a:rPr lang="ru-RU" sz="2000" dirty="0">
                <a:solidFill>
                  <a:srgbClr val="002060"/>
                </a:solidFill>
              </a:rPr>
              <a:t>в 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16016" y="1412776"/>
            <a:ext cx="4139952" cy="163121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Растет число детей дошкольного возраста, вовлеченных в дополнительные общеобразовательные программы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1399" y="1412776"/>
            <a:ext cx="4082798" cy="163121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последние годы отмечается рост заинтересованности семей в 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дополнительном образовании детей,  в том числе на платной основе</a:t>
            </a:r>
            <a:endParaRPr lang="ru-RU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72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0"/>
            <a:ext cx="7740352" cy="1196752"/>
          </a:xfrm>
        </p:spPr>
        <p:txBody>
          <a:bodyPr>
            <a:noAutofit/>
          </a:bodyPr>
          <a:lstStyle/>
          <a:p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Исследования </a:t>
            </a:r>
            <a:r>
              <a:rPr lang="ru-RU" sz="24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осуществлено в рамках Программы фундаментальных исследований НИУ ВШЭ </a:t>
            </a:r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2012 и 2013 гг.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 2012 года в Мониторинг экономики образования НИУ ВШЭ включены обследования дополнительного образования детей: </a:t>
            </a:r>
            <a:endParaRPr lang="ru-RU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2012 году - опрос руководителей учреждений дополнительного образования детей, </a:t>
            </a:r>
            <a:endParaRPr lang="ru-RU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2013 году - опросы родителей школьников, посещающих дополнительные занятия, родителей в учреждениях дополнительного образования детей, руководителей и педагогов учреждений.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14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1400" dirty="0" smtClean="0">
                <a:solidFill>
                  <a:schemeClr val="bg1"/>
                </a:solidFill>
              </a:rPr>
              <a:t>201</a:t>
            </a:r>
            <a:r>
              <a:rPr lang="ru-RU" sz="1400" dirty="0">
                <a:solidFill>
                  <a:schemeClr val="bg1"/>
                </a:solidFill>
              </a:rPr>
              <a:t>4</a:t>
            </a:r>
            <a:endParaRPr kumimoji="1" lang="ru-RU" sz="1400" dirty="0">
              <a:solidFill>
                <a:schemeClr val="bg1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1862149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083943746"/>
              </p:ext>
            </p:extLst>
          </p:nvPr>
        </p:nvGraphicFramePr>
        <p:xfrm>
          <a:off x="179512" y="1124744"/>
          <a:ext cx="4316288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Содержимое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11081043"/>
              </p:ext>
            </p:extLst>
          </p:nvPr>
        </p:nvGraphicFramePr>
        <p:xfrm>
          <a:off x="4860032" y="1988840"/>
          <a:ext cx="4032448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259632" y="116632"/>
            <a:ext cx="39604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Распределение нагрузки на инфраструктуру</a:t>
            </a:r>
            <a:br>
              <a:rPr lang="ru-RU" sz="20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дополнительного образования (%)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76056" y="119626"/>
            <a:ext cx="40679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Готовность родителей участвовать </a:t>
            </a:r>
            <a:endParaRPr lang="ru-RU" sz="2000" b="1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финансировании занятий детей  </a:t>
            </a:r>
            <a:endParaRPr lang="ru-RU" sz="2000" b="1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дополнительным </a:t>
            </a:r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образованием </a:t>
            </a:r>
            <a:endParaRPr lang="ru-RU" sz="2000" b="1" i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родители школьников, в %</a:t>
            </a:r>
            <a:r>
              <a:rPr lang="ru-RU" sz="2000" i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000" dirty="0"/>
          </a:p>
        </p:txBody>
      </p:sp>
      <p:graphicFrame>
        <p:nvGraphicFramePr>
          <p:cNvPr id="10" name="Содержимое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3816237"/>
              </p:ext>
            </p:extLst>
          </p:nvPr>
        </p:nvGraphicFramePr>
        <p:xfrm>
          <a:off x="4860032" y="5229200"/>
          <a:ext cx="4104456" cy="1296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34727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755576" y="0"/>
            <a:ext cx="8136904" cy="1340768"/>
          </a:xfrm>
        </p:spPr>
        <p:txBody>
          <a:bodyPr>
            <a:normAutofit/>
          </a:bodyPr>
          <a:lstStyle/>
          <a:p>
            <a:pPr algn="ctr"/>
            <a:r>
              <a:rPr lang="ru-RU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Расходы  </a:t>
            </a:r>
            <a:r>
              <a:rPr lang="ru-RU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родителей на занятия детей дополнительным образованием</a:t>
            </a:r>
            <a:r>
              <a:rPr lang="ru-RU" sz="28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Мониторинг экономики образования, руб.</a:t>
            </a:r>
            <a:endParaRPr lang="ru-RU" sz="2200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8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81875133"/>
              </p:ext>
            </p:extLst>
          </p:nvPr>
        </p:nvGraphicFramePr>
        <p:xfrm>
          <a:off x="107506" y="1340768"/>
          <a:ext cx="8928989" cy="5328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3140"/>
                <a:gridCol w="894783"/>
                <a:gridCol w="1075218"/>
                <a:gridCol w="1308962"/>
                <a:gridCol w="1308962"/>
                <a:gridCol w="1308962"/>
                <a:gridCol w="1308962"/>
              </a:tblGrid>
              <a:tr h="2796663">
                <a:tc>
                  <a:txBody>
                    <a:bodyPr/>
                    <a:lstStyle/>
                    <a:p>
                      <a:pPr algn="ctr" fontAlgn="ctr"/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700" marR="12700" marT="1270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Среднее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700" marR="12700" marT="1270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Москва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700" marR="12700" marT="1270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Город с населением свыше 1 </a:t>
                      </a:r>
                      <a:r>
                        <a:rPr lang="ru-RU" sz="20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млн, жителей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700" marR="12700" marT="1270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Город с населением от 100 до 1 млн, жителей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700" marR="12700" marT="1270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Город с населением до 100 </a:t>
                      </a:r>
                      <a:r>
                        <a:rPr lang="ru-RU" sz="20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</a:t>
                      </a:r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жителей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700" marR="12700" marT="12700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Поселок городского типа + Село</a:t>
                      </a:r>
                      <a:endParaRPr lang="ru-RU" sz="2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700" marR="12700" marT="12700" marB="0" vert="vert270" anchor="ctr"/>
                </a:tc>
              </a:tr>
              <a:tr h="12760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Текущие расходы </a:t>
                      </a:r>
                      <a:endParaRPr lang="ru-RU" sz="2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3576</a:t>
                      </a:r>
                      <a:endParaRPr lang="ru-RU" sz="2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7319,3</a:t>
                      </a:r>
                      <a:endParaRPr lang="ru-RU" sz="2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3711,7</a:t>
                      </a:r>
                      <a:endParaRPr lang="ru-RU" sz="2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2916,3</a:t>
                      </a:r>
                      <a:endParaRPr lang="ru-RU" sz="2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20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1836,5</a:t>
                      </a:r>
                    </a:p>
                    <a:p>
                      <a:pPr algn="ctr" fontAlgn="ctr"/>
                      <a:endParaRPr lang="ru-RU" sz="2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20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1280,3</a:t>
                      </a:r>
                    </a:p>
                    <a:p>
                      <a:pPr algn="ctr" fontAlgn="ctr"/>
                      <a:endParaRPr lang="ru-RU" sz="2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700" marR="12700" marT="12700" marB="0" anchor="ctr"/>
                </a:tc>
              </a:tr>
              <a:tr h="12558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Готовность платить</a:t>
                      </a:r>
                      <a:endParaRPr lang="ru-RU" sz="2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4204</a:t>
                      </a:r>
                      <a:endParaRPr lang="ru-RU" sz="2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7707,7</a:t>
                      </a:r>
                      <a:endParaRPr lang="ru-RU" sz="2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4155,7</a:t>
                      </a:r>
                      <a:endParaRPr lang="ru-RU" sz="2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3348,3</a:t>
                      </a:r>
                      <a:endParaRPr lang="ru-RU" sz="2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2168,9</a:t>
                      </a:r>
                      <a:endParaRPr lang="ru-RU" sz="2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1911,2</a:t>
                      </a:r>
                      <a:endParaRPr lang="ru-RU" sz="2200" b="0" i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2700" marR="12700" marT="1270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674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0"/>
            <a:ext cx="7740352" cy="1124744"/>
          </a:xfrm>
        </p:spPr>
        <p:txBody>
          <a:bodyPr>
            <a:noAutofit/>
          </a:bodyPr>
          <a:lstStyle/>
          <a:p>
            <a:pPr algn="ctr"/>
            <a:r>
              <a:rPr lang="ru-RU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Различия в расходах на дополнительные занятия в зависимости от материального положения семьи  </a:t>
            </a:r>
            <a:r>
              <a:rPr lang="ru-RU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Опрос родителей школьников, </a:t>
            </a:r>
            <a:r>
              <a:rPr lang="ru-RU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МЭО-2013 </a:t>
            </a:r>
            <a:r>
              <a:rPr lang="ru-RU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372903235"/>
              </p:ext>
            </p:extLst>
          </p:nvPr>
        </p:nvGraphicFramePr>
        <p:xfrm>
          <a:off x="0" y="1196752"/>
          <a:ext cx="9144000" cy="52565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8184"/>
                <a:gridCol w="2915816"/>
              </a:tblGrid>
              <a:tr h="10079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Материальное положение семьи</a:t>
                      </a:r>
                      <a:endParaRPr lang="ru-RU" sz="2400" i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 dirty="0">
                          <a:latin typeface="Times New Roman" pitchFamily="18" charset="0"/>
                          <a:cs typeface="Times New Roman" pitchFamily="18" charset="0"/>
                        </a:rPr>
                        <a:t>Средняя</a:t>
                      </a:r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kern="1200" dirty="0">
                          <a:latin typeface="Times New Roman" pitchFamily="18" charset="0"/>
                          <a:cs typeface="Times New Roman" pitchFamily="18" charset="0"/>
                        </a:rPr>
                        <a:t>оплата</a:t>
                      </a:r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2400" kern="1200" dirty="0">
                          <a:latin typeface="Times New Roman" pitchFamily="18" charset="0"/>
                          <a:cs typeface="Times New Roman" pitchFamily="18" charset="0"/>
                        </a:rPr>
                        <a:t>руб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. в </a:t>
                      </a:r>
                      <a:r>
                        <a:rPr lang="ru-RU" sz="24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месяц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400" i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8399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Материально 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обеспечены, можем позволить себе дорогостоящий отпуск и покупку автомобиля (N=98)</a:t>
                      </a:r>
                      <a:endParaRPr lang="ru-RU" sz="2000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7617,65</a:t>
                      </a:r>
                      <a:endParaRPr lang="ru-RU" sz="2400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13156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Достаточно </a:t>
                      </a: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обеспечены материально, но для покупки автомобиля и дорогостоящего отпуска пришлось бы залезть в долги (N=551)</a:t>
                      </a:r>
                      <a:endParaRPr lang="ru-RU" sz="2000" b="1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3869,62</a:t>
                      </a:r>
                      <a:endParaRPr lang="ru-RU" sz="2400" b="1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8399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На 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еду и одежду хватает, но покупка телевизора, холодильника и т. п. представляет трудности (N=375)</a:t>
                      </a:r>
                      <a:endParaRPr lang="ru-RU" sz="2000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2531,25</a:t>
                      </a:r>
                      <a:endParaRPr lang="ru-RU" sz="2400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12530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На ежедневные расходы хватает, но покупка одежды уже представляет трудности (N=108)</a:t>
                      </a:r>
                      <a:endParaRPr lang="ru-RU" sz="2000" b="1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2197,86</a:t>
                      </a:r>
                      <a:endParaRPr lang="ru-RU" sz="2400" b="1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7255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22470" y="53373"/>
            <a:ext cx="7355160" cy="922114"/>
          </a:xfrm>
          <a:noFill/>
        </p:spPr>
        <p:txBody>
          <a:bodyPr>
            <a:noAutofit/>
          </a:bodyPr>
          <a:lstStyle/>
          <a:p>
            <a:r>
              <a:rPr lang="ru-RU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Оплата за занятия детей дополнительным образованием (в %)</a:t>
            </a:r>
            <a:endParaRPr lang="ru-RU" sz="32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040929043"/>
              </p:ext>
            </p:extLst>
          </p:nvPr>
        </p:nvGraphicFramePr>
        <p:xfrm>
          <a:off x="251520" y="1286259"/>
          <a:ext cx="4179704" cy="5005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561203138"/>
              </p:ext>
            </p:extLst>
          </p:nvPr>
        </p:nvGraphicFramePr>
        <p:xfrm>
          <a:off x="4301453" y="1265554"/>
          <a:ext cx="4824536" cy="5027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940643" y="5913566"/>
            <a:ext cx="13555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в школе </a:t>
            </a: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60232" y="5636566"/>
            <a:ext cx="224112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организациях</a:t>
            </a: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дополнительного</a:t>
            </a: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3168320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Объект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612950261"/>
                  </p:ext>
                </p:extLst>
              </p:nvPr>
            </p:nvGraphicFramePr>
            <p:xfrm>
              <a:off x="179512" y="188640"/>
              <a:ext cx="8856984" cy="640340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608512"/>
                    <a:gridCol w="720080"/>
                    <a:gridCol w="3528392"/>
                  </a:tblGrid>
                  <a:tr h="1015678">
                    <a:tc>
                      <a:txBody>
                        <a:bodyPr/>
                        <a:lstStyle/>
                        <a:p>
                          <a:r>
                            <a:rPr lang="ru-RU" sz="1800" dirty="0" smtClean="0"/>
                            <a:t>Платность</a:t>
                          </a:r>
                          <a:r>
                            <a:rPr lang="ru-RU" sz="1800" baseline="0" dirty="0" smtClean="0"/>
                            <a:t> </a:t>
                          </a:r>
                          <a:r>
                            <a:rPr lang="ru-RU" sz="1800" kern="1200" baseline="0" dirty="0" smtClean="0"/>
                            <a:t>как фактор ограничивающий доступность  занятий дополнительным образованием  </a:t>
                          </a:r>
                          <a:endParaRPr lang="ru-RU" sz="1800" b="1" kern="1200" baseline="0" dirty="0">
                            <a:solidFill>
                              <a:schemeClr val="lt1"/>
                            </a:solidFill>
                            <a:latin typeface="Times New Roman" pitchFamily="18" charset="0"/>
                            <a:ea typeface="+mn-ea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tx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ru-RU" sz="1800" dirty="0" smtClean="0"/>
                            <a:t>В %</a:t>
                          </a:r>
                          <a:endParaRPr lang="ru-RU" sz="18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tx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ru-RU" sz="1800" dirty="0" smtClean="0"/>
                            <a:t>Выводы</a:t>
                          </a:r>
                          <a:endParaRPr lang="ru-RU" sz="18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tx2">
                            <a:lumMod val="75000"/>
                          </a:schemeClr>
                        </a:solidFill>
                      </a:tcPr>
                    </a:tc>
                  </a:tr>
                  <a:tr h="1288578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000" kern="12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Родительская</a:t>
                          </a:r>
                          <a:r>
                            <a:rPr lang="ru-RU" sz="2000" kern="1200" baseline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п</a:t>
                          </a:r>
                          <a:r>
                            <a:rPr lang="ru-RU" sz="2000" kern="12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лата как барьер увеличения объема занятий в организациях дополнительного </a:t>
                          </a:r>
                          <a:r>
                            <a:rPr lang="ru-RU" sz="2000" kern="12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образования</a:t>
                          </a:r>
                          <a:endParaRPr lang="ru-RU" sz="2000" kern="1200" dirty="0" smtClean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8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8,8</a:t>
                          </a:r>
                        </a:p>
                        <a:p>
                          <a:endParaRPr lang="ru-RU" sz="18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8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Цены</a:t>
                          </a:r>
                          <a:r>
                            <a:rPr lang="ru-RU" sz="1800" baseline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не значительно ограничивают </a:t>
                          </a:r>
                          <a:r>
                            <a:rPr lang="ru-RU" sz="18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увеличение объема  занятий посещаемых детьми</a:t>
                          </a:r>
                          <a:endParaRPr lang="ru-RU" sz="1800" b="0" dirty="0">
                            <a:solidFill>
                              <a:srgbClr val="002060"/>
                            </a:solidFill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</a:tr>
                  <a:tr h="1455805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000" kern="1200" dirty="0" smtClean="0">
                              <a:solidFill>
                                <a:schemeClr val="dk1"/>
                              </a:solidFill>
                              <a:latin typeface="Times New Roman" pitchFamily="18" charset="0"/>
                              <a:ea typeface="+mn-ea"/>
                              <a:cs typeface="Times New Roman" pitchFamily="18" charset="0"/>
                            </a:rPr>
                            <a:t>Привлекательные  для родителей и ребенка занятия оказались слишком дороги, пришлось согласиться на менее привлекательные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2000" kern="1200" dirty="0" smtClean="0">
                              <a:solidFill>
                                <a:schemeClr val="dk1"/>
                              </a:solidFill>
                              <a:latin typeface="Times New Roman" pitchFamily="18" charset="0"/>
                              <a:ea typeface="+mn-ea"/>
                              <a:cs typeface="Times New Roman" pitchFamily="18" charset="0"/>
                            </a:rPr>
                            <a:t>13,2</a:t>
                          </a:r>
                          <a:endParaRPr lang="ru-RU" sz="2000" kern="1200" dirty="0">
                            <a:solidFill>
                              <a:schemeClr val="dk1"/>
                            </a:solidFill>
                            <a:latin typeface="Times New Roman" pitchFamily="18" charset="0"/>
                            <a:ea typeface="+mn-ea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2000" kern="1200" dirty="0" smtClean="0">
                              <a:solidFill>
                                <a:schemeClr val="dk1"/>
                              </a:solidFill>
                              <a:latin typeface="Times New Roman" pitchFamily="18" charset="0"/>
                              <a:ea typeface="+mn-ea"/>
                              <a:cs typeface="Times New Roman" pitchFamily="18" charset="0"/>
                            </a:rPr>
                            <a:t>Проблемы с доступностью занятий дополнительным образованием  фиксирует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type m:val="skw"/>
                                  <m:ctrlPr>
                                    <a:rPr lang="ru-RU" sz="2000" kern="1200" smtClean="0">
                                      <a:solidFill>
                                        <a:schemeClr val="dk1"/>
                                      </a:solidFill>
                                      <a:latin typeface="Times New Roman" pitchFamily="18" charset="0"/>
                                      <a:ea typeface="+mn-ea"/>
                                      <a:cs typeface="Times New Roman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sz="2000" kern="1200" smtClean="0">
                                      <a:solidFill>
                                        <a:schemeClr val="dk1"/>
                                      </a:solidFill>
                                      <a:latin typeface="Times New Roman" pitchFamily="18" charset="0"/>
                                      <a:ea typeface="+mn-ea"/>
                                      <a:cs typeface="Times New Roman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ru-RU" sz="2000" kern="1200" smtClean="0">
                                      <a:solidFill>
                                        <a:schemeClr val="dk1"/>
                                      </a:solidFill>
                                      <a:latin typeface="Times New Roman" pitchFamily="18" charset="0"/>
                                      <a:ea typeface="+mn-ea"/>
                                      <a:cs typeface="Times New Roman" pitchFamily="18" charset="0"/>
                                    </a:rPr>
                                    <m:t>8</m:t>
                                  </m:r>
                                </m:den>
                              </m:f>
                            </m:oMath>
                          </a14:m>
                          <a:r>
                            <a:rPr lang="ru-RU" sz="2000" kern="1200" dirty="0" smtClean="0">
                              <a:solidFill>
                                <a:schemeClr val="dk1"/>
                              </a:solidFill>
                              <a:latin typeface="Times New Roman" pitchFamily="18" charset="0"/>
                              <a:ea typeface="+mn-ea"/>
                              <a:cs typeface="Times New Roman" pitchFamily="18" charset="0"/>
                            </a:rPr>
                            <a:t> родителей </a:t>
                          </a:r>
                          <a:endParaRPr lang="ru-RU" sz="2000" kern="1200" dirty="0">
                            <a:solidFill>
                              <a:schemeClr val="dk1"/>
                            </a:solidFill>
                            <a:latin typeface="Times New Roman" pitchFamily="18" charset="0"/>
                            <a:ea typeface="+mn-ea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</a:tr>
                  <a:tr h="1204709">
                    <a:tc>
                      <a:txBody>
                        <a:bodyPr/>
                        <a:lstStyle/>
                        <a:p>
                          <a:r>
                            <a:rPr lang="ru-RU" sz="2000" kern="1200" dirty="0" smtClean="0">
                              <a:solidFill>
                                <a:schemeClr val="dk1"/>
                              </a:solidFill>
                              <a:latin typeface="Times New Roman" pitchFamily="18" charset="0"/>
                              <a:ea typeface="+mn-ea"/>
                              <a:cs typeface="Times New Roman" pitchFamily="18" charset="0"/>
                            </a:rPr>
                            <a:t>Рост платы за занятия стал причиной прерывания ребенком занятий дополнительным образованием</a:t>
                          </a:r>
                          <a:endParaRPr lang="ru-RU" sz="2000" kern="1200" dirty="0">
                            <a:solidFill>
                              <a:schemeClr val="dk1"/>
                            </a:solidFill>
                            <a:latin typeface="Times New Roman" pitchFamily="18" charset="0"/>
                            <a:ea typeface="+mn-ea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2000" kern="1200" dirty="0" smtClean="0">
                              <a:solidFill>
                                <a:schemeClr val="dk1"/>
                              </a:solidFill>
                              <a:latin typeface="Times New Roman" pitchFamily="18" charset="0"/>
                              <a:ea typeface="+mn-ea"/>
                              <a:cs typeface="Times New Roman" pitchFamily="18" charset="0"/>
                            </a:rPr>
                            <a:t>5,4 </a:t>
                          </a:r>
                          <a:endParaRPr lang="ru-RU" sz="2000" kern="1200" dirty="0">
                            <a:solidFill>
                              <a:schemeClr val="dk1"/>
                            </a:solidFill>
                            <a:latin typeface="Times New Roman" pitchFamily="18" charset="0"/>
                            <a:ea typeface="+mn-ea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2000" kern="1200" dirty="0" smtClean="0">
                              <a:solidFill>
                                <a:schemeClr val="dk1"/>
                              </a:solidFill>
                              <a:latin typeface="Times New Roman" pitchFamily="18" charset="0"/>
                              <a:ea typeface="+mn-ea"/>
                              <a:cs typeface="Times New Roman" pitchFamily="18" charset="0"/>
                            </a:rPr>
                            <a:t>Увеличение стоимости занятий для большинства семей не ограничивают доступность </a:t>
                          </a:r>
                          <a:endParaRPr lang="ru-RU" sz="2000" kern="1200" dirty="0">
                            <a:solidFill>
                              <a:schemeClr val="dk1"/>
                            </a:solidFill>
                            <a:latin typeface="Times New Roman" pitchFamily="18" charset="0"/>
                            <a:ea typeface="+mn-ea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</a:tr>
                  <a:tr h="1204709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000" kern="1200" dirty="0" smtClean="0">
                              <a:solidFill>
                                <a:schemeClr val="dk1"/>
                              </a:solidFill>
                              <a:latin typeface="Times New Roman" pitchFamily="18" charset="0"/>
                              <a:ea typeface="+mn-ea"/>
                              <a:cs typeface="Times New Roman" pitchFamily="18" charset="0"/>
                            </a:rPr>
                            <a:t>Бесплатность или доступность как причина выбора программы дополнительного образования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2000" kern="1200" dirty="0" smtClean="0">
                              <a:solidFill>
                                <a:schemeClr val="dk1"/>
                              </a:solidFill>
                              <a:latin typeface="Times New Roman" pitchFamily="18" charset="0"/>
                              <a:ea typeface="+mn-ea"/>
                              <a:cs typeface="Times New Roman" pitchFamily="18" charset="0"/>
                            </a:rPr>
                            <a:t>24</a:t>
                          </a:r>
                          <a:endParaRPr lang="ru-RU" sz="2000" kern="1200" dirty="0">
                            <a:solidFill>
                              <a:schemeClr val="dk1"/>
                            </a:solidFill>
                            <a:latin typeface="Times New Roman" pitchFamily="18" charset="0"/>
                            <a:ea typeface="+mn-ea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2000" kern="1200" dirty="0" smtClean="0">
                              <a:solidFill>
                                <a:schemeClr val="dk1"/>
                              </a:solidFill>
                              <a:latin typeface="Times New Roman" pitchFamily="18" charset="0"/>
                              <a:ea typeface="+mn-ea"/>
                              <a:cs typeface="Times New Roman" pitchFamily="18" charset="0"/>
                            </a:rPr>
                            <a:t>На бесплатные или относительно недорогие программы ДО сориентировано ¼  родителей</a:t>
                          </a:r>
                          <a:endParaRPr lang="ru-RU" sz="2000" kern="1200" dirty="0">
                            <a:solidFill>
                              <a:schemeClr val="dk1"/>
                            </a:solidFill>
                            <a:latin typeface="Times New Roman" pitchFamily="18" charset="0"/>
                            <a:ea typeface="+mn-ea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4" name="Объект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612950261"/>
                  </p:ext>
                </p:extLst>
              </p:nvPr>
            </p:nvGraphicFramePr>
            <p:xfrm>
              <a:off x="179512" y="188640"/>
              <a:ext cx="8856984" cy="640340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608512"/>
                    <a:gridCol w="720080"/>
                    <a:gridCol w="3528392"/>
                  </a:tblGrid>
                  <a:tr h="1015678">
                    <a:tc>
                      <a:txBody>
                        <a:bodyPr/>
                        <a:lstStyle/>
                        <a:p>
                          <a:r>
                            <a:rPr lang="ru-RU" sz="1800" dirty="0" smtClean="0"/>
                            <a:t>Платность</a:t>
                          </a:r>
                          <a:r>
                            <a:rPr lang="ru-RU" sz="1800" baseline="0" dirty="0" smtClean="0"/>
                            <a:t> </a:t>
                          </a:r>
                          <a:r>
                            <a:rPr lang="ru-RU" sz="1800" kern="1200" baseline="0" dirty="0" smtClean="0"/>
                            <a:t>как фактор ограничивающий доступность  занятий дополнительным образованием  </a:t>
                          </a:r>
                          <a:endParaRPr lang="ru-RU" sz="1800" b="1" kern="1200" baseline="0" dirty="0">
                            <a:solidFill>
                              <a:schemeClr val="lt1"/>
                            </a:solidFill>
                            <a:latin typeface="Times New Roman" pitchFamily="18" charset="0"/>
                            <a:ea typeface="+mn-ea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tx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ru-RU" sz="1800" dirty="0" smtClean="0"/>
                            <a:t>В %</a:t>
                          </a:r>
                          <a:endParaRPr lang="ru-RU" sz="18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tx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ru-RU" sz="1800" dirty="0" smtClean="0"/>
                            <a:t>Выводы</a:t>
                          </a:r>
                          <a:endParaRPr lang="ru-RU" sz="18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>
                        <a:solidFill>
                          <a:schemeClr val="tx2">
                            <a:lumMod val="75000"/>
                          </a:schemeClr>
                        </a:solidFill>
                      </a:tcPr>
                    </a:tc>
                  </a:tr>
                  <a:tr h="131064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000" kern="12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Родительская</a:t>
                          </a:r>
                          <a:r>
                            <a:rPr lang="ru-RU" sz="2000" kern="1200" baseline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п</a:t>
                          </a:r>
                          <a:r>
                            <a:rPr lang="ru-RU" sz="2000" kern="12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лата как барьер увеличения объема занятий в организациях дополнительного </a:t>
                          </a:r>
                          <a:r>
                            <a:rPr lang="ru-RU" sz="2000" kern="12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образования</a:t>
                          </a:r>
                          <a:endParaRPr lang="ru-RU" sz="2000" kern="1200" dirty="0" smtClean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8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8,8</a:t>
                          </a:r>
                        </a:p>
                        <a:p>
                          <a:endParaRPr lang="ru-RU" sz="18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8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Цены</a:t>
                          </a:r>
                          <a:r>
                            <a:rPr lang="ru-RU" sz="1800" baseline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не значительно ограничивают </a:t>
                          </a:r>
                          <a:r>
                            <a:rPr lang="ru-RU" sz="18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увеличение объема  занятий посещаемых детьми</a:t>
                          </a:r>
                          <a:endParaRPr lang="ru-RU" sz="1800" b="0" dirty="0">
                            <a:solidFill>
                              <a:srgbClr val="002060"/>
                            </a:solidFill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</a:tr>
                  <a:tr h="1455805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000" kern="1200" dirty="0" smtClean="0">
                              <a:solidFill>
                                <a:schemeClr val="dk1"/>
                              </a:solidFill>
                              <a:latin typeface="Times New Roman" pitchFamily="18" charset="0"/>
                              <a:ea typeface="+mn-ea"/>
                              <a:cs typeface="Times New Roman" pitchFamily="18" charset="0"/>
                            </a:rPr>
                            <a:t>Привлекательные  для родителей и ребенка занятия оказались слишком дороги, пришлось согласиться на менее привлекательные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2000" kern="1200" dirty="0" smtClean="0">
                              <a:solidFill>
                                <a:schemeClr val="dk1"/>
                              </a:solidFill>
                              <a:latin typeface="Times New Roman" pitchFamily="18" charset="0"/>
                              <a:ea typeface="+mn-ea"/>
                              <a:cs typeface="Times New Roman" pitchFamily="18" charset="0"/>
                            </a:rPr>
                            <a:t>13,2</a:t>
                          </a:r>
                          <a:endParaRPr lang="ru-RU" sz="2000" kern="1200" dirty="0">
                            <a:solidFill>
                              <a:schemeClr val="dk1"/>
                            </a:solidFill>
                            <a:latin typeface="Times New Roman" pitchFamily="18" charset="0"/>
                            <a:ea typeface="+mn-ea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50950" t="-161506" r="-173" b="-187448"/>
                          </a:stretch>
                        </a:blipFill>
                      </a:tcPr>
                    </a:tc>
                  </a:tr>
                  <a:tr h="1310640">
                    <a:tc>
                      <a:txBody>
                        <a:bodyPr/>
                        <a:lstStyle/>
                        <a:p>
                          <a:r>
                            <a:rPr lang="ru-RU" sz="2000" kern="1200" dirty="0" smtClean="0">
                              <a:solidFill>
                                <a:schemeClr val="dk1"/>
                              </a:solidFill>
                              <a:latin typeface="Times New Roman" pitchFamily="18" charset="0"/>
                              <a:ea typeface="+mn-ea"/>
                              <a:cs typeface="Times New Roman" pitchFamily="18" charset="0"/>
                            </a:rPr>
                            <a:t>Рост платы за занятия стал причиной прерывания ребенком занятий дополнительным образованием</a:t>
                          </a:r>
                          <a:endParaRPr lang="ru-RU" sz="2000" kern="1200" dirty="0">
                            <a:solidFill>
                              <a:schemeClr val="dk1"/>
                            </a:solidFill>
                            <a:latin typeface="Times New Roman" pitchFamily="18" charset="0"/>
                            <a:ea typeface="+mn-ea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2000" kern="1200" dirty="0" smtClean="0">
                              <a:solidFill>
                                <a:schemeClr val="dk1"/>
                              </a:solidFill>
                              <a:latin typeface="Times New Roman" pitchFamily="18" charset="0"/>
                              <a:ea typeface="+mn-ea"/>
                              <a:cs typeface="Times New Roman" pitchFamily="18" charset="0"/>
                            </a:rPr>
                            <a:t>5,4 </a:t>
                          </a:r>
                          <a:endParaRPr lang="ru-RU" sz="2000" kern="1200" dirty="0">
                            <a:solidFill>
                              <a:schemeClr val="dk1"/>
                            </a:solidFill>
                            <a:latin typeface="Times New Roman" pitchFamily="18" charset="0"/>
                            <a:ea typeface="+mn-ea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2000" kern="1200" dirty="0" smtClean="0">
                              <a:solidFill>
                                <a:schemeClr val="dk1"/>
                              </a:solidFill>
                              <a:latin typeface="Times New Roman" pitchFamily="18" charset="0"/>
                              <a:ea typeface="+mn-ea"/>
                              <a:cs typeface="Times New Roman" pitchFamily="18" charset="0"/>
                            </a:rPr>
                            <a:t>Увеличение стоимости занятий для большинства семей не ограничивают доступность </a:t>
                          </a:r>
                          <a:endParaRPr lang="ru-RU" sz="2000" kern="1200" dirty="0">
                            <a:solidFill>
                              <a:schemeClr val="dk1"/>
                            </a:solidFill>
                            <a:latin typeface="Times New Roman" pitchFamily="18" charset="0"/>
                            <a:ea typeface="+mn-ea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</a:tr>
                  <a:tr h="131064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000" kern="1200" dirty="0" smtClean="0">
                              <a:solidFill>
                                <a:schemeClr val="dk1"/>
                              </a:solidFill>
                              <a:latin typeface="Times New Roman" pitchFamily="18" charset="0"/>
                              <a:ea typeface="+mn-ea"/>
                              <a:cs typeface="Times New Roman" pitchFamily="18" charset="0"/>
                            </a:rPr>
                            <a:t>Бесплатность или доступность как причина выбора программы дополнительного образования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2000" kern="1200" dirty="0" smtClean="0">
                              <a:solidFill>
                                <a:schemeClr val="dk1"/>
                              </a:solidFill>
                              <a:latin typeface="Times New Roman" pitchFamily="18" charset="0"/>
                              <a:ea typeface="+mn-ea"/>
                              <a:cs typeface="Times New Roman" pitchFamily="18" charset="0"/>
                            </a:rPr>
                            <a:t>24</a:t>
                          </a:r>
                          <a:endParaRPr lang="ru-RU" sz="2000" kern="1200" dirty="0">
                            <a:solidFill>
                              <a:schemeClr val="dk1"/>
                            </a:solidFill>
                            <a:latin typeface="Times New Roman" pitchFamily="18" charset="0"/>
                            <a:ea typeface="+mn-ea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2000" kern="1200" dirty="0" smtClean="0">
                              <a:solidFill>
                                <a:schemeClr val="dk1"/>
                              </a:solidFill>
                              <a:latin typeface="Times New Roman" pitchFamily="18" charset="0"/>
                              <a:ea typeface="+mn-ea"/>
                              <a:cs typeface="Times New Roman" pitchFamily="18" charset="0"/>
                            </a:rPr>
                            <a:t>На бесплатные или относительно недорогие программы ДО сориентировано ¼  родителей</a:t>
                          </a:r>
                          <a:endParaRPr lang="ru-RU" sz="2000" kern="1200" dirty="0">
                            <a:solidFill>
                              <a:schemeClr val="dk1"/>
                            </a:solidFill>
                            <a:latin typeface="Times New Roman" pitchFamily="18" charset="0"/>
                            <a:ea typeface="+mn-ea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712243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743200" y="5517232"/>
            <a:ext cx="6400800" cy="1057672"/>
          </a:xfrm>
          <a:noFill/>
          <a:ln>
            <a:noFill/>
          </a:ln>
        </p:spPr>
        <p:txBody>
          <a:bodyPr>
            <a:normAutofit/>
          </a:bodyPr>
          <a:lstStyle/>
          <a:p>
            <a:pPr algn="r"/>
            <a:r>
              <a:rPr lang="ru-RU" sz="2000" b="1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  <a:hlinkClick r:id="rId3"/>
              </a:rPr>
              <a:t>Б.В</a:t>
            </a:r>
            <a:r>
              <a:rPr lang="ru-RU" sz="2000" dirty="0" smtClean="0">
                <a:hlinkClick r:id="rId3"/>
              </a:rPr>
              <a:t>. </a:t>
            </a:r>
            <a:r>
              <a:rPr lang="ru-RU" sz="2000" b="1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  <a:hlinkClick r:id="rId3"/>
              </a:rPr>
              <a:t>Куприянов</a:t>
            </a:r>
            <a:r>
              <a:rPr lang="ru-RU" sz="2000" dirty="0" smtClean="0">
                <a:hlinkClick r:id="rId3"/>
              </a:rPr>
              <a:t> – </a:t>
            </a:r>
            <a:r>
              <a:rPr lang="ru-RU" sz="2000" b="1" i="1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  <a:hlinkClick r:id="rId3"/>
              </a:rPr>
              <a:t>д.п.н</a:t>
            </a:r>
            <a:r>
              <a:rPr lang="ru-RU" sz="2000" dirty="0" smtClean="0">
                <a:hlinkClick r:id="rId3"/>
              </a:rPr>
              <a:t>., </a:t>
            </a:r>
            <a:r>
              <a:rPr lang="ru-RU" sz="2000" b="1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  <a:hlinkClick r:id="rId3"/>
              </a:rPr>
              <a:t>профессор</a:t>
            </a:r>
            <a:endParaRPr lang="en-US" sz="2000" b="1" i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ea typeface="+mj-ea"/>
              <a:cs typeface="Times New Roman" pitchFamily="18" charset="0"/>
              <a:hlinkClick r:id="rId3"/>
            </a:endParaRPr>
          </a:p>
          <a:p>
            <a:pPr algn="r"/>
            <a:r>
              <a:rPr lang="en-US" sz="2000" dirty="0" smtClean="0">
                <a:hlinkClick r:id="rId3"/>
              </a:rPr>
              <a:t>boriskuprianoff2012@yandex.ru</a:t>
            </a:r>
            <a:endParaRPr lang="en-US" sz="2000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94221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401</Words>
  <Application>Microsoft Office PowerPoint</Application>
  <PresentationFormat>Экран (4:3)</PresentationFormat>
  <Paragraphs>83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Участие семей в финансировании занятий детей дополнительным образованием</vt:lpstr>
      <vt:lpstr>Концепция развития  дополнительного образования детей </vt:lpstr>
      <vt:lpstr>Исследования осуществлено в рамках Программы фундаментальных исследований НИУ ВШЭ  в 2012 и 2013 гг.</vt:lpstr>
      <vt:lpstr>Презентация PowerPoint</vt:lpstr>
      <vt:lpstr>Расходы  родителей на занятия детей дополнительным образованием  Мониторинг экономики образования, руб.</vt:lpstr>
      <vt:lpstr>Различия в расходах на дополнительные занятия в зависимости от материального положения семьи  Опрос родителей школьников, МЭО-2013  </vt:lpstr>
      <vt:lpstr>Оплата за занятия детей дополнительным образованием (в %)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борис</dc:creator>
  <cp:lastModifiedBy>борис</cp:lastModifiedBy>
  <cp:revision>44</cp:revision>
  <dcterms:created xsi:type="dcterms:W3CDTF">2014-10-13T02:51:54Z</dcterms:created>
  <dcterms:modified xsi:type="dcterms:W3CDTF">2014-11-13T20:38:02Z</dcterms:modified>
</cp:coreProperties>
</file>