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9" r:id="rId1"/>
  </p:sldMasterIdLst>
  <p:notesMasterIdLst>
    <p:notesMasterId r:id="rId23"/>
  </p:notesMasterIdLst>
  <p:sldIdLst>
    <p:sldId id="334" r:id="rId2"/>
    <p:sldId id="259" r:id="rId3"/>
    <p:sldId id="333" r:id="rId4"/>
    <p:sldId id="335" r:id="rId5"/>
    <p:sldId id="336" r:id="rId6"/>
    <p:sldId id="338" r:id="rId7"/>
    <p:sldId id="341" r:id="rId8"/>
    <p:sldId id="345" r:id="rId9"/>
    <p:sldId id="350" r:id="rId10"/>
    <p:sldId id="351" r:id="rId11"/>
    <p:sldId id="352" r:id="rId12"/>
    <p:sldId id="353" r:id="rId13"/>
    <p:sldId id="354" r:id="rId14"/>
    <p:sldId id="355" r:id="rId15"/>
    <p:sldId id="346" r:id="rId16"/>
    <p:sldId id="348" r:id="rId17"/>
    <p:sldId id="349" r:id="rId18"/>
    <p:sldId id="342" r:id="rId19"/>
    <p:sldId id="344" r:id="rId20"/>
    <p:sldId id="358" r:id="rId21"/>
    <p:sldId id="35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40" y="48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63548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0" name="Shape 7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hape 18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044825" y="26988"/>
            <a:ext cx="4525963" cy="7672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objeto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cabezado de secció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Shape 29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137" y="4760912"/>
            <a:ext cx="720724" cy="9683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412" y="4460875"/>
            <a:ext cx="1042986" cy="236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" y="5295900"/>
            <a:ext cx="1046162" cy="3714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" name="Shape 35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Shape 38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137" y="4760912"/>
            <a:ext cx="720724" cy="96836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Shape 46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412" y="4460875"/>
            <a:ext cx="1042986" cy="2365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Shape 47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2137" y="4760912"/>
            <a:ext cx="720724" cy="96836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849438" y="274637"/>
            <a:ext cx="6837362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471612" y="1600200"/>
            <a:ext cx="767238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1471612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/>
          <p:nvPr/>
        </p:nvSpPr>
        <p:spPr>
          <a:xfrm>
            <a:off x="131763" y="6721475"/>
            <a:ext cx="1339850" cy="136524"/>
          </a:xfrm>
          <a:prstGeom prst="rect">
            <a:avLst/>
          </a:prstGeom>
          <a:solidFill>
            <a:srgbClr val="004080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1471612" y="6721475"/>
            <a:ext cx="7558087" cy="136524"/>
          </a:xfrm>
          <a:prstGeom prst="rect">
            <a:avLst/>
          </a:prstGeom>
          <a:solidFill>
            <a:srgbClr val="0A263E"/>
          </a:solidFill>
          <a:ln w="9525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" name="Shape 208"/>
          <p:cNvGrpSpPr/>
          <p:nvPr userDrawn="1"/>
        </p:nvGrpSpPr>
        <p:grpSpPr>
          <a:xfrm>
            <a:off x="7731012" y="6071135"/>
            <a:ext cx="1270000" cy="507999"/>
            <a:chOff x="252263" y="4460857"/>
            <a:chExt cx="1060618" cy="397029"/>
          </a:xfrm>
        </p:grpSpPr>
        <p:pic>
          <p:nvPicPr>
            <p:cNvPr id="19" name="Shape 209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252263" y="4460857"/>
              <a:ext cx="1042808" cy="236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Shape 210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592883" y="4761014"/>
              <a:ext cx="719999" cy="9687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8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hyperlink" Target="mailto:varredondo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/>
        </p:nvSpPr>
        <p:spPr>
          <a:xfrm>
            <a:off x="0" y="6059487"/>
            <a:ext cx="9144000" cy="803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4095750" y="4719637"/>
            <a:ext cx="5048249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34" name="Shape 234"/>
          <p:cNvGrpSpPr/>
          <p:nvPr/>
        </p:nvGrpSpPr>
        <p:grpSpPr>
          <a:xfrm>
            <a:off x="1" y="-989013"/>
            <a:ext cx="9144000" cy="7851775"/>
            <a:chOff x="0" y="-1004592"/>
            <a:chExt cx="9144000" cy="7852174"/>
          </a:xfrm>
        </p:grpSpPr>
        <p:sp>
          <p:nvSpPr>
            <p:cNvPr id="235" name="Shape 235"/>
            <p:cNvSpPr/>
            <p:nvPr/>
          </p:nvSpPr>
          <p:spPr>
            <a:xfrm>
              <a:off x="0" y="347"/>
              <a:ext cx="9144000" cy="5862935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 rot="5400000">
              <a:off x="-1958379" y="953787"/>
              <a:ext cx="7852174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7" name="Shape 237"/>
          <p:cNvSpPr txBox="1"/>
          <p:nvPr/>
        </p:nvSpPr>
        <p:spPr>
          <a:xfrm>
            <a:off x="255587" y="139025"/>
            <a:ext cx="3487737" cy="20256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 dirty="0">
              <a:solidFill>
                <a:srgbClr val="40404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baseline="0" dirty="0">
              <a:solidFill>
                <a:srgbClr val="40404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>
              <a:lnSpc>
                <a:spcPct val="140000"/>
              </a:lnSpc>
              <a:buSzPct val="25000"/>
            </a:pPr>
            <a:endParaRPr lang="en-US" sz="2400" b="1" dirty="0">
              <a:solidFill>
                <a:schemeClr val="bg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15" name="Shape 208"/>
          <p:cNvGrpSpPr/>
          <p:nvPr/>
        </p:nvGrpSpPr>
        <p:grpSpPr>
          <a:xfrm>
            <a:off x="7343828" y="6059488"/>
            <a:ext cx="1587693" cy="635076"/>
            <a:chOff x="252263" y="4460857"/>
            <a:chExt cx="1060618" cy="397029"/>
          </a:xfrm>
        </p:grpSpPr>
        <p:pic>
          <p:nvPicPr>
            <p:cNvPr id="16" name="Shape 20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52263" y="4460857"/>
              <a:ext cx="1042808" cy="2361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Shape 21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92883" y="4761014"/>
              <a:ext cx="719999" cy="9687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Rectángulo 1"/>
          <p:cNvSpPr/>
          <p:nvPr/>
        </p:nvSpPr>
        <p:spPr>
          <a:xfrm>
            <a:off x="703183" y="430347"/>
            <a:ext cx="646508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/>
              <a:t>Education </a:t>
            </a:r>
            <a:r>
              <a:rPr lang="es-ES" sz="3200" dirty="0" err="1"/>
              <a:t>policies</a:t>
            </a:r>
            <a:r>
              <a:rPr lang="es-ES" sz="3200" dirty="0"/>
              <a:t> to </a:t>
            </a:r>
            <a:r>
              <a:rPr lang="es-ES" sz="3200" dirty="0" err="1"/>
              <a:t>improve</a:t>
            </a:r>
            <a:r>
              <a:rPr lang="es-ES" sz="3200" dirty="0"/>
              <a:t> </a:t>
            </a:r>
            <a:r>
              <a:rPr lang="es-ES" sz="3200" dirty="0" err="1"/>
              <a:t>schools</a:t>
            </a:r>
            <a:r>
              <a:rPr lang="es-ES" sz="3200" dirty="0"/>
              <a:t>’ and </a:t>
            </a:r>
            <a:r>
              <a:rPr lang="es-ES" sz="3200" dirty="0" err="1"/>
              <a:t>Students</a:t>
            </a:r>
            <a:r>
              <a:rPr lang="es-ES" sz="3200" dirty="0"/>
              <a:t> </a:t>
            </a:r>
            <a:r>
              <a:rPr lang="es-ES" sz="3200" dirty="0" err="1"/>
              <a:t>outcomes</a:t>
            </a:r>
            <a:r>
              <a:rPr lang="es-ES" sz="3200" dirty="0"/>
              <a:t>: The case of Veracruz, </a:t>
            </a:r>
            <a:r>
              <a:rPr lang="es-ES" sz="3200" dirty="0" err="1" smtClean="0"/>
              <a:t>Mexico</a:t>
            </a:r>
            <a:endParaRPr lang="es-ES" sz="3200" dirty="0" smtClean="0"/>
          </a:p>
          <a:p>
            <a:pPr algn="ctr"/>
            <a:endParaRPr lang="es-ES" sz="3200" dirty="0"/>
          </a:p>
          <a:p>
            <a:pPr algn="ctr"/>
            <a:r>
              <a:rPr lang="es-ES" sz="3200" dirty="0"/>
              <a:t/>
            </a:r>
            <a:br>
              <a:rPr lang="es-ES" sz="3200" dirty="0"/>
            </a:br>
            <a:r>
              <a:rPr lang="es-ES" sz="2800" dirty="0"/>
              <a:t>Victor A. Arredondo, </a:t>
            </a:r>
            <a:r>
              <a:rPr lang="es-ES" sz="2800" dirty="0" err="1"/>
              <a:t>President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Learning </a:t>
            </a:r>
            <a:r>
              <a:rPr lang="es-ES" sz="2800" dirty="0" err="1"/>
              <a:t>Village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err="1"/>
              <a:t>November</a:t>
            </a:r>
            <a:r>
              <a:rPr lang="es-ES" sz="2800" dirty="0"/>
              <a:t> 15, 2014 </a:t>
            </a:r>
          </a:p>
        </p:txBody>
      </p:sp>
    </p:spTree>
    <p:extLst>
      <p:ext uri="{BB962C8B-B14F-4D97-AF65-F5344CB8AC3E}">
        <p14:creationId xmlns:p14="http://schemas.microsoft.com/office/powerpoint/2010/main" val="250445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>
                <a:latin typeface="Arial Narrow"/>
                <a:cs typeface="Arial Narrow"/>
              </a:rPr>
              <a:t>2</a:t>
            </a:r>
            <a:r>
              <a:rPr lang="en-US" sz="2000" b="1" dirty="0" smtClean="0">
                <a:latin typeface="Arial Narrow"/>
                <a:cs typeface="Arial Narrow"/>
              </a:rPr>
              <a:t> </a:t>
            </a:r>
            <a:r>
              <a:rPr lang="en-US" sz="2000" b="1" dirty="0">
                <a:latin typeface="Arial Narrow"/>
                <a:cs typeface="Arial Narrow"/>
              </a:rPr>
              <a:t>Some considerations on the Strategy’s </a:t>
            </a:r>
            <a:r>
              <a:rPr lang="en-US" sz="2000" b="1" dirty="0" smtClean="0">
                <a:latin typeface="Arial Narrow"/>
                <a:cs typeface="Arial Narrow"/>
              </a:rPr>
              <a:t>application (Cont. 2)</a:t>
            </a:r>
            <a:endParaRPr lang="en-US" sz="2000" b="1" dirty="0">
              <a:latin typeface="Arial Narrow"/>
              <a:cs typeface="Arial Narrow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47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T</a:t>
            </a:r>
            <a:r>
              <a:rPr lang="en-US" sz="1800" dirty="0" smtClean="0"/>
              <a:t>he performance-based Fund </a:t>
            </a:r>
            <a:r>
              <a:rPr lang="en-US" sz="1800" dirty="0"/>
              <a:t>used a set of </a:t>
            </a:r>
            <a:r>
              <a:rPr lang="en-US" sz="1800" dirty="0" smtClean="0"/>
              <a:t>categories derived from the most reported factors in self</a:t>
            </a:r>
            <a:r>
              <a:rPr lang="en-US" sz="1800" dirty="0"/>
              <a:t>-evaluations and national </a:t>
            </a:r>
            <a:r>
              <a:rPr lang="en-US" sz="1800" dirty="0" smtClean="0"/>
              <a:t>priorities: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 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C</a:t>
            </a:r>
            <a:r>
              <a:rPr lang="en-US" sz="1800" dirty="0" smtClean="0"/>
              <a:t>urricula updating</a:t>
            </a:r>
            <a:r>
              <a:rPr lang="en-US" sz="1800" dirty="0"/>
              <a:t> </a:t>
            </a:r>
            <a:r>
              <a:rPr lang="en-US" sz="1800" dirty="0" smtClean="0"/>
              <a:t>and training </a:t>
            </a:r>
            <a:r>
              <a:rPr lang="en-US" sz="1800" dirty="0"/>
              <a:t>and promotion of graduate studies for academic personnel; </a:t>
            </a:r>
            <a:endParaRPr lang="en-US" sz="1800" dirty="0" smtClean="0"/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I</a:t>
            </a:r>
            <a:r>
              <a:rPr lang="en-US" sz="1800" dirty="0" smtClean="0"/>
              <a:t>nnovation </a:t>
            </a:r>
            <a:r>
              <a:rPr lang="en-US" sz="1800" dirty="0"/>
              <a:t>of teaching and learning processes; </a:t>
            </a:r>
            <a:endParaRPr lang="en-US" sz="1800" dirty="0" smtClean="0"/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T</a:t>
            </a:r>
            <a:r>
              <a:rPr lang="en-US" sz="1800" dirty="0" smtClean="0"/>
              <a:t>echnological </a:t>
            </a:r>
            <a:r>
              <a:rPr lang="en-US" sz="1800" dirty="0"/>
              <a:t>infrastructure for connectivity and digital academic </a:t>
            </a:r>
            <a:r>
              <a:rPr lang="en-US" sz="1800" dirty="0" smtClean="0"/>
              <a:t>services (conventional </a:t>
            </a:r>
            <a:r>
              <a:rPr lang="en-US" sz="1800" dirty="0"/>
              <a:t>and virtual </a:t>
            </a:r>
            <a:r>
              <a:rPr lang="en-US" sz="1800" dirty="0" smtClean="0"/>
              <a:t>libraries, laboratories, </a:t>
            </a:r>
            <a:r>
              <a:rPr lang="en-US" sz="1800" dirty="0"/>
              <a:t>research </a:t>
            </a:r>
            <a:r>
              <a:rPr lang="en-US" sz="1800" dirty="0" smtClean="0"/>
              <a:t>facilities, language centers); 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Internationalization, </a:t>
            </a:r>
            <a:r>
              <a:rPr lang="en-US" sz="1800" dirty="0"/>
              <a:t>partnership </a:t>
            </a:r>
            <a:r>
              <a:rPr lang="en-US" sz="1800" dirty="0" smtClean="0"/>
              <a:t>networking, </a:t>
            </a:r>
            <a:r>
              <a:rPr lang="en-US" sz="1800" dirty="0"/>
              <a:t>extension community services and strategic alliances (</a:t>
            </a:r>
            <a:r>
              <a:rPr lang="en-US" sz="1800" dirty="0" smtClean="0"/>
              <a:t>business </a:t>
            </a:r>
            <a:r>
              <a:rPr lang="en-US" sz="1800" dirty="0"/>
              <a:t>and social </a:t>
            </a:r>
            <a:r>
              <a:rPr lang="en-US" sz="1800" dirty="0" smtClean="0"/>
              <a:t>sector); 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C</a:t>
            </a:r>
            <a:r>
              <a:rPr lang="en-US" sz="1800" dirty="0" smtClean="0"/>
              <a:t>ultural </a:t>
            </a:r>
            <a:r>
              <a:rPr lang="en-US" sz="1800" dirty="0"/>
              <a:t>projects; </a:t>
            </a:r>
            <a:endParaRPr lang="en-US" sz="1800" dirty="0" smtClean="0"/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A </a:t>
            </a:r>
            <a:r>
              <a:rPr lang="en-US" sz="1800" dirty="0"/>
              <a:t>standardized national digital system of administrative </a:t>
            </a:r>
            <a:r>
              <a:rPr lang="en-US" sz="1800" dirty="0" smtClean="0"/>
              <a:t>information, Funds Accounting and </a:t>
            </a:r>
            <a:r>
              <a:rPr lang="en-US" sz="1800" dirty="0"/>
              <a:t>accountability. </a:t>
            </a: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9670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612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r>
              <a:rPr lang="en-US" sz="2000" dirty="0" smtClean="0"/>
              <a:t>3. Focus </a:t>
            </a:r>
            <a:r>
              <a:rPr lang="en-US" sz="2000" dirty="0"/>
              <a:t>on students</a:t>
            </a:r>
            <a:r>
              <a:rPr lang="en-US" sz="2000" dirty="0" smtClean="0"/>
              <a:t>’ </a:t>
            </a:r>
            <a:r>
              <a:rPr lang="en-US" sz="2000" dirty="0"/>
              <a:t>performances: Cautions and advantages</a:t>
            </a:r>
          </a:p>
          <a:p>
            <a:pPr>
              <a:lnSpc>
                <a:spcPct val="140000"/>
              </a:lnSpc>
              <a:buSzPct val="25000"/>
            </a:pPr>
            <a:r>
              <a:rPr lang="en-US" sz="2000" b="1" dirty="0" smtClean="0">
                <a:latin typeface="Arial Narrow"/>
                <a:cs typeface="Arial Narrow"/>
              </a:rPr>
              <a:t> </a:t>
            </a:r>
            <a:endParaRPr lang="en-US" sz="2000" b="1" dirty="0">
              <a:latin typeface="Arial Narrow"/>
              <a:cs typeface="Arial Narrow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808213"/>
            <a:ext cx="7078662" cy="33669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es-ES_tradnl" sz="180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  <a:p>
            <a:pPr algn="just"/>
            <a:r>
              <a:rPr lang="en-US" sz="1800" dirty="0"/>
              <a:t>P</a:t>
            </a:r>
            <a:r>
              <a:rPr lang="en-US" sz="1800" dirty="0" smtClean="0"/>
              <a:t>ossible </a:t>
            </a:r>
            <a:r>
              <a:rPr lang="en-US" sz="1800" dirty="0"/>
              <a:t>side effects of </a:t>
            </a:r>
            <a:r>
              <a:rPr lang="en-US" sz="1800" dirty="0" smtClean="0"/>
              <a:t>centering attention </a:t>
            </a:r>
            <a:r>
              <a:rPr lang="en-US" sz="1800" dirty="0"/>
              <a:t>and </a:t>
            </a:r>
            <a:r>
              <a:rPr lang="en-US" sz="1800" dirty="0" smtClean="0"/>
              <a:t>incentives </a:t>
            </a:r>
            <a:r>
              <a:rPr lang="en-US" sz="1800" dirty="0"/>
              <a:t>on students’ test </a:t>
            </a:r>
            <a:r>
              <a:rPr lang="en-US" sz="1800" dirty="0" smtClean="0"/>
              <a:t>results:  Students forced to practice </a:t>
            </a:r>
            <a:r>
              <a:rPr lang="en-US" sz="1800" dirty="0"/>
              <a:t>for long periods of </a:t>
            </a:r>
            <a:r>
              <a:rPr lang="en-US" sz="1800" dirty="0" smtClean="0"/>
              <a:t>time; managers distributing </a:t>
            </a:r>
            <a:r>
              <a:rPr lang="en-US" sz="1800" dirty="0"/>
              <a:t>the test items in </a:t>
            </a:r>
            <a:r>
              <a:rPr lang="en-US" sz="1800" dirty="0" smtClean="0"/>
              <a:t>advance; or an inclination </a:t>
            </a:r>
            <a:r>
              <a:rPr lang="en-US" sz="1800" dirty="0"/>
              <a:t>to </a:t>
            </a:r>
            <a:r>
              <a:rPr lang="en-US" sz="1800" dirty="0" smtClean="0"/>
              <a:t>pay more attention to exams than </a:t>
            </a:r>
            <a:r>
              <a:rPr lang="en-US" sz="1800" dirty="0"/>
              <a:t>holistic </a:t>
            </a:r>
            <a:r>
              <a:rPr lang="en-US" sz="1800" dirty="0" smtClean="0"/>
              <a:t>education. </a:t>
            </a:r>
          </a:p>
          <a:p>
            <a:pPr algn="just"/>
            <a:r>
              <a:rPr lang="en-US" sz="1800" dirty="0" smtClean="0"/>
              <a:t>Advantages of individualized learning:</a:t>
            </a:r>
            <a:endParaRPr lang="en-US" sz="1800" dirty="0"/>
          </a:p>
          <a:p>
            <a:pPr algn="just"/>
            <a:r>
              <a:rPr lang="en-US" sz="1800" dirty="0" smtClean="0"/>
              <a:t>Differences </a:t>
            </a:r>
            <a:r>
              <a:rPr lang="en-US" sz="1800" dirty="0"/>
              <a:t>in educational repertoires and learning styles of students require individualized </a:t>
            </a:r>
            <a:r>
              <a:rPr lang="en-US" sz="1800" dirty="0" smtClean="0"/>
              <a:t>arrangements; </a:t>
            </a:r>
          </a:p>
          <a:p>
            <a:pPr algn="just"/>
            <a:r>
              <a:rPr lang="en-US" sz="1800" dirty="0" smtClean="0"/>
              <a:t>Major innovations occur by </a:t>
            </a:r>
            <a:r>
              <a:rPr lang="en-US" sz="1800" dirty="0"/>
              <a:t>investigating </a:t>
            </a:r>
            <a:r>
              <a:rPr lang="en-US" sz="1800" dirty="0" smtClean="0"/>
              <a:t>their </a:t>
            </a:r>
            <a:r>
              <a:rPr lang="en-US" sz="1800" dirty="0"/>
              <a:t>impact </a:t>
            </a:r>
            <a:r>
              <a:rPr lang="en-US" sz="1800" dirty="0" smtClean="0"/>
              <a:t>at </a:t>
            </a:r>
            <a:r>
              <a:rPr lang="en-US" sz="1800" dirty="0"/>
              <a:t>the individual </a:t>
            </a:r>
            <a:r>
              <a:rPr lang="en-US" sz="1800" dirty="0" smtClean="0"/>
              <a:t>level</a:t>
            </a:r>
            <a:r>
              <a:rPr lang="en-US" sz="1800" dirty="0"/>
              <a:t>;</a:t>
            </a:r>
            <a:r>
              <a:rPr lang="en-US" sz="1800" dirty="0" smtClean="0"/>
              <a:t> </a:t>
            </a:r>
          </a:p>
          <a:p>
            <a:pPr algn="just"/>
            <a:r>
              <a:rPr lang="en-US" sz="1800" dirty="0" smtClean="0"/>
              <a:t>Different </a:t>
            </a:r>
            <a:r>
              <a:rPr lang="en-US" sz="1800" dirty="0"/>
              <a:t>students learn differently, </a:t>
            </a:r>
            <a:r>
              <a:rPr lang="en-US" sz="1800" dirty="0" smtClean="0"/>
              <a:t>we must distinguish </a:t>
            </a:r>
            <a:r>
              <a:rPr lang="en-US" sz="1800" dirty="0"/>
              <a:t>what works best for whom, </a:t>
            </a:r>
            <a:r>
              <a:rPr lang="en-US" sz="1800" dirty="0" smtClean="0"/>
              <a:t>and for that, individual records </a:t>
            </a:r>
            <a:r>
              <a:rPr lang="en-US" sz="1800" dirty="0"/>
              <a:t>are needed. </a:t>
            </a:r>
            <a:r>
              <a:rPr lang="en-US" sz="1800" dirty="0" smtClean="0"/>
              <a:t>Individualized </a:t>
            </a:r>
            <a:r>
              <a:rPr lang="en-US" sz="1800" dirty="0"/>
              <a:t>learning does not mean to </a:t>
            </a:r>
            <a:r>
              <a:rPr lang="en-US" sz="1800" dirty="0" smtClean="0"/>
              <a:t>forget </a:t>
            </a:r>
            <a:r>
              <a:rPr lang="en-US" sz="1800" dirty="0"/>
              <a:t>the socialization process </a:t>
            </a:r>
            <a:r>
              <a:rPr lang="en-US" sz="1800" dirty="0" smtClean="0"/>
              <a:t>needed for </a:t>
            </a:r>
            <a:r>
              <a:rPr lang="en-US" sz="1800" dirty="0"/>
              <a:t>learning </a:t>
            </a:r>
            <a:r>
              <a:rPr lang="en-US" sz="1800" dirty="0" smtClean="0"/>
              <a:t>many skills. </a:t>
            </a:r>
          </a:p>
          <a:p>
            <a:pPr algn="just"/>
            <a:r>
              <a:rPr lang="en-US" sz="1800" dirty="0" smtClean="0"/>
              <a:t>Collaborative </a:t>
            </a:r>
            <a:r>
              <a:rPr lang="en-US" sz="1800" dirty="0"/>
              <a:t>and group learning </a:t>
            </a:r>
            <a:r>
              <a:rPr lang="en-US" sz="1800" dirty="0" smtClean="0"/>
              <a:t>arrangements are needed.         </a:t>
            </a:r>
            <a:endParaRPr lang="en-US" sz="1800" dirty="0"/>
          </a:p>
          <a:p>
            <a:pPr algn="just"/>
            <a:r>
              <a:rPr lang="en-US" sz="1800" dirty="0"/>
              <a:t> </a:t>
            </a:r>
          </a:p>
          <a:p>
            <a:pPr lvl="0" algn="just">
              <a:lnSpc>
                <a:spcPct val="120000"/>
              </a:lnSpc>
              <a:buSzPct val="25000"/>
            </a:pPr>
            <a:endParaRPr lang="es-ES_tradnl" sz="180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52690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4. </a:t>
            </a:r>
            <a:r>
              <a:rPr lang="en-US" sz="2000" dirty="0" smtClean="0"/>
              <a:t>Using evaluation policies to </a:t>
            </a:r>
            <a:r>
              <a:rPr lang="en-US" sz="2000" dirty="0"/>
              <a:t>improve </a:t>
            </a:r>
            <a:r>
              <a:rPr lang="en-US" sz="2000" dirty="0" smtClean="0"/>
              <a:t>students</a:t>
            </a:r>
            <a:r>
              <a:rPr lang="en-US" sz="2000" dirty="0"/>
              <a:t>’ </a:t>
            </a:r>
            <a:r>
              <a:rPr lang="en-US" sz="2000" dirty="0" smtClean="0"/>
              <a:t>outcomes</a:t>
            </a:r>
            <a:endParaRPr lang="en-US" sz="2000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1800" dirty="0" smtClean="0"/>
              <a:t>It is good social </a:t>
            </a:r>
            <a:r>
              <a:rPr lang="en-US" sz="1800" dirty="0"/>
              <a:t>investment </a:t>
            </a:r>
            <a:r>
              <a:rPr lang="en-US" sz="1800" dirty="0" smtClean="0"/>
              <a:t>to conceptualize </a:t>
            </a:r>
            <a:r>
              <a:rPr lang="en-US" sz="1800" dirty="0"/>
              <a:t>and </a:t>
            </a:r>
            <a:r>
              <a:rPr lang="en-US" sz="1800" dirty="0" smtClean="0"/>
              <a:t>obtain </a:t>
            </a:r>
            <a:r>
              <a:rPr lang="en-US" sz="1800" dirty="0"/>
              <a:t>consensus </a:t>
            </a:r>
            <a:r>
              <a:rPr lang="en-US" sz="1800" dirty="0" smtClean="0"/>
              <a:t>on </a:t>
            </a:r>
            <a:r>
              <a:rPr lang="en-US" sz="1800" dirty="0"/>
              <a:t>a sound public policy </a:t>
            </a:r>
            <a:r>
              <a:rPr lang="en-US" sz="1800" dirty="0" smtClean="0"/>
              <a:t>to evaluate and improve education. </a:t>
            </a:r>
          </a:p>
          <a:p>
            <a:r>
              <a:rPr lang="en-US" sz="1800" dirty="0" smtClean="0"/>
              <a:t>Some useful criteria: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comprehensive </a:t>
            </a:r>
            <a:r>
              <a:rPr lang="en-US" sz="1800" dirty="0" smtClean="0"/>
              <a:t>nature of evaluation: </a:t>
            </a:r>
            <a:endParaRPr lang="en-US" sz="1800" dirty="0"/>
          </a:p>
          <a:p>
            <a:pPr marL="342900" indent="-342900">
              <a:buAutoNum type="alphaLcParenR"/>
            </a:pPr>
            <a:r>
              <a:rPr lang="en-US" sz="1800" dirty="0" smtClean="0"/>
              <a:t>Assessing </a:t>
            </a:r>
            <a:r>
              <a:rPr lang="en-US" sz="1800" dirty="0"/>
              <a:t>all components of </a:t>
            </a:r>
            <a:r>
              <a:rPr lang="en-US" sz="1800" dirty="0" smtClean="0"/>
              <a:t>education; </a:t>
            </a:r>
          </a:p>
          <a:p>
            <a:pPr marL="342900" indent="-342900">
              <a:buAutoNum type="alphaLcParenR"/>
            </a:pPr>
            <a:r>
              <a:rPr lang="en-US" sz="1800" dirty="0" smtClean="0"/>
              <a:t>Great </a:t>
            </a:r>
            <a:r>
              <a:rPr lang="en-US" sz="1800" dirty="0"/>
              <a:t>variability </a:t>
            </a:r>
            <a:r>
              <a:rPr lang="en-US" sz="1800" dirty="0" smtClean="0"/>
              <a:t>of </a:t>
            </a:r>
            <a:r>
              <a:rPr lang="en-US" sz="1800" dirty="0"/>
              <a:t>components among urban, rural and indigenous </a:t>
            </a:r>
            <a:r>
              <a:rPr lang="en-US" sz="1800" dirty="0" smtClean="0"/>
              <a:t>schools;</a:t>
            </a:r>
          </a:p>
          <a:p>
            <a:pPr marL="342900" indent="-342900">
              <a:buAutoNum type="alphaLcParenR"/>
            </a:pPr>
            <a:r>
              <a:rPr lang="en-US" sz="1800" dirty="0" smtClean="0"/>
              <a:t>Typology </a:t>
            </a:r>
            <a:r>
              <a:rPr lang="en-US" sz="1800" dirty="0"/>
              <a:t>of criteria, parameters, procedures and measurement </a:t>
            </a:r>
            <a:r>
              <a:rPr lang="en-US" sz="1800" dirty="0" smtClean="0"/>
              <a:t>instruments; </a:t>
            </a:r>
          </a:p>
          <a:p>
            <a:pPr marL="342900" indent="-342900">
              <a:buAutoNum type="alphaLcParenR"/>
            </a:pPr>
            <a:r>
              <a:rPr lang="en-US" sz="1800" dirty="0"/>
              <a:t>C</a:t>
            </a:r>
            <a:r>
              <a:rPr lang="en-US" sz="1800" dirty="0" smtClean="0"/>
              <a:t>ommon </a:t>
            </a:r>
            <a:r>
              <a:rPr lang="en-US" sz="1800" dirty="0"/>
              <a:t>national standards for students of the same age group</a:t>
            </a:r>
            <a:r>
              <a:rPr lang="en-US" sz="1800" dirty="0" smtClean="0"/>
              <a:t>.</a:t>
            </a:r>
          </a:p>
          <a:p>
            <a:pPr marL="342900" indent="-342900">
              <a:buAutoNum type="alphaLcParenR"/>
            </a:pPr>
            <a:r>
              <a:rPr lang="en-US" sz="1800" dirty="0" smtClean="0"/>
              <a:t>Educational equity: “every </a:t>
            </a:r>
            <a:r>
              <a:rPr lang="en-US" sz="1800" dirty="0"/>
              <a:t>student of the same age must meet the same </a:t>
            </a:r>
            <a:r>
              <a:rPr lang="en-US" sz="1800" b="1" i="1" dirty="0" smtClean="0"/>
              <a:t>basic </a:t>
            </a:r>
            <a:r>
              <a:rPr lang="en-US" sz="1800" dirty="0"/>
              <a:t>intellectual, cognitive, emotional and attitudinal repertoires. </a:t>
            </a:r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/>
              <a:t>S</a:t>
            </a:r>
            <a:r>
              <a:rPr lang="en-US" sz="1800" dirty="0" smtClean="0"/>
              <a:t>kills </a:t>
            </a:r>
            <a:r>
              <a:rPr lang="en-US" sz="1800" dirty="0"/>
              <a:t>must be measured with precision</a:t>
            </a:r>
            <a:r>
              <a:rPr lang="en-US" sz="1800" dirty="0" smtClean="0"/>
              <a:t>, to </a:t>
            </a:r>
            <a:r>
              <a:rPr lang="en-US" sz="1800" dirty="0"/>
              <a:t>attain </a:t>
            </a:r>
            <a:r>
              <a:rPr lang="en-US" sz="1800" dirty="0" smtClean="0"/>
              <a:t>educational equity </a:t>
            </a:r>
            <a:r>
              <a:rPr lang="en-US" sz="1800" dirty="0"/>
              <a:t>in every </a:t>
            </a:r>
            <a:r>
              <a:rPr lang="en-US" sz="1800" dirty="0" smtClean="0"/>
              <a:t>school.</a:t>
            </a:r>
            <a:endParaRPr lang="en-US" sz="1800" dirty="0"/>
          </a:p>
          <a:p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60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dirty="0" smtClean="0"/>
              <a:t>4. Using </a:t>
            </a:r>
            <a:r>
              <a:rPr lang="en-US" sz="2000" dirty="0"/>
              <a:t>evaluation policies to improve students’ </a:t>
            </a:r>
            <a:r>
              <a:rPr lang="en-US" sz="2000" dirty="0" smtClean="0"/>
              <a:t>outcomes (2)</a:t>
            </a:r>
            <a:endParaRPr lang="en-US" sz="2000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37810" y="1070721"/>
            <a:ext cx="6307752" cy="4462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participative nature </a:t>
            </a:r>
            <a:r>
              <a:rPr lang="en-US" sz="1800" dirty="0" smtClean="0"/>
              <a:t>of evaluation:</a:t>
            </a:r>
          </a:p>
          <a:p>
            <a:pPr algn="just"/>
            <a:endParaRPr lang="en-US" sz="1800" dirty="0" smtClean="0"/>
          </a:p>
          <a:p>
            <a:pPr marL="342900" indent="-342900" algn="just">
              <a:buAutoNum type="alphaLcParenR"/>
            </a:pPr>
            <a:r>
              <a:rPr lang="en-US" sz="1800" dirty="0" smtClean="0"/>
              <a:t>Every </a:t>
            </a:r>
            <a:r>
              <a:rPr lang="en-US" sz="1800" dirty="0"/>
              <a:t>teacher needs to </a:t>
            </a:r>
            <a:r>
              <a:rPr lang="en-US" sz="1800" dirty="0" smtClean="0"/>
              <a:t>know </a:t>
            </a:r>
            <a:r>
              <a:rPr lang="en-US" sz="1800" dirty="0"/>
              <a:t>the impact of </a:t>
            </a:r>
            <a:r>
              <a:rPr lang="en-US" sz="1800" dirty="0" smtClean="0"/>
              <a:t>his/her work </a:t>
            </a:r>
            <a:r>
              <a:rPr lang="en-US" sz="1800" dirty="0"/>
              <a:t>on </a:t>
            </a:r>
            <a:r>
              <a:rPr lang="en-US" sz="1800" dirty="0" smtClean="0"/>
              <a:t>each student;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The </a:t>
            </a:r>
            <a:r>
              <a:rPr lang="en-US" sz="1800" dirty="0"/>
              <a:t>same is for supervisors, inspectors, directors, other personnel and parents on each school. This requires the operation of a digital information system</a:t>
            </a:r>
            <a:r>
              <a:rPr lang="en-US" sz="1800" dirty="0" smtClean="0"/>
              <a:t>;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A system that keeps records of </a:t>
            </a:r>
            <a:r>
              <a:rPr lang="en-US" sz="1800" dirty="0"/>
              <a:t>individualized </a:t>
            </a:r>
            <a:r>
              <a:rPr lang="en-US" sz="1800" dirty="0" smtClean="0"/>
              <a:t>performances;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A system with provides aggregated </a:t>
            </a:r>
            <a:r>
              <a:rPr lang="en-US" sz="1800" dirty="0"/>
              <a:t>data at the classroom, school, municipality, region and national </a:t>
            </a:r>
            <a:r>
              <a:rPr lang="en-US" sz="1800" dirty="0" smtClean="0"/>
              <a:t>levels.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Teachers </a:t>
            </a:r>
            <a:r>
              <a:rPr lang="en-US" sz="1800" dirty="0"/>
              <a:t>know where academic remediation must take place on </a:t>
            </a:r>
            <a:r>
              <a:rPr lang="en-US" sz="1800" dirty="0" smtClean="0"/>
              <a:t>each student; and </a:t>
            </a:r>
            <a:r>
              <a:rPr lang="en-US" sz="1800" dirty="0"/>
              <a:t>authorities </a:t>
            </a:r>
            <a:r>
              <a:rPr lang="en-US" sz="1800" dirty="0" smtClean="0"/>
              <a:t>know which areas </a:t>
            </a:r>
            <a:r>
              <a:rPr lang="en-US" sz="1800" dirty="0"/>
              <a:t>of </a:t>
            </a:r>
            <a:r>
              <a:rPr lang="en-US" sz="1800" dirty="0" smtClean="0"/>
              <a:t>study </a:t>
            </a:r>
            <a:r>
              <a:rPr lang="en-US" sz="1800" dirty="0"/>
              <a:t>require generalized </a:t>
            </a:r>
            <a:r>
              <a:rPr lang="en-US" sz="1800" dirty="0" smtClean="0"/>
              <a:t>support</a:t>
            </a:r>
            <a:r>
              <a:rPr lang="en-US" sz="1800" dirty="0"/>
              <a:t>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10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644973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dirty="0"/>
              <a:t>4. Using evaluation policies to improve students’ outcomes </a:t>
            </a:r>
            <a:r>
              <a:rPr lang="en-US" sz="2000" dirty="0" smtClean="0"/>
              <a:t>(3)</a:t>
            </a:r>
            <a:endParaRPr lang="en-US" sz="2000" dirty="0"/>
          </a:p>
          <a:p>
            <a:pPr lvl="0">
              <a:lnSpc>
                <a:spcPct val="140000"/>
              </a:lnSpc>
              <a:buSzPct val="25000"/>
            </a:pPr>
            <a:endParaRPr lang="en-US" sz="2000" b="1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990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1800" dirty="0"/>
              <a:t>I</a:t>
            </a:r>
            <a:r>
              <a:rPr lang="en-US" sz="1800" dirty="0" smtClean="0"/>
              <a:t>ndividualized </a:t>
            </a:r>
            <a:r>
              <a:rPr lang="en-US" sz="1800" dirty="0"/>
              <a:t>and aggregated information allows </a:t>
            </a:r>
            <a:r>
              <a:rPr lang="en-US" sz="1800" dirty="0" smtClean="0"/>
              <a:t>to:</a:t>
            </a:r>
          </a:p>
          <a:p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 smtClean="0"/>
              <a:t>conduct </a:t>
            </a:r>
            <a:r>
              <a:rPr lang="en-US" sz="1800" dirty="0"/>
              <a:t>special focused interventions to: </a:t>
            </a:r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/>
              <a:t>T</a:t>
            </a:r>
            <a:r>
              <a:rPr lang="en-US" sz="1800" dirty="0" smtClean="0"/>
              <a:t>rain </a:t>
            </a:r>
            <a:r>
              <a:rPr lang="en-US" sz="1800" dirty="0"/>
              <a:t>teachers on how to improve students’ acquisition of generic competencies and specific learning objects; </a:t>
            </a:r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/>
              <a:t>U</a:t>
            </a:r>
            <a:r>
              <a:rPr lang="en-US" sz="1800" dirty="0" smtClean="0"/>
              <a:t>se </a:t>
            </a:r>
            <a:r>
              <a:rPr lang="en-US" sz="1800" dirty="0"/>
              <a:t>interactive learning resources for generic competencies and specific learning objects; </a:t>
            </a:r>
            <a:endParaRPr lang="en-US" sz="1800" dirty="0" smtClean="0"/>
          </a:p>
          <a:p>
            <a:pPr marL="342900" indent="-342900">
              <a:buAutoNum type="alphaLcParenR"/>
            </a:pPr>
            <a:r>
              <a:rPr lang="en-US" sz="1800" dirty="0"/>
              <a:t>I</a:t>
            </a:r>
            <a:r>
              <a:rPr lang="en-US" sz="1800" dirty="0" smtClean="0"/>
              <a:t>mplement </a:t>
            </a:r>
            <a:r>
              <a:rPr lang="en-US" sz="1800" dirty="0"/>
              <a:t>technological tools and systems that provide support </a:t>
            </a:r>
            <a:r>
              <a:rPr lang="en-US" sz="1800" dirty="0" smtClean="0"/>
              <a:t>for: </a:t>
            </a:r>
          </a:p>
          <a:p>
            <a:pPr marL="342900" lvl="1" indent="-342900">
              <a:buFont typeface="Arial"/>
              <a:buChar char="•"/>
            </a:pPr>
            <a:r>
              <a:rPr lang="en-US" sz="1800" dirty="0" smtClean="0"/>
              <a:t>focused </a:t>
            </a:r>
            <a:r>
              <a:rPr lang="en-US" sz="1800" dirty="0"/>
              <a:t>academic remediation, </a:t>
            </a:r>
            <a:endParaRPr lang="en-US" sz="1800" dirty="0" smtClean="0"/>
          </a:p>
          <a:p>
            <a:pPr marL="342900" lvl="1" indent="-342900"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expansion of high level skills, </a:t>
            </a:r>
            <a:endParaRPr lang="en-US" sz="1800" dirty="0" smtClean="0"/>
          </a:p>
          <a:p>
            <a:pPr marL="342900" lvl="1" indent="-342900"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management and evaluation of the entire learning process, as well as teachers’ interactions during training and classrooms practices.   </a:t>
            </a:r>
          </a:p>
          <a:p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85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dirty="0"/>
              <a:t>4. Using evaluation policies to improve students’ outcomes </a:t>
            </a:r>
            <a:r>
              <a:rPr lang="en-US" sz="2000" dirty="0" smtClean="0"/>
              <a:t>(4)</a:t>
            </a:r>
            <a:endParaRPr lang="en-US" sz="2000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359466" y="1087508"/>
            <a:ext cx="633061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continuity nature of </a:t>
            </a:r>
            <a:r>
              <a:rPr lang="en-US" sz="1800" dirty="0" smtClean="0"/>
              <a:t>evaluation:</a:t>
            </a:r>
          </a:p>
          <a:p>
            <a:pPr algn="just"/>
            <a:r>
              <a:rPr lang="en-US" sz="1800" dirty="0" smtClean="0"/>
              <a:t> </a:t>
            </a:r>
          </a:p>
          <a:p>
            <a:pPr marL="457200" indent="-457200" algn="just">
              <a:buAutoNum type="alphaLcParenR"/>
            </a:pPr>
            <a:r>
              <a:rPr lang="en-US" sz="1800" dirty="0" smtClean="0"/>
              <a:t>facilitates </a:t>
            </a:r>
            <a:r>
              <a:rPr lang="en-US" sz="1800" dirty="0"/>
              <a:t>the planning of successive approximations towards more complex and ambitious goals. </a:t>
            </a:r>
            <a:endParaRPr lang="en-US" sz="1800" dirty="0" smtClean="0"/>
          </a:p>
          <a:p>
            <a:pPr marL="457200" indent="-457200" algn="just">
              <a:buAutoNum type="alphaLcParenR"/>
            </a:pPr>
            <a:r>
              <a:rPr lang="en-US" sz="1800" dirty="0" smtClean="0"/>
              <a:t>First “the </a:t>
            </a:r>
            <a:r>
              <a:rPr lang="en-US" sz="1800" dirty="0"/>
              <a:t>urgent</a:t>
            </a:r>
            <a:r>
              <a:rPr lang="en-US" sz="1800" dirty="0" smtClean="0"/>
              <a:t>”, then the </a:t>
            </a:r>
            <a:r>
              <a:rPr lang="en-US" sz="1800" dirty="0"/>
              <a:t>feasible goals, </a:t>
            </a:r>
            <a:r>
              <a:rPr lang="en-US" sz="1800" dirty="0" smtClean="0"/>
              <a:t>and finally, </a:t>
            </a:r>
            <a:r>
              <a:rPr lang="en-US" sz="1800" dirty="0"/>
              <a:t>the most desirable ones. </a:t>
            </a:r>
            <a:endParaRPr lang="en-US" sz="1800" dirty="0" smtClean="0"/>
          </a:p>
          <a:p>
            <a:pPr marL="457200" indent="-457200" algn="just">
              <a:buAutoNum type="alphaLcParenR"/>
            </a:pPr>
            <a:r>
              <a:rPr lang="en-US" sz="1800" dirty="0"/>
              <a:t>C</a:t>
            </a:r>
            <a:r>
              <a:rPr lang="en-US" sz="1800" dirty="0" smtClean="0"/>
              <a:t>lose </a:t>
            </a:r>
            <a:r>
              <a:rPr lang="en-US" sz="1800" dirty="0"/>
              <a:t>relationship between evaluation, policy, planning and financing is essential. </a:t>
            </a:r>
          </a:p>
          <a:p>
            <a:pPr marL="457200" indent="-457200" algn="just">
              <a:buAutoNum type="alphaLcParenR"/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gradual and continuous training of personnel is a </a:t>
            </a:r>
            <a:r>
              <a:rPr lang="en-US" sz="1800" i="1" dirty="0"/>
              <a:t>sine qua non</a:t>
            </a:r>
            <a:r>
              <a:rPr lang="en-US" sz="1800" dirty="0"/>
              <a:t> condition to </a:t>
            </a:r>
            <a:r>
              <a:rPr lang="en-US" sz="1800" dirty="0" smtClean="0"/>
              <a:t>adopt solutions </a:t>
            </a:r>
            <a:r>
              <a:rPr lang="en-US" sz="1800" dirty="0"/>
              <a:t>on significant </a:t>
            </a:r>
            <a:r>
              <a:rPr lang="en-US" sz="1800" dirty="0" smtClean="0"/>
              <a:t>learning and </a:t>
            </a:r>
            <a:r>
              <a:rPr lang="en-US" sz="1800" dirty="0"/>
              <a:t>current technological systems and resources that help to enhance </a:t>
            </a:r>
            <a:r>
              <a:rPr lang="en-US" sz="1800" dirty="0" smtClean="0"/>
              <a:t>it.</a:t>
            </a:r>
            <a:endParaRPr lang="es-ES_tradnl" sz="180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71655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334963"/>
            <a:ext cx="7078662" cy="50286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sz="1800" b="1" dirty="0"/>
              <a:t>6. Components of the Strategy </a:t>
            </a:r>
          </a:p>
          <a:p>
            <a:pPr lvl="0"/>
            <a:endParaRPr lang="en-US" sz="1800" b="1" dirty="0"/>
          </a:p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An </a:t>
            </a:r>
            <a:r>
              <a:rPr lang="en-US" sz="1800" dirty="0"/>
              <a:t>individualized digital information system </a:t>
            </a:r>
            <a:r>
              <a:rPr lang="en-US" sz="1800" dirty="0" smtClean="0"/>
              <a:t>based </a:t>
            </a:r>
            <a:r>
              <a:rPr lang="en-US" sz="1800" dirty="0"/>
              <a:t>on educational objects and competencies per area of </a:t>
            </a:r>
            <a:r>
              <a:rPr lang="en-US" sz="1800" dirty="0" smtClean="0"/>
              <a:t>study:</a:t>
            </a:r>
          </a:p>
          <a:p>
            <a:pPr lvl="0"/>
            <a:r>
              <a:rPr lang="en-US" sz="1800" dirty="0" smtClean="0"/>
              <a:t> </a:t>
            </a:r>
          </a:p>
          <a:p>
            <a:pPr marL="342900" lvl="0" indent="-342900">
              <a:buAutoNum type="alphaLcParenR"/>
            </a:pPr>
            <a:r>
              <a:rPr lang="en-US" sz="1800" dirty="0" smtClean="0"/>
              <a:t>The </a:t>
            </a:r>
            <a:r>
              <a:rPr lang="en-US" sz="1800" dirty="0"/>
              <a:t>system was fed through the Web and CDs, considering that many schools had not </a:t>
            </a:r>
            <a:r>
              <a:rPr lang="en-US" sz="1800" dirty="0" smtClean="0"/>
              <a:t>connectivity. </a:t>
            </a:r>
          </a:p>
          <a:p>
            <a:pPr marL="342900" lvl="0" indent="-342900">
              <a:buAutoNum type="alphaLcParenR"/>
            </a:pPr>
            <a:r>
              <a:rPr lang="en-US" sz="1800" dirty="0" smtClean="0"/>
              <a:t>Students</a:t>
            </a:r>
            <a:r>
              <a:rPr lang="en-US" sz="1800" dirty="0"/>
              <a:t>’ academic records </a:t>
            </a:r>
            <a:r>
              <a:rPr lang="en-US" sz="1800" dirty="0" smtClean="0"/>
              <a:t>were </a:t>
            </a:r>
            <a:r>
              <a:rPr lang="en-US" sz="1800" dirty="0"/>
              <a:t>used </a:t>
            </a:r>
            <a:r>
              <a:rPr lang="en-US" sz="1800" dirty="0" smtClean="0"/>
              <a:t>as </a:t>
            </a:r>
            <a:r>
              <a:rPr lang="en-US" sz="1800" dirty="0"/>
              <a:t>prime </a:t>
            </a:r>
            <a:r>
              <a:rPr lang="en-US" sz="1800" dirty="0" smtClean="0"/>
              <a:t>data </a:t>
            </a:r>
            <a:r>
              <a:rPr lang="en-US" sz="1800" dirty="0"/>
              <a:t>on </a:t>
            </a:r>
            <a:r>
              <a:rPr lang="en-US" sz="1800" dirty="0" smtClean="0"/>
              <a:t>their </a:t>
            </a:r>
            <a:r>
              <a:rPr lang="en-US" sz="1800" dirty="0"/>
              <a:t>generic competencies and specific learning </a:t>
            </a:r>
            <a:r>
              <a:rPr lang="en-US" sz="1800" dirty="0" smtClean="0"/>
              <a:t>skills. </a:t>
            </a:r>
          </a:p>
          <a:p>
            <a:pPr marL="342900" lvl="0" indent="-342900">
              <a:buAutoNum type="alphaLcParenR"/>
            </a:pPr>
            <a:r>
              <a:rPr lang="en-US" sz="1800" dirty="0" smtClean="0"/>
              <a:t> Such </a:t>
            </a:r>
            <a:r>
              <a:rPr lang="en-US" sz="1800" dirty="0"/>
              <a:t>analysis allowed identifying the main “learning lagoons” in the state’s education system. </a:t>
            </a:r>
            <a:endParaRPr lang="en-US" sz="1800" dirty="0" smtClean="0"/>
          </a:p>
          <a:p>
            <a:pPr marL="342900" lvl="0" indent="-342900">
              <a:buAutoNum type="alphaLcParenR"/>
            </a:pPr>
            <a:r>
              <a:rPr lang="en-US" sz="1800" dirty="0" smtClean="0"/>
              <a:t>The </a:t>
            </a:r>
            <a:r>
              <a:rPr lang="en-US" sz="1800" dirty="0"/>
              <a:t>first step was oriented towards remediation of generic competencies in the entire state. </a:t>
            </a:r>
            <a:endParaRPr lang="en-US" sz="1800" dirty="0" smtClean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17871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 smtClean="0"/>
              <a:t>6. Components of the Strategy (2)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428455"/>
            <a:ext cx="7078662" cy="43339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Peer Remediation </a:t>
            </a:r>
            <a:r>
              <a:rPr lang="en-US" sz="1800" dirty="0"/>
              <a:t>of </a:t>
            </a:r>
            <a:r>
              <a:rPr lang="en-US" sz="1800" dirty="0" smtClean="0"/>
              <a:t>Generic </a:t>
            </a:r>
            <a:r>
              <a:rPr lang="en-US" sz="1800" dirty="0"/>
              <a:t>C</a:t>
            </a:r>
            <a:r>
              <a:rPr lang="en-US" sz="1800" dirty="0" smtClean="0"/>
              <a:t>ompetencies: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 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a) best </a:t>
            </a:r>
            <a:r>
              <a:rPr lang="en-US" sz="1800" dirty="0"/>
              <a:t>performing teachers were selected to participate in demo exhibitions on how </a:t>
            </a:r>
            <a:r>
              <a:rPr lang="en-US" sz="1800" dirty="0" smtClean="0"/>
              <a:t>to learn </a:t>
            </a:r>
            <a:r>
              <a:rPr lang="en-US" sz="1800" dirty="0"/>
              <a:t>generic </a:t>
            </a:r>
            <a:r>
              <a:rPr lang="en-US" sz="1800" dirty="0" smtClean="0"/>
              <a:t>competencies; </a:t>
            </a:r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b)  After </a:t>
            </a:r>
            <a:r>
              <a:rPr lang="en-US" sz="1800" dirty="0"/>
              <a:t>some </a:t>
            </a:r>
            <a:r>
              <a:rPr lang="en-US" sz="1800" dirty="0" smtClean="0"/>
              <a:t>recycling</a:t>
            </a:r>
            <a:r>
              <a:rPr lang="en-US" sz="1800" dirty="0"/>
              <a:t>, </a:t>
            </a:r>
            <a:r>
              <a:rPr lang="en-US" sz="1800" dirty="0" smtClean="0"/>
              <a:t>the Public </a:t>
            </a:r>
            <a:r>
              <a:rPr lang="en-US" sz="1800" dirty="0"/>
              <a:t>Radio-Television Channel (RTV) produced capsules that were scheduled in their regular daily programming. </a:t>
            </a:r>
            <a:endParaRPr lang="en-US" sz="1800" dirty="0" smtClean="0"/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c) A state </a:t>
            </a:r>
            <a:r>
              <a:rPr lang="en-US" sz="1800" dirty="0"/>
              <a:t>virtual </a:t>
            </a:r>
            <a:r>
              <a:rPr lang="en-US" sz="1800" dirty="0" smtClean="0"/>
              <a:t>institution and the </a:t>
            </a:r>
            <a:r>
              <a:rPr lang="en-US" sz="1800" dirty="0"/>
              <a:t>Ministry of </a:t>
            </a:r>
            <a:r>
              <a:rPr lang="en-US" sz="1800" dirty="0" smtClean="0"/>
              <a:t>Education </a:t>
            </a:r>
            <a:r>
              <a:rPr lang="en-US" sz="1800" dirty="0"/>
              <a:t>made a selection of access-free digital instructional resources, </a:t>
            </a:r>
            <a:r>
              <a:rPr lang="en-US" sz="1800" dirty="0" smtClean="0"/>
              <a:t>to </a:t>
            </a:r>
            <a:r>
              <a:rPr lang="en-US" sz="1800" dirty="0"/>
              <a:t>design and offer short online training courses for teachers’ remediation. </a:t>
            </a: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371930" y="-2541864"/>
            <a:ext cx="44860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/>
              <a:t>6. Components of the Strategy </a:t>
            </a:r>
            <a:r>
              <a:rPr lang="en-US" sz="2000" b="1" dirty="0" smtClean="0"/>
              <a:t>(3) </a:t>
            </a:r>
            <a:endParaRPr lang="en-US" sz="2000" b="1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359467" y="1035624"/>
            <a:ext cx="61731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/>
              <a:t>P</a:t>
            </a:r>
            <a:r>
              <a:rPr lang="en-US" sz="1800" dirty="0" smtClean="0"/>
              <a:t>eriodical </a:t>
            </a:r>
            <a:r>
              <a:rPr lang="en-US" sz="1800" dirty="0"/>
              <a:t>regional meetings and </a:t>
            </a:r>
            <a:r>
              <a:rPr lang="en-US" sz="1800" dirty="0" smtClean="0"/>
              <a:t>workshops:</a:t>
            </a:r>
          </a:p>
          <a:p>
            <a:pPr lvl="0"/>
            <a:r>
              <a:rPr lang="en-US" sz="1800" dirty="0" smtClean="0"/>
              <a:t> </a:t>
            </a:r>
          </a:p>
          <a:p>
            <a:pPr marL="457200" lvl="0" indent="-457200" algn="just">
              <a:buAutoNum type="alphaLcParenR"/>
            </a:pPr>
            <a:r>
              <a:rPr lang="en-US" sz="1800" dirty="0" smtClean="0"/>
              <a:t>Every </a:t>
            </a:r>
            <a:r>
              <a:rPr lang="en-US" sz="1800" dirty="0"/>
              <a:t>semester, along the state, </a:t>
            </a:r>
            <a:r>
              <a:rPr lang="en-US" sz="1800" dirty="0" smtClean="0"/>
              <a:t>was promoted </a:t>
            </a:r>
            <a:r>
              <a:rPr lang="en-US" sz="1800" dirty="0"/>
              <a:t>the </a:t>
            </a:r>
            <a:r>
              <a:rPr lang="en-US" sz="1800" dirty="0" smtClean="0"/>
              <a:t>use of </a:t>
            </a:r>
            <a:r>
              <a:rPr lang="en-US" sz="1800" dirty="0"/>
              <a:t>digital </a:t>
            </a:r>
            <a:r>
              <a:rPr lang="en-US" sz="1800" dirty="0" smtClean="0"/>
              <a:t>information, </a:t>
            </a:r>
            <a:r>
              <a:rPr lang="en-US" sz="1800" dirty="0"/>
              <a:t>remedial materials, study guidelines, and educational </a:t>
            </a:r>
            <a:r>
              <a:rPr lang="en-US" sz="1800" dirty="0" smtClean="0"/>
              <a:t>software; </a:t>
            </a:r>
          </a:p>
          <a:p>
            <a:pPr marL="457200" lvl="0" indent="-457200" algn="just">
              <a:buAutoNum type="alphaLcParenR"/>
            </a:pPr>
            <a:r>
              <a:rPr lang="en-US" sz="1800" dirty="0"/>
              <a:t>I</a:t>
            </a:r>
            <a:r>
              <a:rPr lang="en-US" sz="1800" dirty="0" smtClean="0"/>
              <a:t>nstructors </a:t>
            </a:r>
            <a:r>
              <a:rPr lang="en-US" sz="1800" dirty="0"/>
              <a:t>and advanced higher education </a:t>
            </a:r>
            <a:r>
              <a:rPr lang="en-US" sz="1800" dirty="0" smtClean="0"/>
              <a:t>students worked </a:t>
            </a:r>
            <a:r>
              <a:rPr lang="en-US" sz="1800" dirty="0"/>
              <a:t>as tutors to provide face-to-face support to head-</a:t>
            </a:r>
            <a:r>
              <a:rPr lang="en-US" sz="1800" dirty="0" smtClean="0"/>
              <a:t>teachers and supervisors. </a:t>
            </a:r>
          </a:p>
          <a:p>
            <a:pPr marL="457200" lvl="0" indent="-457200" algn="just">
              <a:buAutoNum type="alphaLcParenR"/>
            </a:pPr>
            <a:r>
              <a:rPr lang="en-US" sz="1800" dirty="0" smtClean="0"/>
              <a:t>Such </a:t>
            </a:r>
            <a:r>
              <a:rPr lang="en-US" sz="1800" dirty="0"/>
              <a:t>activities were supported by the “Vasconcelos” Project, a float of 29 buses equipped with laptops, educational software, video-demos, interactive whiteboards, satellite dishes, servers and highly trained </a:t>
            </a:r>
            <a:r>
              <a:rPr lang="en-US" sz="1800" dirty="0" smtClean="0"/>
              <a:t>tutors.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19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/>
              <a:t>6. Components of the Strategy </a:t>
            </a:r>
            <a:r>
              <a:rPr lang="en-US" sz="2000" b="1" dirty="0" smtClean="0"/>
              <a:t>(4) </a:t>
            </a:r>
            <a:endParaRPr lang="en-US" sz="2000" b="1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788748" y="947737"/>
            <a:ext cx="7078662" cy="4478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/>
            <a:r>
              <a:rPr lang="en-US" sz="1800" dirty="0"/>
              <a:t>H</a:t>
            </a:r>
            <a:r>
              <a:rPr lang="en-US" sz="1800" dirty="0" smtClean="0"/>
              <a:t>orizontal </a:t>
            </a:r>
            <a:r>
              <a:rPr lang="en-US" sz="1800" dirty="0"/>
              <a:t>planning, management, evaluation and </a:t>
            </a:r>
            <a:r>
              <a:rPr lang="en-US" sz="1800" dirty="0" smtClean="0"/>
              <a:t>collaboration:</a:t>
            </a:r>
          </a:p>
          <a:p>
            <a:pPr lvl="0" algn="just"/>
            <a:endParaRPr lang="en-US" sz="1800" dirty="0"/>
          </a:p>
          <a:p>
            <a:pPr marL="342900" lvl="0" indent="-342900" algn="just">
              <a:buAutoNum type="alphaLcParenR"/>
            </a:pPr>
            <a:r>
              <a:rPr lang="en-US" sz="1800" dirty="0" smtClean="0"/>
              <a:t>All the staff was called </a:t>
            </a:r>
            <a:r>
              <a:rPr lang="en-US" sz="1800" dirty="0"/>
              <a:t>to </a:t>
            </a:r>
            <a:r>
              <a:rPr lang="en-US" sz="1800" dirty="0" smtClean="0"/>
              <a:t>help improve </a:t>
            </a:r>
            <a:r>
              <a:rPr lang="en-US" sz="1800" dirty="0"/>
              <a:t>school </a:t>
            </a:r>
            <a:r>
              <a:rPr lang="en-US" sz="1800" dirty="0" smtClean="0"/>
              <a:t>performance;</a:t>
            </a:r>
          </a:p>
          <a:p>
            <a:pPr lvl="0" algn="just"/>
            <a:endParaRPr lang="en-US" sz="1800" dirty="0" smtClean="0"/>
          </a:p>
          <a:p>
            <a:pPr marL="342900" lvl="0" indent="-342900" algn="just">
              <a:buAutoNum type="alphaLcParenR"/>
            </a:pPr>
            <a:r>
              <a:rPr lang="en-US" sz="1800" dirty="0" smtClean="0"/>
              <a:t>large </a:t>
            </a:r>
            <a:r>
              <a:rPr lang="en-US" sz="1800" dirty="0"/>
              <a:t>staff meetings were organized every two </a:t>
            </a:r>
            <a:r>
              <a:rPr lang="en-US" sz="1800" dirty="0" smtClean="0"/>
              <a:t>months to analyze </a:t>
            </a:r>
            <a:r>
              <a:rPr lang="en-US" sz="1800" dirty="0"/>
              <a:t>critical </a:t>
            </a:r>
            <a:r>
              <a:rPr lang="en-US" sz="1800" dirty="0" smtClean="0"/>
              <a:t>schools, regions and subsystems;</a:t>
            </a:r>
          </a:p>
          <a:p>
            <a:pPr lvl="0" algn="just"/>
            <a:endParaRPr lang="en-US" sz="1800" dirty="0" smtClean="0"/>
          </a:p>
          <a:p>
            <a:pPr marL="342900" lvl="0" indent="-342900" algn="just">
              <a:buAutoNum type="alphaLcParenR"/>
            </a:pPr>
            <a:r>
              <a:rPr lang="en-US" sz="1800" dirty="0" smtClean="0"/>
              <a:t>Focused </a:t>
            </a:r>
            <a:r>
              <a:rPr lang="en-US" sz="1800" dirty="0"/>
              <a:t>collaborative </a:t>
            </a:r>
            <a:r>
              <a:rPr lang="en-US" sz="1800" dirty="0" smtClean="0"/>
              <a:t>actions were schedule to </a:t>
            </a:r>
            <a:r>
              <a:rPr lang="en-US" sz="1800" dirty="0"/>
              <a:t>stimulate verifiable educational gains. 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marL="342900" lvl="0" indent="-342900" algn="just">
              <a:buAutoNum type="alphaLcParenR"/>
            </a:pPr>
            <a:r>
              <a:rPr lang="en-US" sz="1800" dirty="0" smtClean="0"/>
              <a:t>All </a:t>
            </a:r>
            <a:r>
              <a:rPr lang="en-US" sz="1800" dirty="0"/>
              <a:t>the participating staff was socialized </a:t>
            </a:r>
            <a:r>
              <a:rPr lang="en-US" sz="1800" dirty="0" smtClean="0"/>
              <a:t>to </a:t>
            </a:r>
            <a:r>
              <a:rPr lang="en-US" sz="1800" dirty="0"/>
              <a:t>position </a:t>
            </a:r>
            <a:r>
              <a:rPr lang="en-US" sz="1800" dirty="0" smtClean="0"/>
              <a:t>Veracruz form the 25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place, into the first ten, in four years, in the National Table of States’ School Performance; </a:t>
            </a:r>
          </a:p>
          <a:p>
            <a:pPr lvl="0" algn="just"/>
            <a:endParaRPr lang="en-US" sz="1800" dirty="0"/>
          </a:p>
          <a:p>
            <a:pPr marL="342900" lvl="0" indent="-342900" algn="just">
              <a:buAutoNum type="alphaLcParenR"/>
            </a:pPr>
            <a:r>
              <a:rPr lang="en-US" sz="1800" dirty="0" smtClean="0"/>
              <a:t>Incentives </a:t>
            </a:r>
            <a:r>
              <a:rPr lang="en-US" sz="1800" dirty="0"/>
              <a:t>were arranged </a:t>
            </a:r>
            <a:r>
              <a:rPr lang="en-US" sz="1800" dirty="0" smtClean="0"/>
              <a:t>for </a:t>
            </a:r>
            <a:r>
              <a:rPr lang="en-US" sz="1800" dirty="0"/>
              <a:t>schools </a:t>
            </a:r>
            <a:r>
              <a:rPr lang="en-US" sz="1800" dirty="0" smtClean="0"/>
              <a:t>with significant educational </a:t>
            </a:r>
            <a:r>
              <a:rPr lang="en-US" sz="1800" dirty="0"/>
              <a:t>gains -with respect to their own baselines-. </a:t>
            </a: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21010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Antecedents on Policies for Evaluating Higher Education</a:t>
            </a:r>
            <a:endParaRPr lang="en-US" sz="2000" b="1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04007" y="947736"/>
            <a:ext cx="5751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800" dirty="0" smtClean="0"/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A </a:t>
            </a:r>
            <a:r>
              <a:rPr lang="en-US" sz="1800" dirty="0"/>
              <a:t>National Commission for the Evaluation of Higher Education (CONAEVA) was established in 1989, with the aim of conceptualizing and implementing a permanent national system of evaluation based on criteria and standards for the main university functions, as well to provide technical support to the new organisms created for that purpose. T</a:t>
            </a:r>
            <a:r>
              <a:rPr lang="en-US" sz="1800" dirty="0" smtClean="0"/>
              <a:t>he </a:t>
            </a:r>
            <a:r>
              <a:rPr lang="en-US" sz="1800" dirty="0"/>
              <a:t>Commission was responsible of defining the respective structures, indicators and procedures to be operated within the system.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/>
              <a:t>7</a:t>
            </a:r>
            <a:r>
              <a:rPr lang="en-US" sz="2000" b="1" dirty="0" smtClean="0"/>
              <a:t>. Conclusions </a:t>
            </a:r>
            <a:endParaRPr lang="en-US" sz="2000" b="1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788748" y="947737"/>
            <a:ext cx="7078662" cy="4478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36349" y="1120676"/>
            <a:ext cx="73161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1800" dirty="0" smtClean="0"/>
              <a:t>It is </a:t>
            </a:r>
            <a:r>
              <a:rPr lang="en-US" sz="1800" dirty="0"/>
              <a:t>possible to demonstrate that schools’ and students’ learning outcomes and test results can be improved even in areas of high socioeconomic </a:t>
            </a:r>
            <a:r>
              <a:rPr lang="en-US" sz="1800" dirty="0" smtClean="0"/>
              <a:t>deprivation; </a:t>
            </a:r>
          </a:p>
          <a:p>
            <a:pPr marL="342900" indent="-342900" algn="just">
              <a:buAutoNum type="alphaLcParenR"/>
            </a:pPr>
            <a:r>
              <a:rPr lang="en-US" sz="1800" dirty="0"/>
              <a:t>S</a:t>
            </a:r>
            <a:r>
              <a:rPr lang="en-US" sz="1800" dirty="0" smtClean="0"/>
              <a:t>ound </a:t>
            </a:r>
            <a:r>
              <a:rPr lang="en-US" sz="1800" dirty="0"/>
              <a:t>comprehensive strategies </a:t>
            </a:r>
            <a:r>
              <a:rPr lang="en-US" sz="1800" dirty="0" smtClean="0"/>
              <a:t>can be implemented because solutions </a:t>
            </a:r>
            <a:r>
              <a:rPr lang="en-US" sz="1800" dirty="0"/>
              <a:t>are at </a:t>
            </a:r>
            <a:r>
              <a:rPr lang="en-US" sz="1800" dirty="0" smtClean="0"/>
              <a:t>hand; 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The </a:t>
            </a:r>
            <a:r>
              <a:rPr lang="en-US" sz="1800" dirty="0"/>
              <a:t>same people in charge can be either multipliers of ineffective practices or agents of qualitative </a:t>
            </a:r>
            <a:r>
              <a:rPr lang="en-US" sz="1800" dirty="0" smtClean="0"/>
              <a:t>transformation; 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It </a:t>
            </a:r>
            <a:r>
              <a:rPr lang="en-US" sz="1800" dirty="0"/>
              <a:t>all depends on how they are motivated and organized. </a:t>
            </a:r>
            <a:endParaRPr lang="en-US" sz="1800" dirty="0" smtClean="0"/>
          </a:p>
          <a:p>
            <a:pPr marL="342900" indent="-342900" algn="just">
              <a:buAutoNum type="alphaLcParenR"/>
            </a:pPr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major challenge </a:t>
            </a:r>
            <a:r>
              <a:rPr lang="en-US" sz="1800" dirty="0" smtClean="0"/>
              <a:t>may be </a:t>
            </a:r>
            <a:r>
              <a:rPr lang="en-US" sz="1800" dirty="0"/>
              <a:t>associated with incoming authorities that are not willing to provide support to long-term </a:t>
            </a:r>
            <a:r>
              <a:rPr lang="en-US" sz="1800" dirty="0" smtClean="0"/>
              <a:t>policies. </a:t>
            </a:r>
          </a:p>
          <a:p>
            <a:pPr marL="342900" indent="-342900" algn="just">
              <a:buAutoNum type="alphaLcParenR"/>
            </a:pPr>
            <a:r>
              <a:rPr lang="en-US" sz="1800" dirty="0" smtClean="0"/>
              <a:t>Long</a:t>
            </a:r>
            <a:r>
              <a:rPr lang="en-US" sz="1800" dirty="0"/>
              <a:t>-term policies are needed to stress the notion of “social transcendence” and community accountability </a:t>
            </a:r>
            <a:r>
              <a:rPr lang="en-US" sz="1800" dirty="0" smtClean="0"/>
              <a:t>on </a:t>
            </a:r>
            <a:r>
              <a:rPr lang="en-US" sz="1800" dirty="0"/>
              <a:t>plans of </a:t>
            </a:r>
            <a:r>
              <a:rPr lang="en-US" sz="1800" dirty="0" smtClean="0"/>
              <a:t>actions aimed </a:t>
            </a:r>
            <a:r>
              <a:rPr lang="en-US" sz="1800" dirty="0"/>
              <a:t>to attain significant goals. </a:t>
            </a:r>
          </a:p>
        </p:txBody>
      </p:sp>
    </p:spTree>
    <p:extLst>
      <p:ext uri="{BB962C8B-B14F-4D97-AF65-F5344CB8AC3E}">
        <p14:creationId xmlns:p14="http://schemas.microsoft.com/office/powerpoint/2010/main" val="79913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hape 777"/>
          <p:cNvSpPr/>
          <p:nvPr/>
        </p:nvSpPr>
        <p:spPr>
          <a:xfrm>
            <a:off x="4095750" y="4719637"/>
            <a:ext cx="5048249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78" name="Shape 778"/>
          <p:cNvGrpSpPr/>
          <p:nvPr/>
        </p:nvGrpSpPr>
        <p:grpSpPr>
          <a:xfrm>
            <a:off x="0" y="-1004888"/>
            <a:ext cx="9144000" cy="7851775"/>
            <a:chOff x="0" y="-1004592"/>
            <a:chExt cx="9144000" cy="7852174"/>
          </a:xfrm>
        </p:grpSpPr>
        <p:sp>
          <p:nvSpPr>
            <p:cNvPr id="779" name="Shape 779"/>
            <p:cNvSpPr/>
            <p:nvPr/>
          </p:nvSpPr>
          <p:spPr>
            <a:xfrm>
              <a:off x="0" y="347"/>
              <a:ext cx="9144000" cy="5862935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Shape 780"/>
            <p:cNvSpPr/>
            <p:nvPr/>
          </p:nvSpPr>
          <p:spPr>
            <a:xfrm rot="5400000">
              <a:off x="-1958379" y="953787"/>
              <a:ext cx="7852174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81" name="Shape 781"/>
          <p:cNvSpPr txBox="1"/>
          <p:nvPr/>
        </p:nvSpPr>
        <p:spPr>
          <a:xfrm>
            <a:off x="936625" y="2148814"/>
            <a:ext cx="7637462" cy="27433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Dr.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Víctor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 A. Arredondo</a:t>
            </a:r>
          </a:p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  <a:hlinkClick r:id="rId3"/>
              </a:rPr>
              <a:t>varredondo@gmail.com</a:t>
            </a:r>
            <a:endParaRPr lang="en-US" sz="2000" b="0" i="0" u="none" strike="noStrike" cap="none" baseline="0" dirty="0">
              <a:solidFill>
                <a:srgbClr val="40404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 dirty="0" err="1" smtClean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Xalapa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, Veracruz, México</a:t>
            </a:r>
            <a:br>
              <a:rPr lang="en-US" sz="2000" b="0" i="0" u="none" strike="noStrike" cap="none" baseline="0" dirty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endParaRPr lang="en-US" sz="2000" b="0" i="0" u="none" strike="noStrike" cap="none" baseline="0" dirty="0">
              <a:solidFill>
                <a:srgbClr val="40404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82" name="Shape 782"/>
          <p:cNvSpPr txBox="1"/>
          <p:nvPr/>
        </p:nvSpPr>
        <p:spPr>
          <a:xfrm>
            <a:off x="4603750" y="984970"/>
            <a:ext cx="434975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 dirty="0" smtClean="0">
                <a:solidFill>
                  <a:srgbClr val="404040"/>
                </a:solidFill>
                <a:latin typeface="Arial Narrow"/>
                <a:ea typeface="Arial Narrow"/>
                <a:cs typeface="Arial Narrow"/>
                <a:sym typeface="Arial Narrow"/>
              </a:rPr>
              <a:t>Contact:</a:t>
            </a:r>
            <a:endParaRPr lang="en-US" sz="2400" b="1" i="0" u="none" strike="noStrike" cap="none" baseline="0" dirty="0">
              <a:solidFill>
                <a:srgbClr val="40404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656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158387" y="-493952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 (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a) General Guidelines: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6"/>
            <a:ext cx="6823180" cy="32768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/>
            <a:r>
              <a:rPr lang="en-US" sz="1800" dirty="0"/>
              <a:t>Evaluation is not a </a:t>
            </a:r>
            <a:r>
              <a:rPr lang="en-US" sz="1800" dirty="0" smtClean="0"/>
              <a:t>goal itself, </a:t>
            </a:r>
            <a:r>
              <a:rPr lang="en-US" sz="1800" dirty="0"/>
              <a:t>but a mean </a:t>
            </a:r>
            <a:r>
              <a:rPr lang="en-US" sz="1800" dirty="0" smtClean="0"/>
              <a:t>for </a:t>
            </a:r>
            <a:r>
              <a:rPr lang="en-US" sz="1800" dirty="0"/>
              <a:t>effective </a:t>
            </a:r>
            <a:r>
              <a:rPr lang="en-US" sz="1800" dirty="0" smtClean="0"/>
              <a:t>decision</a:t>
            </a:r>
            <a:r>
              <a:rPr lang="en-US" sz="1800" dirty="0"/>
              <a:t>-making oriented to improvement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smtClean="0"/>
              <a:t> </a:t>
            </a:r>
            <a:endParaRPr lang="en-US" sz="1800" dirty="0"/>
          </a:p>
          <a:p>
            <a:pPr lvl="0" algn="just"/>
            <a:r>
              <a:rPr lang="en-US" sz="1800" dirty="0"/>
              <a:t>It is a continuous, holistic, and participative process, </a:t>
            </a:r>
            <a:r>
              <a:rPr lang="en-US" sz="1800" dirty="0" smtClean="0"/>
              <a:t>and </a:t>
            </a:r>
            <a:r>
              <a:rPr lang="en-US" sz="1800" dirty="0"/>
              <a:t>intrinsic </a:t>
            </a:r>
            <a:r>
              <a:rPr lang="en-US" sz="1800" dirty="0" smtClean="0"/>
              <a:t>to </a:t>
            </a:r>
            <a:r>
              <a:rPr lang="en-US" sz="1800" dirty="0"/>
              <a:t>the planning of education</a:t>
            </a:r>
            <a:r>
              <a:rPr lang="en-US" sz="1800" dirty="0" smtClean="0"/>
              <a:t>;</a:t>
            </a:r>
          </a:p>
          <a:p>
            <a:pPr lvl="0" algn="just"/>
            <a:r>
              <a:rPr lang="en-US" sz="1800" dirty="0" smtClean="0"/>
              <a:t> </a:t>
            </a:r>
            <a:endParaRPr lang="en-US" sz="1800" dirty="0"/>
          </a:p>
          <a:p>
            <a:pPr lvl="0" algn="just"/>
            <a:r>
              <a:rPr lang="en-US" sz="1800" dirty="0"/>
              <a:t>It must incorporate a </a:t>
            </a:r>
            <a:r>
              <a:rPr lang="en-US" sz="1800" i="1" dirty="0"/>
              <a:t>diachronic vision </a:t>
            </a:r>
            <a:r>
              <a:rPr lang="en-US" sz="1800" dirty="0"/>
              <a:t>to weight improvements, obstacles, and corrective actions along given periods of time; </a:t>
            </a:r>
            <a:endParaRPr lang="en-US" sz="1800" dirty="0" smtClean="0"/>
          </a:p>
          <a:p>
            <a:pPr lvl="0" algn="just"/>
            <a:endParaRPr lang="en-US" sz="1800" dirty="0"/>
          </a:p>
          <a:p>
            <a:pPr lvl="0" algn="just"/>
            <a:r>
              <a:rPr lang="en-US" sz="1800" dirty="0"/>
              <a:t>Due to its holistic approach, it </a:t>
            </a:r>
            <a:r>
              <a:rPr lang="en-US" sz="1800" dirty="0" smtClean="0"/>
              <a:t>must </a:t>
            </a:r>
            <a:r>
              <a:rPr lang="en-US" sz="1800" dirty="0"/>
              <a:t>analyze the context, inputs, structures, processes, outputs and social impact of </a:t>
            </a:r>
            <a:r>
              <a:rPr lang="en-US" sz="1800" dirty="0" smtClean="0"/>
              <a:t>education</a:t>
            </a:r>
            <a:r>
              <a:rPr lang="en-US" sz="1800" dirty="0"/>
              <a:t>;</a:t>
            </a:r>
            <a:r>
              <a:rPr lang="en-US" sz="1800" dirty="0" smtClean="0"/>
              <a:t> 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It involves </a:t>
            </a:r>
            <a:r>
              <a:rPr lang="en-US" sz="1800" dirty="0"/>
              <a:t>all sorts of evaluative methods and the </a:t>
            </a:r>
            <a:r>
              <a:rPr lang="en-US" sz="1800" dirty="0" smtClean="0"/>
              <a:t>prioritization </a:t>
            </a:r>
            <a:r>
              <a:rPr lang="en-US" sz="1800" dirty="0"/>
              <a:t>of </a:t>
            </a:r>
            <a:r>
              <a:rPr lang="en-US" sz="1800" dirty="0" smtClean="0"/>
              <a:t>study </a:t>
            </a:r>
            <a:r>
              <a:rPr lang="en-US" sz="1600" dirty="0" smtClean="0"/>
              <a:t>subjects; </a:t>
            </a:r>
            <a:endParaRPr lang="en-US" sz="16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94251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(a) General Guidelines (Cont. 2):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46308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It requires the active participation of all </a:t>
            </a:r>
            <a:r>
              <a:rPr lang="en-US" sz="1800" dirty="0" smtClean="0"/>
              <a:t>involved </a:t>
            </a:r>
            <a:r>
              <a:rPr lang="en-US" sz="1800" dirty="0"/>
              <a:t>to increase awareness on everyone’s </a:t>
            </a:r>
            <a:r>
              <a:rPr lang="en-US" sz="1800" dirty="0" smtClean="0"/>
              <a:t>role </a:t>
            </a:r>
            <a:r>
              <a:rPr lang="en-US" sz="1800" dirty="0"/>
              <a:t>and their commitment for continued improvement</a:t>
            </a:r>
            <a:r>
              <a:rPr lang="en-US" sz="1800" dirty="0" smtClean="0"/>
              <a:t>;</a:t>
            </a:r>
          </a:p>
          <a:p>
            <a:pPr algn="just">
              <a:lnSpc>
                <a:spcPct val="120000"/>
              </a:lnSpc>
              <a:buSzPct val="25000"/>
            </a:pPr>
            <a:endParaRPr lang="en-US" sz="1800" dirty="0" smtClean="0"/>
          </a:p>
          <a:p>
            <a:pPr lvl="0" algn="just"/>
            <a:r>
              <a:rPr lang="en-US" sz="1800" dirty="0"/>
              <a:t>It implies an axiological </a:t>
            </a:r>
            <a:r>
              <a:rPr lang="en-US" sz="1800" dirty="0" smtClean="0"/>
              <a:t>framework, </a:t>
            </a:r>
            <a:r>
              <a:rPr lang="en-US" sz="1800" dirty="0"/>
              <a:t>as well as a dynamic paradigm sensitive to the changing conditions, needs and demands of society; 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It </a:t>
            </a:r>
            <a:r>
              <a:rPr lang="en-US" sz="1800" dirty="0"/>
              <a:t>is not advisable to adopt an ideal or universal </a:t>
            </a:r>
            <a:r>
              <a:rPr lang="en-US" sz="1800" dirty="0" smtClean="0"/>
              <a:t>evaluation framework</a:t>
            </a:r>
            <a:r>
              <a:rPr lang="en-US" sz="1800" dirty="0"/>
              <a:t>, given the heterogeneity of institutional features, missions, and degrees of </a:t>
            </a:r>
            <a:r>
              <a:rPr lang="en-US" sz="1800" dirty="0" smtClean="0"/>
              <a:t>development; </a:t>
            </a:r>
          </a:p>
          <a:p>
            <a:pPr lvl="0" algn="just"/>
            <a:endParaRPr lang="en-US" sz="1800" dirty="0"/>
          </a:p>
          <a:p>
            <a:pPr lvl="0" algn="just"/>
            <a:r>
              <a:rPr lang="en-US" sz="1800" dirty="0" smtClean="0"/>
              <a:t>It </a:t>
            </a:r>
            <a:r>
              <a:rPr lang="en-US" sz="1800" dirty="0"/>
              <a:t>requires both, institutional self-referred criteria and indicators, as well as common parameters and standards due to the fact that all higher education institutions share the same strategic social </a:t>
            </a:r>
            <a:r>
              <a:rPr lang="en-US" sz="1800" dirty="0" smtClean="0"/>
              <a:t>function;</a:t>
            </a:r>
            <a:endParaRPr lang="en-US" sz="1800" dirty="0"/>
          </a:p>
          <a:p>
            <a:pPr algn="just">
              <a:lnSpc>
                <a:spcPct val="120000"/>
              </a:lnSpc>
              <a:buSzPct val="25000"/>
            </a:pPr>
            <a:r>
              <a:rPr lang="en-US" sz="1800" dirty="0" smtClean="0"/>
              <a:t> </a:t>
            </a:r>
            <a:endParaRPr lang="en-US" sz="1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70967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(a) General Guidelines (Cont. 3):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990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lnSpc>
                <a:spcPct val="120000"/>
              </a:lnSpc>
              <a:buSzPct val="25000"/>
            </a:pPr>
            <a:r>
              <a:rPr lang="en-US" sz="1800" dirty="0"/>
              <a:t>It is not only centered on obtaining, processing, and providing data and information, because it also involves the emission of complex value judgments based on numeric indicators and qualitative enquiry</a:t>
            </a:r>
            <a:r>
              <a:rPr lang="en-US" sz="1800" dirty="0" smtClean="0"/>
              <a:t>;</a:t>
            </a:r>
          </a:p>
          <a:p>
            <a:pPr algn="just">
              <a:lnSpc>
                <a:spcPct val="120000"/>
              </a:lnSpc>
              <a:buSzPct val="25000"/>
            </a:pPr>
            <a:endParaRPr lang="en-US" sz="1800" dirty="0" smtClean="0"/>
          </a:p>
          <a:p>
            <a:pPr lvl="0" algn="just">
              <a:lnSpc>
                <a:spcPct val="120000"/>
              </a:lnSpc>
              <a:buSzPct val="25000"/>
            </a:pPr>
            <a:r>
              <a:rPr lang="en-US" sz="1800" dirty="0"/>
              <a:t>It must deal with four distinctive dimensions: the individual level, </a:t>
            </a:r>
            <a:r>
              <a:rPr lang="en-US" sz="1800" dirty="0" smtClean="0"/>
              <a:t>basic </a:t>
            </a:r>
            <a:r>
              <a:rPr lang="en-US" sz="1800" dirty="0"/>
              <a:t>for innovating and improving learning processes; the academic program or department level, essential for increasing the quality and effectiveness of </a:t>
            </a:r>
            <a:r>
              <a:rPr lang="en-US" sz="1800" dirty="0" smtClean="0"/>
              <a:t>the three university functions</a:t>
            </a:r>
            <a:r>
              <a:rPr lang="en-US" sz="1800" dirty="0"/>
              <a:t>; the institutional level, </a:t>
            </a:r>
            <a:r>
              <a:rPr lang="en-US" sz="1800" dirty="0" smtClean="0"/>
              <a:t>crucial </a:t>
            </a:r>
            <a:r>
              <a:rPr lang="en-US" sz="1800" dirty="0"/>
              <a:t>for optimizing </a:t>
            </a:r>
            <a:r>
              <a:rPr lang="en-US" sz="1800" dirty="0" smtClean="0"/>
              <a:t>its </a:t>
            </a:r>
            <a:r>
              <a:rPr lang="en-US" sz="1800" dirty="0"/>
              <a:t>social </a:t>
            </a:r>
            <a:r>
              <a:rPr lang="en-US" sz="1800" dirty="0" smtClean="0"/>
              <a:t>impact; </a:t>
            </a:r>
            <a:r>
              <a:rPr lang="en-US" sz="1800" dirty="0"/>
              <a:t>and the subsystems or system levels, </a:t>
            </a:r>
            <a:r>
              <a:rPr lang="en-US" sz="1800" dirty="0" smtClean="0"/>
              <a:t>based on macro</a:t>
            </a:r>
            <a:r>
              <a:rPr lang="en-US" sz="1800" dirty="0"/>
              <a:t>-</a:t>
            </a:r>
            <a:r>
              <a:rPr lang="en-US" sz="1800" dirty="0" smtClean="0"/>
              <a:t>variables, needed </a:t>
            </a:r>
            <a:r>
              <a:rPr lang="en-US" sz="1800" dirty="0"/>
              <a:t>to build policies for the advancement </a:t>
            </a:r>
            <a:r>
              <a:rPr lang="en-US" sz="1800" dirty="0" smtClean="0"/>
              <a:t>of </a:t>
            </a:r>
            <a:r>
              <a:rPr lang="en-US" sz="1800" dirty="0"/>
              <a:t>national </a:t>
            </a:r>
            <a:r>
              <a:rPr lang="en-US" sz="1800" dirty="0" smtClean="0"/>
              <a:t>higher </a:t>
            </a:r>
            <a:r>
              <a:rPr lang="en-US" sz="1800" dirty="0"/>
              <a:t>education;</a:t>
            </a:r>
          </a:p>
          <a:p>
            <a:pPr algn="just">
              <a:lnSpc>
                <a:spcPct val="120000"/>
              </a:lnSpc>
              <a:buSzPct val="25000"/>
            </a:pPr>
            <a:endParaRPr lang="en-US" sz="1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 smtClean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26831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(a)  General Guidelines (Cont. 4):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40220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just">
              <a:lnSpc>
                <a:spcPct val="120000"/>
              </a:lnSpc>
              <a:buSzPct val="25000"/>
            </a:pPr>
            <a:r>
              <a:rPr lang="en-US" sz="1800" dirty="0"/>
              <a:t>T</a:t>
            </a:r>
            <a:r>
              <a:rPr lang="en-US" sz="1800" dirty="0" smtClean="0"/>
              <a:t>hree modalities of evaluation:</a:t>
            </a:r>
          </a:p>
          <a:p>
            <a:pPr lvl="0" algn="just">
              <a:lnSpc>
                <a:spcPct val="120000"/>
              </a:lnSpc>
              <a:buSzPct val="25000"/>
            </a:pPr>
            <a:r>
              <a:rPr lang="en-US" sz="1800" dirty="0" smtClean="0"/>
              <a:t> </a:t>
            </a:r>
          </a:p>
          <a:p>
            <a:pPr lvl="0" algn="just">
              <a:lnSpc>
                <a:spcPct val="120000"/>
              </a:lnSpc>
              <a:buSzPct val="25000"/>
            </a:pPr>
            <a:r>
              <a:rPr lang="en-US" sz="1800" i="1" dirty="0"/>
              <a:t>S</a:t>
            </a:r>
            <a:r>
              <a:rPr lang="en-US" sz="1800" i="1" dirty="0" smtClean="0"/>
              <a:t>elf</a:t>
            </a:r>
            <a:r>
              <a:rPr lang="en-US" sz="1800" i="1" dirty="0"/>
              <a:t>-evaluation</a:t>
            </a:r>
            <a:r>
              <a:rPr lang="en-US" sz="1800" dirty="0"/>
              <a:t>, conducted by those responsible of designing and operating the educational </a:t>
            </a:r>
            <a:r>
              <a:rPr lang="en-US" sz="1800" dirty="0" smtClean="0"/>
              <a:t>programs (if performed by </a:t>
            </a:r>
            <a:r>
              <a:rPr lang="en-US" sz="1800" dirty="0"/>
              <a:t>a </a:t>
            </a:r>
            <a:r>
              <a:rPr lang="en-US" sz="1800" dirty="0" smtClean="0"/>
              <a:t>genuine </a:t>
            </a:r>
            <a:r>
              <a:rPr lang="en-US" sz="1800" dirty="0"/>
              <a:t>interests and not </a:t>
            </a:r>
            <a:r>
              <a:rPr lang="en-US" sz="1800" dirty="0" smtClean="0"/>
              <a:t>for </a:t>
            </a:r>
            <a:r>
              <a:rPr lang="en-US" sz="1800" dirty="0"/>
              <a:t>external </a:t>
            </a:r>
            <a:r>
              <a:rPr lang="en-US" sz="1800" dirty="0" smtClean="0"/>
              <a:t>pressures), </a:t>
            </a:r>
            <a:r>
              <a:rPr lang="en-US" sz="1800" dirty="0"/>
              <a:t>it </a:t>
            </a:r>
            <a:r>
              <a:rPr lang="en-US" sz="1800" dirty="0" smtClean="0"/>
              <a:t>offers </a:t>
            </a:r>
            <a:r>
              <a:rPr lang="en-US" sz="1800" dirty="0"/>
              <a:t>detailed information on the real operation and results </a:t>
            </a:r>
            <a:r>
              <a:rPr lang="en-US" sz="1800" dirty="0" smtClean="0"/>
              <a:t>of </a:t>
            </a:r>
            <a:r>
              <a:rPr lang="en-US" sz="1800" dirty="0"/>
              <a:t>programs; </a:t>
            </a:r>
            <a:endParaRPr lang="en-US" sz="1800" dirty="0" smtClean="0"/>
          </a:p>
          <a:p>
            <a:pPr lvl="0" algn="just">
              <a:lnSpc>
                <a:spcPct val="120000"/>
              </a:lnSpc>
              <a:buSzPct val="25000"/>
            </a:pPr>
            <a:r>
              <a:rPr lang="en-US" sz="1800" i="1" dirty="0"/>
              <a:t>I</a:t>
            </a:r>
            <a:r>
              <a:rPr lang="en-US" sz="1800" i="1" dirty="0" smtClean="0"/>
              <a:t>nternal </a:t>
            </a:r>
            <a:r>
              <a:rPr lang="en-US" sz="1800" i="1" dirty="0"/>
              <a:t>evaluation</a:t>
            </a:r>
            <a:r>
              <a:rPr lang="en-US" sz="1800" dirty="0"/>
              <a:t>, conducted by </a:t>
            </a:r>
            <a:r>
              <a:rPr lang="en-US" sz="1800" dirty="0" smtClean="0"/>
              <a:t>others who are not </a:t>
            </a:r>
            <a:r>
              <a:rPr lang="en-US" sz="1800" dirty="0"/>
              <a:t>in charge of the designing and operation of the programs, </a:t>
            </a:r>
            <a:r>
              <a:rPr lang="en-US" sz="1800" dirty="0" smtClean="0"/>
              <a:t>and </a:t>
            </a:r>
            <a:r>
              <a:rPr lang="en-US" sz="1800" dirty="0"/>
              <a:t>helps to compare </a:t>
            </a:r>
            <a:r>
              <a:rPr lang="en-US" sz="1800" dirty="0" smtClean="0"/>
              <a:t>programs</a:t>
            </a:r>
            <a:r>
              <a:rPr lang="en-US" sz="1800" dirty="0"/>
              <a:t>’ performances according to institutional criteria; </a:t>
            </a:r>
            <a:endParaRPr lang="en-US" sz="1800" dirty="0" smtClean="0"/>
          </a:p>
          <a:p>
            <a:pPr lvl="0" algn="just">
              <a:lnSpc>
                <a:spcPct val="120000"/>
              </a:lnSpc>
              <a:buSzPct val="25000"/>
            </a:pPr>
            <a:r>
              <a:rPr lang="en-US" sz="1800" i="1" dirty="0"/>
              <a:t>E</a:t>
            </a:r>
            <a:r>
              <a:rPr lang="en-US" sz="1800" i="1" dirty="0" smtClean="0"/>
              <a:t>xternal </a:t>
            </a:r>
            <a:r>
              <a:rPr lang="en-US" sz="1800" i="1" dirty="0"/>
              <a:t>evaluation</a:t>
            </a:r>
            <a:r>
              <a:rPr lang="en-US" sz="1800" dirty="0"/>
              <a:t>, which </a:t>
            </a:r>
            <a:r>
              <a:rPr lang="en-US" sz="1800" dirty="0" smtClean="0"/>
              <a:t>provides </a:t>
            </a:r>
            <a:r>
              <a:rPr lang="en-US" sz="1800" dirty="0"/>
              <a:t>comparative analysis on the quality, relevance, competitiveness, and social impact </a:t>
            </a:r>
            <a:r>
              <a:rPr lang="en-US" sz="1800" dirty="0" smtClean="0"/>
              <a:t>of </a:t>
            </a:r>
            <a:r>
              <a:rPr lang="en-US" sz="1800" dirty="0"/>
              <a:t>programs, institutions, subsystems and/or of the system as a whole; </a:t>
            </a: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15506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(a) General Guidelines (Cont. 5):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866900" y="947737"/>
            <a:ext cx="69262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800" dirty="0" smtClean="0"/>
              <a:t>And </a:t>
            </a:r>
            <a:r>
              <a:rPr lang="en-US" sz="1800" dirty="0"/>
              <a:t>performed with different objectives </a:t>
            </a:r>
            <a:r>
              <a:rPr lang="en-US" sz="1800" dirty="0" smtClean="0"/>
              <a:t>and methodologies: </a:t>
            </a:r>
          </a:p>
          <a:p>
            <a:pPr lvl="0" algn="just"/>
            <a:endParaRPr lang="en-US" sz="1800" dirty="0"/>
          </a:p>
          <a:p>
            <a:pPr lvl="0" algn="just"/>
            <a:r>
              <a:rPr lang="en-US" sz="1800" i="1" dirty="0" smtClean="0"/>
              <a:t>Historical </a:t>
            </a:r>
            <a:r>
              <a:rPr lang="en-US" sz="1800" i="1" dirty="0"/>
              <a:t>analysis</a:t>
            </a:r>
            <a:r>
              <a:rPr lang="en-US" sz="1800" dirty="0"/>
              <a:t> </a:t>
            </a:r>
            <a:r>
              <a:rPr lang="en-US" sz="1800" dirty="0" smtClean="0"/>
              <a:t>-to </a:t>
            </a:r>
            <a:r>
              <a:rPr lang="en-US" sz="1800" dirty="0"/>
              <a:t>determine </a:t>
            </a:r>
            <a:r>
              <a:rPr lang="en-US" sz="1800" dirty="0" smtClean="0"/>
              <a:t>its chronological evolution;</a:t>
            </a:r>
          </a:p>
          <a:p>
            <a:pPr lvl="0" algn="just"/>
            <a:r>
              <a:rPr lang="en-US" sz="1800" dirty="0" smtClean="0"/>
              <a:t> </a:t>
            </a:r>
          </a:p>
          <a:p>
            <a:pPr lvl="0" algn="just"/>
            <a:r>
              <a:rPr lang="en-US" sz="1800" i="1" dirty="0" smtClean="0"/>
              <a:t>Diagnostic </a:t>
            </a:r>
            <a:r>
              <a:rPr lang="en-US" sz="1800" i="1" dirty="0"/>
              <a:t>evaluation</a:t>
            </a:r>
            <a:r>
              <a:rPr lang="en-US" sz="1800" dirty="0"/>
              <a:t> </a:t>
            </a:r>
            <a:r>
              <a:rPr lang="en-US" sz="1800" dirty="0" smtClean="0"/>
              <a:t>-centered </a:t>
            </a:r>
            <a:r>
              <a:rPr lang="en-US" sz="1800" dirty="0"/>
              <a:t>on the current </a:t>
            </a:r>
            <a:r>
              <a:rPr lang="en-US" sz="1800" dirty="0" smtClean="0"/>
              <a:t>situation;</a:t>
            </a:r>
          </a:p>
          <a:p>
            <a:pPr lvl="0" algn="just"/>
            <a:r>
              <a:rPr lang="en-US" sz="1800" dirty="0" smtClean="0"/>
              <a:t> </a:t>
            </a:r>
            <a:endParaRPr lang="en-US" sz="1800" dirty="0"/>
          </a:p>
          <a:p>
            <a:pPr lvl="0" algn="just"/>
            <a:r>
              <a:rPr lang="en-US" sz="1800" i="1" dirty="0"/>
              <a:t>F</a:t>
            </a:r>
            <a:r>
              <a:rPr lang="en-US" sz="1800" i="1" dirty="0" smtClean="0"/>
              <a:t>ormative </a:t>
            </a:r>
            <a:r>
              <a:rPr lang="en-US" sz="1800" i="1" dirty="0"/>
              <a:t>evaluation</a:t>
            </a:r>
            <a:r>
              <a:rPr lang="en-US" sz="1800" dirty="0"/>
              <a:t> -</a:t>
            </a:r>
            <a:r>
              <a:rPr lang="en-US" sz="1800" dirty="0" smtClean="0"/>
              <a:t>to </a:t>
            </a:r>
            <a:r>
              <a:rPr lang="en-US" sz="1800" dirty="0"/>
              <a:t>determine the program’s performance </a:t>
            </a:r>
            <a:r>
              <a:rPr lang="en-US" sz="1800" dirty="0" smtClean="0"/>
              <a:t>along successive phases;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i="1" dirty="0" smtClean="0"/>
              <a:t>Summative evaluation</a:t>
            </a:r>
            <a:r>
              <a:rPr lang="en-US" sz="1800" dirty="0"/>
              <a:t> </a:t>
            </a:r>
            <a:r>
              <a:rPr lang="en-US" sz="1800" dirty="0" smtClean="0"/>
              <a:t>-to </a:t>
            </a:r>
            <a:r>
              <a:rPr lang="en-US" sz="1800" dirty="0"/>
              <a:t>analyze the </a:t>
            </a:r>
            <a:r>
              <a:rPr lang="en-US" sz="1800" dirty="0" smtClean="0"/>
              <a:t>overall performance; Pr</a:t>
            </a:r>
            <a:r>
              <a:rPr lang="en-US" sz="1800" i="1" dirty="0" smtClean="0"/>
              <a:t>ospective evaluation</a:t>
            </a:r>
            <a:r>
              <a:rPr lang="en-US" sz="1800" dirty="0" smtClean="0"/>
              <a:t> –to simulate the future impact of different variables;</a:t>
            </a:r>
          </a:p>
          <a:p>
            <a:pPr lvl="0" algn="just"/>
            <a:r>
              <a:rPr lang="en-US" sz="1800" dirty="0" smtClean="0"/>
              <a:t> </a:t>
            </a:r>
          </a:p>
          <a:p>
            <a:pPr lvl="0" algn="just"/>
            <a:r>
              <a:rPr lang="en-US" sz="1800" i="1" dirty="0" smtClean="0"/>
              <a:t>Meta</a:t>
            </a:r>
            <a:r>
              <a:rPr lang="en-US" sz="1800" i="1" dirty="0"/>
              <a:t>-evaluation</a:t>
            </a:r>
            <a:r>
              <a:rPr lang="en-US" sz="1800" dirty="0"/>
              <a:t> </a:t>
            </a:r>
            <a:r>
              <a:rPr lang="en-US" sz="1800" dirty="0" smtClean="0"/>
              <a:t>–to </a:t>
            </a:r>
            <a:r>
              <a:rPr lang="en-US" sz="1800" dirty="0"/>
              <a:t>determine the validity, reliability and pertinence of the evaluation </a:t>
            </a:r>
            <a:r>
              <a:rPr lang="en-US" sz="1800" dirty="0" smtClean="0"/>
              <a:t>process.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842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rPr lang="en-US" sz="2000" b="1" dirty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-US" sz="2000" b="1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(b)  Structures and functions for evaluating H. Ed.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838198"/>
            <a:ext cx="7078662" cy="47668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1800" dirty="0"/>
              <a:t>It was </a:t>
            </a:r>
            <a:r>
              <a:rPr lang="en-US" sz="1800" dirty="0" smtClean="0"/>
              <a:t>agreed that the national evaluation system </a:t>
            </a:r>
            <a:r>
              <a:rPr lang="en-US" sz="1800" dirty="0"/>
              <a:t>should be flexible, agile, </a:t>
            </a:r>
            <a:r>
              <a:rPr lang="en-US" sz="1800" dirty="0" smtClean="0"/>
              <a:t>and preferably </a:t>
            </a:r>
            <a:r>
              <a:rPr lang="en-US" sz="1800" dirty="0"/>
              <a:t>operated </a:t>
            </a:r>
            <a:r>
              <a:rPr lang="en-US" sz="1800" dirty="0" smtClean="0"/>
              <a:t>by </a:t>
            </a:r>
            <a:r>
              <a:rPr lang="en-US" sz="1800" dirty="0"/>
              <a:t>non-government </a:t>
            </a:r>
            <a:r>
              <a:rPr lang="en-US" sz="1800" dirty="0" smtClean="0"/>
              <a:t>agencies:                        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pPr lvl="0" algn="just"/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civil association in charge of evaluating and certifying students, graduates and </a:t>
            </a:r>
            <a:r>
              <a:rPr lang="en-US" sz="1800" dirty="0" smtClean="0"/>
              <a:t>professionals (CENEVAL); </a:t>
            </a:r>
            <a:endParaRPr lang="en-US" sz="1800" dirty="0"/>
          </a:p>
          <a:p>
            <a:pPr lvl="0" algn="just"/>
            <a:r>
              <a:rPr lang="en-US" sz="1800" dirty="0" smtClean="0"/>
              <a:t>An </a:t>
            </a:r>
            <a:r>
              <a:rPr lang="en-US" sz="1800" dirty="0"/>
              <a:t>independent organism </a:t>
            </a:r>
            <a:r>
              <a:rPr lang="en-US" sz="1800" dirty="0" smtClean="0"/>
              <a:t>of peer</a:t>
            </a:r>
            <a:r>
              <a:rPr lang="en-US" sz="1800" dirty="0"/>
              <a:t>-review experts </a:t>
            </a:r>
            <a:r>
              <a:rPr lang="en-US" sz="1800" dirty="0" smtClean="0"/>
              <a:t>that conduct </a:t>
            </a:r>
            <a:r>
              <a:rPr lang="en-US" sz="1800" dirty="0"/>
              <a:t>external evaluations </a:t>
            </a:r>
            <a:r>
              <a:rPr lang="en-US" sz="1800" dirty="0" smtClean="0"/>
              <a:t>of </a:t>
            </a:r>
            <a:r>
              <a:rPr lang="en-US" sz="1800" dirty="0"/>
              <a:t>programs and </a:t>
            </a:r>
            <a:r>
              <a:rPr lang="en-US" sz="1800" dirty="0" smtClean="0"/>
              <a:t>departments (CIEES);</a:t>
            </a:r>
            <a:endParaRPr lang="en-US" sz="1800" dirty="0"/>
          </a:p>
          <a:p>
            <a:pPr lvl="0" algn="just"/>
            <a:r>
              <a:rPr lang="en-US" sz="1800" dirty="0" smtClean="0"/>
              <a:t>A mixed team of government officials, university experts and academic leaders in charge of assessing the self-evaluation, planning and strategic proposals for improvement of universities, to provide them extraordinary funding, based on institutional performance (FOMES, and PIFI); </a:t>
            </a:r>
          </a:p>
          <a:p>
            <a:pPr lvl="0" algn="just"/>
            <a:r>
              <a:rPr lang="en-US" sz="1800" dirty="0" smtClean="0"/>
              <a:t>A National </a:t>
            </a:r>
            <a:r>
              <a:rPr lang="en-US" sz="1800" dirty="0"/>
              <a:t>Commission in charge of evaluating the subsystems and the national system of higher </a:t>
            </a:r>
            <a:r>
              <a:rPr lang="en-US" sz="1800" dirty="0" smtClean="0"/>
              <a:t>education to analyze  policies’ impact;</a:t>
            </a:r>
            <a:endParaRPr lang="en-US" sz="1800" dirty="0"/>
          </a:p>
          <a:p>
            <a:pPr algn="just"/>
            <a:r>
              <a:rPr lang="en-US" sz="1800" dirty="0" smtClean="0"/>
              <a:t>And </a:t>
            </a:r>
            <a:r>
              <a:rPr lang="en-US" sz="1800" dirty="0"/>
              <a:t>a mixed mechanism –institutional and governmental- to evaluate and accredit the academic profile of faculty and researchers </a:t>
            </a:r>
            <a:r>
              <a:rPr lang="en-US" sz="1800" dirty="0" smtClean="0"/>
              <a:t>to </a:t>
            </a:r>
            <a:r>
              <a:rPr lang="en-US" sz="1800" dirty="0"/>
              <a:t>provide </a:t>
            </a:r>
            <a:r>
              <a:rPr lang="en-US" sz="1800" dirty="0" smtClean="0"/>
              <a:t>them with continued support (PROMEP). </a:t>
            </a: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351654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1714500" y="947737"/>
            <a:ext cx="7078662" cy="307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 dirty="0" err="1" smtClean="0">
                <a:solidFill>
                  <a:srgbClr val="313231"/>
                </a:solidFill>
                <a:latin typeface="Constantia"/>
                <a:ea typeface="Merriweather"/>
                <a:cs typeface="Constantia"/>
                <a:sym typeface="Merriweather"/>
              </a:rPr>
              <a:t>Texto</a:t>
            </a:r>
            <a:endParaRPr lang="en-US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8042275" y="544512"/>
            <a:ext cx="185738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1636348" y="1825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en-US" sz="2000" b="1" i="0" u="none" strike="noStrike" cap="none" baseline="0" dirty="0" err="1" smtClean="0">
                <a:solidFill>
                  <a:srgbClr val="1F497D"/>
                </a:solidFill>
                <a:latin typeface="Arial Narrow"/>
                <a:ea typeface="Arial Narrow"/>
                <a:cs typeface="Arial Narrow"/>
                <a:sym typeface="Arial Narrow"/>
              </a:rPr>
              <a:t>Título</a:t>
            </a: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4" name="Shape 254"/>
          <p:cNvSpPr txBox="1"/>
          <p:nvPr/>
        </p:nvSpPr>
        <p:spPr>
          <a:xfrm>
            <a:off x="810697" y="6322667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" name="Shape 234"/>
          <p:cNvGrpSpPr/>
          <p:nvPr/>
        </p:nvGrpSpPr>
        <p:grpSpPr>
          <a:xfrm>
            <a:off x="2" y="-493951"/>
            <a:ext cx="9143998" cy="6723891"/>
            <a:chOff x="4" y="-2034485"/>
            <a:chExt cx="13079412" cy="8472726"/>
          </a:xfrm>
        </p:grpSpPr>
        <p:sp>
          <p:nvSpPr>
            <p:cNvPr id="12" name="Shape 236"/>
            <p:cNvSpPr/>
            <p:nvPr/>
          </p:nvSpPr>
          <p:spPr>
            <a:xfrm rot="5400000">
              <a:off x="-2268653" y="234172"/>
              <a:ext cx="8472726" cy="3935412"/>
            </a:xfrm>
            <a:prstGeom prst="trapezoid">
              <a:avLst>
                <a:gd name="adj" fmla="val 25000"/>
              </a:avLst>
            </a:prstGeom>
            <a:gradFill>
              <a:gsLst>
                <a:gs pos="0">
                  <a:srgbClr val="365F91"/>
                </a:gs>
                <a:gs pos="100000">
                  <a:srgbClr val="9BC1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Shape 235"/>
            <p:cNvSpPr/>
            <p:nvPr/>
          </p:nvSpPr>
          <p:spPr>
            <a:xfrm>
              <a:off x="2096060" y="-1425284"/>
              <a:ext cx="10983356" cy="7392576"/>
            </a:xfrm>
            <a:prstGeom prst="rect">
              <a:avLst/>
            </a:prstGeom>
            <a:gradFill>
              <a:gsLst>
                <a:gs pos="0">
                  <a:srgbClr val="366092"/>
                </a:gs>
                <a:gs pos="100000">
                  <a:srgbClr val="BFDCFF"/>
                </a:gs>
              </a:gsLst>
              <a:lin ang="162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Shape 250"/>
          <p:cNvSpPr txBox="1"/>
          <p:nvPr/>
        </p:nvSpPr>
        <p:spPr>
          <a:xfrm>
            <a:off x="1788748" y="334963"/>
            <a:ext cx="7513637" cy="503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lnSpc>
                <a:spcPct val="140000"/>
              </a:lnSpc>
              <a:buSzPct val="25000"/>
            </a:pPr>
            <a:r>
              <a:rPr lang="en-US" sz="2000" b="1" dirty="0">
                <a:latin typeface="Arial Narrow"/>
                <a:cs typeface="Arial Narrow"/>
              </a:rPr>
              <a:t>2</a:t>
            </a:r>
            <a:r>
              <a:rPr lang="en-US" sz="2000" b="1" dirty="0" smtClean="0">
                <a:latin typeface="Arial Narrow"/>
                <a:cs typeface="Arial Narrow"/>
              </a:rPr>
              <a:t> Some </a:t>
            </a:r>
            <a:r>
              <a:rPr lang="en-US" sz="2000" b="1" dirty="0">
                <a:latin typeface="Arial Narrow"/>
                <a:cs typeface="Arial Narrow"/>
              </a:rPr>
              <a:t>c</a:t>
            </a:r>
            <a:r>
              <a:rPr lang="en-US" sz="2000" b="1" dirty="0" smtClean="0">
                <a:latin typeface="Arial Narrow"/>
                <a:cs typeface="Arial Narrow"/>
              </a:rPr>
              <a:t>onsiderations </a:t>
            </a:r>
            <a:r>
              <a:rPr lang="en-US" sz="2000" b="1" dirty="0">
                <a:latin typeface="Arial Narrow"/>
                <a:cs typeface="Arial Narrow"/>
              </a:rPr>
              <a:t>on the </a:t>
            </a:r>
            <a:r>
              <a:rPr lang="en-US" sz="2000" b="1" dirty="0" smtClean="0">
                <a:latin typeface="Arial Narrow"/>
                <a:cs typeface="Arial Narrow"/>
              </a:rPr>
              <a:t>Strategy’s application</a:t>
            </a:r>
            <a:endParaRPr lang="en-US" sz="2000" b="1" dirty="0">
              <a:latin typeface="Arial Narrow"/>
              <a:cs typeface="Arial Narrow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0" u="none" strike="noStrike" cap="none" baseline="0" dirty="0">
              <a:solidFill>
                <a:srgbClr val="1F497D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" name="Shape 248"/>
          <p:cNvSpPr txBox="1"/>
          <p:nvPr/>
        </p:nvSpPr>
        <p:spPr>
          <a:xfrm>
            <a:off x="1866900" y="1100137"/>
            <a:ext cx="7078662" cy="44418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s-ES_tradnl" sz="1800" b="0" i="0" u="none" strike="noStrike" cap="none" baseline="0" dirty="0">
              <a:solidFill>
                <a:srgbClr val="313231"/>
              </a:solidFill>
              <a:latin typeface="Constantia"/>
              <a:ea typeface="Merriweather"/>
              <a:cs typeface="Constantia"/>
              <a:sym typeface="Merriweather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57072" y="1129624"/>
            <a:ext cx="66435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/>
              <a:t>The </a:t>
            </a:r>
            <a:r>
              <a:rPr lang="en-US" sz="1800" dirty="0"/>
              <a:t>National Strategy </a:t>
            </a:r>
            <a:r>
              <a:rPr lang="en-US" sz="1800" dirty="0" smtClean="0"/>
              <a:t>was </a:t>
            </a:r>
            <a:r>
              <a:rPr lang="en-US" sz="1800" dirty="0"/>
              <a:t>able to reach consensus</a:t>
            </a:r>
            <a:r>
              <a:rPr lang="en-US" sz="1800" dirty="0" smtClean="0"/>
              <a:t>, </a:t>
            </a:r>
            <a:r>
              <a:rPr lang="en-US" sz="1800" dirty="0"/>
              <a:t>results and </a:t>
            </a:r>
            <a:r>
              <a:rPr lang="en-US" sz="1800" dirty="0" smtClean="0"/>
              <a:t>applicability </a:t>
            </a:r>
            <a:r>
              <a:rPr lang="en-US" sz="1800" dirty="0"/>
              <a:t>until today. In </a:t>
            </a:r>
            <a:r>
              <a:rPr lang="en-US" sz="1800" dirty="0" smtClean="0"/>
              <a:t>part, because </a:t>
            </a:r>
            <a:r>
              <a:rPr lang="en-US" sz="1800" dirty="0"/>
              <a:t>its original premises:</a:t>
            </a:r>
          </a:p>
          <a:p>
            <a:pPr algn="just"/>
            <a:r>
              <a:rPr lang="en-US" sz="1800" dirty="0"/>
              <a:t> 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800" dirty="0" smtClean="0"/>
              <a:t>Evaluation </a:t>
            </a:r>
            <a:r>
              <a:rPr lang="en-US" sz="1800" dirty="0"/>
              <a:t>should be used to promote qualitative transformation, based on </a:t>
            </a:r>
            <a:r>
              <a:rPr lang="en-US" sz="1800" dirty="0" smtClean="0"/>
              <a:t>the proper conditions and </a:t>
            </a:r>
            <a:r>
              <a:rPr lang="en-US" sz="1800" dirty="0"/>
              <a:t>degree of commitment for further </a:t>
            </a:r>
            <a:r>
              <a:rPr lang="en-US" sz="1800" dirty="0" smtClean="0"/>
              <a:t>improvement of each institution.</a:t>
            </a:r>
            <a:endParaRPr lang="en-US" sz="1800" dirty="0"/>
          </a:p>
          <a:p>
            <a:pPr algn="just"/>
            <a:r>
              <a:rPr lang="en-US" sz="1800" dirty="0"/>
              <a:t> 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800" dirty="0" smtClean="0"/>
              <a:t>Strategic </a:t>
            </a:r>
            <a:r>
              <a:rPr lang="en-US" sz="1800" dirty="0"/>
              <a:t>funding should be allocated to attain </a:t>
            </a:r>
            <a:r>
              <a:rPr lang="en-US" sz="1800" dirty="0" smtClean="0"/>
              <a:t>targeted </a:t>
            </a:r>
            <a:r>
              <a:rPr lang="en-US" sz="1800" dirty="0"/>
              <a:t>goals defined in the institutional </a:t>
            </a:r>
            <a:r>
              <a:rPr lang="en-US" sz="1800" dirty="0" smtClean="0"/>
              <a:t>plans </a:t>
            </a:r>
            <a:r>
              <a:rPr lang="en-US" sz="1800" dirty="0"/>
              <a:t>for improvement, </a:t>
            </a:r>
            <a:r>
              <a:rPr lang="en-US" sz="1800" dirty="0" smtClean="0"/>
              <a:t>once that their technical feasibility and degree </a:t>
            </a:r>
            <a:r>
              <a:rPr lang="en-US" sz="1800" dirty="0"/>
              <a:t>of congruence with </a:t>
            </a:r>
            <a:r>
              <a:rPr lang="en-US" sz="1800" dirty="0" smtClean="0"/>
              <a:t>the </a:t>
            </a:r>
            <a:r>
              <a:rPr lang="en-US" sz="1800" dirty="0"/>
              <a:t>recommendations </a:t>
            </a:r>
            <a:r>
              <a:rPr lang="en-US" sz="1800" dirty="0" smtClean="0"/>
              <a:t>of other evaluative instances </a:t>
            </a:r>
            <a:r>
              <a:rPr lang="en-US" sz="1800" dirty="0"/>
              <a:t>(</a:t>
            </a:r>
            <a:r>
              <a:rPr lang="en-US" sz="1800" dirty="0" smtClean="0"/>
              <a:t>peer</a:t>
            </a:r>
            <a:r>
              <a:rPr lang="en-US" sz="1800" dirty="0"/>
              <a:t>-review </a:t>
            </a:r>
            <a:r>
              <a:rPr lang="en-US" sz="1800" dirty="0" smtClean="0"/>
              <a:t>process –CIEES- and faculty academic profile –PROMEP-), were assessed.</a:t>
            </a:r>
            <a:endParaRPr lang="en-US" sz="1800" dirty="0"/>
          </a:p>
          <a:p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52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2024</Words>
  <Application>Microsoft Macintosh PowerPoint</Application>
  <PresentationFormat>Presentación en pantalla (4:3)</PresentationFormat>
  <Paragraphs>207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Victor Arredondo</cp:lastModifiedBy>
  <cp:revision>82</cp:revision>
  <cp:lastPrinted>2014-11-04T21:20:22Z</cp:lastPrinted>
  <dcterms:modified xsi:type="dcterms:W3CDTF">2014-11-24T22:20:59Z</dcterms:modified>
</cp:coreProperties>
</file>