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2" r:id="rId4"/>
    <p:sldId id="268" r:id="rId5"/>
    <p:sldId id="263" r:id="rId6"/>
    <p:sldId id="265" r:id="rId7"/>
    <p:sldId id="266" r:id="rId8"/>
    <p:sldId id="267" r:id="rId9"/>
    <p:sldId id="270" r:id="rId10"/>
    <p:sldId id="258" r:id="rId11"/>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a:cs typeface="ＭＳ Ｐゴシック"/>
      </a:defRPr>
    </a:lvl1pPr>
    <a:lvl2pPr marL="457200" algn="l" defTabSz="457200" rtl="0" fontAlgn="base">
      <a:spcBef>
        <a:spcPct val="0"/>
      </a:spcBef>
      <a:spcAft>
        <a:spcPct val="0"/>
      </a:spcAft>
      <a:defRPr kern="1200">
        <a:solidFill>
          <a:schemeClr val="tx1"/>
        </a:solidFill>
        <a:latin typeface="Arial" charset="0"/>
        <a:ea typeface="ＭＳ Ｐゴシック"/>
        <a:cs typeface="ＭＳ Ｐゴシック"/>
      </a:defRPr>
    </a:lvl2pPr>
    <a:lvl3pPr marL="914400" algn="l" defTabSz="457200" rtl="0" fontAlgn="base">
      <a:spcBef>
        <a:spcPct val="0"/>
      </a:spcBef>
      <a:spcAft>
        <a:spcPct val="0"/>
      </a:spcAft>
      <a:defRPr kern="1200">
        <a:solidFill>
          <a:schemeClr val="tx1"/>
        </a:solidFill>
        <a:latin typeface="Arial" charset="0"/>
        <a:ea typeface="ＭＳ Ｐゴシック"/>
        <a:cs typeface="ＭＳ Ｐゴシック"/>
      </a:defRPr>
    </a:lvl3pPr>
    <a:lvl4pPr marL="1371600" algn="l" defTabSz="457200" rtl="0" fontAlgn="base">
      <a:spcBef>
        <a:spcPct val="0"/>
      </a:spcBef>
      <a:spcAft>
        <a:spcPct val="0"/>
      </a:spcAft>
      <a:defRPr kern="1200">
        <a:solidFill>
          <a:schemeClr val="tx1"/>
        </a:solidFill>
        <a:latin typeface="Arial" charset="0"/>
        <a:ea typeface="ＭＳ Ｐゴシック"/>
        <a:cs typeface="ＭＳ Ｐゴシック"/>
      </a:defRPr>
    </a:lvl4pPr>
    <a:lvl5pPr marL="1828800" algn="l" defTabSz="457200" rtl="0" fontAlgn="base">
      <a:spcBef>
        <a:spcPct val="0"/>
      </a:spcBef>
      <a:spcAft>
        <a:spcPct val="0"/>
      </a:spcAft>
      <a:defRPr kern="1200">
        <a:solidFill>
          <a:schemeClr val="tx1"/>
        </a:solidFill>
        <a:latin typeface="Arial" charset="0"/>
        <a:ea typeface="ＭＳ Ｐゴシック"/>
        <a:cs typeface="ＭＳ Ｐゴシック"/>
      </a:defRPr>
    </a:lvl5pPr>
    <a:lvl6pPr marL="2286000" algn="l" defTabSz="914400" rtl="0" eaLnBrk="1" latinLnBrk="0" hangingPunct="1">
      <a:defRPr kern="1200">
        <a:solidFill>
          <a:schemeClr val="tx1"/>
        </a:solidFill>
        <a:latin typeface="Arial" charset="0"/>
        <a:ea typeface="ＭＳ Ｐゴシック"/>
        <a:cs typeface="ＭＳ Ｐゴシック"/>
      </a:defRPr>
    </a:lvl6pPr>
    <a:lvl7pPr marL="2743200" algn="l" defTabSz="914400" rtl="0" eaLnBrk="1" latinLnBrk="0" hangingPunct="1">
      <a:defRPr kern="1200">
        <a:solidFill>
          <a:schemeClr val="tx1"/>
        </a:solidFill>
        <a:latin typeface="Arial" charset="0"/>
        <a:ea typeface="ＭＳ Ｐゴシック"/>
        <a:cs typeface="ＭＳ Ｐゴシック"/>
      </a:defRPr>
    </a:lvl7pPr>
    <a:lvl8pPr marL="3200400" algn="l" defTabSz="914400" rtl="0" eaLnBrk="1" latinLnBrk="0" hangingPunct="1">
      <a:defRPr kern="1200">
        <a:solidFill>
          <a:schemeClr val="tx1"/>
        </a:solidFill>
        <a:latin typeface="Arial" charset="0"/>
        <a:ea typeface="ＭＳ Ｐゴシック"/>
        <a:cs typeface="ＭＳ Ｐゴシック"/>
      </a:defRPr>
    </a:lvl8pPr>
    <a:lvl9pPr marL="3657600" algn="l" defTabSz="914400" rtl="0" eaLnBrk="1" latinLnBrk="0" hangingPunct="1">
      <a:defRPr kern="1200">
        <a:solidFill>
          <a:schemeClr val="tx1"/>
        </a:solidFill>
        <a:latin typeface="Arial" charset="0"/>
        <a:ea typeface="ＭＳ Ｐゴシック"/>
        <a:cs typeface="ＭＳ Ｐゴシック"/>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E9EFF7"/>
    <a:srgbClr val="003F82"/>
    <a:srgbClr val="21386F"/>
    <a:srgbClr val="1C2A55"/>
  </p:clrMru>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91" d="100"/>
          <a:sy n="91" d="100"/>
        </p:scale>
        <p:origin x="-72" y="112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FD3BEBCD-A614-4848-955C-22256DECC8EE}"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2D1B89-4A44-4BCE-AAA5-11737E29C38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9AECD95-F91D-4137-9EDB-70F063CEE2C6}"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E3B7A19-96B9-4F0A-AAEA-1E823E49E60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83578B3-3748-4568-8EA5-909C43D659AF}"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B3E83CB-A529-4EDD-9CC6-B2ED0E8336A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1230AF0-176B-4BAD-967A-B12E915FCAAA}"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E505330-8694-4F81-8972-1FFBAF245A0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ADA9C30-3568-4432-AB8F-FA9DED3BCEFF}" type="datetime1">
              <a:rPr lang="en-US"/>
              <a:pPr>
                <a:defRPr/>
              </a:pPr>
              <a:t>12/18/2014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6BBA34-56B7-4763-AECF-591D1AD390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5FCEAA8-AFA0-429A-94D7-A02D0BED104A}"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36C8ADE-7190-4941-8CF3-361B8007581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DDBC281-7DE3-4B07-B291-7B9090C0880B}" type="datetime1">
              <a:rPr lang="en-US"/>
              <a:pPr>
                <a:defRPr/>
              </a:pPr>
              <a:t>12/18/2014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486DED-66A7-49F5-8FF6-DCD829EBED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ED73E12-0836-4817-8F1D-2C24CB91CD9D}" type="datetime1">
              <a:rPr lang="en-US"/>
              <a:pPr>
                <a:defRPr/>
              </a:pPr>
              <a:t>12/18/2014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9CC6F038-72AF-476D-A21B-245E3EDE13C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84B73986-A719-49E7-A3C5-1BDF3D352D1B}" type="datetime1">
              <a:rPr lang="en-US"/>
              <a:pPr>
                <a:defRPr/>
              </a:pPr>
              <a:t>12/18/2014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BF76FAA-CE73-4BDB-A80F-A9302A8DB67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02D3FB8-1317-44C9-BBA5-4D8E63C0BA6D}"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D084693-00D5-4DBF-877C-0AA8B6E8172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AA7225-2B1E-4C77-9BDE-65F99FC74730}" type="datetime1">
              <a:rPr lang="en-US"/>
              <a:pPr>
                <a:defRPr/>
              </a:pPr>
              <a:t>12/18/2014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21B848D-128C-4A08-A48B-E26FA6C6122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mn-cs"/>
              </a:defRPr>
            </a:lvl1pPr>
          </a:lstStyle>
          <a:p>
            <a:pPr>
              <a:defRPr/>
            </a:pPr>
            <a:fld id="{68118524-CFA5-4129-AB98-C80F2BE8DEB3}" type="datetime1">
              <a:rPr lang="en-US"/>
              <a:pPr>
                <a:defRPr/>
              </a:pPr>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ea typeface="ＭＳ Ｐゴシック" charset="-128"/>
                <a:cs typeface="+mn-cs"/>
              </a:defRPr>
            </a:lvl1pPr>
          </a:lstStyle>
          <a:p>
            <a:pPr>
              <a:defRPr/>
            </a:pPr>
            <a:fld id="{46FC143F-F35D-4695-95FE-9718163289A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457200"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defTabSz="457200"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6pPr>
      <a:lvl7pPr marL="9144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7pPr>
      <a:lvl8pPr marL="13716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8pPr>
      <a:lvl9pPr marL="1828800" algn="ctr" defTabSz="457200" rtl="0" fontAlgn="base">
        <a:spcBef>
          <a:spcPct val="0"/>
        </a:spcBef>
        <a:spcAft>
          <a:spcPct val="0"/>
        </a:spcAft>
        <a:defRPr sz="4400">
          <a:solidFill>
            <a:schemeClr val="tx1"/>
          </a:solidFill>
          <a:latin typeface="Calibri" charset="0"/>
          <a:ea typeface="ＭＳ Ｐゴシック" charset="-128"/>
          <a:cs typeface="ＭＳ Ｐゴシック"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ＭＳ Ｐゴシック"/>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ＭＳ Ｐゴシック"/>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www.hse.ru/" TargetMode="External"/><Relationship Id="rId3" Type="http://schemas.openxmlformats.org/officeDocument/2006/relationships/hyperlink" Target="mailto:asidorkin@hse.ru" TargetMode="External"/><Relationship Id="rId7" Type="http://schemas.openxmlformats.org/officeDocument/2006/relationships/hyperlink" Target="mailto:meshkova@hse.ru" TargetMode="External"/><Relationship Id="rId2"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hyperlink" Target="mailto:oecdcentre@hse.ru" TargetMode="External"/><Relationship Id="rId5" Type="http://schemas.openxmlformats.org/officeDocument/2006/relationships/hyperlink" Target="http://oecdcentre.hse.ru/" TargetMode="External"/><Relationship Id="rId4" Type="http://schemas.openxmlformats.org/officeDocument/2006/relationships/hyperlink" Target="mailto:esabelnikova@hse.ru" TargetMode="External"/><Relationship Id="rId9" Type="http://schemas.openxmlformats.org/officeDocument/2006/relationships/hyperlink" Target="mailto:ioe@hse.ru"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3314" name="Title 1"/>
          <p:cNvSpPr>
            <a:spLocks noGrp="1"/>
          </p:cNvSpPr>
          <p:nvPr>
            <p:ph type="ctrTitle"/>
          </p:nvPr>
        </p:nvSpPr>
        <p:spPr>
          <a:xfrm>
            <a:off x="685800" y="2130425"/>
            <a:ext cx="7772400" cy="2206625"/>
          </a:xfrm>
        </p:spPr>
        <p:txBody>
          <a:bodyPr/>
          <a:lstStyle/>
          <a:p>
            <a:pPr eaLnBrk="1" hangingPunct="1"/>
            <a:r>
              <a:rPr lang="en-US" sz="2800" smtClean="0">
                <a:solidFill>
                  <a:srgbClr val="000066"/>
                </a:solidFill>
                <a:latin typeface="Myriad Pro Semibold"/>
                <a:ea typeface="ＭＳ Ｐゴシック"/>
                <a:cs typeface="ＭＳ Ｐゴシック"/>
              </a:rPr>
              <a:t>Overview of Russia’s participation in the CERI/OECD projects in Education</a:t>
            </a:r>
            <a:endParaRPr lang="en-US" sz="2900" smtClean="0">
              <a:solidFill>
                <a:srgbClr val="21386F"/>
              </a:solidFill>
              <a:latin typeface="Myriad Pro Semibold"/>
              <a:ea typeface="ＭＳ Ｐゴシック"/>
              <a:cs typeface="ＭＳ Ｐゴシック"/>
            </a:endParaRPr>
          </a:p>
        </p:txBody>
      </p:sp>
      <p:sp>
        <p:nvSpPr>
          <p:cNvPr id="13315" name="Subtitle 2"/>
          <p:cNvSpPr>
            <a:spLocks noGrp="1"/>
          </p:cNvSpPr>
          <p:nvPr>
            <p:ph type="subTitle" idx="1"/>
          </p:nvPr>
        </p:nvSpPr>
        <p:spPr>
          <a:xfrm>
            <a:off x="1371600" y="4468813"/>
            <a:ext cx="6400800" cy="908050"/>
          </a:xfrm>
        </p:spPr>
        <p:txBody>
          <a:bodyPr/>
          <a:lstStyle/>
          <a:p>
            <a:pPr eaLnBrk="1" hangingPunct="1">
              <a:lnSpc>
                <a:spcPct val="80000"/>
              </a:lnSpc>
            </a:pPr>
            <a:r>
              <a:rPr lang="en-US" sz="1600" smtClean="0">
                <a:solidFill>
                  <a:srgbClr val="000066"/>
                </a:solidFill>
                <a:latin typeface="Myriad Pro Semibold"/>
                <a:ea typeface="ＭＳ Ｐゴシック"/>
                <a:cs typeface="ＭＳ Ｐゴシック"/>
              </a:rPr>
              <a:t>Elena Sabelnikova </a:t>
            </a:r>
          </a:p>
          <a:p>
            <a:pPr eaLnBrk="1" hangingPunct="1">
              <a:lnSpc>
                <a:spcPct val="80000"/>
              </a:lnSpc>
            </a:pPr>
            <a:r>
              <a:rPr lang="en-US" sz="1600" smtClean="0">
                <a:solidFill>
                  <a:srgbClr val="000066"/>
                </a:solidFill>
                <a:latin typeface="Myriad Pro Semibold"/>
                <a:ea typeface="ＭＳ Ｐゴシック"/>
                <a:cs typeface="ＭＳ Ｐゴシック"/>
              </a:rPr>
              <a:t>Alexander Sidorkin</a:t>
            </a:r>
            <a:endParaRPr lang="ru-RU" sz="1600" smtClean="0">
              <a:solidFill>
                <a:srgbClr val="000066"/>
              </a:solidFill>
              <a:latin typeface="Myriad Pro"/>
              <a:ea typeface="ＭＳ Ｐゴシック"/>
              <a:cs typeface="ＭＳ Ｐゴシック"/>
            </a:endParaRPr>
          </a:p>
          <a:p>
            <a:pPr eaLnBrk="1" hangingPunct="1">
              <a:lnSpc>
                <a:spcPct val="80000"/>
              </a:lnSpc>
            </a:pPr>
            <a:r>
              <a:rPr kumimoji="1" lang="en-US" sz="1000" smtClean="0">
                <a:solidFill>
                  <a:srgbClr val="000066"/>
                </a:solidFill>
                <a:latin typeface="Myriad Pro"/>
                <a:ea typeface="ＭＳ Ｐゴシック"/>
                <a:cs typeface="ＭＳ Ｐゴシック"/>
              </a:rPr>
              <a:t>Institute of Education</a:t>
            </a:r>
          </a:p>
          <a:p>
            <a:pPr eaLnBrk="1" hangingPunct="1">
              <a:lnSpc>
                <a:spcPct val="80000"/>
              </a:lnSpc>
            </a:pPr>
            <a:r>
              <a:rPr kumimoji="1" lang="en-US" sz="1000" smtClean="0">
                <a:solidFill>
                  <a:srgbClr val="000066"/>
                </a:solidFill>
                <a:latin typeface="Myriad Pro"/>
                <a:ea typeface="ＭＳ Ｐゴシック"/>
                <a:cs typeface="ＭＳ Ｐゴシック"/>
              </a:rPr>
              <a:t>National Research University “Higher School of Economics”</a:t>
            </a:r>
            <a:endParaRPr kumimoji="1" lang="ru-RU" sz="1000" smtClean="0">
              <a:solidFill>
                <a:srgbClr val="000066"/>
              </a:solidFill>
              <a:latin typeface="Myriad Pro"/>
              <a:ea typeface="ＭＳ Ｐゴシック"/>
              <a:cs typeface="ＭＳ Ｐゴシック"/>
            </a:endParaRPr>
          </a:p>
        </p:txBody>
      </p:sp>
      <p:sp>
        <p:nvSpPr>
          <p:cNvPr id="13316" name="Subtitle 2"/>
          <p:cNvSpPr txBox="1">
            <a:spLocks/>
          </p:cNvSpPr>
          <p:nvPr/>
        </p:nvSpPr>
        <p:spPr bwMode="auto">
          <a:xfrm>
            <a:off x="1371600" y="6467475"/>
            <a:ext cx="6400800" cy="349250"/>
          </a:xfrm>
          <a:prstGeom prst="rect">
            <a:avLst/>
          </a:prstGeom>
          <a:noFill/>
          <a:ln w="9525">
            <a:noFill/>
            <a:miter lim="800000"/>
            <a:headEnd/>
            <a:tailEnd/>
          </a:ln>
        </p:spPr>
        <p:txBody>
          <a:bodyPr/>
          <a:lstStyle/>
          <a:p>
            <a:pPr algn="ct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a:p>
            <a:pPr algn="ctr">
              <a:spcBef>
                <a:spcPct val="20000"/>
              </a:spcBef>
            </a:pPr>
            <a:r>
              <a:rPr lang="en-US" sz="800">
                <a:solidFill>
                  <a:schemeClr val="bg1"/>
                </a:solidFill>
              </a:rPr>
              <a:t>www.hse.ru</a:t>
            </a:r>
            <a:r>
              <a:rPr lang="ru-RU" sz="800">
                <a:solidFill>
                  <a:schemeClr val="bg1"/>
                </a:solidFill>
              </a:rPr>
              <a:t> </a:t>
            </a:r>
            <a:endParaRPr kumimoji="1" lang="ru-RU" sz="800">
              <a:solidFill>
                <a:schemeClr val="bg1"/>
              </a:solidFill>
              <a:latin typeface="Myriad Pro"/>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2530" name="Subtitle 2"/>
          <p:cNvSpPr>
            <a:spLocks noGrp="1"/>
          </p:cNvSpPr>
          <p:nvPr>
            <p:ph type="subTitle" idx="1"/>
          </p:nvPr>
        </p:nvSpPr>
        <p:spPr>
          <a:xfrm>
            <a:off x="1371600" y="3910013"/>
            <a:ext cx="6400800" cy="2301875"/>
          </a:xfrm>
        </p:spPr>
        <p:txBody>
          <a:bodyPr/>
          <a:lstStyle/>
          <a:p>
            <a:pPr>
              <a:lnSpc>
                <a:spcPct val="80000"/>
              </a:lnSpc>
            </a:pPr>
            <a:r>
              <a:rPr lang="en-US" sz="1200" smtClean="0">
                <a:solidFill>
                  <a:srgbClr val="003F82"/>
                </a:solidFill>
                <a:latin typeface="Myriad Pro"/>
                <a:ea typeface="ＭＳ Ｐゴシック"/>
                <a:cs typeface="ＭＳ Ｐゴシック"/>
              </a:rPr>
              <a:t>Alexander Sidorkin</a:t>
            </a:r>
          </a:p>
          <a:p>
            <a:pPr>
              <a:lnSpc>
                <a:spcPct val="80000"/>
              </a:lnSpc>
            </a:pPr>
            <a:r>
              <a:rPr lang="en-US" sz="1200" smtClean="0">
                <a:solidFill>
                  <a:srgbClr val="003F82"/>
                </a:solidFill>
                <a:latin typeface="Myriad Pro"/>
                <a:ea typeface="ＭＳ Ｐゴシック"/>
                <a:cs typeface="ＭＳ Ｐゴシック"/>
                <a:hlinkClick r:id="rId3"/>
              </a:rPr>
              <a:t>asidorkin@hse.ru</a:t>
            </a:r>
            <a:r>
              <a:rPr lang="en-US" sz="1200" smtClean="0">
                <a:solidFill>
                  <a:srgbClr val="003F82"/>
                </a:solidFill>
                <a:latin typeface="Myriad Pro"/>
                <a:ea typeface="ＭＳ Ｐゴシック"/>
                <a:cs typeface="ＭＳ Ｐゴシック"/>
              </a:rPr>
              <a:t> </a:t>
            </a:r>
          </a:p>
          <a:p>
            <a:pPr>
              <a:lnSpc>
                <a:spcPct val="80000"/>
              </a:lnSpc>
            </a:pPr>
            <a:r>
              <a:rPr lang="en-US" sz="1200" smtClean="0">
                <a:solidFill>
                  <a:srgbClr val="003F82"/>
                </a:solidFill>
                <a:latin typeface="Myriad Pro"/>
                <a:ea typeface="ＭＳ Ｐゴシック"/>
                <a:cs typeface="ＭＳ Ｐゴシック"/>
              </a:rPr>
              <a:t>Elena Sabelnikova</a:t>
            </a:r>
          </a:p>
          <a:p>
            <a:pPr>
              <a:lnSpc>
                <a:spcPct val="80000"/>
              </a:lnSpc>
            </a:pPr>
            <a:r>
              <a:rPr lang="en-US" sz="1200" smtClean="0">
                <a:solidFill>
                  <a:srgbClr val="003F82"/>
                </a:solidFill>
                <a:latin typeface="Myriad Pro"/>
                <a:ea typeface="ＭＳ Ｐゴシック"/>
                <a:cs typeface="ＭＳ Ｐゴシック"/>
                <a:hlinkClick r:id="rId4"/>
              </a:rPr>
              <a:t>esabelnikova@hse.ru</a:t>
            </a:r>
            <a:endParaRPr lang="en-US" sz="1200" smtClean="0">
              <a:solidFill>
                <a:srgbClr val="003F82"/>
              </a:solidFill>
              <a:latin typeface="Myriad Pro"/>
              <a:ea typeface="ＭＳ Ｐゴシック"/>
              <a:cs typeface="ＭＳ Ｐゴシック"/>
            </a:endParaRPr>
          </a:p>
          <a:p>
            <a:pPr>
              <a:lnSpc>
                <a:spcPct val="80000"/>
              </a:lnSpc>
            </a:pPr>
            <a:endParaRPr lang="en-US" sz="1200" smtClean="0">
              <a:solidFill>
                <a:srgbClr val="003F82"/>
              </a:solidFill>
              <a:latin typeface="Myriad Pro"/>
              <a:ea typeface="ＭＳ Ｐゴシック"/>
              <a:cs typeface="ＭＳ Ｐゴシック"/>
            </a:endParaRPr>
          </a:p>
          <a:p>
            <a:pPr>
              <a:lnSpc>
                <a:spcPct val="80000"/>
              </a:lnSpc>
            </a:pPr>
            <a:r>
              <a:rPr lang="ru-RU" altLang="ru-RU" sz="1200" smtClean="0">
                <a:solidFill>
                  <a:schemeClr val="tx1"/>
                </a:solidFill>
                <a:ea typeface="ＭＳ Ｐゴシック"/>
                <a:cs typeface="ＭＳ Ｐゴシック"/>
              </a:rPr>
              <a:t>Информационно-координационный центр по взаимодействию с ОЭСР НИУ ВШЭ</a:t>
            </a:r>
          </a:p>
          <a:p>
            <a:pPr>
              <a:lnSpc>
                <a:spcPct val="80000"/>
              </a:lnSpc>
            </a:pPr>
            <a:r>
              <a:rPr lang="ru-RU" altLang="ru-RU" sz="1200" smtClean="0">
                <a:solidFill>
                  <a:schemeClr val="tx1"/>
                </a:solidFill>
                <a:ea typeface="ＭＳ Ｐゴシック"/>
                <a:cs typeface="ＭＳ Ｐゴシック"/>
                <a:hlinkClick r:id="rId5"/>
              </a:rPr>
              <a:t>http://oecdcentre.hse.ru/</a:t>
            </a:r>
            <a:endParaRPr lang="ru-RU" altLang="ru-RU" sz="1200" smtClean="0">
              <a:solidFill>
                <a:schemeClr val="tx1"/>
              </a:solidFill>
              <a:ea typeface="ＭＳ Ｐゴシック"/>
              <a:cs typeface="ＭＳ Ｐゴシック"/>
            </a:endParaRPr>
          </a:p>
          <a:p>
            <a:pPr>
              <a:lnSpc>
                <a:spcPct val="80000"/>
              </a:lnSpc>
            </a:pPr>
            <a:r>
              <a:rPr lang="en-US" altLang="ru-RU" sz="1200" smtClean="0">
                <a:solidFill>
                  <a:schemeClr val="tx1"/>
                </a:solidFill>
                <a:ea typeface="ＭＳ Ｐゴシック"/>
                <a:cs typeface="ＭＳ Ｐゴシック"/>
                <a:hlinkClick r:id="rId6"/>
              </a:rPr>
              <a:t>o</a:t>
            </a:r>
            <a:r>
              <a:rPr lang="ru-RU" altLang="ru-RU" sz="1200" smtClean="0">
                <a:solidFill>
                  <a:schemeClr val="tx1"/>
                </a:solidFill>
                <a:ea typeface="ＭＳ Ｐゴシック"/>
                <a:cs typeface="ＭＳ Ｐゴシック"/>
                <a:hlinkClick r:id="rId6"/>
              </a:rPr>
              <a:t>ecdcentre</a:t>
            </a:r>
            <a:r>
              <a:rPr lang="en-US" altLang="ru-RU" sz="1200" smtClean="0">
                <a:solidFill>
                  <a:schemeClr val="tx1"/>
                </a:solidFill>
                <a:ea typeface="ＭＳ Ｐゴシック"/>
                <a:cs typeface="ＭＳ Ｐゴシック"/>
                <a:hlinkClick r:id="rId6"/>
              </a:rPr>
              <a:t>@hse.ru</a:t>
            </a:r>
            <a:endParaRPr lang="en-US" altLang="ru-RU" sz="1200" smtClean="0">
              <a:solidFill>
                <a:schemeClr val="tx1"/>
              </a:solidFill>
              <a:ea typeface="ＭＳ Ｐゴシック"/>
              <a:cs typeface="ＭＳ Ｐゴシック"/>
            </a:endParaRPr>
          </a:p>
          <a:p>
            <a:pPr>
              <a:lnSpc>
                <a:spcPct val="80000"/>
              </a:lnSpc>
            </a:pPr>
            <a:r>
              <a:rPr lang="en-US" altLang="ru-RU" sz="1200" smtClean="0">
                <a:solidFill>
                  <a:schemeClr val="tx1"/>
                </a:solidFill>
                <a:ea typeface="ＭＳ Ｐゴシック"/>
                <a:cs typeface="ＭＳ Ｐゴシック"/>
                <a:hlinkClick r:id="rId7"/>
              </a:rPr>
              <a:t>meshkova@hse.ru</a:t>
            </a:r>
            <a:endParaRPr lang="en-US" sz="1200" smtClean="0">
              <a:solidFill>
                <a:srgbClr val="003F82"/>
              </a:solidFill>
              <a:latin typeface="Myriad Pro"/>
              <a:ea typeface="ＭＳ Ｐゴシック"/>
              <a:cs typeface="ＭＳ Ｐゴシック"/>
            </a:endParaRPr>
          </a:p>
          <a:p>
            <a:pPr>
              <a:lnSpc>
                <a:spcPct val="80000"/>
              </a:lnSpc>
            </a:pPr>
            <a:r>
              <a:rPr lang="en-US" sz="1200" smtClean="0">
                <a:solidFill>
                  <a:srgbClr val="003F82"/>
                </a:solidFill>
                <a:latin typeface="Myriad Pro"/>
                <a:ea typeface="ＭＳ Ｐゴシック"/>
                <a:cs typeface="ＭＳ Ｐゴシック"/>
                <a:hlinkClick r:id="rId8"/>
              </a:rPr>
              <a:t>www.hse.ru</a:t>
            </a:r>
            <a:endParaRPr lang="en-US" sz="1200" smtClean="0">
              <a:solidFill>
                <a:srgbClr val="003F82"/>
              </a:solidFill>
              <a:latin typeface="Myriad Pro"/>
              <a:ea typeface="ＭＳ Ｐゴシック"/>
              <a:cs typeface="ＭＳ Ｐゴシック"/>
            </a:endParaRPr>
          </a:p>
          <a:p>
            <a:pPr>
              <a:lnSpc>
                <a:spcPct val="80000"/>
              </a:lnSpc>
            </a:pPr>
            <a:r>
              <a:rPr lang="en-GB" sz="1200" smtClean="0">
                <a:solidFill>
                  <a:srgbClr val="898989"/>
                </a:solidFill>
                <a:latin typeface="Myriad Pro"/>
                <a:ea typeface="ＭＳ Ｐゴシック"/>
                <a:cs typeface="ＭＳ Ｐゴシック"/>
                <a:hlinkClick r:id="rId9"/>
              </a:rPr>
              <a:t>ioe@hse.ru</a:t>
            </a:r>
            <a:r>
              <a:rPr lang="en-GB" sz="1200" smtClean="0">
                <a:solidFill>
                  <a:srgbClr val="898989"/>
                </a:solidFill>
                <a:latin typeface="Myriad Pro"/>
                <a:ea typeface="ＭＳ Ｐゴシック"/>
                <a:cs typeface="ＭＳ Ｐゴシック"/>
              </a:rPr>
              <a:t> </a:t>
            </a:r>
            <a:endParaRPr lang="ru-RU" sz="1200" smtClean="0">
              <a:solidFill>
                <a:srgbClr val="898989"/>
              </a:solidFill>
              <a:latin typeface="Myriad Pro"/>
              <a:ea typeface="ＭＳ Ｐゴシック"/>
              <a:cs typeface="ＭＳ Ｐゴシック"/>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433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4339" name="Title 1"/>
          <p:cNvSpPr txBox="1">
            <a:spLocks/>
          </p:cNvSpPr>
          <p:nvPr/>
        </p:nvSpPr>
        <p:spPr bwMode="auto">
          <a:xfrm>
            <a:off x="1428750" y="528638"/>
            <a:ext cx="4216400" cy="412750"/>
          </a:xfrm>
          <a:prstGeom prst="rect">
            <a:avLst/>
          </a:prstGeom>
          <a:noFill/>
          <a:ln w="9525">
            <a:noFill/>
            <a:miter lim="800000"/>
            <a:headEnd/>
            <a:tailEnd/>
          </a:ln>
        </p:spPr>
        <p:txBody>
          <a:bodyPr anchor="ctr"/>
          <a:lstStyle/>
          <a:p>
            <a:r>
              <a:rPr lang="en-US" sz="1600">
                <a:solidFill>
                  <a:schemeClr val="bg1"/>
                </a:solidFill>
                <a:latin typeface="Myriad Pro"/>
              </a:rPr>
              <a:t>Russian </a:t>
            </a:r>
            <a:r>
              <a:rPr lang="en-GB" sz="1600">
                <a:solidFill>
                  <a:schemeClr val="bg1"/>
                </a:solidFill>
                <a:latin typeface="Myriad Pro"/>
              </a:rPr>
              <a:t>organizations </a:t>
            </a:r>
            <a:r>
              <a:rPr lang="en-US" sz="1600">
                <a:solidFill>
                  <a:schemeClr val="bg1"/>
                </a:solidFill>
                <a:latin typeface="Myriad Pro"/>
              </a:rPr>
              <a:t> </a:t>
            </a:r>
          </a:p>
        </p:txBody>
      </p:sp>
      <p:sp>
        <p:nvSpPr>
          <p:cNvPr id="14340" name="Rectangle 9"/>
          <p:cNvSpPr>
            <a:spLocks noChangeArrowheads="1"/>
          </p:cNvSpPr>
          <p:nvPr/>
        </p:nvSpPr>
        <p:spPr bwMode="auto">
          <a:xfrm>
            <a:off x="7300913" y="2255838"/>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1" name="Rectangle 10"/>
          <p:cNvSpPr>
            <a:spLocks noChangeArrowheads="1"/>
          </p:cNvSpPr>
          <p:nvPr/>
        </p:nvSpPr>
        <p:spPr bwMode="auto">
          <a:xfrm>
            <a:off x="7300913" y="3967163"/>
            <a:ext cx="773112" cy="369887"/>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2" name="Rectangle 11"/>
          <p:cNvSpPr>
            <a:spLocks noChangeArrowheads="1"/>
          </p:cNvSpPr>
          <p:nvPr/>
        </p:nvSpPr>
        <p:spPr bwMode="auto">
          <a:xfrm>
            <a:off x="7300913" y="5591175"/>
            <a:ext cx="773112" cy="369888"/>
          </a:xfrm>
          <a:prstGeom prst="rect">
            <a:avLst/>
          </a:prstGeom>
          <a:noFill/>
          <a:ln w="9525">
            <a:noFill/>
            <a:miter lim="800000"/>
            <a:headEnd/>
            <a:tailEnd/>
          </a:ln>
        </p:spPr>
        <p:txBody>
          <a:bodyPr wrap="none">
            <a:spAutoFit/>
          </a:bodyPr>
          <a:lstStyle/>
          <a:p>
            <a:r>
              <a:rPr lang="en-US">
                <a:solidFill>
                  <a:srgbClr val="FFFFFF"/>
                </a:solidFill>
                <a:latin typeface="Myriad Pro"/>
              </a:rPr>
              <a:t>photo</a:t>
            </a:r>
            <a:endParaRPr lang="en-US">
              <a:solidFill>
                <a:srgbClr val="FFFFFF"/>
              </a:solidFill>
            </a:endParaRPr>
          </a:p>
        </p:txBody>
      </p:sp>
      <p:sp>
        <p:nvSpPr>
          <p:cNvPr id="14343" name="Rectangle 12"/>
          <p:cNvSpPr>
            <a:spLocks noChangeArrowheads="1"/>
          </p:cNvSpPr>
          <p:nvPr/>
        </p:nvSpPr>
        <p:spPr bwMode="auto">
          <a:xfrm>
            <a:off x="222250" y="1336675"/>
            <a:ext cx="8921750" cy="5300663"/>
          </a:xfrm>
          <a:prstGeom prst="rect">
            <a:avLst/>
          </a:prstGeom>
          <a:noFill/>
          <a:ln w="9525">
            <a:noFill/>
            <a:miter lim="800000"/>
            <a:headEnd/>
            <a:tailEnd/>
          </a:ln>
        </p:spPr>
        <p:txBody>
          <a:bodyPr>
            <a:spAutoFit/>
          </a:bodyPr>
          <a:lstStyle/>
          <a:p>
            <a:pPr marL="285750" indent="-285750">
              <a:buFont typeface="Arial" charset="0"/>
              <a:buChar char="•"/>
            </a:pPr>
            <a:r>
              <a:rPr lang="en-US" sz="2200">
                <a:solidFill>
                  <a:srgbClr val="003F82"/>
                </a:solidFill>
              </a:rPr>
              <a:t>Ministry of Education and Science of the Russian Federation</a:t>
            </a:r>
          </a:p>
          <a:p>
            <a:pPr marL="285750" indent="-285750">
              <a:buFont typeface="Arial" charset="0"/>
              <a:buChar char="•"/>
            </a:pPr>
            <a:r>
              <a:rPr lang="en-US" sz="2200">
                <a:solidFill>
                  <a:srgbClr val="003F82"/>
                </a:solidFill>
              </a:rPr>
              <a:t>National Research University “Higher School of Economics” (AHELO, Tertiary Education Review, Equity in Education Review, IMHE projects, PIAAC, TALIS, ESP, R&amp;D in Education, INES etc.):</a:t>
            </a:r>
          </a:p>
          <a:p>
            <a:pPr marL="1200150" lvl="2" indent="-285750">
              <a:buFont typeface="Arial" charset="0"/>
              <a:buChar char="•"/>
            </a:pPr>
            <a:r>
              <a:rPr lang="en-US" sz="2200">
                <a:solidFill>
                  <a:srgbClr val="003F82"/>
                </a:solidFill>
              </a:rPr>
              <a:t>Institute for Statistical Studies and the Economics of Knowledge, ISSEK  </a:t>
            </a:r>
            <a:r>
              <a:rPr lang="en-US" sz="2200" b="1">
                <a:solidFill>
                  <a:srgbClr val="003F82"/>
                </a:solidFill>
              </a:rPr>
              <a:t>OECD – HSE Partnership Centre </a:t>
            </a:r>
            <a:r>
              <a:rPr lang="en-US" sz="2200">
                <a:solidFill>
                  <a:srgbClr val="003F82"/>
                </a:solidFill>
              </a:rPr>
              <a:t>authorized by the Ministry of Education and Science of the Russian Federation to coordinate the cooperation with OECD in Education and R&amp;D areas</a:t>
            </a:r>
          </a:p>
          <a:p>
            <a:pPr marL="1200150" lvl="2" indent="-285750">
              <a:buFont typeface="Arial" charset="0"/>
              <a:buChar char="•"/>
            </a:pPr>
            <a:r>
              <a:rPr lang="en-US" sz="2200">
                <a:solidFill>
                  <a:srgbClr val="003F82"/>
                </a:solidFill>
              </a:rPr>
              <a:t>Institute of Education </a:t>
            </a:r>
          </a:p>
          <a:p>
            <a:pPr marL="285750" indent="-285750">
              <a:buFont typeface="Arial" charset="0"/>
              <a:buChar char="•"/>
            </a:pPr>
            <a:r>
              <a:rPr lang="en-US" sz="2200">
                <a:solidFill>
                  <a:srgbClr val="003F82"/>
                </a:solidFill>
              </a:rPr>
              <a:t>Russian  Academy of Education (PISA)</a:t>
            </a:r>
          </a:p>
          <a:p>
            <a:pPr marL="285750" indent="-285750">
              <a:buFont typeface="Arial" charset="0"/>
              <a:buChar char="•"/>
            </a:pPr>
            <a:r>
              <a:rPr lang="en-US" sz="2200">
                <a:solidFill>
                  <a:srgbClr val="003F82"/>
                </a:solidFill>
              </a:rPr>
              <a:t>Federal Institute for Education Development  (INES)</a:t>
            </a:r>
          </a:p>
          <a:p>
            <a:pPr marL="285750" indent="-285750">
              <a:buFont typeface="Arial" charset="0"/>
              <a:buChar char="•"/>
            </a:pPr>
            <a:r>
              <a:rPr lang="en-US" sz="2200">
                <a:solidFill>
                  <a:srgbClr val="003F82"/>
                </a:solidFill>
              </a:rPr>
              <a:t>Other universities and experts institutes  (incl. IMHE  activities)</a:t>
            </a:r>
          </a:p>
          <a:p>
            <a:pPr marL="285750" indent="-285750">
              <a:buFont typeface="Arial" charset="0"/>
              <a:buChar char="•"/>
            </a:pPr>
            <a:endParaRPr lang="en-US" sz="2800">
              <a:solidFill>
                <a:srgbClr val="003F82"/>
              </a:solidFill>
            </a:endParaRPr>
          </a:p>
          <a:p>
            <a:pPr marL="285750" indent="-285750"/>
            <a:endParaRPr lang="en-US" sz="2800">
              <a:solidFill>
                <a:srgbClr val="003F82"/>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5362"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5363" name="Title 1"/>
          <p:cNvSpPr txBox="1">
            <a:spLocks/>
          </p:cNvSpPr>
          <p:nvPr/>
        </p:nvSpPr>
        <p:spPr bwMode="auto">
          <a:xfrm>
            <a:off x="1428750" y="528638"/>
            <a:ext cx="4216400" cy="412750"/>
          </a:xfrm>
          <a:prstGeom prst="rect">
            <a:avLst/>
          </a:prstGeom>
          <a:noFill/>
          <a:ln w="9525">
            <a:noFill/>
            <a:miter lim="800000"/>
            <a:headEnd/>
            <a:tailEnd/>
          </a:ln>
        </p:spPr>
        <p:txBody>
          <a:bodyPr anchor="ctr"/>
          <a:lstStyle/>
          <a:p>
            <a:r>
              <a:rPr lang="en-US" sz="1600">
                <a:solidFill>
                  <a:schemeClr val="bg1"/>
                </a:solidFill>
                <a:latin typeface="Myriad Pro"/>
              </a:rPr>
              <a:t>Russian Federation participation in activities </a:t>
            </a:r>
          </a:p>
          <a:p>
            <a:r>
              <a:rPr lang="en-US" sz="1600">
                <a:solidFill>
                  <a:schemeClr val="bg1"/>
                </a:solidFill>
                <a:latin typeface="Myriad Pro"/>
              </a:rPr>
              <a:t>of EDPC and its</a:t>
            </a:r>
            <a:r>
              <a:rPr lang="ru-RU" sz="1600">
                <a:solidFill>
                  <a:schemeClr val="bg1"/>
                </a:solidFill>
                <a:latin typeface="Myriad Pro"/>
              </a:rPr>
              <a:t> </a:t>
            </a:r>
            <a:r>
              <a:rPr lang="en-US" sz="1600">
                <a:solidFill>
                  <a:schemeClr val="bg1"/>
                </a:solidFill>
                <a:latin typeface="Myriad Pro"/>
              </a:rPr>
              <a:t>bodies </a:t>
            </a:r>
          </a:p>
        </p:txBody>
      </p:sp>
      <p:graphicFrame>
        <p:nvGraphicFramePr>
          <p:cNvPr id="8" name="Объект 4"/>
          <p:cNvGraphicFramePr>
            <a:graphicFrameLocks noGrp="1"/>
          </p:cNvGraphicFramePr>
          <p:nvPr>
            <p:ph sz="half" idx="1"/>
          </p:nvPr>
        </p:nvGraphicFramePr>
        <p:xfrm>
          <a:off x="422275" y="1412875"/>
          <a:ext cx="8269288" cy="4811713"/>
        </p:xfrm>
        <a:graphic>
          <a:graphicData uri="http://schemas.openxmlformats.org/drawingml/2006/table">
            <a:tbl>
              <a:tblPr firstRow="1" bandRow="1">
                <a:tableStyleId>{5C22544A-7EE6-4342-B048-85BDC9FD1C3A}</a:tableStyleId>
              </a:tblPr>
              <a:tblGrid>
                <a:gridCol w="8269477"/>
              </a:tblGrid>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3F82"/>
                          </a:solidFill>
                        </a:rPr>
                        <a:t>Education Policy Committee (EDPC)</a:t>
                      </a:r>
                      <a:endParaRPr lang="ru-RU" sz="2400" b="0" dirty="0"/>
                    </a:p>
                  </a:txBody>
                  <a:tcPr>
                    <a:solidFill>
                      <a:srgbClr val="E9EFF7"/>
                    </a:solidFill>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3F82"/>
                          </a:solidFill>
                        </a:rPr>
                        <a:t>Centre for</a:t>
                      </a:r>
                      <a:r>
                        <a:rPr lang="en-US" sz="2400" b="0" baseline="0" dirty="0" smtClean="0">
                          <a:solidFill>
                            <a:srgbClr val="003F82"/>
                          </a:solidFill>
                        </a:rPr>
                        <a:t> Educational Research and Innovation (CERI)</a:t>
                      </a:r>
                      <a:endParaRPr lang="ru-RU" sz="2400" dirty="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3F82"/>
                          </a:solidFill>
                        </a:rPr>
                        <a:t>Institutional Management in Higher Education (IMHE)</a:t>
                      </a:r>
                      <a:endParaRPr lang="ru-RU" sz="2400" dirty="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3F82"/>
                          </a:solidFill>
                        </a:rPr>
                        <a:t>PISA</a:t>
                      </a:r>
                      <a:r>
                        <a:rPr lang="en-US" sz="2400" b="0" baseline="0" dirty="0" smtClean="0">
                          <a:solidFill>
                            <a:srgbClr val="003F82"/>
                          </a:solidFill>
                        </a:rPr>
                        <a:t> Governing Board</a:t>
                      </a:r>
                      <a:endParaRPr lang="ru-RU" sz="2400" b="0" dirty="0" smtClean="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b="0" dirty="0" smtClean="0">
                          <a:solidFill>
                            <a:srgbClr val="003F82"/>
                          </a:solidFill>
                        </a:rPr>
                        <a:t>PIAAC Board of Participating</a:t>
                      </a:r>
                      <a:r>
                        <a:rPr lang="en-US" sz="2400" b="0" baseline="0" dirty="0" smtClean="0">
                          <a:solidFill>
                            <a:srgbClr val="003F82"/>
                          </a:solidFill>
                        </a:rPr>
                        <a:t> Countries</a:t>
                      </a:r>
                      <a:endParaRPr lang="ru-RU" sz="2400" b="0" dirty="0" smtClean="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rgbClr val="003F82"/>
                          </a:solidFill>
                        </a:rPr>
                        <a:t>Indicators of Education Systems (INES)</a:t>
                      </a:r>
                      <a:endParaRPr lang="ru-RU" sz="2400" dirty="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rgbClr val="003F82"/>
                          </a:solidFill>
                        </a:rPr>
                        <a:t>TALIS</a:t>
                      </a:r>
                      <a:r>
                        <a:rPr lang="en-US" sz="2400" baseline="0" dirty="0" smtClean="0">
                          <a:solidFill>
                            <a:srgbClr val="003F82"/>
                          </a:solidFill>
                        </a:rPr>
                        <a:t> </a:t>
                      </a:r>
                      <a:r>
                        <a:rPr lang="en-US" sz="2400" b="0" dirty="0" smtClean="0">
                          <a:solidFill>
                            <a:srgbClr val="003F82"/>
                          </a:solidFill>
                        </a:rPr>
                        <a:t>Board of Participating</a:t>
                      </a:r>
                      <a:r>
                        <a:rPr lang="en-US" sz="2400" b="0" baseline="0" dirty="0" smtClean="0">
                          <a:solidFill>
                            <a:srgbClr val="003F82"/>
                          </a:solidFill>
                        </a:rPr>
                        <a:t> Countries</a:t>
                      </a:r>
                      <a:endParaRPr lang="ru-RU" sz="2400" dirty="0"/>
                    </a:p>
                  </a:txBody>
                  <a:tcPr/>
                </a:tc>
              </a:tr>
              <a:tr h="52280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rgbClr val="003F82"/>
                          </a:solidFill>
                        </a:rPr>
                        <a:t>Education and Social Progress (ESP) </a:t>
                      </a:r>
                    </a:p>
                  </a:txBody>
                  <a:tcPr/>
                </a:tc>
              </a:tr>
              <a:tr h="62881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400" dirty="0" smtClean="0">
                          <a:solidFill>
                            <a:srgbClr val="003F82"/>
                          </a:solidFill>
                        </a:rPr>
                        <a:t>Network</a:t>
                      </a:r>
                      <a:r>
                        <a:rPr lang="en-US" sz="2400" baseline="0" dirty="0" smtClean="0">
                          <a:solidFill>
                            <a:srgbClr val="003F82"/>
                          </a:solidFill>
                        </a:rPr>
                        <a:t> on Early Childhood Education and Care (ECEC)</a:t>
                      </a:r>
                      <a:endParaRPr lang="ru-RU" sz="240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6386"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6387" name="Title 1"/>
          <p:cNvSpPr txBox="1">
            <a:spLocks/>
          </p:cNvSpPr>
          <p:nvPr/>
        </p:nvSpPr>
        <p:spPr bwMode="auto">
          <a:xfrm>
            <a:off x="1428750" y="528638"/>
            <a:ext cx="4216400" cy="412750"/>
          </a:xfrm>
          <a:prstGeom prst="rect">
            <a:avLst/>
          </a:prstGeom>
          <a:noFill/>
          <a:ln w="9525">
            <a:noFill/>
            <a:miter lim="800000"/>
            <a:headEnd/>
            <a:tailEnd/>
          </a:ln>
        </p:spPr>
        <p:txBody>
          <a:bodyPr anchor="ctr"/>
          <a:lstStyle/>
          <a:p>
            <a:r>
              <a:rPr lang="en-US" sz="1600">
                <a:solidFill>
                  <a:schemeClr val="bg1"/>
                </a:solidFill>
                <a:latin typeface="Myriad Pro"/>
              </a:rPr>
              <a:t>Finished activities and projects</a:t>
            </a:r>
          </a:p>
        </p:txBody>
      </p:sp>
      <p:graphicFrame>
        <p:nvGraphicFramePr>
          <p:cNvPr id="8" name="Объект 4"/>
          <p:cNvGraphicFramePr>
            <a:graphicFrameLocks noGrp="1"/>
          </p:cNvGraphicFramePr>
          <p:nvPr>
            <p:ph sz="half" idx="1"/>
          </p:nvPr>
        </p:nvGraphicFramePr>
        <p:xfrm>
          <a:off x="422275" y="1665288"/>
          <a:ext cx="8269288" cy="4446587"/>
        </p:xfrm>
        <a:graphic>
          <a:graphicData uri="http://schemas.openxmlformats.org/drawingml/2006/table">
            <a:tbl>
              <a:tblPr firstRow="1" bandRow="1">
                <a:tableStyleId>{5C22544A-7EE6-4342-B048-85BDC9FD1C3A}</a:tableStyleId>
              </a:tblPr>
              <a:tblGrid>
                <a:gridCol w="8269477"/>
              </a:tblGrid>
              <a:tr h="734222">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03F82"/>
                          </a:solidFill>
                        </a:rPr>
                        <a:t>OECD Thematic Review of Tertiary Education</a:t>
                      </a:r>
                      <a:endParaRPr lang="ru-RU" sz="2800" b="0" dirty="0"/>
                    </a:p>
                  </a:txBody>
                  <a:tcPr>
                    <a:solidFill>
                      <a:srgbClr val="E9EFF7"/>
                    </a:solidFill>
                  </a:tcPr>
                </a:tc>
              </a:tr>
              <a:tr h="75500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03F82"/>
                          </a:solidFill>
                        </a:rPr>
                        <a:t>OECD Thematic Review of Equity in Education</a:t>
                      </a:r>
                      <a:endParaRPr lang="ru-RU" sz="2800" dirty="0"/>
                    </a:p>
                  </a:txBody>
                  <a:tcPr/>
                </a:tc>
              </a:tr>
              <a:tr h="1191237">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03F82"/>
                          </a:solidFill>
                        </a:rPr>
                        <a:t>Assessment of higher education learning outcomes, AHELO in Engineering and Economics strands</a:t>
                      </a:r>
                      <a:endParaRPr lang="ru-RU" sz="2800" dirty="0"/>
                    </a:p>
                  </a:txBody>
                  <a:tcPr/>
                </a:tc>
              </a:tr>
              <a:tr h="821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03F82"/>
                          </a:solidFill>
                        </a:rPr>
                        <a:t>Internationalization Quality Review by</a:t>
                      </a:r>
                      <a:r>
                        <a:rPr lang="en-US" sz="2800" b="0" baseline="0" dirty="0" smtClean="0">
                          <a:solidFill>
                            <a:srgbClr val="003F82"/>
                          </a:solidFill>
                        </a:rPr>
                        <a:t> IMHE</a:t>
                      </a:r>
                      <a:endParaRPr lang="ru-RU" sz="2800" b="0" dirty="0" smtClean="0"/>
                    </a:p>
                  </a:txBody>
                  <a:tcPr/>
                </a:tc>
              </a:tr>
              <a:tr h="821428">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800" b="0" dirty="0" smtClean="0">
                          <a:solidFill>
                            <a:srgbClr val="003F82"/>
                          </a:solidFill>
                        </a:rPr>
                        <a:t>Supporting Quality of Teaching in Higher Education by IMHE</a:t>
                      </a:r>
                      <a:endParaRPr lang="ru-RU" sz="2800" b="0" dirty="0" smtClean="0"/>
                    </a:p>
                  </a:txBody>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7410"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7411" name="Title 1"/>
          <p:cNvSpPr txBox="1">
            <a:spLocks/>
          </p:cNvSpPr>
          <p:nvPr/>
        </p:nvSpPr>
        <p:spPr bwMode="auto">
          <a:xfrm>
            <a:off x="1428750" y="528638"/>
            <a:ext cx="6892925" cy="412750"/>
          </a:xfrm>
          <a:prstGeom prst="rect">
            <a:avLst/>
          </a:prstGeom>
          <a:noFill/>
          <a:ln w="9525">
            <a:noFill/>
            <a:miter lim="800000"/>
            <a:headEnd/>
            <a:tailEnd/>
          </a:ln>
        </p:spPr>
        <p:txBody>
          <a:bodyPr anchor="ctr"/>
          <a:lstStyle/>
          <a:p>
            <a:r>
              <a:rPr lang="en-US" sz="1600">
                <a:solidFill>
                  <a:schemeClr val="bg1"/>
                </a:solidFill>
                <a:latin typeface="Myriad Pro"/>
              </a:rPr>
              <a:t>Russia’s current participation in OECD projects</a:t>
            </a:r>
          </a:p>
        </p:txBody>
      </p:sp>
      <p:graphicFrame>
        <p:nvGraphicFramePr>
          <p:cNvPr id="17431" name="Group 23"/>
          <p:cNvGraphicFramePr>
            <a:graphicFrameLocks noGrp="1"/>
          </p:cNvGraphicFramePr>
          <p:nvPr>
            <p:ph sz="half" idx="1"/>
          </p:nvPr>
        </p:nvGraphicFramePr>
        <p:xfrm>
          <a:off x="422275" y="1355725"/>
          <a:ext cx="8269288" cy="5024438"/>
        </p:xfrm>
        <a:graphic>
          <a:graphicData uri="http://schemas.openxmlformats.org/drawingml/2006/table">
            <a:tbl>
              <a:tblPr/>
              <a:tblGrid>
                <a:gridCol w="8269288"/>
              </a:tblGrid>
              <a:tr h="2249570">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3F82"/>
                          </a:solidFill>
                          <a:effectLst/>
                          <a:latin typeface="Calibri" pitchFamily="34" charset="0"/>
                          <a:ea typeface="ＭＳ Ｐゴシック"/>
                          <a:cs typeface="ＭＳ Ｐゴシック"/>
                        </a:rPr>
                        <a:t>Programme for International Student Assessment (PISA)</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Coordinator: Centre for Education Quality Assessment, Russian  Academy of Education    </a:t>
                      </a:r>
                      <a:r>
                        <a:rPr kumimoji="0" lang="en-US" sz="2800" b="0" i="0" u="none" strike="noStrike" cap="none" normalizeH="0" baseline="0" dirty="0" smtClean="0">
                          <a:ln>
                            <a:noFill/>
                          </a:ln>
                          <a:solidFill>
                            <a:schemeClr val="tx1"/>
                          </a:solidFill>
                          <a:effectLst/>
                          <a:latin typeface="Calibri" pitchFamily="34" charset="0"/>
                          <a:ea typeface="ＭＳ Ｐゴシック"/>
                          <a:cs typeface="ＭＳ Ｐゴシック"/>
                        </a:rPr>
                        <a:t> </a:t>
                      </a: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NPM: Galina </a:t>
                      </a:r>
                      <a:r>
                        <a:rPr kumimoji="0" lang="en-US" sz="2000" b="0" i="0" u="none" strike="noStrike" cap="none" normalizeH="0" baseline="0" dirty="0" err="1" smtClean="0">
                          <a:ln>
                            <a:noFill/>
                          </a:ln>
                          <a:solidFill>
                            <a:srgbClr val="003F82"/>
                          </a:solidFill>
                          <a:effectLst/>
                          <a:latin typeface="Calibri" pitchFamily="34" charset="0"/>
                          <a:ea typeface="ＭＳ Ｐゴシック"/>
                          <a:cs typeface="ＭＳ Ｐゴシック"/>
                        </a:rPr>
                        <a:t>Kovaleva</a:t>
                      </a:r>
                      <a:endPar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State of progress: current project, next cycle - PISA 2015. The previous cycles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- 2000, 2003, 2006, 2009 and 2012.</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The aim of the project is to test skills and knowledge of 15-year-old students in the key subjects: reading, mathematics and science.</a:t>
                      </a:r>
                      <a:endParaRPr kumimoji="0" lang="ru-RU" sz="2000" b="0" i="0" u="none" strike="noStrike" cap="none" normalizeH="0" baseline="0" dirty="0" smtClean="0">
                        <a:ln>
                          <a:noFill/>
                        </a:ln>
                        <a:solidFill>
                          <a:srgbClr val="003F82"/>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FF7"/>
                    </a:solidFill>
                  </a:tcPr>
                </a:tc>
              </a:tr>
              <a:tr h="2678059">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003F82"/>
                          </a:solidFill>
                          <a:effectLst/>
                          <a:latin typeface="Calibri" pitchFamily="34" charset="0"/>
                          <a:ea typeface="ＭＳ Ｐゴシック"/>
                          <a:cs typeface="ＭＳ Ｐゴシック"/>
                        </a:rPr>
                        <a:t>Programme for the International Assessment of Adult Competencies (PIAAC)</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Coordinator: Institute of Education, HSE    NPM: Oleg Podolskiy</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State of progress: current project, next cycle - PIAAC2 (2014-2018). The previous cycle – 2009-2013.</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3F82"/>
                          </a:solidFill>
                          <a:effectLst/>
                          <a:latin typeface="Calibri" pitchFamily="34" charset="0"/>
                          <a:ea typeface="ＭＳ Ｐゴシック"/>
                          <a:cs typeface="ＭＳ Ｐゴシック"/>
                        </a:rPr>
                        <a:t>The aim of the project is to measure the key cognitive and workplace skills needed for individuals to participate in society and for economies to prosper in the key spheres: literacy, numeracy and problem solving in technology rich environment.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8434"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8435" name="Title 1"/>
          <p:cNvSpPr txBox="1">
            <a:spLocks/>
          </p:cNvSpPr>
          <p:nvPr/>
        </p:nvSpPr>
        <p:spPr bwMode="auto">
          <a:xfrm>
            <a:off x="1428750" y="528638"/>
            <a:ext cx="4216400" cy="412750"/>
          </a:xfrm>
          <a:prstGeom prst="rect">
            <a:avLst/>
          </a:prstGeom>
          <a:noFill/>
          <a:ln w="9525">
            <a:noFill/>
            <a:miter lim="800000"/>
            <a:headEnd/>
            <a:tailEnd/>
          </a:ln>
        </p:spPr>
        <p:txBody>
          <a:bodyPr anchor="ctr"/>
          <a:lstStyle/>
          <a:p>
            <a:r>
              <a:rPr lang="en-US" sz="1600">
                <a:solidFill>
                  <a:schemeClr val="bg1"/>
                </a:solidFill>
                <a:latin typeface="Myriad Pro"/>
              </a:rPr>
              <a:t>OECD projects</a:t>
            </a:r>
          </a:p>
        </p:txBody>
      </p:sp>
      <p:graphicFrame>
        <p:nvGraphicFramePr>
          <p:cNvPr id="18446" name="Group 14"/>
          <p:cNvGraphicFramePr>
            <a:graphicFrameLocks noGrp="1"/>
          </p:cNvGraphicFramePr>
          <p:nvPr>
            <p:ph sz="half" idx="1"/>
          </p:nvPr>
        </p:nvGraphicFramePr>
        <p:xfrm>
          <a:off x="422275" y="1292225"/>
          <a:ext cx="8269288" cy="5129213"/>
        </p:xfrm>
        <a:graphic>
          <a:graphicData uri="http://schemas.openxmlformats.org/drawingml/2006/table">
            <a:tbl>
              <a:tblPr/>
              <a:tblGrid>
                <a:gridCol w="8269288"/>
              </a:tblGrid>
              <a:tr h="2782888">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F82"/>
                          </a:solidFill>
                          <a:effectLst/>
                          <a:latin typeface="Calibri" pitchFamily="34" charset="0"/>
                          <a:ea typeface="ＭＳ Ｐゴシック"/>
                          <a:cs typeface="ＭＳ Ｐゴシック"/>
                        </a:rPr>
                        <a:t>Teaching and Learning International Survey (TALIS)</a:t>
                      </a:r>
                      <a:endParaRPr kumimoji="0" lang="ru-RU" sz="2000" b="1" i="0" u="none" strike="noStrike" cap="none" normalizeH="0" baseline="0" smtClean="0">
                        <a:ln>
                          <a:noFill/>
                        </a:ln>
                        <a:solidFill>
                          <a:srgbClr val="FFFFFF"/>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Coordinator: Institute of Education, HSE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NPM: Marina Pinskaya</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State of project: current project (TALIS+ 2013-2015)</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The aim of the project is to evaluate teachers’ and schools’ working conditions and the learning environments in order to provide valid, timely and comparable information to help countries review and define policies for developing a high-quality teaching profession. </a:t>
                      </a:r>
                      <a:endParaRPr kumimoji="0" lang="ru-RU" sz="2000" b="0" i="0" u="none" strike="noStrike" cap="none" normalizeH="0" baseline="0" smtClean="0">
                        <a:ln>
                          <a:noFill/>
                        </a:ln>
                        <a:solidFill>
                          <a:srgbClr val="FFFFFF"/>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FF7"/>
                    </a:solidFill>
                  </a:tcPr>
                </a:tc>
              </a:tr>
              <a:tr h="22574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F82"/>
                          </a:solidFill>
                          <a:effectLst/>
                          <a:latin typeface="Calibri" pitchFamily="34" charset="0"/>
                          <a:ea typeface="ＭＳ Ｐゴシック"/>
                          <a:cs typeface="ＭＳ Ｐゴシック"/>
                        </a:rPr>
                        <a:t>Assessment of Higher Education Learning Outcomes (AHELO)</a:t>
                      </a:r>
                      <a:endParaRPr kumimoji="0" lang="ru-RU" sz="2000" b="1" i="0" u="none" strike="noStrike" cap="none" normalizeH="0" baseline="0" smtClean="0">
                        <a:ln>
                          <a:noFill/>
                        </a:ln>
                        <a:solidFill>
                          <a:srgbClr val="000000"/>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Coordinators: Institute of Education, Institute for Statistical Studies and the Economics of Knowledge,</a:t>
                      </a:r>
                      <a:r>
                        <a:rPr kumimoji="0" lang="en-US" sz="2800" b="0" i="0" u="none" strike="noStrike" cap="none" normalizeH="0" baseline="0" smtClean="0">
                          <a:ln>
                            <a:noFill/>
                          </a:ln>
                          <a:solidFill>
                            <a:schemeClr val="tx1"/>
                          </a:solidFill>
                          <a:effectLst/>
                          <a:latin typeface="Calibri" pitchFamily="34" charset="0"/>
                          <a:ea typeface="ＭＳ Ｐゴシック"/>
                          <a:cs typeface="ＭＳ Ｐゴシック"/>
                        </a:rPr>
                        <a:t> </a:t>
                      </a: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HSE,  The Ural Federal University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NPMs: Tatiana Meshkova (HSE), Oleg Rebrin (UrFU)</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State of project: finished project (2008-2012).</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The aim of the project is to see if it is practically and scientifically feasible to assess what students in higher education know and can do upon graduation.</a:t>
                      </a:r>
                      <a:endParaRPr kumimoji="0" lang="ru-RU" sz="2000" b="0" i="0" u="none" strike="noStrike" cap="none" normalizeH="0" baseline="0" smtClean="0">
                        <a:ln>
                          <a:noFill/>
                        </a:ln>
                        <a:solidFill>
                          <a:srgbClr val="003F82"/>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19458"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19459" name="Title 1"/>
          <p:cNvSpPr txBox="1">
            <a:spLocks/>
          </p:cNvSpPr>
          <p:nvPr/>
        </p:nvSpPr>
        <p:spPr bwMode="auto">
          <a:xfrm>
            <a:off x="1428750" y="528638"/>
            <a:ext cx="4216400" cy="412750"/>
          </a:xfrm>
          <a:prstGeom prst="rect">
            <a:avLst/>
          </a:prstGeom>
          <a:noFill/>
          <a:ln w="9525">
            <a:noFill/>
            <a:miter lim="800000"/>
            <a:headEnd/>
            <a:tailEnd/>
          </a:ln>
        </p:spPr>
        <p:txBody>
          <a:bodyPr anchor="ctr"/>
          <a:lstStyle/>
          <a:p>
            <a:r>
              <a:rPr lang="en-US" sz="1600">
                <a:solidFill>
                  <a:schemeClr val="bg1"/>
                </a:solidFill>
                <a:latin typeface="Myriad Pro"/>
              </a:rPr>
              <a:t>OECD Projects</a:t>
            </a:r>
          </a:p>
        </p:txBody>
      </p:sp>
      <p:graphicFrame>
        <p:nvGraphicFramePr>
          <p:cNvPr id="19468" name="Group 12"/>
          <p:cNvGraphicFramePr>
            <a:graphicFrameLocks noGrp="1"/>
          </p:cNvGraphicFramePr>
          <p:nvPr>
            <p:ph sz="half" idx="1"/>
          </p:nvPr>
        </p:nvGraphicFramePr>
        <p:xfrm>
          <a:off x="422275" y="1433513"/>
          <a:ext cx="8269288" cy="4440237"/>
        </p:xfrm>
        <a:graphic>
          <a:graphicData uri="http://schemas.openxmlformats.org/drawingml/2006/table">
            <a:tbl>
              <a:tblPr/>
              <a:tblGrid>
                <a:gridCol w="8269288"/>
              </a:tblGrid>
              <a:tr h="215582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F82"/>
                          </a:solidFill>
                          <a:effectLst/>
                          <a:latin typeface="Calibri" pitchFamily="34" charset="0"/>
                          <a:ea typeface="ＭＳ Ｐゴシック"/>
                          <a:cs typeface="ＭＳ Ｐゴシック"/>
                        </a:rPr>
                        <a:t>Education and Social Progress (ESP) Longitudinal Study of Skill Dynamics</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Coordinator: Institute of Education, HSE    NPM: Ekaterina Orel</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State of project: current project (2014-2018).</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The aim of the project is to measure skills, learning contexts and socioeconomic outcomes of two child cohorts (Grades 1 and 10).</a:t>
                      </a:r>
                      <a:endParaRPr kumimoji="0" lang="ru-RU" sz="2000" b="0" i="0" u="none" strike="noStrike" cap="none" normalizeH="0" baseline="0" smtClean="0">
                        <a:ln>
                          <a:noFill/>
                        </a:ln>
                        <a:solidFill>
                          <a:srgbClr val="FFFFFF"/>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9EFF7"/>
                    </a:solidFill>
                  </a:tcPr>
                </a:tc>
              </a:tr>
              <a:tr h="22844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smtClean="0">
                          <a:ln>
                            <a:noFill/>
                          </a:ln>
                          <a:solidFill>
                            <a:srgbClr val="003F82"/>
                          </a:solidFill>
                          <a:effectLst/>
                          <a:latin typeface="Calibri" pitchFamily="34" charset="0"/>
                          <a:ea typeface="ＭＳ Ｐゴシック"/>
                          <a:cs typeface="ＭＳ Ｐゴシック"/>
                        </a:rPr>
                        <a:t>Ad hoc survey on educational R&amp;D</a:t>
                      </a:r>
                      <a:endParaRPr kumimoji="0" lang="ru-RU" sz="2000" b="1" i="0" u="none" strike="noStrike" cap="none" normalizeH="0" baseline="0" smtClean="0">
                        <a:ln>
                          <a:noFill/>
                        </a:ln>
                        <a:solidFill>
                          <a:srgbClr val="000000"/>
                        </a:solidFill>
                        <a:effectLst/>
                        <a:latin typeface="Calibri" pitchFamily="34" charset="0"/>
                        <a:ea typeface="ＭＳ Ｐゴシック"/>
                        <a:cs typeface="ＭＳ Ｐゴシック"/>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Coordinator: Institute of Education, HSE</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NPM: Alexander Sidorkin </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State of project: current project (2014-2016).</a:t>
                      </a:r>
                    </a:p>
                    <a:p>
                      <a:pPr marL="0" marR="0" lvl="0" indent="0" algn="l" defTabSz="4572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3F82"/>
                          </a:solidFill>
                          <a:effectLst/>
                          <a:latin typeface="Calibri" pitchFamily="34" charset="0"/>
                          <a:ea typeface="ＭＳ Ｐゴシック"/>
                          <a:cs typeface="ＭＳ Ｐゴシック"/>
                        </a:rPr>
                        <a:t>The aim of the project is to improve the reliability and international comparability of data on educational R&amp;D.</a:t>
                      </a:r>
                      <a:endParaRPr kumimoji="0" lang="ru-RU" sz="2000" b="0" i="0" u="none" strike="noStrike" cap="none" normalizeH="0" baseline="0" smtClean="0">
                        <a:ln>
                          <a:noFill/>
                        </a:ln>
                        <a:solidFill>
                          <a:srgbClr val="000000"/>
                        </a:solidFill>
                        <a:effectLst/>
                        <a:latin typeface="Calibri" pitchFamily="34" charset="0"/>
                        <a:ea typeface="ＭＳ Ｐゴシック"/>
                        <a:cs typeface="ＭＳ Ｐゴシック"/>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0482"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20483" name="Title 1"/>
          <p:cNvSpPr txBox="1">
            <a:spLocks/>
          </p:cNvSpPr>
          <p:nvPr/>
        </p:nvSpPr>
        <p:spPr bwMode="auto">
          <a:xfrm>
            <a:off x="1336675" y="528638"/>
            <a:ext cx="5281613" cy="412750"/>
          </a:xfrm>
          <a:prstGeom prst="rect">
            <a:avLst/>
          </a:prstGeom>
          <a:noFill/>
          <a:ln w="9525">
            <a:noFill/>
            <a:miter lim="800000"/>
            <a:headEnd/>
            <a:tailEnd/>
          </a:ln>
        </p:spPr>
        <p:txBody>
          <a:bodyPr anchor="ctr"/>
          <a:lstStyle/>
          <a:p>
            <a:r>
              <a:rPr lang="en-US" sz="1600">
                <a:solidFill>
                  <a:schemeClr val="bg1"/>
                </a:solidFill>
                <a:latin typeface="Myriad Pro"/>
              </a:rPr>
              <a:t>OECD projects for Russia’s potential  participation</a:t>
            </a:r>
          </a:p>
        </p:txBody>
      </p:sp>
      <p:graphicFrame>
        <p:nvGraphicFramePr>
          <p:cNvPr id="8" name="Объект 4"/>
          <p:cNvGraphicFramePr>
            <a:graphicFrameLocks noGrp="1"/>
          </p:cNvGraphicFramePr>
          <p:nvPr>
            <p:ph sz="half" idx="1"/>
          </p:nvPr>
        </p:nvGraphicFramePr>
        <p:xfrm>
          <a:off x="422275" y="1365250"/>
          <a:ext cx="8269288" cy="4906963"/>
        </p:xfrm>
        <a:graphic>
          <a:graphicData uri="http://schemas.openxmlformats.org/drawingml/2006/table">
            <a:tbl>
              <a:tblPr firstRow="1" bandRow="1">
                <a:tableStyleId>{5C22544A-7EE6-4342-B048-85BDC9FD1C3A}</a:tableStyleId>
              </a:tblPr>
              <a:tblGrid>
                <a:gridCol w="8269477"/>
              </a:tblGrid>
              <a:tr h="5590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GB" sz="3600" b="0" kern="1200" dirty="0" smtClean="0">
                          <a:solidFill>
                            <a:schemeClr val="accent1">
                              <a:lumMod val="75000"/>
                            </a:schemeClr>
                          </a:solidFill>
                          <a:effectLst/>
                          <a:latin typeface="+mn-lt"/>
                          <a:ea typeface="+mn-ea"/>
                          <a:cs typeface="+mn-cs"/>
                        </a:rPr>
                        <a:t>Skills beyond School review</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0" dirty="0" smtClean="0">
                          <a:solidFill>
                            <a:schemeClr val="accent1">
                              <a:lumMod val="75000"/>
                            </a:schemeClr>
                          </a:solidFill>
                        </a:rPr>
                        <a:t>Policy review of postsecondary vocational education and training will look at the preparation of younger people and adults for technical and professional jobs.</a:t>
                      </a:r>
                      <a:endParaRPr lang="ru-RU" sz="2000" b="0" dirty="0">
                        <a:solidFill>
                          <a:schemeClr val="accent1">
                            <a:lumMod val="75000"/>
                          </a:schemeClr>
                        </a:solidFill>
                      </a:endParaRPr>
                    </a:p>
                  </a:txBody>
                  <a:tcPr>
                    <a:solidFill>
                      <a:srgbClr val="E9EFF7"/>
                    </a:solidFill>
                  </a:tcPr>
                </a:tc>
              </a:tr>
              <a:tr h="5590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b="0" kern="1200" dirty="0" smtClean="0">
                          <a:solidFill>
                            <a:schemeClr val="accent1">
                              <a:lumMod val="75000"/>
                            </a:schemeClr>
                          </a:solidFill>
                          <a:effectLst/>
                          <a:latin typeface="+mn-lt"/>
                          <a:ea typeface="+mn-ea"/>
                          <a:cs typeface="+mn-cs"/>
                        </a:rPr>
                        <a:t>Assessment of Higher Education Learning Outcomes (AHELO)</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0" kern="1200" dirty="0" smtClean="0">
                          <a:solidFill>
                            <a:schemeClr val="accent1">
                              <a:lumMod val="75000"/>
                            </a:schemeClr>
                          </a:solidFill>
                          <a:effectLst/>
                          <a:latin typeface="+mn-lt"/>
                          <a:ea typeface="+mn-ea"/>
                          <a:cs typeface="+mn-cs"/>
                        </a:rPr>
                        <a:t>The possibility of next/main cycle</a:t>
                      </a:r>
                      <a:r>
                        <a:rPr lang="en-US" sz="2000" b="0" kern="1200" baseline="0" dirty="0" smtClean="0">
                          <a:solidFill>
                            <a:schemeClr val="accent1">
                              <a:lumMod val="75000"/>
                            </a:schemeClr>
                          </a:solidFill>
                          <a:effectLst/>
                          <a:latin typeface="+mn-lt"/>
                          <a:ea typeface="+mn-ea"/>
                          <a:cs typeface="+mn-cs"/>
                        </a:rPr>
                        <a:t> is discussed in the OECD.</a:t>
                      </a:r>
                      <a:endParaRPr lang="en-US" sz="2000" b="0" kern="1200" dirty="0" smtClean="0">
                        <a:solidFill>
                          <a:schemeClr val="accent1">
                            <a:lumMod val="75000"/>
                          </a:schemeClr>
                        </a:solidFill>
                        <a:effectLst/>
                        <a:latin typeface="+mn-lt"/>
                        <a:ea typeface="+mn-ea"/>
                        <a:cs typeface="+mn-cs"/>
                      </a:endParaRPr>
                    </a:p>
                  </a:txBody>
                  <a:tcPr/>
                </a:tc>
              </a:tr>
              <a:tr h="5590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3600" b="0" kern="1200" dirty="0" smtClean="0">
                          <a:solidFill>
                            <a:schemeClr val="accent1">
                              <a:lumMod val="75000"/>
                            </a:schemeClr>
                          </a:solidFill>
                          <a:effectLst/>
                          <a:latin typeface="+mn-lt"/>
                          <a:ea typeface="+mn-ea"/>
                          <a:cs typeface="+mn-cs"/>
                        </a:rPr>
                        <a:t>OECD Skills Strategy </a:t>
                      </a:r>
                    </a:p>
                    <a:p>
                      <a:pPr marL="0" marR="0" indent="0" algn="l" defTabSz="457200" rtl="0" eaLnBrk="1" fontAlgn="auto" latinLnBrk="0" hangingPunct="1">
                        <a:lnSpc>
                          <a:spcPct val="100000"/>
                        </a:lnSpc>
                        <a:spcBef>
                          <a:spcPts val="0"/>
                        </a:spcBef>
                        <a:spcAft>
                          <a:spcPts val="0"/>
                        </a:spcAft>
                        <a:buClrTx/>
                        <a:buSzTx/>
                        <a:buFontTx/>
                        <a:buNone/>
                        <a:tabLst/>
                        <a:defRPr/>
                      </a:pPr>
                      <a:r>
                        <a:rPr lang="en-US" sz="2000" b="0" kern="1200" spc="0" baseline="0" dirty="0" smtClean="0">
                          <a:solidFill>
                            <a:schemeClr val="accent1">
                              <a:lumMod val="75000"/>
                            </a:schemeClr>
                          </a:solidFill>
                          <a:effectLst/>
                          <a:latin typeface="+mn-lt"/>
                          <a:ea typeface="+mn-ea"/>
                          <a:cs typeface="+mn-cs"/>
                        </a:rPr>
                        <a:t>It is aimed to help governments review the design and implementation of national skills policies in light of other countries’ experiences to foster a cross-government, peer-learning approach towards improving the supply of, anticipating the demand for, and </a:t>
                      </a:r>
                      <a:r>
                        <a:rPr lang="en-US" sz="2000" b="0" kern="1200" spc="0" baseline="0" dirty="0" err="1" smtClean="0">
                          <a:solidFill>
                            <a:schemeClr val="accent1">
                              <a:lumMod val="75000"/>
                            </a:schemeClr>
                          </a:solidFill>
                          <a:effectLst/>
                          <a:latin typeface="+mn-lt"/>
                          <a:ea typeface="+mn-ea"/>
                          <a:cs typeface="+mn-cs"/>
                        </a:rPr>
                        <a:t>optimising</a:t>
                      </a:r>
                      <a:r>
                        <a:rPr lang="en-US" sz="2000" b="0" kern="1200" spc="0" baseline="0" dirty="0" smtClean="0">
                          <a:solidFill>
                            <a:schemeClr val="accent1">
                              <a:lumMod val="75000"/>
                            </a:schemeClr>
                          </a:solidFill>
                          <a:effectLst/>
                          <a:latin typeface="+mn-lt"/>
                          <a:ea typeface="+mn-ea"/>
                          <a:cs typeface="+mn-cs"/>
                        </a:rPr>
                        <a:t> the use of skills in the workforce.</a:t>
                      </a:r>
                      <a:endParaRPr lang="ru-RU" sz="2000" b="0" dirty="0" smtClean="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1506" name="Subtitle 2"/>
          <p:cNvSpPr txBox="1">
            <a:spLocks/>
          </p:cNvSpPr>
          <p:nvPr/>
        </p:nvSpPr>
        <p:spPr bwMode="auto">
          <a:xfrm>
            <a:off x="255588" y="6415088"/>
            <a:ext cx="4143375" cy="246062"/>
          </a:xfrm>
          <a:prstGeom prst="rect">
            <a:avLst/>
          </a:prstGeom>
          <a:noFill/>
          <a:ln w="9525">
            <a:noFill/>
            <a:miter lim="800000"/>
            <a:headEnd/>
            <a:tailEnd/>
          </a:ln>
        </p:spPr>
        <p:txBody>
          <a:bodyPr/>
          <a:lstStyle/>
          <a:p>
            <a:pPr>
              <a:spcBef>
                <a:spcPct val="20000"/>
              </a:spcBef>
            </a:pPr>
            <a:r>
              <a:rPr lang="ru-RU" sz="800">
                <a:solidFill>
                  <a:schemeClr val="bg1"/>
                </a:solidFill>
              </a:rPr>
              <a:t>Higher School of Economics , </a:t>
            </a:r>
            <a:r>
              <a:rPr lang="en-US" sz="800">
                <a:solidFill>
                  <a:schemeClr val="bg1"/>
                </a:solidFill>
              </a:rPr>
              <a:t>Moscow</a:t>
            </a:r>
            <a:r>
              <a:rPr lang="ru-RU" sz="800">
                <a:solidFill>
                  <a:schemeClr val="bg1"/>
                </a:solidFill>
              </a:rPr>
              <a:t>, 2014</a:t>
            </a:r>
          </a:p>
        </p:txBody>
      </p:sp>
      <p:sp>
        <p:nvSpPr>
          <p:cNvPr id="21507" name="Title 1"/>
          <p:cNvSpPr txBox="1">
            <a:spLocks/>
          </p:cNvSpPr>
          <p:nvPr/>
        </p:nvSpPr>
        <p:spPr bwMode="auto">
          <a:xfrm>
            <a:off x="1336675" y="528638"/>
            <a:ext cx="5281613" cy="412750"/>
          </a:xfrm>
          <a:prstGeom prst="rect">
            <a:avLst/>
          </a:prstGeom>
          <a:noFill/>
          <a:ln w="9525">
            <a:noFill/>
            <a:miter lim="800000"/>
            <a:headEnd/>
            <a:tailEnd/>
          </a:ln>
        </p:spPr>
        <p:txBody>
          <a:bodyPr anchor="ctr"/>
          <a:lstStyle/>
          <a:p>
            <a:r>
              <a:rPr lang="en-US" sz="1600">
                <a:solidFill>
                  <a:schemeClr val="bg1"/>
                </a:solidFill>
                <a:latin typeface="Myriad Pro"/>
              </a:rPr>
              <a:t>Russian key priorities  for  current cooperation with OECD in Education </a:t>
            </a:r>
          </a:p>
        </p:txBody>
      </p:sp>
      <p:graphicFrame>
        <p:nvGraphicFramePr>
          <p:cNvPr id="8" name="Объект 4"/>
          <p:cNvGraphicFramePr>
            <a:graphicFrameLocks noGrp="1"/>
          </p:cNvGraphicFramePr>
          <p:nvPr>
            <p:ph sz="half" idx="1"/>
          </p:nvPr>
        </p:nvGraphicFramePr>
        <p:xfrm>
          <a:off x="422275" y="1365250"/>
          <a:ext cx="8269288" cy="4922838"/>
        </p:xfrm>
        <a:graphic>
          <a:graphicData uri="http://schemas.openxmlformats.org/drawingml/2006/table">
            <a:tbl>
              <a:tblPr firstRow="1" bandRow="1">
                <a:tableStyleId>{5C22544A-7EE6-4342-B048-85BDC9FD1C3A}</a:tableStyleId>
              </a:tblPr>
              <a:tblGrid>
                <a:gridCol w="8269477"/>
              </a:tblGrid>
              <a:tr h="55908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sz="2300" b="0" i="0" u="none" strike="noStrike" cap="none" normalizeH="0" baseline="0" dirty="0" smtClean="0">
                          <a:ln>
                            <a:noFill/>
                          </a:ln>
                          <a:solidFill>
                            <a:srgbClr val="376092"/>
                          </a:solidFill>
                          <a:effectLst/>
                          <a:latin typeface="Calibri" pitchFamily="34" charset="0"/>
                          <a:ea typeface="ＭＳ Ｐゴシック"/>
                          <a:cs typeface="ＭＳ Ｐゴシック"/>
                        </a:rPr>
                        <a:t>Lack of data on the Russian education in the OECD EAG, Education  GPS etc. </a:t>
                      </a:r>
                      <a:r>
                        <a:rPr kumimoji="0" lang="en-GB" sz="2300" b="0" i="0" u="none" strike="noStrike" cap="none" normalizeH="0" baseline="0" dirty="0" smtClean="0">
                          <a:ln>
                            <a:noFill/>
                          </a:ln>
                          <a:solidFill>
                            <a:srgbClr val="376092"/>
                          </a:solidFill>
                          <a:effectLst/>
                          <a:latin typeface="Calibri" pitchFamily="34" charset="0"/>
                          <a:ea typeface="ＭＳ Ｐゴシック"/>
                          <a:cs typeface="ＭＳ Ｐゴシック"/>
                          <a:sym typeface="Wingdings" pitchFamily="2" charset="2"/>
                        </a:rPr>
                        <a:t></a:t>
                      </a:r>
                      <a:r>
                        <a:rPr kumimoji="0" lang="en-GB" sz="2300" b="0" i="0" u="none" strike="noStrike" cap="none" normalizeH="0" baseline="0" dirty="0" smtClean="0">
                          <a:ln>
                            <a:noFill/>
                          </a:ln>
                          <a:solidFill>
                            <a:srgbClr val="376092"/>
                          </a:solidFill>
                          <a:effectLst/>
                          <a:latin typeface="Calibri" pitchFamily="34" charset="0"/>
                          <a:ea typeface="ＭＳ Ｐゴシック"/>
                          <a:cs typeface="ＭＳ Ｐゴシック"/>
                        </a:rPr>
                        <a:t> More active participation in INES, NESLI, LSO activities</a:t>
                      </a:r>
                      <a:endParaRPr kumimoji="0" lang="ru-RU" sz="2300" b="0" i="0" u="none" strike="noStrike" cap="none" normalizeH="0" baseline="0" dirty="0" smtClean="0">
                        <a:ln>
                          <a:noFill/>
                        </a:ln>
                        <a:solidFill>
                          <a:srgbClr val="376092"/>
                        </a:solidFill>
                        <a:effectLst/>
                        <a:latin typeface="Calibri" pitchFamily="34" charset="0"/>
                        <a:ea typeface="ＭＳ Ｐゴシック"/>
                        <a:cs typeface="ＭＳ Ｐゴシック"/>
                      </a:endParaRPr>
                    </a:p>
                  </a:txBody>
                  <a:tcPr>
                    <a:solidFill>
                      <a:srgbClr val="E9EFF7"/>
                    </a:solidFill>
                  </a:tcPr>
                </a:tc>
              </a:tr>
              <a:tr h="559084">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Participation in different projects in QA (PISA, </a:t>
                      </a:r>
                      <a:r>
                        <a:rPr kumimoji="0" lang="en-US" sz="2300" b="0" i="1" u="none" strike="noStrike" cap="none" normalizeH="0" baseline="0" dirty="0" smtClean="0">
                          <a:ln>
                            <a:noFill/>
                          </a:ln>
                          <a:solidFill>
                            <a:srgbClr val="376092"/>
                          </a:solidFill>
                          <a:effectLst/>
                          <a:latin typeface="Calibri" pitchFamily="34" charset="0"/>
                          <a:ea typeface="ＭＳ Ｐゴシック"/>
                          <a:cs typeface="ＭＳ Ｐゴシック"/>
                        </a:rPr>
                        <a:t>PIRLS, TIMMS,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 PIAAC, TALIS, AHELO</a:t>
                      </a:r>
                      <a:r>
                        <a:rPr kumimoji="0" lang="ru-RU" sz="2300" b="0" i="0" u="none" strike="noStrike" cap="none" normalizeH="0" baseline="0" dirty="0" smtClean="0">
                          <a:ln>
                            <a:noFill/>
                          </a:ln>
                          <a:solidFill>
                            <a:srgbClr val="376092"/>
                          </a:solidFill>
                          <a:effectLst/>
                          <a:latin typeface="Calibri" pitchFamily="34" charset="0"/>
                          <a:ea typeface="ＭＳ Ｐゴシック"/>
                          <a:cs typeface="ＭＳ Ｐゴシック"/>
                        </a:rPr>
                        <a:t>,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ESP etc.)</a:t>
                      </a:r>
                      <a:r>
                        <a:rPr kumimoji="0" lang="ru-RU" sz="2300" b="0" i="0" u="none" strike="noStrike" cap="none" normalizeH="0" baseline="0" dirty="0" smtClean="0">
                          <a:ln>
                            <a:noFill/>
                          </a:ln>
                          <a:solidFill>
                            <a:srgbClr val="376092"/>
                          </a:solidFill>
                          <a:effectLst/>
                          <a:latin typeface="Calibri" pitchFamily="34" charset="0"/>
                          <a:ea typeface="ＭＳ Ｐゴシック"/>
                          <a:cs typeface="ＭＳ Ｐゴシック"/>
                        </a:rPr>
                        <a:t>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sym typeface="Wingdings" pitchFamily="2" charset="2"/>
                        </a:rPr>
                        <a:t>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Need  of more comprehensive and synergetic approach </a:t>
                      </a:r>
                    </a:p>
                  </a:txBody>
                  <a:tcPr/>
                </a:tc>
              </a:tr>
              <a:tr h="559084">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Quality is matter (competencies-based approach, new professional standards, demand-supply issues, links with the labor market  etc.)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sym typeface="Wingdings" pitchFamily="2" charset="2"/>
                        </a:rPr>
                        <a:t></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 Need to develop and implement the comprehensive national skills policies  based on the OECD Skills Strategy </a:t>
                      </a:r>
                    </a:p>
                  </a:txBody>
                  <a:tcPr/>
                </a:tc>
              </a:tr>
              <a:tr h="55908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rPr>
                        <a:t>Russian Excellence Initiatives (National Research Universities, Programme 5-100) </a:t>
                      </a:r>
                      <a:r>
                        <a:rPr kumimoji="0" lang="en-US" sz="2300" b="0" i="0" u="none" strike="noStrike" cap="none" normalizeH="0" baseline="0" dirty="0" smtClean="0">
                          <a:ln>
                            <a:noFill/>
                          </a:ln>
                          <a:solidFill>
                            <a:srgbClr val="376092"/>
                          </a:solidFill>
                          <a:effectLst/>
                          <a:latin typeface="Calibri" pitchFamily="34" charset="0"/>
                          <a:ea typeface="ＭＳ Ｐゴシック"/>
                          <a:cs typeface="ＭＳ Ｐゴシック"/>
                          <a:sym typeface="Wingdings" pitchFamily="2" charset="2"/>
                        </a:rPr>
                        <a:t> Analysis of the best practices in OECD and Partner countries, Innovation-based approaches in  education to assure the international competiveness </a:t>
                      </a:r>
                      <a:endParaRPr kumimoji="0" lang="ru-RU" sz="2300" b="0" i="0" u="none" strike="noStrike" cap="none" normalizeH="0" baseline="0" dirty="0" smtClean="0">
                        <a:ln>
                          <a:noFill/>
                        </a:ln>
                        <a:solidFill>
                          <a:srgbClr val="376092"/>
                        </a:solidFill>
                        <a:effectLst/>
                        <a:latin typeface="Calibri" pitchFamily="34" charset="0"/>
                        <a:ea typeface="ＭＳ Ｐゴシック"/>
                        <a:cs typeface="ＭＳ Ｐゴシック"/>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716</TotalTime>
  <Words>858</Words>
  <Application>Microsoft Office PowerPoint</Application>
  <PresentationFormat>Экран (4:3)</PresentationFormat>
  <Paragraphs>97</Paragraphs>
  <Slides>10</Slides>
  <Notes>0</Notes>
  <HiddenSlides>0</HiddenSlides>
  <MMClips>0</MMClips>
  <ScaleCrop>false</ScaleCrop>
  <HeadingPairs>
    <vt:vector size="6" baseType="variant">
      <vt:variant>
        <vt:lpstr>Использованные шрифты</vt:lpstr>
      </vt:variant>
      <vt:variant>
        <vt:i4>6</vt:i4>
      </vt:variant>
      <vt:variant>
        <vt:lpstr>Шаблон оформления</vt:lpstr>
      </vt:variant>
      <vt:variant>
        <vt:i4>1</vt:i4>
      </vt:variant>
      <vt:variant>
        <vt:lpstr>Заголовки слайдов</vt:lpstr>
      </vt:variant>
      <vt:variant>
        <vt:i4>10</vt:i4>
      </vt:variant>
    </vt:vector>
  </HeadingPairs>
  <TitlesOfParts>
    <vt:vector size="17" baseType="lpstr">
      <vt:lpstr>Arial</vt:lpstr>
      <vt:lpstr>ＭＳ Ｐゴシック</vt:lpstr>
      <vt:lpstr>Calibri</vt:lpstr>
      <vt:lpstr>Myriad Pro Semibold</vt:lpstr>
      <vt:lpstr>Myriad Pro</vt:lpstr>
      <vt:lpstr>Wingdings</vt:lpstr>
      <vt:lpstr>Office Theme</vt:lpstr>
      <vt:lpstr>Overview of Russia’s participation in the CERI/OECD projects in Education</vt:lpstr>
      <vt:lpstr>Слайд 2</vt:lpstr>
      <vt:lpstr>Слайд 3</vt:lpstr>
      <vt:lpstr>Слайд 4</vt:lpstr>
      <vt:lpstr>Слайд 5</vt:lpstr>
      <vt:lpstr>Слайд 6</vt:lpstr>
      <vt:lpstr>Слайд 7</vt:lpstr>
      <vt:lpstr>Слайд 8</vt:lpstr>
      <vt:lpstr>Слайд 9</vt:lpstr>
      <vt:lpstr>Слайд 10</vt:lpstr>
    </vt:vector>
  </TitlesOfParts>
  <Company>hse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vkremlev</dc:creator>
  <cp:lastModifiedBy>User</cp:lastModifiedBy>
  <cp:revision>56</cp:revision>
  <dcterms:created xsi:type="dcterms:W3CDTF">2010-09-30T07:07:58Z</dcterms:created>
  <dcterms:modified xsi:type="dcterms:W3CDTF">2014-12-18T08:25:30Z</dcterms:modified>
</cp:coreProperties>
</file>