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2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37"/>
  </p:notesMasterIdLst>
  <p:sldIdLst>
    <p:sldId id="306" r:id="rId6"/>
    <p:sldId id="307" r:id="rId7"/>
    <p:sldId id="308" r:id="rId8"/>
    <p:sldId id="313" r:id="rId9"/>
    <p:sldId id="309" r:id="rId10"/>
    <p:sldId id="310" r:id="rId11"/>
    <p:sldId id="311" r:id="rId12"/>
    <p:sldId id="312" r:id="rId13"/>
    <p:sldId id="287" r:id="rId14"/>
    <p:sldId id="290" r:id="rId15"/>
    <p:sldId id="286" r:id="rId16"/>
    <p:sldId id="288" r:id="rId17"/>
    <p:sldId id="291" r:id="rId18"/>
    <p:sldId id="258" r:id="rId19"/>
    <p:sldId id="259" r:id="rId20"/>
    <p:sldId id="257" r:id="rId21"/>
    <p:sldId id="27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5" r:id="rId35"/>
    <p:sldId id="30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iafilippova:Documents:&#1048;&#1056;&#1054;:&#1041;&#1102;&#1083;&#1083;&#1077;&#1090;&#1077;&#1085;&#1100;:&#1040;&#1085;&#1072;&#1083;&#1080;&#1079;%20&#1076;&#1072;&#1085;&#1085;&#1099;&#1093;%20&#1076;&#1083;&#1103;%20&#1073;&#1102;&#1083;&#1083;&#1077;&#1090;&#1077;&#1085;&#1103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5;&#1056;&#1045;&#1055;&#1054;&#1044;&#1040;&#1042;&#1040;&#1058;&#1045;&#1051;&#1048;\&#1055;&#1088;&#1077;&#1087;&#1086;&#1076;&#1072;&#1074;&#1072;&#1090;&#1077;&#1083;&#1080;%20&#1059;&#1044;&#1054;&#1044;%20&#1058;&#1040;&#1041;&#1051;&#1048;&#1063;&#1053;&#1067;&#1045;%20&#1056;&#1040;&#1057;&#1055;&#1056;&#1045;&#1044;&#1045;&#1051;&#1045;&#1053;&#1048;&#1071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80;&#1073;\&#1073;&#1102;&#1083;-&#1087;&#1077;&#1076;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80;&#1073;\&#1073;&#1102;&#1083;-&#1087;&#1077;&#1076;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5;&#1056;&#1045;&#1055;&#1054;&#1044;&#1040;&#1042;&#1040;&#1058;&#1045;&#1051;&#1048;\&#1055;&#1088;&#1077;&#1087;&#1086;&#1076;&#1072;&#1074;&#1072;&#1090;&#1077;&#1083;&#1080;%20&#1059;&#1044;&#1054;&#1044;%20&#1051;&#1048;&#1053;&#1045;&#1049;&#1053;&#1067;&#1045;%20&#1056;&#1040;&#1057;&#1055;&#1056;&#1045;&#1044;&#1045;&#1051;&#1045;&#1053;&#1048;&#1071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8;\AppData\Local\Microsoft\Windows\Temporary%20Internet%20Files\Content.IE5\O78U3012\&#1073;&#1102;&#1083;-&#1087;&#1077;&#1076;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5;&#1056;&#1045;&#1055;&#1054;&#1044;&#1040;&#1042;&#1040;&#1058;&#1045;&#1051;&#1048;\&#1055;&#1088;&#1077;&#1087;&#1086;&#1076;&#1072;&#1074;&#1072;&#1090;&#1077;&#1083;&#1080;%20&#1059;&#1044;&#1054;&#1044;%20&#1051;&#1048;&#1053;&#1045;&#1049;&#1053;&#1067;&#1045;%20&#1056;&#1040;&#1057;&#1055;&#1056;&#1045;&#1044;&#1045;&#1051;&#1045;&#1053;&#1048;&#1071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73;&#1102;&#1083;-&#1087;&#1077;&#1076;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80;&#1073;\&#1073;&#1102;&#1083;-&#1087;&#1077;&#1076;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5;&#1056;&#1045;&#1055;&#1054;&#1044;&#1040;&#1042;&#1040;&#1058;&#1045;&#1051;&#1048;\&#1055;&#1088;&#1077;&#1087;&#1086;&#1076;&#1072;&#1074;&#1072;&#1090;&#1077;&#1083;&#1080;%20&#1059;&#1044;&#1054;&#1044;%20&#1051;&#1048;&#1053;&#1045;&#1049;&#1053;&#1067;&#1045;%20&#1056;&#1040;&#1057;&#1055;&#1056;&#1045;&#1044;&#1045;&#1051;&#1045;&#1053;&#1048;&#1071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73;&#1102;&#1083;-&#1087;&#1077;&#1076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iafilippova:Documents:&#1048;&#1056;&#1054;:&#1041;&#1102;&#1083;&#1083;&#1077;&#1090;&#1077;&#1085;&#1100;:&#1044;&#1080;&#1072;&#1075;&#1088;&#1072;&#1084;&#1084;&#1099;_&#1073;&#1102;&#1083;&#1083;&#1077;&#1090;&#1077;&#1085;&#1100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5;&#1056;&#1045;&#1055;&#1054;&#1044;&#1040;&#1042;&#1040;&#1058;&#1045;&#1051;&#1048;\&#1055;&#1088;&#1077;&#1087;&#1086;&#1076;&#1072;&#1074;&#1072;&#1090;&#1077;&#1083;&#1080;%20&#1059;&#1044;&#1054;&#1044;%20&#1051;&#1048;&#1053;&#1045;&#1049;&#1053;&#1067;&#1045;%20&#1056;&#1040;&#1057;&#1055;&#1056;&#1045;&#1044;&#1045;&#1051;&#1045;&#1053;&#1048;&#107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iafilippova:Documents:&#1048;&#1056;&#1054;:&#1041;&#1102;&#1083;&#1083;&#1077;&#1090;&#1077;&#1085;&#1100;:&#1044;&#1080;&#1072;&#1075;&#1088;&#1072;&#1084;&#1084;&#1099;_&#1073;&#1102;&#1083;&#1083;&#1077;&#1090;&#1077;&#1085;&#110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iafilippova:Documents:&#1048;&#1056;&#1054;:&#1041;&#1102;&#1083;&#1083;&#1077;&#1090;&#1077;&#1085;&#1100;:&#1040;&#1085;&#1072;&#1083;&#1080;&#1079;%20&#1076;&#1072;&#1085;&#1085;&#1099;&#1093;%20&#1076;&#1083;&#1103;%20&#1073;&#1102;&#1083;&#1083;&#1077;&#1090;&#1077;&#1085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riafilippova:Documents:&#1048;&#1056;&#1054;:&#1041;&#1102;&#1083;&#1083;&#1077;&#1090;&#1077;&#1085;&#1100;:&#1040;&#1085;&#1072;&#1083;&#1080;&#1079;%20&#1076;&#1072;&#1085;&#1085;&#1099;&#1093;%20&#1076;&#1083;&#1103;%20&#1073;&#1102;&#1083;&#1083;&#1077;&#1090;&#1077;&#1085;&#110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esktop\&#1056;&#1091;&#1082;&#1086;&#1074;&#1086;&#1076;&#1080;&#1090;&#1077;&#1083;&#1080;%20&#1059;&#1044;&#1054;&#1044;%20&#1058;&#1040;&#1041;&#1051;&#1048;&#1063;&#1053;&#1067;&#1045;%20&#1056;&#1040;&#1057;&#1055;&#1056;&#1045;&#1044;&#1045;&#1051;&#1045;&#1053;&#1048;&#107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5;&#1056;&#1045;&#1055;&#1054;&#1044;&#1040;&#1042;&#1040;&#1058;&#1045;&#1051;&#1048;\&#1055;&#1088;&#1077;&#1087;&#1086;&#1076;&#1072;&#1074;&#1072;&#1090;&#1077;&#1083;&#1080;%20&#1059;&#1044;&#1054;&#1044;%20&#1058;&#1040;&#1041;&#1051;&#1048;&#1063;&#1053;&#1067;&#1045;%20&#1056;&#1040;&#1057;&#1055;&#1056;&#1045;&#1044;&#1045;&#1051;&#1045;&#1053;&#1048;&#107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esktop\&#1056;&#1091;&#1082;&#1086;&#1074;&#1086;&#1076;&#1080;&#1090;&#1077;&#1083;&#1080;%20&#1059;&#1044;&#1054;&#1044;%20&#1058;&#1040;&#1041;&#1051;&#1048;&#1063;&#1053;&#1067;&#1045;%20&#1056;&#1040;&#1057;&#1055;&#1056;&#1045;&#1044;&#1045;&#1051;&#1045;&#1053;&#1048;&#107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ocuments\&#1055;&#1088;&#1086;&#1077;&#1082;&#1090;%20&#1052;&#1054;&#1053;\&#1080;&#1073;-&#1089;&#1090;&#1088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Лист3!$B$34</c:f>
              <c:strCache>
                <c:ptCount val="1"/>
                <c:pt idx="0">
                  <c:v>1 вид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Лист3!$A$35:$A$40</c:f>
              <c:strCache>
                <c:ptCount val="6"/>
                <c:pt idx="0">
                  <c:v>Среднее общее или ниже</c:v>
                </c:pt>
                <c:pt idx="1">
                  <c:v>Среднее специальное</c:v>
                </c:pt>
                <c:pt idx="2">
                  <c:v>Неоконченное высшее</c:v>
                </c:pt>
                <c:pt idx="3">
                  <c:v>Высшее без ученой степени</c:v>
                </c:pt>
                <c:pt idx="4">
                  <c:v>Два высших, аспирантура и/или ученая степень</c:v>
                </c:pt>
                <c:pt idx="5">
                  <c:v>Среднее профессионально-техническое (ПТУ)</c:v>
                </c:pt>
              </c:strCache>
            </c:strRef>
          </c:cat>
          <c:val>
            <c:numRef>
              <c:f>Лист3!$B$35:$B$40</c:f>
              <c:numCache>
                <c:formatCode>0%</c:formatCode>
                <c:ptCount val="6"/>
                <c:pt idx="0">
                  <c:v>0.24</c:v>
                </c:pt>
                <c:pt idx="1">
                  <c:v>0.40699999999999997</c:v>
                </c:pt>
                <c:pt idx="2">
                  <c:v>0.22500000000000001</c:v>
                </c:pt>
                <c:pt idx="3">
                  <c:v>0.39800000000000002</c:v>
                </c:pt>
                <c:pt idx="4">
                  <c:v>0.30299999999999999</c:v>
                </c:pt>
                <c:pt idx="5">
                  <c:v>0.31900000000000001</c:v>
                </c:pt>
              </c:numCache>
            </c:numRef>
          </c:val>
        </c:ser>
        <c:ser>
          <c:idx val="1"/>
          <c:order val="1"/>
          <c:tx>
            <c:strRef>
              <c:f>Лист3!$C$34</c:f>
              <c:strCache>
                <c:ptCount val="1"/>
                <c:pt idx="0">
                  <c:v>2 вида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Лист3!$A$35:$A$40</c:f>
              <c:strCache>
                <c:ptCount val="6"/>
                <c:pt idx="0">
                  <c:v>Среднее общее или ниже</c:v>
                </c:pt>
                <c:pt idx="1">
                  <c:v>Среднее специальное</c:v>
                </c:pt>
                <c:pt idx="2">
                  <c:v>Неоконченное высшее</c:v>
                </c:pt>
                <c:pt idx="3">
                  <c:v>Высшее без ученой степени</c:v>
                </c:pt>
                <c:pt idx="4">
                  <c:v>Два высших, аспирантура и/или ученая степень</c:v>
                </c:pt>
                <c:pt idx="5">
                  <c:v>Среднее профессионально-техническое (ПТУ)</c:v>
                </c:pt>
              </c:strCache>
            </c:strRef>
          </c:cat>
          <c:val>
            <c:numRef>
              <c:f>Лист3!$C$35:$C$40</c:f>
              <c:numCache>
                <c:formatCode>0%</c:formatCode>
                <c:ptCount val="6"/>
                <c:pt idx="0">
                  <c:v>0.2</c:v>
                </c:pt>
                <c:pt idx="1">
                  <c:v>0.158</c:v>
                </c:pt>
                <c:pt idx="2">
                  <c:v>0.23200000000000001</c:v>
                </c:pt>
                <c:pt idx="3">
                  <c:v>0.222</c:v>
                </c:pt>
                <c:pt idx="4">
                  <c:v>0.316</c:v>
                </c:pt>
                <c:pt idx="5">
                  <c:v>0.23100000000000001</c:v>
                </c:pt>
              </c:numCache>
            </c:numRef>
          </c:val>
        </c:ser>
        <c:ser>
          <c:idx val="2"/>
          <c:order val="2"/>
          <c:tx>
            <c:strRef>
              <c:f>Лист3!$D$34</c:f>
              <c:strCache>
                <c:ptCount val="1"/>
                <c:pt idx="0">
                  <c:v>3 и более</c:v>
                </c:pt>
              </c:strCache>
            </c:strRef>
          </c:tx>
          <c:invertIfNegative val="0"/>
          <c:dLbls>
            <c:dLbl>
              <c:idx val="4"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Лист3!$A$35:$A$40</c:f>
              <c:strCache>
                <c:ptCount val="6"/>
                <c:pt idx="0">
                  <c:v>Среднее общее или ниже</c:v>
                </c:pt>
                <c:pt idx="1">
                  <c:v>Среднее специальное</c:v>
                </c:pt>
                <c:pt idx="2">
                  <c:v>Неоконченное высшее</c:v>
                </c:pt>
                <c:pt idx="3">
                  <c:v>Высшее без ученой степени</c:v>
                </c:pt>
                <c:pt idx="4">
                  <c:v>Два высших, аспирантура и/или ученая степень</c:v>
                </c:pt>
                <c:pt idx="5">
                  <c:v>Среднее профессионально-техническое (ПТУ)</c:v>
                </c:pt>
              </c:strCache>
            </c:strRef>
          </c:cat>
          <c:val>
            <c:numRef>
              <c:f>Лист3!$D$35:$D$40</c:f>
              <c:numCache>
                <c:formatCode>0%</c:formatCode>
                <c:ptCount val="6"/>
                <c:pt idx="0">
                  <c:v>0.08</c:v>
                </c:pt>
                <c:pt idx="1">
                  <c:v>3.5999999999999997E-2</c:v>
                </c:pt>
                <c:pt idx="2">
                  <c:v>8.5999999999999993E-2</c:v>
                </c:pt>
                <c:pt idx="3">
                  <c:v>0.11</c:v>
                </c:pt>
                <c:pt idx="4">
                  <c:v>0.187</c:v>
                </c:pt>
                <c:pt idx="5">
                  <c:v>9.9000000000000005E-2</c:v>
                </c:pt>
              </c:numCache>
            </c:numRef>
          </c:val>
        </c:ser>
        <c:ser>
          <c:idx val="3"/>
          <c:order val="3"/>
          <c:tx>
            <c:strRef>
              <c:f>Лист3!$E$34</c:f>
              <c:strCache>
                <c:ptCount val="1"/>
                <c:pt idx="0">
                  <c:v>Не посещал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Лист3!$A$35:$A$40</c:f>
              <c:strCache>
                <c:ptCount val="6"/>
                <c:pt idx="0">
                  <c:v>Среднее общее или ниже</c:v>
                </c:pt>
                <c:pt idx="1">
                  <c:v>Среднее специальное</c:v>
                </c:pt>
                <c:pt idx="2">
                  <c:v>Неоконченное высшее</c:v>
                </c:pt>
                <c:pt idx="3">
                  <c:v>Высшее без ученой степени</c:v>
                </c:pt>
                <c:pt idx="4">
                  <c:v>Два высших, аспирантура и/или ученая степень</c:v>
                </c:pt>
                <c:pt idx="5">
                  <c:v>Среднее профессионально-техническое (ПТУ)</c:v>
                </c:pt>
              </c:strCache>
            </c:strRef>
          </c:cat>
          <c:val>
            <c:numRef>
              <c:f>Лист3!$E$35:$E$40</c:f>
              <c:numCache>
                <c:formatCode>0%</c:formatCode>
                <c:ptCount val="6"/>
                <c:pt idx="0">
                  <c:v>0.48</c:v>
                </c:pt>
                <c:pt idx="1">
                  <c:v>0.39900000000000002</c:v>
                </c:pt>
                <c:pt idx="2">
                  <c:v>0.45700000000000002</c:v>
                </c:pt>
                <c:pt idx="3">
                  <c:v>0.27</c:v>
                </c:pt>
                <c:pt idx="4">
                  <c:v>0.19400000000000001</c:v>
                </c:pt>
                <c:pt idx="5">
                  <c:v>0.35199999999999998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107200"/>
        <c:axId val="127790464"/>
      </c:barChart>
      <c:catAx>
        <c:axId val="931072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7790464"/>
        <c:crosses val="autoZero"/>
        <c:auto val="1"/>
        <c:lblAlgn val="ctr"/>
        <c:lblOffset val="100"/>
        <c:noMultiLvlLbl val="0"/>
      </c:catAx>
      <c:valAx>
        <c:axId val="1277904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3107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771752851215801"/>
          <c:y val="0.89991294070773697"/>
          <c:w val="0.70058606993858896"/>
          <c:h val="7.5760260354213502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21030894346671"/>
          <c:y val="0"/>
          <c:w val="0.59878969105653324"/>
          <c:h val="0.977588892870912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Лист8!$B$8</c:f>
              <c:strCache>
                <c:ptCount val="1"/>
                <c:pt idx="0">
                  <c:v>Совместители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Лист8!$A$9:$A$12</c:f>
              <c:strCache>
                <c:ptCount val="4"/>
                <c:pt idx="0">
                  <c:v>Общеобразовательные  школы</c:v>
                </c:pt>
                <c:pt idx="1">
                  <c:v>СПО </c:v>
                </c:pt>
                <c:pt idx="2">
                  <c:v>Вузы </c:v>
                </c:pt>
                <c:pt idx="3">
                  <c:v>УДОД</c:v>
                </c:pt>
              </c:strCache>
            </c:strRef>
          </c:cat>
          <c:val>
            <c:numRef>
              <c:f>Лист8!$B$9:$B$12</c:f>
              <c:numCache>
                <c:formatCode>General</c:formatCode>
                <c:ptCount val="4"/>
                <c:pt idx="0">
                  <c:v>2.7</c:v>
                </c:pt>
                <c:pt idx="1">
                  <c:v>10.8</c:v>
                </c:pt>
                <c:pt idx="2">
                  <c:v>11.6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0768512"/>
        <c:axId val="219090880"/>
      </c:barChart>
      <c:catAx>
        <c:axId val="200768512"/>
        <c:scaling>
          <c:orientation val="minMax"/>
        </c:scaling>
        <c:delete val="0"/>
        <c:axPos val="l"/>
        <c:majorTickMark val="none"/>
        <c:minorTickMark val="none"/>
        <c:tickLblPos val="nextTo"/>
        <c:crossAx val="219090880"/>
        <c:crosses val="autoZero"/>
        <c:auto val="1"/>
        <c:lblAlgn val="ctr"/>
        <c:lblOffset val="100"/>
        <c:noMultiLvlLbl val="0"/>
      </c:catAx>
      <c:valAx>
        <c:axId val="219090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768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189184460050599"/>
          <c:y val="1.1101540018341084E-2"/>
          <c:w val="0.51810815539949395"/>
          <c:h val="0.9777969199633180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rgbClr val="00206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Лист2!$A$16:$A$28</c:f>
              <c:strCache>
                <c:ptCount val="13"/>
                <c:pt idx="0">
                  <c:v>Работник научно-исследовательских института, центра, КБ и т.д.</c:v>
                </c:pt>
                <c:pt idx="1">
                  <c:v>Лицо, дающее частные уроки, занимающееся репетиторством</c:v>
                </c:pt>
                <c:pt idx="2">
                  <c:v>Работник другого - негосударственного УДОД</c:v>
                </c:pt>
                <c:pt idx="3">
                  <c:v>Работник частной общеобразовательной средней школы</c:v>
                </c:pt>
                <c:pt idx="4">
                  <c:v>Предприниматель, лицо занимающееся индивидуальной трудовой деятельностью, не связанной с преподаванием</c:v>
                </c:pt>
                <c:pt idx="5">
                  <c:v>Не имеет основной работы</c:v>
                </c:pt>
                <c:pt idx="6">
                  <c:v>Работник государственного учреждения, не связанного с наукой и преподаванием</c:v>
                </c:pt>
                <c:pt idx="7">
                  <c:v>Работник негосударственной организации, не связанной с преподаванием</c:v>
                </c:pt>
                <c:pt idx="8">
                  <c:v>Лицо, профессионально занимающееся искусством, спортом</c:v>
                </c:pt>
                <c:pt idx="9">
                  <c:v>Другой вид работы</c:v>
                </c:pt>
                <c:pt idx="10">
                  <c:v>Преподаватель других образовательных учреждений</c:v>
                </c:pt>
                <c:pt idx="11">
                  <c:v>Работник другого - государственного, муниципального УДОД</c:v>
                </c:pt>
                <c:pt idx="12">
                  <c:v>Работник государственной (муниципальной) общеобразовательной средней школы</c:v>
                </c:pt>
              </c:strCache>
            </c:strRef>
          </c:cat>
          <c:val>
            <c:numRef>
              <c:f>Лист2!$B$16:$B$28</c:f>
              <c:numCache>
                <c:formatCode>General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5</c:v>
                </c:pt>
                <c:pt idx="9">
                  <c:v>5</c:v>
                </c:pt>
                <c:pt idx="10">
                  <c:v>17</c:v>
                </c:pt>
                <c:pt idx="11">
                  <c:v>23</c:v>
                </c:pt>
                <c:pt idx="12">
                  <c:v>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0769024"/>
        <c:axId val="219092608"/>
      </c:barChart>
      <c:catAx>
        <c:axId val="200769024"/>
        <c:scaling>
          <c:orientation val="minMax"/>
        </c:scaling>
        <c:delete val="0"/>
        <c:axPos val="l"/>
        <c:majorTickMark val="none"/>
        <c:minorTickMark val="none"/>
        <c:tickLblPos val="nextTo"/>
        <c:crossAx val="219092608"/>
        <c:crosses val="autoZero"/>
        <c:auto val="1"/>
        <c:lblAlgn val="ctr"/>
        <c:lblOffset val="100"/>
        <c:noMultiLvlLbl val="0"/>
      </c:catAx>
      <c:valAx>
        <c:axId val="219092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076902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707392825896773"/>
          <c:y val="4.9751243781094526E-3"/>
          <c:w val="0.46923162729658779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Лист3!$A$3:$A$7</c:f>
              <c:strCache>
                <c:ptCount val="5"/>
                <c:pt idx="0">
                  <c:v>Другое</c:v>
                </c:pt>
                <c:pt idx="1">
                  <c:v>По договору подряда или почасовая оплата</c:v>
                </c:pt>
                <c:pt idx="2">
                  <c:v>Неполная ставка  (0, 75; 0,5; 0,25)</c:v>
                </c:pt>
                <c:pt idx="3">
                  <c:v>Полная ставка</c:v>
                </c:pt>
                <c:pt idx="4">
                  <c:v>Более одной ставки (1,25; 1,5 и т.д.)</c:v>
                </c:pt>
              </c:strCache>
            </c:strRef>
          </c:cat>
          <c:val>
            <c:numRef>
              <c:f>Лист3!$B$3:$B$7</c:f>
              <c:numCache>
                <c:formatCode>General</c:formatCode>
                <c:ptCount val="5"/>
                <c:pt idx="0">
                  <c:v>0.6000000000000002</c:v>
                </c:pt>
                <c:pt idx="1">
                  <c:v>5</c:v>
                </c:pt>
                <c:pt idx="2">
                  <c:v>13.4</c:v>
                </c:pt>
                <c:pt idx="3">
                  <c:v>34.1</c:v>
                </c:pt>
                <c:pt idx="4">
                  <c:v>46.9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0768000"/>
        <c:axId val="219144192"/>
      </c:barChart>
      <c:catAx>
        <c:axId val="2007680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19144192"/>
        <c:crosses val="autoZero"/>
        <c:auto val="1"/>
        <c:lblAlgn val="ctr"/>
        <c:lblOffset val="100"/>
        <c:noMultiLvlLbl val="0"/>
      </c:catAx>
      <c:valAx>
        <c:axId val="219144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0768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Лист8!$A$228</c:f>
              <c:strCache>
                <c:ptCount val="1"/>
                <c:pt idx="0">
                  <c:v> занятия с детьми </c:v>
                </c:pt>
              </c:strCache>
            </c:strRef>
          </c:tx>
          <c:spPr>
            <a:solidFill>
              <a:srgbClr val="FF0000"/>
            </a:solidFill>
            <a:ln w="28575"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Лист8!$B$227:$E$227</c:f>
              <c:strCache>
                <c:ptCount val="4"/>
                <c:pt idx="0">
                  <c:v>свыше 10 лет</c:v>
                </c:pt>
                <c:pt idx="1">
                  <c:v>от 3 до 10 лет</c:v>
                </c:pt>
                <c:pt idx="2">
                  <c:v>от года до 3 лет</c:v>
                </c:pt>
                <c:pt idx="3">
                  <c:v>менее года</c:v>
                </c:pt>
              </c:strCache>
            </c:strRef>
          </c:cat>
          <c:val>
            <c:numRef>
              <c:f>Лист8!$B$228:$E$228</c:f>
              <c:numCache>
                <c:formatCode>General</c:formatCode>
                <c:ptCount val="4"/>
                <c:pt idx="0">
                  <c:v>33</c:v>
                </c:pt>
                <c:pt idx="1">
                  <c:v>34</c:v>
                </c:pt>
                <c:pt idx="2">
                  <c:v>34</c:v>
                </c:pt>
                <c:pt idx="3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Лист8!$A$229</c:f>
              <c:strCache>
                <c:ptCount val="1"/>
                <c:pt idx="0">
                  <c:v>  индивидуальная работа с детьми 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Лист8!$B$227:$E$227</c:f>
              <c:strCache>
                <c:ptCount val="4"/>
                <c:pt idx="0">
                  <c:v>свыше 10 лет</c:v>
                </c:pt>
                <c:pt idx="1">
                  <c:v>от 3 до 10 лет</c:v>
                </c:pt>
                <c:pt idx="2">
                  <c:v>от года до 3 лет</c:v>
                </c:pt>
                <c:pt idx="3">
                  <c:v>менее года</c:v>
                </c:pt>
              </c:strCache>
            </c:strRef>
          </c:cat>
          <c:val>
            <c:numRef>
              <c:f>Лист8!$B$229:$E$229</c:f>
              <c:numCache>
                <c:formatCode>General</c:formatCode>
                <c:ptCount val="4"/>
                <c:pt idx="0">
                  <c:v>12</c:v>
                </c:pt>
                <c:pt idx="1">
                  <c:v>10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Лист8!$A$230</c:f>
              <c:strCache>
                <c:ptCount val="1"/>
                <c:pt idx="0">
                  <c:v>  организация и проведение мероприятий</c:v>
                </c:pt>
              </c:strCache>
            </c:strRef>
          </c:tx>
          <c:spPr>
            <a:solidFill>
              <a:srgbClr val="92D050"/>
            </a:solidFill>
            <a:ln w="19050"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Лист8!$B$227:$E$227</c:f>
              <c:strCache>
                <c:ptCount val="4"/>
                <c:pt idx="0">
                  <c:v>свыше 10 лет</c:v>
                </c:pt>
                <c:pt idx="1">
                  <c:v>от 3 до 10 лет</c:v>
                </c:pt>
                <c:pt idx="2">
                  <c:v>от года до 3 лет</c:v>
                </c:pt>
                <c:pt idx="3">
                  <c:v>менее года</c:v>
                </c:pt>
              </c:strCache>
            </c:strRef>
          </c:cat>
          <c:val>
            <c:numRef>
              <c:f>Лист8!$B$230:$E$230</c:f>
              <c:numCache>
                <c:formatCode>General</c:formatCode>
                <c:ptCount val="4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Лист8!$A$231</c:f>
              <c:strCache>
                <c:ptCount val="1"/>
                <c:pt idx="0">
                  <c:v> повышение квалификации, самообразование 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Лист8!$B$227:$E$227</c:f>
              <c:strCache>
                <c:ptCount val="4"/>
                <c:pt idx="0">
                  <c:v>свыше 10 лет</c:v>
                </c:pt>
                <c:pt idx="1">
                  <c:v>от 3 до 10 лет</c:v>
                </c:pt>
                <c:pt idx="2">
                  <c:v>от года до 3 лет</c:v>
                </c:pt>
                <c:pt idx="3">
                  <c:v>менее года</c:v>
                </c:pt>
              </c:strCache>
            </c:strRef>
          </c:cat>
          <c:val>
            <c:numRef>
              <c:f>Лист8!$B$231:$E$231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11</c:v>
                </c:pt>
                <c:pt idx="3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Лист8!$A$232</c:f>
              <c:strCache>
                <c:ptCount val="1"/>
                <c:pt idx="0">
                  <c:v>подготовка к занятиям 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Лист8!$B$227:$E$227</c:f>
              <c:strCache>
                <c:ptCount val="4"/>
                <c:pt idx="0">
                  <c:v>свыше 10 лет</c:v>
                </c:pt>
                <c:pt idx="1">
                  <c:v>от 3 до 10 лет</c:v>
                </c:pt>
                <c:pt idx="2">
                  <c:v>от года до 3 лет</c:v>
                </c:pt>
                <c:pt idx="3">
                  <c:v>менее года</c:v>
                </c:pt>
              </c:strCache>
            </c:strRef>
          </c:cat>
          <c:val>
            <c:numRef>
              <c:f>Лист8!$B$232:$E$232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01158144"/>
        <c:axId val="219146496"/>
      </c:barChart>
      <c:catAx>
        <c:axId val="20115814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219146496"/>
        <c:crosses val="autoZero"/>
        <c:auto val="1"/>
        <c:lblAlgn val="ctr"/>
        <c:lblOffset val="100"/>
        <c:noMultiLvlLbl val="0"/>
      </c:catAx>
      <c:valAx>
        <c:axId val="2191464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115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9240530713477337E-3"/>
          <c:y val="0.73282098285375685"/>
          <c:w val="0.98015170122083362"/>
          <c:h val="0.2394011776469281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174567105286381"/>
          <c:y val="9.2592592592592657E-3"/>
          <c:w val="0.39825432894713675"/>
          <c:h val="0.990740740740740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'[бюл-пед1.xlsx]Лист3'!$A$35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'[бюл-пед1.xlsx]Лист3'!$B$34:$E$34</c:f>
              <c:strCache>
                <c:ptCount val="4"/>
                <c:pt idx="0">
                  <c:v>менее года</c:v>
                </c:pt>
                <c:pt idx="1">
                  <c:v>от года до 3 лет</c:v>
                </c:pt>
                <c:pt idx="2">
                  <c:v>от 3 до 10 лет</c:v>
                </c:pt>
                <c:pt idx="3">
                  <c:v>свыше 10 лет</c:v>
                </c:pt>
              </c:strCache>
            </c:strRef>
          </c:cat>
          <c:val>
            <c:numRef>
              <c:f>'[бюл-пед1.xlsx]Лист3'!$B$35:$E$35</c:f>
              <c:numCache>
                <c:formatCode>General</c:formatCode>
                <c:ptCount val="4"/>
                <c:pt idx="0">
                  <c:v>1.6</c:v>
                </c:pt>
                <c:pt idx="1">
                  <c:v>0.3000000000000001</c:v>
                </c:pt>
                <c:pt idx="2">
                  <c:v>0.70000000000000018</c:v>
                </c:pt>
                <c:pt idx="3">
                  <c:v>0.4</c:v>
                </c:pt>
              </c:numCache>
            </c:numRef>
          </c:val>
        </c:ser>
        <c:ser>
          <c:idx val="1"/>
          <c:order val="1"/>
          <c:tx>
            <c:strRef>
              <c:f>'[бюл-пед1.xlsx]Лист3'!$A$36</c:f>
              <c:strCache>
                <c:ptCount val="1"/>
                <c:pt idx="0">
                  <c:v>По договору подряда или почасовая оплата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'[бюл-пед1.xlsx]Лист3'!$B$34:$E$34</c:f>
              <c:strCache>
                <c:ptCount val="4"/>
                <c:pt idx="0">
                  <c:v>менее года</c:v>
                </c:pt>
                <c:pt idx="1">
                  <c:v>от года до 3 лет</c:v>
                </c:pt>
                <c:pt idx="2">
                  <c:v>от 3 до 10 лет</c:v>
                </c:pt>
                <c:pt idx="3">
                  <c:v>свыше 10 лет</c:v>
                </c:pt>
              </c:strCache>
            </c:strRef>
          </c:cat>
          <c:val>
            <c:numRef>
              <c:f>'[бюл-пед1.xlsx]Лист3'!$B$36:$E$36</c:f>
              <c:numCache>
                <c:formatCode>General</c:formatCode>
                <c:ptCount val="4"/>
                <c:pt idx="0">
                  <c:v>7.8</c:v>
                </c:pt>
                <c:pt idx="1">
                  <c:v>7.1</c:v>
                </c:pt>
                <c:pt idx="2">
                  <c:v>6.4</c:v>
                </c:pt>
                <c:pt idx="3">
                  <c:v>3.9</c:v>
                </c:pt>
              </c:numCache>
            </c:numRef>
          </c:val>
        </c:ser>
        <c:ser>
          <c:idx val="2"/>
          <c:order val="2"/>
          <c:tx>
            <c:strRef>
              <c:f>'[бюл-пед1.xlsx]Лист3'!$A$37</c:f>
              <c:strCache>
                <c:ptCount val="1"/>
                <c:pt idx="0">
                  <c:v>Неполная ставка  (0,75; 0,5; 0,25)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'[бюл-пед1.xlsx]Лист3'!$B$34:$E$34</c:f>
              <c:strCache>
                <c:ptCount val="4"/>
                <c:pt idx="0">
                  <c:v>менее года</c:v>
                </c:pt>
                <c:pt idx="1">
                  <c:v>от года до 3 лет</c:v>
                </c:pt>
                <c:pt idx="2">
                  <c:v>от 3 до 10 лет</c:v>
                </c:pt>
                <c:pt idx="3">
                  <c:v>свыше 10 лет</c:v>
                </c:pt>
              </c:strCache>
            </c:strRef>
          </c:cat>
          <c:val>
            <c:numRef>
              <c:f>'[бюл-пед1.xlsx]Лист3'!$B$37:$E$37</c:f>
              <c:numCache>
                <c:formatCode>General</c:formatCode>
                <c:ptCount val="4"/>
                <c:pt idx="0">
                  <c:v>25</c:v>
                </c:pt>
                <c:pt idx="1">
                  <c:v>18.5</c:v>
                </c:pt>
                <c:pt idx="2">
                  <c:v>15</c:v>
                </c:pt>
                <c:pt idx="3">
                  <c:v>11.3</c:v>
                </c:pt>
              </c:numCache>
            </c:numRef>
          </c:val>
        </c:ser>
        <c:ser>
          <c:idx val="3"/>
          <c:order val="3"/>
          <c:tx>
            <c:strRef>
              <c:f>'[бюл-пед1.xlsx]Лист3'!$A$38</c:f>
              <c:strCache>
                <c:ptCount val="1"/>
                <c:pt idx="0">
                  <c:v>Более одной ставки (1,25; 1,5 и т.д.)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'[бюл-пед1.xlsx]Лист3'!$B$34:$E$34</c:f>
              <c:strCache>
                <c:ptCount val="4"/>
                <c:pt idx="0">
                  <c:v>менее года</c:v>
                </c:pt>
                <c:pt idx="1">
                  <c:v>от года до 3 лет</c:v>
                </c:pt>
                <c:pt idx="2">
                  <c:v>от 3 до 10 лет</c:v>
                </c:pt>
                <c:pt idx="3">
                  <c:v>свыше 10 лет</c:v>
                </c:pt>
              </c:strCache>
            </c:strRef>
          </c:cat>
          <c:val>
            <c:numRef>
              <c:f>'[бюл-пед1.xlsx]Лист3'!$B$38:$E$38</c:f>
              <c:numCache>
                <c:formatCode>General</c:formatCode>
                <c:ptCount val="4"/>
                <c:pt idx="0">
                  <c:v>28.9</c:v>
                </c:pt>
                <c:pt idx="1">
                  <c:v>32.700000000000003</c:v>
                </c:pt>
                <c:pt idx="2">
                  <c:v>35.4</c:v>
                </c:pt>
                <c:pt idx="3">
                  <c:v>53</c:v>
                </c:pt>
              </c:numCache>
            </c:numRef>
          </c:val>
        </c:ser>
        <c:ser>
          <c:idx val="4"/>
          <c:order val="4"/>
          <c:tx>
            <c:strRef>
              <c:f>'[бюл-пед1.xlsx]Лист3'!$A$39</c:f>
              <c:strCache>
                <c:ptCount val="1"/>
                <c:pt idx="0">
                  <c:v>Полная ставка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rgbClr val="002060"/>
              </a:solidFill>
            </a:ln>
          </c:spPr>
          <c:invertIfNegative val="0"/>
          <c:cat>
            <c:strRef>
              <c:f>'[бюл-пед1.xlsx]Лист3'!$B$34:$E$34</c:f>
              <c:strCache>
                <c:ptCount val="4"/>
                <c:pt idx="0">
                  <c:v>менее года</c:v>
                </c:pt>
                <c:pt idx="1">
                  <c:v>от года до 3 лет</c:v>
                </c:pt>
                <c:pt idx="2">
                  <c:v>от 3 до 10 лет</c:v>
                </c:pt>
                <c:pt idx="3">
                  <c:v>свыше 10 лет</c:v>
                </c:pt>
              </c:strCache>
            </c:strRef>
          </c:cat>
          <c:val>
            <c:numRef>
              <c:f>'[бюл-пед1.xlsx]Лист3'!$B$39:$E$39</c:f>
              <c:numCache>
                <c:formatCode>General</c:formatCode>
                <c:ptCount val="4"/>
                <c:pt idx="0">
                  <c:v>35.9</c:v>
                </c:pt>
                <c:pt idx="1">
                  <c:v>39.300000000000004</c:v>
                </c:pt>
                <c:pt idx="2">
                  <c:v>40.200000000000003</c:v>
                </c:pt>
                <c:pt idx="3">
                  <c:v>30.2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1355776"/>
        <c:axId val="219148224"/>
      </c:barChart>
      <c:catAx>
        <c:axId val="201355776"/>
        <c:scaling>
          <c:orientation val="minMax"/>
        </c:scaling>
        <c:delete val="0"/>
        <c:axPos val="l"/>
        <c:majorTickMark val="none"/>
        <c:minorTickMark val="none"/>
        <c:tickLblPos val="nextTo"/>
        <c:crossAx val="219148224"/>
        <c:crosses val="autoZero"/>
        <c:auto val="1"/>
        <c:lblAlgn val="ctr"/>
        <c:lblOffset val="100"/>
        <c:noMultiLvlLbl val="0"/>
      </c:catAx>
      <c:valAx>
        <c:axId val="21914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135577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1.3422818791946314E-2"/>
          <c:y val="7.6001656381614012E-4"/>
          <c:w val="0.29215599976071033"/>
          <c:h val="0.978011101219633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cat>
            <c:strRef>
              <c:f>Лист9!$A$8:$A$17</c:f>
              <c:strCache>
                <c:ptCount val="10"/>
                <c:pt idx="0">
                  <c:v>мониторинг образовательных результатов </c:v>
                </c:pt>
                <c:pt idx="1">
                  <c:v>работа с родителями </c:v>
                </c:pt>
                <c:pt idx="2">
                  <c:v>      ведение документации </c:v>
                </c:pt>
                <c:pt idx="3">
                  <c:v>организация и проведение мероприятий </c:v>
                </c:pt>
                <c:pt idx="4">
                  <c:v>повышение квалификации, самообразование </c:v>
                </c:pt>
                <c:pt idx="5">
                  <c:v>подготовка к занятиям </c:v>
                </c:pt>
                <c:pt idx="6">
                  <c:v>индивидуальная работа с детьми </c:v>
                </c:pt>
                <c:pt idx="7">
                  <c:v>другие виды работы </c:v>
                </c:pt>
                <c:pt idx="8">
                  <c:v>административная работа </c:v>
                </c:pt>
                <c:pt idx="9">
                  <c:v>занятия с детьми </c:v>
                </c:pt>
              </c:strCache>
            </c:strRef>
          </c:cat>
          <c:val>
            <c:numRef>
              <c:f>Лист9!$B$8:$B$17</c:f>
              <c:numCache>
                <c:formatCode>General</c:formatCode>
                <c:ptCount val="10"/>
                <c:pt idx="0">
                  <c:v>2.1</c:v>
                </c:pt>
                <c:pt idx="1">
                  <c:v>2.2999999999999998</c:v>
                </c:pt>
                <c:pt idx="2">
                  <c:v>3.4</c:v>
                </c:pt>
                <c:pt idx="3">
                  <c:v>4</c:v>
                </c:pt>
                <c:pt idx="4">
                  <c:v>4.5</c:v>
                </c:pt>
                <c:pt idx="5">
                  <c:v>5.5</c:v>
                </c:pt>
                <c:pt idx="6">
                  <c:v>7.6</c:v>
                </c:pt>
                <c:pt idx="7">
                  <c:v>7.9</c:v>
                </c:pt>
                <c:pt idx="8">
                  <c:v>9</c:v>
                </c:pt>
                <c:pt idx="9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1494016"/>
        <c:axId val="219150528"/>
      </c:barChart>
      <c:catAx>
        <c:axId val="201494016"/>
        <c:scaling>
          <c:orientation val="minMax"/>
        </c:scaling>
        <c:delete val="0"/>
        <c:axPos val="l"/>
        <c:majorTickMark val="none"/>
        <c:minorTickMark val="none"/>
        <c:tickLblPos val="nextTo"/>
        <c:crossAx val="219150528"/>
        <c:crosses val="autoZero"/>
        <c:auto val="1"/>
        <c:lblAlgn val="ctr"/>
        <c:lblOffset val="100"/>
        <c:noMultiLvlLbl val="0"/>
      </c:catAx>
      <c:valAx>
        <c:axId val="219150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49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768569674647032"/>
          <c:y val="0"/>
          <c:w val="0.59231430325352996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Лист1!$A$173:$A$180</c:f>
              <c:strCache>
                <c:ptCount val="8"/>
                <c:pt idx="0">
                  <c:v>Экономика и управление</c:v>
                </c:pt>
                <c:pt idx="1">
                  <c:v>Естественные науки и математика</c:v>
                </c:pt>
                <c:pt idx="2">
                  <c:v> Техника и технологии</c:v>
                </c:pt>
                <c:pt idx="3">
                  <c:v>Другое</c:v>
                </c:pt>
                <c:pt idx="4">
                  <c:v>Гуманитарные и социальные науки</c:v>
                </c:pt>
                <c:pt idx="5">
                  <c:v>Физическая культура и спорт</c:v>
                </c:pt>
                <c:pt idx="6">
                  <c:v>Культура и искусство</c:v>
                </c:pt>
                <c:pt idx="7">
                  <c:v>Образование и педагогика</c:v>
                </c:pt>
              </c:strCache>
            </c:strRef>
          </c:cat>
          <c:val>
            <c:numRef>
              <c:f>Лист1!$B$173:$B$180</c:f>
              <c:numCache>
                <c:formatCode>General</c:formatCode>
                <c:ptCount val="8"/>
                <c:pt idx="0">
                  <c:v>3</c:v>
                </c:pt>
                <c:pt idx="1">
                  <c:v>4.5999999999999996</c:v>
                </c:pt>
                <c:pt idx="2">
                  <c:v>6.1</c:v>
                </c:pt>
                <c:pt idx="3">
                  <c:v>6.2</c:v>
                </c:pt>
                <c:pt idx="4">
                  <c:v>6.9</c:v>
                </c:pt>
                <c:pt idx="5">
                  <c:v>21.3</c:v>
                </c:pt>
                <c:pt idx="6">
                  <c:v>31.4</c:v>
                </c:pt>
                <c:pt idx="7">
                  <c:v>39.6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1524224"/>
        <c:axId val="222577216"/>
      </c:barChart>
      <c:catAx>
        <c:axId val="201524224"/>
        <c:scaling>
          <c:orientation val="minMax"/>
        </c:scaling>
        <c:delete val="0"/>
        <c:axPos val="l"/>
        <c:majorTickMark val="none"/>
        <c:minorTickMark val="none"/>
        <c:tickLblPos val="nextTo"/>
        <c:crossAx val="222577216"/>
        <c:crosses val="autoZero"/>
        <c:auto val="1"/>
        <c:lblAlgn val="ctr"/>
        <c:lblOffset val="100"/>
        <c:noMultiLvlLbl val="0"/>
      </c:catAx>
      <c:valAx>
        <c:axId val="222577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15242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784951881014878"/>
          <c:y val="1.98086176727909E-2"/>
          <c:w val="0.55215048118985122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Лист5!$A$4:$A$15</c:f>
              <c:strCache>
                <c:ptCount val="12"/>
                <c:pt idx="0">
                  <c:v>Другое</c:v>
                </c:pt>
                <c:pt idx="1">
                  <c:v>Нет возможности найти другую работу, нет навыков другой работы</c:v>
                </c:pt>
                <c:pt idx="2">
                  <c:v>Возможность выйти на пенсию по выслуге лет</c:v>
                </c:pt>
                <c:pt idx="3">
                  <c:v>Гарантированная работа, низкая вероятность ее потерять</c:v>
                </c:pt>
                <c:pt idx="4">
                  <c:v>Приемлемый размер зарплаты</c:v>
                </c:pt>
                <c:pt idx="5">
                  <c:v>Возможность реализовать собственные интересы в профильной деятельности (искусство, спорт, техника, наука и т.д.)</c:v>
                </c:pt>
                <c:pt idx="6">
                  <c:v>Высокая самостоятельность и независимость в выборе содержания программы</c:v>
                </c:pt>
                <c:pt idx="7">
                  <c:v>Значительный по продолжительности отпуск</c:v>
                </c:pt>
                <c:pt idx="8">
                  <c:v> Возможность работать с яркими талантливыми детьми, помогать им в становлении</c:v>
                </c:pt>
                <c:pt idx="9">
                  <c:v> Нежесткий график работы, возможность регулировать интенсивность собственной занятости</c:v>
                </c:pt>
                <c:pt idx="10">
                  <c:v>Возможность общаться с детьми,  реализовать себя как наставника</c:v>
                </c:pt>
                <c:pt idx="11">
                  <c:v>Творческий характер работы, возможность реализовать себя как творца</c:v>
                </c:pt>
              </c:strCache>
            </c:strRef>
          </c:cat>
          <c:val>
            <c:numRef>
              <c:f>Лист5!$B$4:$B$15</c:f>
              <c:numCache>
                <c:formatCode>General</c:formatCode>
                <c:ptCount val="12"/>
                <c:pt idx="0">
                  <c:v>0.3000000000000001</c:v>
                </c:pt>
                <c:pt idx="1">
                  <c:v>2.8</c:v>
                </c:pt>
                <c:pt idx="2">
                  <c:v>7.1</c:v>
                </c:pt>
                <c:pt idx="3">
                  <c:v>7.9</c:v>
                </c:pt>
                <c:pt idx="4">
                  <c:v>11.5</c:v>
                </c:pt>
                <c:pt idx="5">
                  <c:v>19.3</c:v>
                </c:pt>
                <c:pt idx="6">
                  <c:v>21.8</c:v>
                </c:pt>
                <c:pt idx="7">
                  <c:v>25.2</c:v>
                </c:pt>
                <c:pt idx="8">
                  <c:v>27.2</c:v>
                </c:pt>
                <c:pt idx="9">
                  <c:v>30.8</c:v>
                </c:pt>
                <c:pt idx="10">
                  <c:v>37</c:v>
                </c:pt>
                <c:pt idx="11">
                  <c:v>47.8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1525248"/>
        <c:axId val="222603520"/>
      </c:barChart>
      <c:catAx>
        <c:axId val="201525248"/>
        <c:scaling>
          <c:orientation val="minMax"/>
        </c:scaling>
        <c:delete val="0"/>
        <c:axPos val="l"/>
        <c:majorTickMark val="none"/>
        <c:minorTickMark val="none"/>
        <c:tickLblPos val="nextTo"/>
        <c:crossAx val="222603520"/>
        <c:crosses val="autoZero"/>
        <c:auto val="1"/>
        <c:lblAlgn val="ctr"/>
        <c:lblOffset val="100"/>
        <c:noMultiLvlLbl val="0"/>
      </c:catAx>
      <c:valAx>
        <c:axId val="2226035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152524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117244094488298"/>
          <c:y val="5.7343165574195412E-4"/>
          <c:w val="0.48827559055118075"/>
          <c:h val="0.991204873841178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Лист4!$A$10:$A$18</c:f>
              <c:strCache>
                <c:ptCount val="9"/>
                <c:pt idx="0">
                  <c:v>Перейти на работу в школу</c:v>
                </c:pt>
                <c:pt idx="1">
                  <c:v>Сменить профессию (получить образование по другой специальности)</c:v>
                </c:pt>
                <c:pt idx="2">
                  <c:v>Перейти на работу, не связанную с работой с детьми</c:v>
                </c:pt>
                <c:pt idx="3">
                  <c:v> Занять (более высокую) административную должность в учреждении</c:v>
                </c:pt>
                <c:pt idx="4">
                  <c:v>Перейти на работу в более престижное учреждение</c:v>
                </c:pt>
                <c:pt idx="5">
                  <c:v>Потерять работу вследствие сокращения штатов, закрытия учреждения</c:v>
                </c:pt>
                <c:pt idx="6">
                  <c:v>Перестать работать (выйти на пенсию, заняться домашним хозяйством)</c:v>
                </c:pt>
                <c:pt idx="7">
                  <c:v>Получить общественное и профессиональное признание (награда, почетное звание)</c:v>
                </c:pt>
                <c:pt idx="8">
                  <c:v>Ничего из перечисленного</c:v>
                </c:pt>
              </c:strCache>
            </c:strRef>
          </c:cat>
          <c:val>
            <c:numRef>
              <c:f>Лист4!$B$10:$B$18</c:f>
              <c:numCache>
                <c:formatCode>General</c:formatCode>
                <c:ptCount val="9"/>
                <c:pt idx="0">
                  <c:v>2.2999999999999998</c:v>
                </c:pt>
                <c:pt idx="1">
                  <c:v>2.6</c:v>
                </c:pt>
                <c:pt idx="2">
                  <c:v>3.6</c:v>
                </c:pt>
                <c:pt idx="3">
                  <c:v>5.2</c:v>
                </c:pt>
                <c:pt idx="4">
                  <c:v>5.5</c:v>
                </c:pt>
                <c:pt idx="5">
                  <c:v>7.9</c:v>
                </c:pt>
                <c:pt idx="6">
                  <c:v>10.4</c:v>
                </c:pt>
                <c:pt idx="7">
                  <c:v>20.5</c:v>
                </c:pt>
                <c:pt idx="8">
                  <c:v>52.2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1571328"/>
        <c:axId val="222606400"/>
      </c:barChart>
      <c:catAx>
        <c:axId val="20157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22606400"/>
        <c:crosses val="autoZero"/>
        <c:auto val="1"/>
        <c:lblAlgn val="ctr"/>
        <c:lblOffset val="100"/>
        <c:noMultiLvlLbl val="0"/>
      </c:catAx>
      <c:valAx>
        <c:axId val="222606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15713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66719492868474"/>
          <c:y val="4.2947772802900241E-2"/>
          <c:w val="0.54332805071315404"/>
          <c:h val="0.938511516889512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Лист5!$B$109</c:f>
              <c:strCache>
                <c:ptCount val="1"/>
                <c:pt idx="0">
                  <c:v>Отдел, управление, департамент, комитет, министерство и т.п. образования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Лист5!$A$110:$A$115</c:f>
              <c:strCache>
                <c:ptCount val="6"/>
                <c:pt idx="0">
                  <c:v>Перейти на работу в школу</c:v>
                </c:pt>
                <c:pt idx="1">
                  <c:v>Сменить профессию (получить образование по другой специальности)</c:v>
                </c:pt>
                <c:pt idx="2">
                  <c:v>Перейти на работу, не связанную с работой с детьми</c:v>
                </c:pt>
                <c:pt idx="3">
                  <c:v>Занять (более высокую) административную должность в учреждении</c:v>
                </c:pt>
                <c:pt idx="4">
                  <c:v>Перестать работать (выйти на пенсию, заняться домашним хозяйством)</c:v>
                </c:pt>
                <c:pt idx="5">
                  <c:v>Получить общественное и профессиональное признание (награда, почетное звание)</c:v>
                </c:pt>
              </c:strCache>
            </c:strRef>
          </c:cat>
          <c:val>
            <c:numRef>
              <c:f>Лист5!$B$110:$B$115</c:f>
              <c:numCache>
                <c:formatCode>General</c:formatCode>
                <c:ptCount val="6"/>
                <c:pt idx="0">
                  <c:v>2.8</c:v>
                </c:pt>
                <c:pt idx="1">
                  <c:v>3.2</c:v>
                </c:pt>
                <c:pt idx="2">
                  <c:v>4</c:v>
                </c:pt>
                <c:pt idx="3">
                  <c:v>5.4</c:v>
                </c:pt>
                <c:pt idx="4">
                  <c:v>11.3</c:v>
                </c:pt>
                <c:pt idx="5">
                  <c:v>20.9</c:v>
                </c:pt>
              </c:numCache>
            </c:numRef>
          </c:val>
        </c:ser>
        <c:ser>
          <c:idx val="1"/>
          <c:order val="1"/>
          <c:tx>
            <c:strRef>
              <c:f>Лист5!$C$109</c:f>
              <c:strCache>
                <c:ptCount val="1"/>
                <c:pt idx="0">
                  <c:v>Отдел, управление, департамент, комитет, министерство и т.п. культуры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Лист5!$A$110:$A$115</c:f>
              <c:strCache>
                <c:ptCount val="6"/>
                <c:pt idx="0">
                  <c:v>Перейти на работу в школу</c:v>
                </c:pt>
                <c:pt idx="1">
                  <c:v>Сменить профессию (получить образование по другой специальности)</c:v>
                </c:pt>
                <c:pt idx="2">
                  <c:v>Перейти на работу, не связанную с работой с детьми</c:v>
                </c:pt>
                <c:pt idx="3">
                  <c:v>Занять (более высокую) административную должность в учреждении</c:v>
                </c:pt>
                <c:pt idx="4">
                  <c:v>Перестать работать (выйти на пенсию, заняться домашним хозяйством)</c:v>
                </c:pt>
                <c:pt idx="5">
                  <c:v>Получить общественное и профессиональное признание (награда, почетное звание)</c:v>
                </c:pt>
              </c:strCache>
            </c:strRef>
          </c:cat>
          <c:val>
            <c:numRef>
              <c:f>Лист5!$C$110:$C$115</c:f>
              <c:numCache>
                <c:formatCode>General</c:formatCode>
                <c:ptCount val="6"/>
                <c:pt idx="0">
                  <c:v>1.1000000000000001</c:v>
                </c:pt>
                <c:pt idx="1">
                  <c:v>1.6</c:v>
                </c:pt>
                <c:pt idx="2">
                  <c:v>2.9</c:v>
                </c:pt>
                <c:pt idx="3">
                  <c:v>3.4</c:v>
                </c:pt>
                <c:pt idx="4">
                  <c:v>10.6</c:v>
                </c:pt>
                <c:pt idx="5">
                  <c:v>18.600000000000001</c:v>
                </c:pt>
              </c:numCache>
            </c:numRef>
          </c:val>
        </c:ser>
        <c:ser>
          <c:idx val="2"/>
          <c:order val="2"/>
          <c:tx>
            <c:strRef>
              <c:f>Лист5!$D$109</c:f>
              <c:strCache>
                <c:ptCount val="1"/>
                <c:pt idx="0">
                  <c:v>Отдел, управление, департамент, комитет, министерство и т.п. спорта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Лист5!$A$110:$A$115</c:f>
              <c:strCache>
                <c:ptCount val="6"/>
                <c:pt idx="0">
                  <c:v>Перейти на работу в школу</c:v>
                </c:pt>
                <c:pt idx="1">
                  <c:v>Сменить профессию (получить образование по другой специальности)</c:v>
                </c:pt>
                <c:pt idx="2">
                  <c:v>Перейти на работу, не связанную с работой с детьми</c:v>
                </c:pt>
                <c:pt idx="3">
                  <c:v>Занять (более высокую) административную должность в учреждении</c:v>
                </c:pt>
                <c:pt idx="4">
                  <c:v>Перестать работать (выйти на пенсию, заняться домашним хозяйством)</c:v>
                </c:pt>
                <c:pt idx="5">
                  <c:v>Получить общественное и профессиональное признание (награда, почетное звание)</c:v>
                </c:pt>
              </c:strCache>
            </c:strRef>
          </c:cat>
          <c:val>
            <c:numRef>
              <c:f>Лист5!$D$110:$D$115</c:f>
              <c:numCache>
                <c:formatCode>General</c:formatCode>
                <c:ptCount val="6"/>
                <c:pt idx="0">
                  <c:v>1.4</c:v>
                </c:pt>
                <c:pt idx="1">
                  <c:v>1.3</c:v>
                </c:pt>
                <c:pt idx="2">
                  <c:v>2.5</c:v>
                </c:pt>
                <c:pt idx="3">
                  <c:v>5.7</c:v>
                </c:pt>
                <c:pt idx="4">
                  <c:v>6.8</c:v>
                </c:pt>
                <c:pt idx="5">
                  <c:v>27.5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5744128"/>
        <c:axId val="222608704"/>
      </c:barChart>
      <c:catAx>
        <c:axId val="205744128"/>
        <c:scaling>
          <c:orientation val="minMax"/>
        </c:scaling>
        <c:delete val="0"/>
        <c:axPos val="l"/>
        <c:majorTickMark val="none"/>
        <c:minorTickMark val="none"/>
        <c:tickLblPos val="nextTo"/>
        <c:crossAx val="222608704"/>
        <c:crosses val="autoZero"/>
        <c:auto val="1"/>
        <c:lblAlgn val="ctr"/>
        <c:lblOffset val="100"/>
        <c:noMultiLvlLbl val="0"/>
      </c:catAx>
      <c:valAx>
        <c:axId val="2226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5744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5035443469724863"/>
          <c:y val="0.33724269764890946"/>
          <c:w val="0.34799688866150102"/>
          <c:h val="0.627618215512355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Лист1!$C$96</c:f>
              <c:strCache>
                <c:ptCount val="1"/>
                <c:pt idx="0">
                  <c:v>Ранее посещал, сейчас не посещает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Лист1!$B$97:$B$100</c:f>
              <c:strCache>
                <c:ptCount val="4"/>
                <c:pt idx="0">
                  <c:v>На ежедневные расходы хватает, но покупка одежды уже представляет трудности</c:v>
                </c:pt>
                <c:pt idx="1">
                  <c:v>На еду и одежду хватает, но покупка телевизора, холодильника и т. п. представляет трудности</c:v>
                </c:pt>
                <c:pt idx="2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3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Лист1!$C$97:$C$100</c:f>
              <c:numCache>
                <c:formatCode>0%</c:formatCode>
                <c:ptCount val="4"/>
                <c:pt idx="0">
                  <c:v>9.8000000000000004E-2</c:v>
                </c:pt>
                <c:pt idx="1">
                  <c:v>0.125</c:v>
                </c:pt>
                <c:pt idx="2">
                  <c:v>0.13100000000000001</c:v>
                </c:pt>
                <c:pt idx="3">
                  <c:v>0.16800000000000001</c:v>
                </c:pt>
              </c:numCache>
            </c:numRef>
          </c:val>
        </c:ser>
        <c:ser>
          <c:idx val="1"/>
          <c:order val="1"/>
          <c:tx>
            <c:strRef>
              <c:f>Лист1!$D$96</c:f>
              <c:strCache>
                <c:ptCount val="1"/>
                <c:pt idx="0">
                  <c:v>Посещает в настоящее время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Лист1!$B$97:$B$100</c:f>
              <c:strCache>
                <c:ptCount val="4"/>
                <c:pt idx="0">
                  <c:v>На ежедневные расходы хватает, но покупка одежды уже представляет трудности</c:v>
                </c:pt>
                <c:pt idx="1">
                  <c:v>На еду и одежду хватает, но покупка телевизора, холодильника и т. п. представляет трудности</c:v>
                </c:pt>
                <c:pt idx="2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3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Лист1!$D$97:$D$100</c:f>
              <c:numCache>
                <c:formatCode>0%</c:formatCode>
                <c:ptCount val="4"/>
                <c:pt idx="0">
                  <c:v>0.20499999999999999</c:v>
                </c:pt>
                <c:pt idx="1">
                  <c:v>0.214</c:v>
                </c:pt>
                <c:pt idx="2">
                  <c:v>0.28599999999999998</c:v>
                </c:pt>
                <c:pt idx="3">
                  <c:v>0.42199999999999999</c:v>
                </c:pt>
              </c:numCache>
            </c:numRef>
          </c:val>
        </c:ser>
        <c:ser>
          <c:idx val="2"/>
          <c:order val="2"/>
          <c:tx>
            <c:strRef>
              <c:f>Лист1!$E$96</c:f>
              <c:strCache>
                <c:ptCount val="1"/>
                <c:pt idx="0">
                  <c:v>Никогда не посещал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Лист1!$B$97:$B$100</c:f>
              <c:strCache>
                <c:ptCount val="4"/>
                <c:pt idx="0">
                  <c:v>На ежедневные расходы хватает, но покупка одежды уже представляет трудности</c:v>
                </c:pt>
                <c:pt idx="1">
                  <c:v>На еду и одежду хватает, но покупка телевизора, холодильника и т. п. представляет трудности</c:v>
                </c:pt>
                <c:pt idx="2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3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Лист1!$E$97:$E$100</c:f>
              <c:numCache>
                <c:formatCode>0%</c:formatCode>
                <c:ptCount val="4"/>
                <c:pt idx="0">
                  <c:v>0.69799999999999995</c:v>
                </c:pt>
                <c:pt idx="1">
                  <c:v>0.66100000000000003</c:v>
                </c:pt>
                <c:pt idx="2">
                  <c:v>0.58199999999999996</c:v>
                </c:pt>
                <c:pt idx="3">
                  <c:v>0.41099999999999998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040768"/>
        <c:axId val="230210880"/>
      </c:barChart>
      <c:catAx>
        <c:axId val="227040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0210880"/>
        <c:crosses val="autoZero"/>
        <c:auto val="1"/>
        <c:lblAlgn val="ctr"/>
        <c:lblOffset val="100"/>
        <c:noMultiLvlLbl val="0"/>
      </c:catAx>
      <c:valAx>
        <c:axId val="23021088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7040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356332945943932"/>
          <c:y val="9.2592592592594773E-3"/>
          <c:w val="0.50643667054056096"/>
          <c:h val="0.9892844123651236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Лист7!$A$207:$A$211</c:f>
              <c:strCache>
                <c:ptCount val="5"/>
                <c:pt idx="0">
                  <c:v>Хотели бы уйти из этого учреждения и сосредоточиться на своей основной работе</c:v>
                </c:pt>
                <c:pt idx="1">
                  <c:v>Да, уже ищете (нашли) другое место работы</c:v>
                </c:pt>
                <c:pt idx="2">
                  <c:v>Хотели бы вообще перестать работать (заниматься домашним хозяйством, выйти на пенсию)</c:v>
                </c:pt>
                <c:pt idx="3">
                  <c:v>Хотели бы найти другую работу, но пока не предпринимали никаких действий</c:v>
                </c:pt>
                <c:pt idx="4">
                  <c:v>Нет, не хотели бы уходить с данной работы</c:v>
                </c:pt>
              </c:strCache>
            </c:strRef>
          </c:cat>
          <c:val>
            <c:numRef>
              <c:f>Лист7!$B$207:$B$211</c:f>
              <c:numCache>
                <c:formatCode>General</c:formatCode>
                <c:ptCount val="5"/>
                <c:pt idx="0">
                  <c:v>1.4</c:v>
                </c:pt>
                <c:pt idx="1">
                  <c:v>2.1</c:v>
                </c:pt>
                <c:pt idx="2">
                  <c:v>5.2</c:v>
                </c:pt>
                <c:pt idx="3">
                  <c:v>7.4</c:v>
                </c:pt>
                <c:pt idx="4">
                  <c:v>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5745152"/>
        <c:axId val="210249408"/>
      </c:barChart>
      <c:catAx>
        <c:axId val="205745152"/>
        <c:scaling>
          <c:orientation val="minMax"/>
        </c:scaling>
        <c:delete val="0"/>
        <c:axPos val="l"/>
        <c:majorTickMark val="none"/>
        <c:minorTickMark val="none"/>
        <c:tickLblPos val="nextTo"/>
        <c:crossAx val="210249408"/>
        <c:crosses val="autoZero"/>
        <c:auto val="1"/>
        <c:lblAlgn val="ctr"/>
        <c:lblOffset val="100"/>
        <c:noMultiLvlLbl val="0"/>
      </c:catAx>
      <c:valAx>
        <c:axId val="210249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0574515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Лист1!$C$122</c:f>
              <c:strCache>
                <c:ptCount val="1"/>
                <c:pt idx="0">
                  <c:v>Ранее посещал, сейчас не посещает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Лист1!$B$123:$B$126</c:f>
              <c:strCache>
                <c:ptCount val="4"/>
                <c:pt idx="0">
                  <c:v>На ежедневные расходы хватает, но покупка одежды уже представляет трудности</c:v>
                </c:pt>
                <c:pt idx="1">
                  <c:v>На еду и одежду хватает, но покупка телевизора, холодильника и т. п. представляет трудности</c:v>
                </c:pt>
                <c:pt idx="2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3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Лист1!$C$123:$C$126</c:f>
              <c:numCache>
                <c:formatCode>0%</c:formatCode>
                <c:ptCount val="4"/>
                <c:pt idx="0">
                  <c:v>5.8999999999999997E-2</c:v>
                </c:pt>
                <c:pt idx="1">
                  <c:v>7.1999999999999995E-2</c:v>
                </c:pt>
                <c:pt idx="2">
                  <c:v>8.2000000000000003E-2</c:v>
                </c:pt>
                <c:pt idx="3">
                  <c:v>0.14099999999999999</c:v>
                </c:pt>
              </c:numCache>
            </c:numRef>
          </c:val>
        </c:ser>
        <c:ser>
          <c:idx val="1"/>
          <c:order val="1"/>
          <c:tx>
            <c:strRef>
              <c:f>Лист1!$D$122</c:f>
              <c:strCache>
                <c:ptCount val="1"/>
                <c:pt idx="0">
                  <c:v>Посещает в настоящее время</c:v>
                </c:pt>
              </c:strCache>
            </c:strRef>
          </c:tx>
          <c:invertIfNegative val="0"/>
          <c:dLbls>
            <c:dLbl>
              <c:idx val="3"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Лист1!$B$123:$B$126</c:f>
              <c:strCache>
                <c:ptCount val="4"/>
                <c:pt idx="0">
                  <c:v>На ежедневные расходы хватает, но покупка одежды уже представляет трудности</c:v>
                </c:pt>
                <c:pt idx="1">
                  <c:v>На еду и одежду хватает, но покупка телевизора, холодильника и т. п. представляет трудности</c:v>
                </c:pt>
                <c:pt idx="2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3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Лист1!$D$123:$D$126</c:f>
              <c:numCache>
                <c:formatCode>0%</c:formatCode>
                <c:ptCount val="4"/>
                <c:pt idx="0">
                  <c:v>0.28299999999999997</c:v>
                </c:pt>
                <c:pt idx="1">
                  <c:v>0.23699999999999999</c:v>
                </c:pt>
                <c:pt idx="2">
                  <c:v>0.24099999999999999</c:v>
                </c:pt>
                <c:pt idx="3">
                  <c:v>0.34100000000000003</c:v>
                </c:pt>
              </c:numCache>
            </c:numRef>
          </c:val>
        </c:ser>
        <c:ser>
          <c:idx val="2"/>
          <c:order val="2"/>
          <c:tx>
            <c:strRef>
              <c:f>Лист1!$E$122</c:f>
              <c:strCache>
                <c:ptCount val="1"/>
                <c:pt idx="0">
                  <c:v>Никогда не посещал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Лист1!$B$123:$B$126</c:f>
              <c:strCache>
                <c:ptCount val="4"/>
                <c:pt idx="0">
                  <c:v>На ежедневные расходы хватает, но покупка одежды уже представляет трудности</c:v>
                </c:pt>
                <c:pt idx="1">
                  <c:v>На еду и одежду хватает, но покупка телевизора, холодильника и т. п. представляет трудности</c:v>
                </c:pt>
                <c:pt idx="2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3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Лист1!$E$123:$E$126</c:f>
              <c:numCache>
                <c:formatCode>0%</c:formatCode>
                <c:ptCount val="4"/>
                <c:pt idx="0">
                  <c:v>0.65900000000000003</c:v>
                </c:pt>
                <c:pt idx="1">
                  <c:v>0.69099999999999995</c:v>
                </c:pt>
                <c:pt idx="2">
                  <c:v>0.67700000000000005</c:v>
                </c:pt>
                <c:pt idx="3">
                  <c:v>0.51900000000000002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040256"/>
        <c:axId val="201713344"/>
      </c:barChart>
      <c:catAx>
        <c:axId val="227040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1713344"/>
        <c:crosses val="autoZero"/>
        <c:auto val="1"/>
        <c:lblAlgn val="ctr"/>
        <c:lblOffset val="100"/>
        <c:noMultiLvlLbl val="0"/>
      </c:catAx>
      <c:valAx>
        <c:axId val="2017133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70402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Лист3!$B$2</c:f>
              <c:strCache>
                <c:ptCount val="1"/>
                <c:pt idx="0">
                  <c:v>Ранее посещал, сейчас не посещает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Лист3!$A$3:$A$7</c:f>
              <c:strCache>
                <c:ptCount val="5"/>
                <c:pt idx="0">
                  <c:v>На еду денег хватает, но в других ежедневных расходах приходится себя ограничивать</c:v>
                </c:pt>
                <c:pt idx="1">
                  <c:v>На ежедневные расходы хватает, но покупка одежды уже представляет трудности</c:v>
                </c:pt>
                <c:pt idx="2">
                  <c:v>На еду и одежду хватает, но покупка телевизора, холодильника и т. п. представляет трудности</c:v>
                </c:pt>
                <c:pt idx="3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4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Лист3!$B$3:$B$7</c:f>
              <c:numCache>
                <c:formatCode>0%</c:formatCode>
                <c:ptCount val="5"/>
                <c:pt idx="0">
                  <c:v>0.14599999999999999</c:v>
                </c:pt>
                <c:pt idx="1">
                  <c:v>0.13700000000000001</c:v>
                </c:pt>
                <c:pt idx="2">
                  <c:v>0.152</c:v>
                </c:pt>
                <c:pt idx="3">
                  <c:v>0.13800000000000001</c:v>
                </c:pt>
                <c:pt idx="4">
                  <c:v>0.22700000000000001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Посещает в настоящее время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Лист3!$A$3:$A$7</c:f>
              <c:strCache>
                <c:ptCount val="5"/>
                <c:pt idx="0">
                  <c:v>На еду денег хватает, но в других ежедневных расходах приходится себя ограничивать</c:v>
                </c:pt>
                <c:pt idx="1">
                  <c:v>На ежедневные расходы хватает, но покупка одежды уже представляет трудности</c:v>
                </c:pt>
                <c:pt idx="2">
                  <c:v>На еду и одежду хватает, но покупка телевизора, холодильника и т. п. представляет трудности</c:v>
                </c:pt>
                <c:pt idx="3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4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Лист3!$C$3:$C$7</c:f>
              <c:numCache>
                <c:formatCode>0%</c:formatCode>
                <c:ptCount val="5"/>
                <c:pt idx="0">
                  <c:v>0.18</c:v>
                </c:pt>
                <c:pt idx="1">
                  <c:v>0.26300000000000001</c:v>
                </c:pt>
                <c:pt idx="2">
                  <c:v>0.27500000000000002</c:v>
                </c:pt>
                <c:pt idx="3">
                  <c:v>0.34</c:v>
                </c:pt>
                <c:pt idx="4">
                  <c:v>0.36799999999999999</c:v>
                </c:pt>
              </c:numCache>
            </c:numRef>
          </c:val>
        </c:ser>
        <c:ser>
          <c:idx val="2"/>
          <c:order val="2"/>
          <c:tx>
            <c:strRef>
              <c:f>Лист3!$D$2</c:f>
              <c:strCache>
                <c:ptCount val="1"/>
                <c:pt idx="0">
                  <c:v>Никогда не посещал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Лист3!$A$3:$A$7</c:f>
              <c:strCache>
                <c:ptCount val="5"/>
                <c:pt idx="0">
                  <c:v>На еду денег хватает, но в других ежедневных расходах приходится себя ограничивать</c:v>
                </c:pt>
                <c:pt idx="1">
                  <c:v>На ежедневные расходы хватает, но покупка одежды уже представляет трудности</c:v>
                </c:pt>
                <c:pt idx="2">
                  <c:v>На еду и одежду хватает, но покупка телевизора, холодильника и т. п. представляет трудности</c:v>
                </c:pt>
                <c:pt idx="3">
                  <c:v>Достаточно обеспечены материально, но для покупки автомобиля и дорогостоящего отпуска пришлось бы залезть в долги</c:v>
                </c:pt>
                <c:pt idx="4">
                  <c:v>Материально обеспечены, можем позволить себе дорогостоящий отпуск и покупку автомобиля</c:v>
                </c:pt>
              </c:strCache>
            </c:strRef>
          </c:cat>
          <c:val>
            <c:numRef>
              <c:f>Лист3!$D$3:$D$7</c:f>
              <c:numCache>
                <c:formatCode>0%</c:formatCode>
                <c:ptCount val="5"/>
                <c:pt idx="0">
                  <c:v>0.67400000000000004</c:v>
                </c:pt>
                <c:pt idx="1">
                  <c:v>0.6</c:v>
                </c:pt>
                <c:pt idx="2">
                  <c:v>0.57299999999999995</c:v>
                </c:pt>
                <c:pt idx="3">
                  <c:v>0.52100000000000002</c:v>
                </c:pt>
                <c:pt idx="4">
                  <c:v>0.40500000000000003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079680"/>
        <c:axId val="201715648"/>
      </c:barChart>
      <c:catAx>
        <c:axId val="227079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1715648"/>
        <c:crosses val="autoZero"/>
        <c:auto val="1"/>
        <c:lblAlgn val="ctr"/>
        <c:lblOffset val="100"/>
        <c:noMultiLvlLbl val="0"/>
      </c:catAx>
      <c:valAx>
        <c:axId val="2017156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70796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Лист3!$B$56</c:f>
              <c:strCache>
                <c:ptCount val="1"/>
                <c:pt idx="0">
                  <c:v>Ранее посещал, сейчас не посещает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Лист3!$A$57:$A$62</c:f>
              <c:strCache>
                <c:ptCount val="6"/>
                <c:pt idx="0">
                  <c:v>Среднее общее или ниже</c:v>
                </c:pt>
                <c:pt idx="1">
                  <c:v>Среднее специальное</c:v>
                </c:pt>
                <c:pt idx="2">
                  <c:v>Неоконченное высшее</c:v>
                </c:pt>
                <c:pt idx="3">
                  <c:v>Высшее без ученой степени</c:v>
                </c:pt>
                <c:pt idx="4">
                  <c:v>Два высших, аспирантура и/или ученая степень</c:v>
                </c:pt>
                <c:pt idx="5">
                  <c:v>Среднее профессионально-техническое (ПТУ)</c:v>
                </c:pt>
              </c:strCache>
            </c:strRef>
          </c:cat>
          <c:val>
            <c:numRef>
              <c:f>Лист3!$B$57:$B$62</c:f>
              <c:numCache>
                <c:formatCode>0%</c:formatCode>
                <c:ptCount val="6"/>
                <c:pt idx="0">
                  <c:v>0.28000000000000003</c:v>
                </c:pt>
                <c:pt idx="1">
                  <c:v>0.13800000000000001</c:v>
                </c:pt>
                <c:pt idx="2">
                  <c:v>0.14599999999999999</c:v>
                </c:pt>
                <c:pt idx="3">
                  <c:v>0.14899999999999999</c:v>
                </c:pt>
                <c:pt idx="4">
                  <c:v>0.23899999999999999</c:v>
                </c:pt>
                <c:pt idx="5">
                  <c:v>0.14299999999999999</c:v>
                </c:pt>
              </c:numCache>
            </c:numRef>
          </c:val>
        </c:ser>
        <c:ser>
          <c:idx val="1"/>
          <c:order val="1"/>
          <c:tx>
            <c:strRef>
              <c:f>Лист3!$C$56</c:f>
              <c:strCache>
                <c:ptCount val="1"/>
                <c:pt idx="0">
                  <c:v>Посещает в настоящее время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Лист3!$A$57:$A$62</c:f>
              <c:strCache>
                <c:ptCount val="6"/>
                <c:pt idx="0">
                  <c:v>Среднее общее или ниже</c:v>
                </c:pt>
                <c:pt idx="1">
                  <c:v>Среднее специальное</c:v>
                </c:pt>
                <c:pt idx="2">
                  <c:v>Неоконченное высшее</c:v>
                </c:pt>
                <c:pt idx="3">
                  <c:v>Высшее без ученой степени</c:v>
                </c:pt>
                <c:pt idx="4">
                  <c:v>Два высших, аспирантура и/или ученая степень</c:v>
                </c:pt>
                <c:pt idx="5">
                  <c:v>Среднее профессионально-техническое (ПТУ)</c:v>
                </c:pt>
              </c:strCache>
            </c:strRef>
          </c:cat>
          <c:val>
            <c:numRef>
              <c:f>Лист3!$C$57:$C$62</c:f>
              <c:numCache>
                <c:formatCode>0%</c:formatCode>
                <c:ptCount val="6"/>
                <c:pt idx="0">
                  <c:v>0.14000000000000001</c:v>
                </c:pt>
                <c:pt idx="1">
                  <c:v>0.20399999999999999</c:v>
                </c:pt>
                <c:pt idx="2">
                  <c:v>0.25800000000000001</c:v>
                </c:pt>
                <c:pt idx="3">
                  <c:v>0.29399999999999998</c:v>
                </c:pt>
                <c:pt idx="4">
                  <c:v>0.316</c:v>
                </c:pt>
                <c:pt idx="5">
                  <c:v>0.24199999999999999</c:v>
                </c:pt>
              </c:numCache>
            </c:numRef>
          </c:val>
        </c:ser>
        <c:ser>
          <c:idx val="2"/>
          <c:order val="2"/>
          <c:tx>
            <c:strRef>
              <c:f>Лист3!$D$56</c:f>
              <c:strCache>
                <c:ptCount val="1"/>
                <c:pt idx="0">
                  <c:v>Никогда не посещал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Лист3!$A$57:$A$62</c:f>
              <c:strCache>
                <c:ptCount val="6"/>
                <c:pt idx="0">
                  <c:v>Среднее общее или ниже</c:v>
                </c:pt>
                <c:pt idx="1">
                  <c:v>Среднее специальное</c:v>
                </c:pt>
                <c:pt idx="2">
                  <c:v>Неоконченное высшее</c:v>
                </c:pt>
                <c:pt idx="3">
                  <c:v>Высшее без ученой степени</c:v>
                </c:pt>
                <c:pt idx="4">
                  <c:v>Два высших, аспирантура и/или ученая степень</c:v>
                </c:pt>
                <c:pt idx="5">
                  <c:v>Среднее профессионально-техническое (ПТУ)</c:v>
                </c:pt>
              </c:strCache>
            </c:strRef>
          </c:cat>
          <c:val>
            <c:numRef>
              <c:f>Лист3!$D$57:$D$62</c:f>
              <c:numCache>
                <c:formatCode>0%</c:formatCode>
                <c:ptCount val="6"/>
                <c:pt idx="0">
                  <c:v>0.57999999999999996</c:v>
                </c:pt>
                <c:pt idx="1">
                  <c:v>0.65700000000000003</c:v>
                </c:pt>
                <c:pt idx="2">
                  <c:v>0.59599999999999997</c:v>
                </c:pt>
                <c:pt idx="3">
                  <c:v>0.55700000000000005</c:v>
                </c:pt>
                <c:pt idx="4">
                  <c:v>0.44500000000000001</c:v>
                </c:pt>
                <c:pt idx="5">
                  <c:v>0.61499999999999999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037696"/>
        <c:axId val="201717952"/>
      </c:barChart>
      <c:catAx>
        <c:axId val="2270376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1717952"/>
        <c:crosses val="autoZero"/>
        <c:auto val="1"/>
        <c:lblAlgn val="ctr"/>
        <c:lblOffset val="100"/>
        <c:noMultiLvlLbl val="0"/>
      </c:catAx>
      <c:valAx>
        <c:axId val="2017179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7037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2466462525518"/>
          <c:y val="0.10124983346085685"/>
          <c:w val="0.83040767473510269"/>
          <c:h val="0.8706898399301985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Лист5!$A$74</c:f>
              <c:strCache>
                <c:ptCount val="1"/>
                <c:pt idx="0">
                  <c:v>дошкольников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Лист5!$B$73:$G$73</c:f>
              <c:strCache>
                <c:ptCount val="6"/>
                <c:pt idx="0">
                  <c:v>Бюджетное </c:v>
                </c:pt>
                <c:pt idx="1">
                  <c:v>Казённое </c:v>
                </c:pt>
                <c:pt idx="2">
                  <c:v>Автономное </c:v>
                </c:pt>
                <c:pt idx="3">
                  <c:v>Государственное</c:v>
                </c:pt>
                <c:pt idx="4">
                  <c:v>Муниципальное</c:v>
                </c:pt>
                <c:pt idx="5">
                  <c:v>Негосударственное</c:v>
                </c:pt>
              </c:strCache>
            </c:strRef>
          </c:cat>
          <c:val>
            <c:numRef>
              <c:f>Лист5!$B$74:$G$74</c:f>
              <c:numCache>
                <c:formatCode>General</c:formatCode>
                <c:ptCount val="6"/>
                <c:pt idx="0">
                  <c:v>12</c:v>
                </c:pt>
                <c:pt idx="1">
                  <c:v>7</c:v>
                </c:pt>
                <c:pt idx="2">
                  <c:v>12</c:v>
                </c:pt>
                <c:pt idx="3">
                  <c:v>10</c:v>
                </c:pt>
                <c:pt idx="4">
                  <c:v>13</c:v>
                </c:pt>
                <c:pt idx="5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Лист5!$A$75</c:f>
              <c:strCache>
                <c:ptCount val="1"/>
                <c:pt idx="0">
                  <c:v>младших школьников (1-4 классы)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Лист5!$B$73:$G$73</c:f>
              <c:strCache>
                <c:ptCount val="6"/>
                <c:pt idx="0">
                  <c:v>Бюджетное </c:v>
                </c:pt>
                <c:pt idx="1">
                  <c:v>Казённое </c:v>
                </c:pt>
                <c:pt idx="2">
                  <c:v>Автономное </c:v>
                </c:pt>
                <c:pt idx="3">
                  <c:v>Государственное</c:v>
                </c:pt>
                <c:pt idx="4">
                  <c:v>Муниципальное</c:v>
                </c:pt>
                <c:pt idx="5">
                  <c:v>Негосударственное</c:v>
                </c:pt>
              </c:strCache>
            </c:strRef>
          </c:cat>
          <c:val>
            <c:numRef>
              <c:f>Лист5!$B$75:$G$75</c:f>
              <c:numCache>
                <c:formatCode>General</c:formatCode>
                <c:ptCount val="6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32</c:v>
                </c:pt>
                <c:pt idx="4">
                  <c:v>37</c:v>
                </c:pt>
                <c:pt idx="5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Лист5!$A$76</c:f>
              <c:strCache>
                <c:ptCount val="1"/>
                <c:pt idx="0">
                  <c:v>школьников средней школы (5-8 классы)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Лист5!$B$73:$G$73</c:f>
              <c:strCache>
                <c:ptCount val="6"/>
                <c:pt idx="0">
                  <c:v>Бюджетное </c:v>
                </c:pt>
                <c:pt idx="1">
                  <c:v>Казённое </c:v>
                </c:pt>
                <c:pt idx="2">
                  <c:v>Автономное </c:v>
                </c:pt>
                <c:pt idx="3">
                  <c:v>Государственное</c:v>
                </c:pt>
                <c:pt idx="4">
                  <c:v>Муниципальное</c:v>
                </c:pt>
                <c:pt idx="5">
                  <c:v>Негосударственное</c:v>
                </c:pt>
              </c:strCache>
            </c:strRef>
          </c:cat>
          <c:val>
            <c:numRef>
              <c:f>Лист5!$B$76:$G$76</c:f>
              <c:numCache>
                <c:formatCode>General</c:formatCode>
                <c:ptCount val="6"/>
                <c:pt idx="0">
                  <c:v>35</c:v>
                </c:pt>
                <c:pt idx="1">
                  <c:v>37</c:v>
                </c:pt>
                <c:pt idx="2">
                  <c:v>34</c:v>
                </c:pt>
                <c:pt idx="3">
                  <c:v>36</c:v>
                </c:pt>
                <c:pt idx="4">
                  <c:v>34</c:v>
                </c:pt>
                <c:pt idx="5">
                  <c:v>28</c:v>
                </c:pt>
              </c:numCache>
            </c:numRef>
          </c:val>
        </c:ser>
        <c:ser>
          <c:idx val="3"/>
          <c:order val="3"/>
          <c:tx>
            <c:strRef>
              <c:f>Лист5!$A$77</c:f>
              <c:strCache>
                <c:ptCount val="1"/>
                <c:pt idx="0">
                  <c:v>старших школьников (9-11 классы)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Лист5!$B$73:$G$73</c:f>
              <c:strCache>
                <c:ptCount val="6"/>
                <c:pt idx="0">
                  <c:v>Бюджетное </c:v>
                </c:pt>
                <c:pt idx="1">
                  <c:v>Казённое </c:v>
                </c:pt>
                <c:pt idx="2">
                  <c:v>Автономное </c:v>
                </c:pt>
                <c:pt idx="3">
                  <c:v>Государственное</c:v>
                </c:pt>
                <c:pt idx="4">
                  <c:v>Муниципальное</c:v>
                </c:pt>
                <c:pt idx="5">
                  <c:v>Негосударственное</c:v>
                </c:pt>
              </c:strCache>
            </c:strRef>
          </c:cat>
          <c:val>
            <c:numRef>
              <c:f>Лист5!$B$77:$G$77</c:f>
              <c:numCache>
                <c:formatCode>General</c:formatCode>
                <c:ptCount val="6"/>
                <c:pt idx="0">
                  <c:v>17</c:v>
                </c:pt>
                <c:pt idx="1">
                  <c:v>21</c:v>
                </c:pt>
                <c:pt idx="2">
                  <c:v>20</c:v>
                </c:pt>
                <c:pt idx="3">
                  <c:v>22</c:v>
                </c:pt>
                <c:pt idx="4">
                  <c:v>16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7648256"/>
        <c:axId val="80075520"/>
      </c:barChart>
      <c:catAx>
        <c:axId val="127648256"/>
        <c:scaling>
          <c:orientation val="minMax"/>
        </c:scaling>
        <c:delete val="0"/>
        <c:axPos val="l"/>
        <c:majorTickMark val="none"/>
        <c:minorTickMark val="none"/>
        <c:tickLblPos val="nextTo"/>
        <c:crossAx val="80075520"/>
        <c:crosses val="autoZero"/>
        <c:auto val="1"/>
        <c:lblAlgn val="ctr"/>
        <c:lblOffset val="100"/>
        <c:noMultiLvlLbl val="0"/>
      </c:catAx>
      <c:valAx>
        <c:axId val="800755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76482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Лист8!$A$68</c:f>
              <c:strCache>
                <c:ptCount val="1"/>
                <c:pt idx="0">
                  <c:v>С одаренными, талантливыми, способными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Лист8!$B$67:$E$67</c:f>
              <c:strCache>
                <c:ptCount val="4"/>
                <c:pt idx="0">
                  <c:v>Все</c:v>
                </c:pt>
                <c:pt idx="1">
                  <c:v>государственные</c:v>
                </c:pt>
                <c:pt idx="2">
                  <c:v>муниципальные</c:v>
                </c:pt>
                <c:pt idx="3">
                  <c:v>негосударственные</c:v>
                </c:pt>
              </c:strCache>
            </c:strRef>
          </c:cat>
          <c:val>
            <c:numRef>
              <c:f>Лист8!$B$68:$E$68</c:f>
              <c:numCache>
                <c:formatCode>General</c:formatCode>
                <c:ptCount val="4"/>
                <c:pt idx="0">
                  <c:v>23.6</c:v>
                </c:pt>
                <c:pt idx="1">
                  <c:v>24.5</c:v>
                </c:pt>
                <c:pt idx="2">
                  <c:v>24</c:v>
                </c:pt>
                <c:pt idx="3">
                  <c:v>15.9</c:v>
                </c:pt>
              </c:numCache>
            </c:numRef>
          </c:val>
        </c:ser>
        <c:ser>
          <c:idx val="1"/>
          <c:order val="1"/>
          <c:tx>
            <c:strRef>
              <c:f>Лист8!$A$69</c:f>
              <c:strCache>
                <c:ptCount val="1"/>
                <c:pt idx="0">
                  <c:v>С детьми из малообеспеченных, социально неблагополучных семей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Лист8!$B$67:$E$67</c:f>
              <c:strCache>
                <c:ptCount val="4"/>
                <c:pt idx="0">
                  <c:v>Все</c:v>
                </c:pt>
                <c:pt idx="1">
                  <c:v>государственные</c:v>
                </c:pt>
                <c:pt idx="2">
                  <c:v>муниципальные</c:v>
                </c:pt>
                <c:pt idx="3">
                  <c:v>негосударственные</c:v>
                </c:pt>
              </c:strCache>
            </c:strRef>
          </c:cat>
          <c:val>
            <c:numRef>
              <c:f>Лист8!$B$69:$E$69</c:f>
              <c:numCache>
                <c:formatCode>General</c:formatCode>
                <c:ptCount val="4"/>
                <c:pt idx="0">
                  <c:v>11.5</c:v>
                </c:pt>
                <c:pt idx="1">
                  <c:v>13.3</c:v>
                </c:pt>
                <c:pt idx="2">
                  <c:v>11.7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Лист8!$A$70</c:f>
              <c:strCache>
                <c:ptCount val="1"/>
                <c:pt idx="0">
                  <c:v>С  подростками группы риска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Лист8!$B$67:$E$67</c:f>
              <c:strCache>
                <c:ptCount val="4"/>
                <c:pt idx="0">
                  <c:v>Все</c:v>
                </c:pt>
                <c:pt idx="1">
                  <c:v>государственные</c:v>
                </c:pt>
                <c:pt idx="2">
                  <c:v>муниципальные</c:v>
                </c:pt>
                <c:pt idx="3">
                  <c:v>негосударственные</c:v>
                </c:pt>
              </c:strCache>
            </c:strRef>
          </c:cat>
          <c:val>
            <c:numRef>
              <c:f>Лист8!$B$70:$E$70</c:f>
              <c:numCache>
                <c:formatCode>General</c:formatCode>
                <c:ptCount val="4"/>
                <c:pt idx="0">
                  <c:v>3.5</c:v>
                </c:pt>
                <c:pt idx="1">
                  <c:v>4.2</c:v>
                </c:pt>
                <c:pt idx="2">
                  <c:v>3.4</c:v>
                </c:pt>
                <c:pt idx="3">
                  <c:v>2.5</c:v>
                </c:pt>
              </c:numCache>
            </c:numRef>
          </c:val>
        </c:ser>
        <c:ser>
          <c:idx val="3"/>
          <c:order val="3"/>
          <c:tx>
            <c:strRef>
              <c:f>Лист8!$A$71</c:f>
              <c:strCache>
                <c:ptCount val="1"/>
                <c:pt idx="0">
                  <c:v>С детьми, увлеченными каким либо видом деятельности, хотя и в разной степени способными к ее осуществлению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Лист8!$B$67:$E$67</c:f>
              <c:strCache>
                <c:ptCount val="4"/>
                <c:pt idx="0">
                  <c:v>Все</c:v>
                </c:pt>
                <c:pt idx="1">
                  <c:v>государственные</c:v>
                </c:pt>
                <c:pt idx="2">
                  <c:v>муниципальные</c:v>
                </c:pt>
                <c:pt idx="3">
                  <c:v>негосударственные</c:v>
                </c:pt>
              </c:strCache>
            </c:strRef>
          </c:cat>
          <c:val>
            <c:numRef>
              <c:f>Лист8!$B$71:$E$71</c:f>
              <c:numCache>
                <c:formatCode>General</c:formatCode>
                <c:ptCount val="4"/>
                <c:pt idx="0">
                  <c:v>39.4</c:v>
                </c:pt>
                <c:pt idx="1">
                  <c:v>41.3</c:v>
                </c:pt>
                <c:pt idx="2">
                  <c:v>38.9</c:v>
                </c:pt>
                <c:pt idx="3">
                  <c:v>38.300000000000011</c:v>
                </c:pt>
              </c:numCache>
            </c:numRef>
          </c:val>
        </c:ser>
        <c:ser>
          <c:idx val="4"/>
          <c:order val="4"/>
          <c:tx>
            <c:strRef>
              <c:f>Лист8!$A$72</c:f>
              <c:strCache>
                <c:ptCount val="1"/>
                <c:pt idx="0">
                  <c:v>Со всеми детьми, понемногу представлены различные категории, без преобладания каких либо отдельных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Лист8!$B$67:$E$67</c:f>
              <c:strCache>
                <c:ptCount val="4"/>
                <c:pt idx="0">
                  <c:v>Все</c:v>
                </c:pt>
                <c:pt idx="1">
                  <c:v>государственные</c:v>
                </c:pt>
                <c:pt idx="2">
                  <c:v>муниципальные</c:v>
                </c:pt>
                <c:pt idx="3">
                  <c:v>негосударственные</c:v>
                </c:pt>
              </c:strCache>
            </c:strRef>
          </c:cat>
          <c:val>
            <c:numRef>
              <c:f>Лист8!$B$72:$E$72</c:f>
              <c:numCache>
                <c:formatCode>General</c:formatCode>
                <c:ptCount val="4"/>
                <c:pt idx="0">
                  <c:v>63.1</c:v>
                </c:pt>
                <c:pt idx="1">
                  <c:v>61.9</c:v>
                </c:pt>
                <c:pt idx="2">
                  <c:v>63.7</c:v>
                </c:pt>
                <c:pt idx="3">
                  <c:v>60.4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651328"/>
        <c:axId val="119792768"/>
      </c:barChart>
      <c:catAx>
        <c:axId val="127651328"/>
        <c:scaling>
          <c:orientation val="minMax"/>
        </c:scaling>
        <c:delete val="0"/>
        <c:axPos val="l"/>
        <c:majorTickMark val="none"/>
        <c:minorTickMark val="none"/>
        <c:tickLblPos val="nextTo"/>
        <c:crossAx val="119792768"/>
        <c:crosses val="autoZero"/>
        <c:auto val="1"/>
        <c:lblAlgn val="ctr"/>
        <c:lblOffset val="100"/>
        <c:noMultiLvlLbl val="0"/>
      </c:catAx>
      <c:valAx>
        <c:axId val="119792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765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182017264567737"/>
          <c:y val="8.833037300570069E-3"/>
          <c:w val="0.34922937650107533"/>
          <c:h val="0.991166855937471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Лист5!$A$47</c:f>
              <c:strCache>
                <c:ptCount val="1"/>
                <c:pt idx="0">
                  <c:v>дети с ограниченными возможностями здоровьяне занимаются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Лист5!$B$46:$G$46</c:f>
              <c:strCache>
                <c:ptCount val="6"/>
                <c:pt idx="0">
                  <c:v>Бюджетное </c:v>
                </c:pt>
                <c:pt idx="1">
                  <c:v>Казённое </c:v>
                </c:pt>
                <c:pt idx="2">
                  <c:v>Автономное </c:v>
                </c:pt>
                <c:pt idx="3">
                  <c:v>Государственное</c:v>
                </c:pt>
                <c:pt idx="4">
                  <c:v>Муниципальное</c:v>
                </c:pt>
                <c:pt idx="5">
                  <c:v>Негосударственное</c:v>
                </c:pt>
              </c:strCache>
            </c:strRef>
          </c:cat>
          <c:val>
            <c:numRef>
              <c:f>Лист5!$B$47:$G$47</c:f>
              <c:numCache>
                <c:formatCode>General</c:formatCode>
                <c:ptCount val="6"/>
                <c:pt idx="0">
                  <c:v>42.2</c:v>
                </c:pt>
                <c:pt idx="1">
                  <c:v>54.3</c:v>
                </c:pt>
                <c:pt idx="2">
                  <c:v>33.1</c:v>
                </c:pt>
                <c:pt idx="3">
                  <c:v>44.9</c:v>
                </c:pt>
                <c:pt idx="4">
                  <c:v>40.700000000000003</c:v>
                </c:pt>
                <c:pt idx="5">
                  <c:v>61.8</c:v>
                </c:pt>
              </c:numCache>
            </c:numRef>
          </c:val>
        </c:ser>
        <c:ser>
          <c:idx val="1"/>
          <c:order val="1"/>
          <c:tx>
            <c:strRef>
              <c:f>Лист5!$A$48</c:f>
              <c:strCache>
                <c:ptCount val="1"/>
                <c:pt idx="0">
                  <c:v> занимаются дети с ограниченными возможностями здоровья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Лист5!$B$46:$G$46</c:f>
              <c:strCache>
                <c:ptCount val="6"/>
                <c:pt idx="0">
                  <c:v>Бюджетное </c:v>
                </c:pt>
                <c:pt idx="1">
                  <c:v>Казённое </c:v>
                </c:pt>
                <c:pt idx="2">
                  <c:v>Автономное </c:v>
                </c:pt>
                <c:pt idx="3">
                  <c:v>Государственное</c:v>
                </c:pt>
                <c:pt idx="4">
                  <c:v>Муниципальное</c:v>
                </c:pt>
                <c:pt idx="5">
                  <c:v>Негосударственное</c:v>
                </c:pt>
              </c:strCache>
            </c:strRef>
          </c:cat>
          <c:val>
            <c:numRef>
              <c:f>Лист5!$B$48:$G$48</c:f>
              <c:numCache>
                <c:formatCode>General</c:formatCode>
                <c:ptCount val="6"/>
                <c:pt idx="0">
                  <c:v>57.8</c:v>
                </c:pt>
                <c:pt idx="1">
                  <c:v>45.7</c:v>
                </c:pt>
                <c:pt idx="2">
                  <c:v>66.900000000000006</c:v>
                </c:pt>
                <c:pt idx="3">
                  <c:v>55.1</c:v>
                </c:pt>
                <c:pt idx="4">
                  <c:v>59.3</c:v>
                </c:pt>
                <c:pt idx="5">
                  <c:v>38.200000000000003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7702528"/>
        <c:axId val="119795072"/>
      </c:barChart>
      <c:catAx>
        <c:axId val="127702528"/>
        <c:scaling>
          <c:orientation val="minMax"/>
        </c:scaling>
        <c:delete val="0"/>
        <c:axPos val="l"/>
        <c:majorTickMark val="none"/>
        <c:minorTickMark val="none"/>
        <c:tickLblPos val="nextTo"/>
        <c:crossAx val="119795072"/>
        <c:crosses val="autoZero"/>
        <c:auto val="1"/>
        <c:lblAlgn val="ctr"/>
        <c:lblOffset val="100"/>
        <c:noMultiLvlLbl val="0"/>
      </c:catAx>
      <c:valAx>
        <c:axId val="11979507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2770252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65299664607597"/>
          <c:y val="0"/>
          <c:w val="0.51751744570202374"/>
          <c:h val="0.9629629629629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Лист2!$B$200:$B$201</c:f>
              <c:strCache>
                <c:ptCount val="1"/>
                <c:pt idx="0">
                  <c:v>орган управления образованием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Лист2!$A$202:$A$205</c:f>
              <c:strCache>
                <c:ptCount val="4"/>
                <c:pt idx="0">
                  <c:v>В нашем учреждении не занимаются дети с ограниченными возможностями здоровья</c:v>
                </c:pt>
                <c:pt idx="1">
                  <c:v>Реализуются специальные программы для детей с ограниченными возможностями здоровья</c:v>
                </c:pt>
                <c:pt idx="2">
                  <c:v>Реализуются специальные программы, предусматривающие занятия детей с ограниченными возможностями здоровья совместно с детьми без ограничений</c:v>
                </c:pt>
                <c:pt idx="3">
                  <c:v>Дети с ограниченными возможностями здоровья занимаются совместно с детьми без ограничений здоровья без каких-либо специальных программ</c:v>
                </c:pt>
              </c:strCache>
            </c:strRef>
          </c:cat>
          <c:val>
            <c:numRef>
              <c:f>Лист2!$B$202:$B$205</c:f>
              <c:numCache>
                <c:formatCode>General</c:formatCode>
                <c:ptCount val="4"/>
                <c:pt idx="0">
                  <c:v>37.300000000000011</c:v>
                </c:pt>
                <c:pt idx="1">
                  <c:v>21.8</c:v>
                </c:pt>
                <c:pt idx="2">
                  <c:v>13.5</c:v>
                </c:pt>
                <c:pt idx="3">
                  <c:v>32.9</c:v>
                </c:pt>
              </c:numCache>
            </c:numRef>
          </c:val>
        </c:ser>
        <c:ser>
          <c:idx val="1"/>
          <c:order val="1"/>
          <c:tx>
            <c:strRef>
              <c:f>Лист2!$C$200:$C$201</c:f>
              <c:strCache>
                <c:ptCount val="1"/>
                <c:pt idx="0">
                  <c:v>орган управления  культурой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Лист2!$A$202:$A$205</c:f>
              <c:strCache>
                <c:ptCount val="4"/>
                <c:pt idx="0">
                  <c:v>В нашем учреждении не занимаются дети с ограниченными возможностями здоровья</c:v>
                </c:pt>
                <c:pt idx="1">
                  <c:v>Реализуются специальные программы для детей с ограниченными возможностями здоровья</c:v>
                </c:pt>
                <c:pt idx="2">
                  <c:v>Реализуются специальные программы, предусматривающие занятия детей с ограниченными возможностями здоровья совместно с детьми без ограничений</c:v>
                </c:pt>
                <c:pt idx="3">
                  <c:v>Дети с ограниченными возможностями здоровья занимаются совместно с детьми без ограничений здоровья без каких-либо специальных программ</c:v>
                </c:pt>
              </c:strCache>
            </c:strRef>
          </c:cat>
          <c:val>
            <c:numRef>
              <c:f>Лист2!$C$202:$C$205</c:f>
              <c:numCache>
                <c:formatCode>General</c:formatCode>
                <c:ptCount val="4"/>
                <c:pt idx="0">
                  <c:v>39.9</c:v>
                </c:pt>
                <c:pt idx="1">
                  <c:v>9.2000000000000011</c:v>
                </c:pt>
                <c:pt idx="2">
                  <c:v>8.1</c:v>
                </c:pt>
                <c:pt idx="3">
                  <c:v>41.6</c:v>
                </c:pt>
              </c:numCache>
            </c:numRef>
          </c:val>
        </c:ser>
        <c:ser>
          <c:idx val="2"/>
          <c:order val="2"/>
          <c:tx>
            <c:strRef>
              <c:f>Лист2!$D$200:$D$201</c:f>
              <c:strCache>
                <c:ptCount val="1"/>
                <c:pt idx="0">
                  <c:v>орган управления физкультурой и спортом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rgbClr val="002060"/>
              </a:solidFill>
            </a:ln>
          </c:spPr>
          <c:invertIfNegative val="0"/>
          <c:cat>
            <c:strRef>
              <c:f>Лист2!$A$202:$A$205</c:f>
              <c:strCache>
                <c:ptCount val="4"/>
                <c:pt idx="0">
                  <c:v>В нашем учреждении не занимаются дети с ограниченными возможностями здоровья</c:v>
                </c:pt>
                <c:pt idx="1">
                  <c:v>Реализуются специальные программы для детей с ограниченными возможностями здоровья</c:v>
                </c:pt>
                <c:pt idx="2">
                  <c:v>Реализуются специальные программы, предусматривающие занятия детей с ограниченными возможностями здоровья совместно с детьми без ограничений</c:v>
                </c:pt>
                <c:pt idx="3">
                  <c:v>Дети с ограниченными возможностями здоровья занимаются совместно с детьми без ограничений здоровья без каких-либо специальных программ</c:v>
                </c:pt>
              </c:strCache>
            </c:strRef>
          </c:cat>
          <c:val>
            <c:numRef>
              <c:f>Лист2!$D$202:$D$205</c:f>
              <c:numCache>
                <c:formatCode>General</c:formatCode>
                <c:ptCount val="4"/>
                <c:pt idx="0">
                  <c:v>66.900000000000006</c:v>
                </c:pt>
                <c:pt idx="1">
                  <c:v>19.5</c:v>
                </c:pt>
                <c:pt idx="2">
                  <c:v>5.3</c:v>
                </c:pt>
                <c:pt idx="3">
                  <c:v>16.5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704576"/>
        <c:axId val="119797376"/>
      </c:barChart>
      <c:catAx>
        <c:axId val="1277045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797376"/>
        <c:crosses val="autoZero"/>
        <c:auto val="1"/>
        <c:lblAlgn val="ctr"/>
        <c:lblOffset val="100"/>
        <c:noMultiLvlLbl val="0"/>
      </c:catAx>
      <c:valAx>
        <c:axId val="119797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770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64474579566447"/>
          <c:y val="0"/>
          <c:w val="0.20201297754447367"/>
          <c:h val="0.965266112569262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BFD8E-34A7-4A25-86CA-923120085A2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DCBA-D07D-419D-9681-C864B4FCD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55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A6782-B1E5-4AA0-B712-3E54A67C57BA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мере своей работы в ОДО педагоги увеличивают свою нагрузку, если</a:t>
            </a:r>
            <a:r>
              <a:rPr lang="ru-RU" baseline="0" dirty="0" smtClean="0"/>
              <a:t> в первые годы на 1 ставку и более работают 65%, то после 10 лет работы уже 83%. По мере своей трудовой деятельности педагоги в ОДО повышению квалификации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FC21E-1795-47A4-8A02-3F85BAC8E71C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6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46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377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58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10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90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8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55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1624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20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2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51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79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34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53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072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39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078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850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30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154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583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352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631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297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642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309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23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906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5757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581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5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64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441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9265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45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950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095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176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161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669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1669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5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138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112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9192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5406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2212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42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2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8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29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0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2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E5FF-EE8E-4029-90FC-717F3BE17A76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EB34A-13B5-4BFF-9BB6-B71C6CCF9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69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71194-0055-4DE1-86AF-9FF06ECAB64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FB4A-AA9E-4F23-987C-2689E27E25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3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EC61D-6E7F-4AC1-9BF6-54BBD222E6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3C0C2-FD25-4E01-832C-8BED58BC81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6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25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FEC6-B5F0-4B0A-8941-417283B5FB4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463AF-0669-4B5F-A4EE-172C86B040F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5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memo.hse.ru/" TargetMode="External"/><Relationship Id="rId2" Type="http://schemas.openxmlformats.org/officeDocument/2006/relationships/hyperlink" Target="http://ioe.hse.ru/" TargetMode="Externa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8062664" cy="259228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детей "3D"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результатам опроса директоров и педагогов организаций дополнительного образования, родителей обучающихся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941168"/>
            <a:ext cx="6400800" cy="141771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социально-экономического развития школы </a:t>
            </a:r>
            <a:endParaRPr lang="en-US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Института образования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8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9675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«Экономический профиль» УДОД различной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организационно-правовой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руководители УДОД, 2013г.)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337303"/>
              </p:ext>
            </p:extLst>
          </p:nvPr>
        </p:nvGraphicFramePr>
        <p:xfrm>
          <a:off x="457200" y="1412773"/>
          <a:ext cx="8291271" cy="4464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944"/>
                <a:gridCol w="936105"/>
                <a:gridCol w="1008113"/>
                <a:gridCol w="936109"/>
              </a:tblGrid>
              <a:tr h="523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3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 бюджетного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финансирования,% 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effectLst/>
                          <a:latin typeface="+mn-lt"/>
                          <a:ea typeface="Times New Roman"/>
                        </a:rPr>
                        <a:t>83,2</a:t>
                      </a:r>
                      <a:endParaRPr lang="ru-RU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effectLst/>
                          <a:latin typeface="+mn-lt"/>
                          <a:ea typeface="Times New Roman"/>
                        </a:rPr>
                        <a:t>91,6</a:t>
                      </a:r>
                      <a:endParaRPr lang="ru-RU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75</a:t>
                      </a:r>
                      <a:endParaRPr lang="ru-RU" sz="2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046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+mn-lt"/>
                          <a:ea typeface="Times New Roman"/>
                          <a:cs typeface="Times New Roman"/>
                        </a:rPr>
                        <a:t>Рост бюджетного </a:t>
                      </a:r>
                      <a:r>
                        <a:rPr lang="ru-RU" sz="2200" dirty="0" smtClean="0">
                          <a:latin typeface="+mn-lt"/>
                          <a:ea typeface="Times New Roman"/>
                          <a:cs typeface="Times New Roman"/>
                        </a:rPr>
                        <a:t>финансирования,%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latin typeface="+mn-lt"/>
                          <a:ea typeface="Times New Roman"/>
                          <a:cs typeface="Times New Roman"/>
                        </a:rPr>
                        <a:t>19,2</a:t>
                      </a:r>
                      <a:endParaRPr lang="ru-RU" sz="2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i="0" dirty="0" smtClean="0">
                          <a:latin typeface="+mn-lt"/>
                          <a:ea typeface="Times New Roman"/>
                          <a:cs typeface="Times New Roman"/>
                        </a:rPr>
                        <a:t>32,6</a:t>
                      </a:r>
                      <a:endParaRPr lang="ru-RU" sz="22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22,8</a:t>
                      </a:r>
                      <a:endParaRPr lang="ru-RU" sz="2200" b="0" i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6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+mn-lt"/>
                          <a:ea typeface="Times New Roman"/>
                          <a:cs typeface="Times New Roman"/>
                        </a:rPr>
                        <a:t>Рост внебюджетного </a:t>
                      </a:r>
                      <a:r>
                        <a:rPr lang="ru-RU" sz="2200" dirty="0" smtClean="0">
                          <a:latin typeface="+mn-lt"/>
                          <a:ea typeface="Times New Roman"/>
                          <a:cs typeface="Times New Roman"/>
                        </a:rPr>
                        <a:t>финансирования,%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latin typeface="+mn-lt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2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i="0" dirty="0" smtClean="0"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2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28,3</a:t>
                      </a:r>
                      <a:endParaRPr lang="ru-RU" sz="2200" b="0" i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3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Рост объема платных </a:t>
                      </a: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услуг,%</a:t>
                      </a:r>
                      <a:endParaRPr lang="ru-RU" sz="2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17,1</a:t>
                      </a:r>
                      <a:endParaRPr lang="ru-RU" sz="22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15,5</a:t>
                      </a:r>
                      <a:endParaRPr lang="ru-RU" sz="2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i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200" b="0" i="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99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967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Прогноз рисков, %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руководители УДОД, 2013г.)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197460"/>
              </p:ext>
            </p:extLst>
          </p:nvPr>
        </p:nvGraphicFramePr>
        <p:xfrm>
          <a:off x="457200" y="1412775"/>
          <a:ext cx="8291271" cy="440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944"/>
                <a:gridCol w="936105"/>
                <a:gridCol w="1008113"/>
                <a:gridCol w="936109"/>
              </a:tblGrid>
              <a:tr h="33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Сократится количество детей, желающих посещать занятия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9525" marR="9525" marT="9525" marB="0" anchor="ctr"/>
                </a:tc>
              </a:tr>
              <a:tr h="665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Будет сокращен штат педагогов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</a:p>
                  </a:txBody>
                  <a:tcPr marL="9525" marR="9525" marT="9525" marB="0" anchor="ctr"/>
                </a:tc>
              </a:tr>
              <a:tr h="665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Будет сокращено бюджетное финансирование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</a:tr>
              <a:tr h="4990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Учреждение будет закрыто или присоединено к другому УДОД, к школе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</a:txBody>
                  <a:tcPr marL="9525" marR="9525" marT="9525" marB="0" anchor="ctr"/>
                </a:tc>
              </a:tr>
              <a:tr h="831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ближайшие год-два руководимая организация ни с какими проблемами не столкнется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996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9675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«Два сословия»: государственные и муниципальные УДОД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руководители УДОД, 2013г.)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816657"/>
              </p:ext>
            </p:extLst>
          </p:nvPr>
        </p:nvGraphicFramePr>
        <p:xfrm>
          <a:off x="457200" y="1412775"/>
          <a:ext cx="8363273" cy="424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896"/>
                <a:gridCol w="2238090"/>
                <a:gridCol w="1146287"/>
              </a:tblGrid>
              <a:tr h="3327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ГУ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7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Times New Roman"/>
                          <a:cs typeface="Times New Roman"/>
                        </a:rPr>
                        <a:t>Педагоги с высшим </a:t>
                      </a:r>
                      <a:r>
                        <a:rPr lang="ru-RU" sz="2000" dirty="0" err="1" smtClean="0">
                          <a:latin typeface="+mj-lt"/>
                          <a:ea typeface="Times New Roman"/>
                          <a:cs typeface="Times New Roman"/>
                        </a:rPr>
                        <a:t>пед</a:t>
                      </a:r>
                      <a:r>
                        <a:rPr lang="ru-RU" sz="2000" dirty="0" smtClean="0">
                          <a:latin typeface="+mj-lt"/>
                          <a:ea typeface="Times New Roman"/>
                          <a:cs typeface="Times New Roman"/>
                        </a:rPr>
                        <a:t>. образованием, %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57,2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+mj-lt"/>
                          <a:ea typeface="Calibri"/>
                          <a:cs typeface="Times New Roman"/>
                        </a:rPr>
                        <a:t>57,9</a:t>
                      </a:r>
                    </a:p>
                  </a:txBody>
                  <a:tcPr marL="68580" marR="68580" marT="0" marB="0" anchor="ctr"/>
                </a:tc>
              </a:tr>
              <a:tr h="6654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Педагоги с высшим</a:t>
                      </a: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непед</a:t>
                      </a: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образованием 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25,4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16,6</a:t>
                      </a:r>
                    </a:p>
                  </a:txBody>
                  <a:tcPr marL="68580" marR="68580" marT="0" marB="0" anchor="ctr"/>
                </a:tc>
              </a:tr>
              <a:tr h="6654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Педагоги в </a:t>
                      </a: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возрасте до 30 </a:t>
                      </a: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лет, %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20,1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54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Calibri"/>
                          <a:cs typeface="Times New Roman"/>
                        </a:rPr>
                        <a:t>Доля бюджетных </a:t>
                      </a: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средств, %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+mj-lt"/>
                          <a:ea typeface="Times New Roman"/>
                          <a:cs typeface="Times New Roman"/>
                        </a:rPr>
                        <a:t>84,4</a:t>
                      </a:r>
                      <a:endParaRPr lang="ru-RU" sz="20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j-lt"/>
                          <a:ea typeface="Times New Roman"/>
                          <a:cs typeface="Times New Roman"/>
                        </a:rPr>
                        <a:t>81,6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 Средняя</a:t>
                      </a:r>
                      <a:r>
                        <a:rPr lang="ru-RU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заработная плата, руб.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24071</a:t>
                      </a:r>
                      <a:endParaRPr lang="ru-RU" sz="2000" b="0" kern="120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15647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18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Желаемый уровень заработной платы, руб.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 40795</a:t>
                      </a:r>
                      <a:endParaRPr lang="ru-RU" sz="20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j-lt"/>
                          <a:ea typeface="Calibri"/>
                          <a:cs typeface="Times New Roman"/>
                        </a:rPr>
                        <a:t> 29994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996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96752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Ведомственный профиль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руководители УДОД, 2013г.)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976941"/>
              </p:ext>
            </p:extLst>
          </p:nvPr>
        </p:nvGraphicFramePr>
        <p:xfrm>
          <a:off x="457200" y="1412775"/>
          <a:ext cx="8363272" cy="455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9914"/>
                <a:gridCol w="2065056"/>
                <a:gridCol w="1560150"/>
                <a:gridCol w="1368152"/>
              </a:tblGrid>
              <a:tr h="33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mbria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mbria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mbria"/>
                          <a:ea typeface="Times New Roman"/>
                          <a:cs typeface="Times New Roman"/>
                        </a:rPr>
                        <a:t>Спорт 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latin typeface="Cambria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2200" dirty="0" smtClean="0">
                          <a:latin typeface="Cambria"/>
                          <a:ea typeface="Times New Roman"/>
                          <a:cs typeface="Times New Roman"/>
                        </a:rPr>
                        <a:t>оля </a:t>
                      </a:r>
                      <a:r>
                        <a:rPr lang="ru-RU" sz="2200" dirty="0">
                          <a:latin typeface="Cambria"/>
                          <a:ea typeface="Times New Roman"/>
                          <a:cs typeface="Times New Roman"/>
                        </a:rPr>
                        <a:t>бюджетных средств на реализацию образовательных программ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Cambria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22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/>
                          <a:ea typeface="Times New Roman"/>
                          <a:cs typeface="Times New Roman"/>
                        </a:rPr>
                        <a:t>76,6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mbria"/>
                          <a:ea typeface="Times New Roman"/>
                          <a:cs typeface="Times New Roman"/>
                        </a:rPr>
                        <a:t>81,4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5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200" dirty="0" smtClean="0">
                          <a:latin typeface="Cambria"/>
                          <a:ea typeface="Calibri"/>
                          <a:cs typeface="Times New Roman"/>
                        </a:rPr>
                        <a:t>редняя </a:t>
                      </a:r>
                      <a:r>
                        <a:rPr lang="ru-RU" sz="2200" dirty="0">
                          <a:latin typeface="Cambria"/>
                          <a:ea typeface="Calibri"/>
                          <a:cs typeface="Times New Roman"/>
                        </a:rPr>
                        <a:t>заработная плата педагогов дополнительного образования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mbria"/>
                          <a:ea typeface="Times New Roman"/>
                          <a:cs typeface="Times New Roman"/>
                        </a:rPr>
                        <a:t>16726,2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/>
                          <a:ea typeface="Times New Roman"/>
                          <a:cs typeface="Times New Roman"/>
                        </a:rPr>
                        <a:t>18994,9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20585,2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5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/>
                          <a:ea typeface="Calibri"/>
                          <a:cs typeface="Times New Roman"/>
                        </a:rPr>
                        <a:t>Ж</a:t>
                      </a:r>
                      <a:r>
                        <a:rPr lang="ru-RU" sz="2200" dirty="0" smtClean="0">
                          <a:latin typeface="Cambria"/>
                          <a:ea typeface="Calibri"/>
                          <a:cs typeface="Times New Roman"/>
                        </a:rPr>
                        <a:t>елаемый </a:t>
                      </a:r>
                      <a:r>
                        <a:rPr lang="ru-RU" sz="2200" dirty="0">
                          <a:latin typeface="Cambria"/>
                          <a:ea typeface="Calibri"/>
                          <a:cs typeface="Times New Roman"/>
                        </a:rPr>
                        <a:t>уровень заработной платы  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mbria"/>
                          <a:ea typeface="Times New Roman"/>
                          <a:cs typeface="Arial CYR"/>
                        </a:rPr>
                        <a:t>31695,8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Cambria"/>
                          <a:ea typeface="Times New Roman"/>
                          <a:cs typeface="Arial CYR"/>
                        </a:rPr>
                        <a:t>30581,3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rgbClr val="FF0000"/>
                          </a:solidFill>
                          <a:latin typeface="Cambria"/>
                          <a:ea typeface="Times New Roman"/>
                          <a:cs typeface="Arial CYR"/>
                        </a:rPr>
                        <a:t>36736,1</a:t>
                      </a:r>
                      <a:endParaRPr lang="ru-RU" sz="2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996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116632"/>
            <a:ext cx="7866356" cy="93610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обучающихся различных возрастных категорий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руководители УДОД, 2013г.)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96194"/>
              </p:ext>
            </p:extLst>
          </p:nvPr>
        </p:nvGraphicFramePr>
        <p:xfrm>
          <a:off x="0" y="1268760"/>
          <a:ext cx="9144000" cy="53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596336" cy="9361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с детьми различных целевых групп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педагоги УДОД, 2013г.)</a:t>
            </a:r>
            <a:endParaRPr lang="ru-RU" sz="20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289152"/>
              </p:ext>
            </p:extLst>
          </p:nvPr>
        </p:nvGraphicFramePr>
        <p:xfrm>
          <a:off x="107504" y="1268760"/>
          <a:ext cx="885698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16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740352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с детьми с ограниченными возможностями здоровья 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руководители УДОД, 2013г.)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795036"/>
              </p:ext>
            </p:extLst>
          </p:nvPr>
        </p:nvGraphicFramePr>
        <p:xfrm>
          <a:off x="323528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95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11967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с детьми с ограниченными возможностями здоровья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руководители УДОД, 2013 г., %)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829549"/>
              </p:ext>
            </p:extLst>
          </p:nvPr>
        </p:nvGraphicFramePr>
        <p:xfrm>
          <a:off x="179512" y="1268760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2821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11247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СОВМЕСТИТЕЛЕЙ В РАЗЛИЧНЫХ ТИПАХ ОБРАЗОВАТЕЛЬНЫХ ОРГАНИЗАЦИЙ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МЭО, руководители  УДОД,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г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.,  МЭО, руководители ОУ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),%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444672"/>
              </p:ext>
            </p:extLst>
          </p:nvPr>
        </p:nvGraphicFramePr>
        <p:xfrm>
          <a:off x="179512" y="1340768"/>
          <a:ext cx="8964488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72353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4969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41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5010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Докладчики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Директор Центра социально-экономического развития школы Института образования НИУ ВШЭ</a:t>
            </a:r>
          </a:p>
          <a:p>
            <a:pPr marL="0" indent="0">
              <a:buNone/>
            </a:pPr>
            <a:r>
              <a:rPr lang="ru-RU" b="1" dirty="0" err="1"/>
              <a:t>Косарецкий</a:t>
            </a:r>
            <a:r>
              <a:rPr lang="ru-RU" b="1" dirty="0"/>
              <a:t> Сергей Геннадьевич,</a:t>
            </a:r>
            <a:endParaRPr lang="ru-RU" dirty="0"/>
          </a:p>
          <a:p>
            <a:r>
              <a:rPr lang="ru-RU" dirty="0"/>
              <a:t>Старший научный сотрудник</a:t>
            </a:r>
            <a:r>
              <a:rPr lang="ru-RU" b="1" dirty="0"/>
              <a:t> </a:t>
            </a:r>
            <a:r>
              <a:rPr lang="ru-RU" dirty="0"/>
              <a:t> Центра социально-экономического развития школы Института образования НИУ ВШЭ</a:t>
            </a:r>
          </a:p>
          <a:p>
            <a:pPr marL="0" indent="0">
              <a:buNone/>
            </a:pPr>
            <a:r>
              <a:rPr lang="ru-RU" b="1" dirty="0"/>
              <a:t>Куприянов Борис Викторович</a:t>
            </a:r>
            <a:r>
              <a:rPr lang="ru-RU" dirty="0"/>
              <a:t>,</a:t>
            </a:r>
          </a:p>
          <a:p>
            <a:r>
              <a:rPr lang="ru-RU" dirty="0"/>
              <a:t>Аналитик Центра социально-экономического развития школы Института образования НИУ ВШЭ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1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884368" cy="108012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Нагрузка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учреждениях дополнительного образования детей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(ответы педагогов УДОД, 2013 г.,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102380"/>
              </p:ext>
            </p:extLst>
          </p:nvPr>
        </p:nvGraphicFramePr>
        <p:xfrm>
          <a:off x="107504" y="1340768"/>
          <a:ext cx="9036496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936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47664" y="0"/>
            <a:ext cx="7437512" cy="112474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трудовой деятельности педагогов ОДО в  процессе их профессионализации</a:t>
            </a:r>
            <a:endParaRPr lang="ru-RU" sz="24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0783188"/>
              </p:ext>
            </p:extLst>
          </p:nvPr>
        </p:nvGraphicFramePr>
        <p:xfrm>
          <a:off x="4716016" y="1268760"/>
          <a:ext cx="442798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15411"/>
              </p:ext>
            </p:extLst>
          </p:nvPr>
        </p:nvGraphicFramePr>
        <p:xfrm>
          <a:off x="179512" y="1196752"/>
          <a:ext cx="46805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830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88832" cy="119675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трудовой деятельности педагогических работников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учреждении дополнительного образования 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педагогов УДОД, 2013 г., в час.)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825963"/>
              </p:ext>
            </p:extLst>
          </p:nvPr>
        </p:nvGraphicFramePr>
        <p:xfrm>
          <a:off x="0" y="1268760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792470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632848" cy="92211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Профиль образования педагогов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педагогов УДОД, 2013 г., 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565795"/>
              </p:ext>
            </p:extLst>
          </p:nvPr>
        </p:nvGraphicFramePr>
        <p:xfrm>
          <a:off x="0" y="1196752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2504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2474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Профиль образования педагогов УДОД: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распределение по ведомственной подчиненности учреждений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педагогов УДОД, 2013 г., %; педагоги, имеющие несколько образований, указывали все варианты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751919"/>
              </p:ext>
            </p:extLst>
          </p:nvPr>
        </p:nvGraphicFramePr>
        <p:xfrm>
          <a:off x="0" y="1340769"/>
          <a:ext cx="9144000" cy="5125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040"/>
                <a:gridCol w="1728192"/>
                <a:gridCol w="1368152"/>
                <a:gridCol w="1115616"/>
              </a:tblGrid>
              <a:tr h="6179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Отдел, управление, департамент, министерство и т.п.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спорта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 и педагогика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43,1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и искусство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Гуманитарные и социальные науки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Техника и технологии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Другое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Естественные науки и математика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Экономика и управление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Техника и технологии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Другое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242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2210"/>
            <a:ext cx="781236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Факторы мотивации работы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УДОД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ответы педагогов УДОД, 2013 г., 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771938"/>
              </p:ext>
            </p:extLst>
          </p:nvPr>
        </p:nvGraphicFramePr>
        <p:xfrm>
          <a:off x="107504" y="1268760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2015</a:t>
            </a:r>
            <a:endParaRPr lang="ru-RU" sz="1100" dirty="0">
              <a:solidFill>
                <a:prstClr val="white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9582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92211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443642"/>
              </p:ext>
            </p:extLst>
          </p:nvPr>
        </p:nvGraphicFramePr>
        <p:xfrm>
          <a:off x="0" y="-2"/>
          <a:ext cx="9144000" cy="7016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6"/>
                <a:gridCol w="792088"/>
                <a:gridCol w="1224136"/>
                <a:gridCol w="1296144"/>
                <a:gridCol w="1152128"/>
                <a:gridCol w="1043608"/>
              </a:tblGrid>
              <a:tr h="260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Тип поселения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 с населением свыше 1  млн жителей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 с населением от 100 тыс. до 1  млн жителей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 с населением до 100 тыс. жителей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Поселок городского типа + село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Характеристики условий трудовой деятельности, выступающие мотивами работы педагога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Нежесткий график работы, возможность регулировать интенсивность собственной занятости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32,8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32,5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271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Приемлемый размер зарплаты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461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Значительный по продолжительности отпуск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26,1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27,4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Возможность выйти на пенсию по выслуге лет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Высокая самостоятельность и независимость в выборе содержания программы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30,4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Творческий характер работы, возможность реализовать себя как творца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60,9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719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Возможность реализовать собственные интересы в профильной деятельности (искусство, спорт, техника, наука и т.д.)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23,6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479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Возможность общаться с детьми, реализовать себя как наставника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38,3</a:t>
                      </a:r>
                      <a:endParaRPr lang="ru-RU" sz="2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38,9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36,3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Возможность работать с яркими талантливыми детьми, помогать им в становлении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28,4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29,2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Гарантированная работа, низкая вероятность ее потерять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 возможности найти другую работу, нет навыков другой работы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04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2474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Прогноз педагогическими работниками УДОД изменений ситуации собственной трудовой деятельности через 2–3 года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педагогов УДОД, 2013 г.,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768716"/>
              </p:ext>
            </p:extLst>
          </p:nvPr>
        </p:nvGraphicFramePr>
        <p:xfrm>
          <a:off x="107504" y="1340768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732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2474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Прогноз педагогическими работниками УДОД изменений ситуации собственной трудовой деятельности через 2-3 года: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распределение ведомственной подчиненности учреждений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педагогов УДОД, 2013 г.,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103563"/>
              </p:ext>
            </p:extLst>
          </p:nvPr>
        </p:nvGraphicFramePr>
        <p:xfrm>
          <a:off x="0" y="1268760"/>
          <a:ext cx="90364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3365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24744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СООТНОШЕНИЕ ОПЛАТЫ ТРУДА  И УДОВЛЕТВОРЕННОСТИ ПЕДАГОГОВ В УДОД </a:t>
            </a:r>
            <a:b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педагогов УДОД, 2013 г., %)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1268760"/>
            <a:ext cx="4040188" cy="63976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Соотношение желаемого и реального уровней оплаты труда штатных педагогов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355976" y="1340768"/>
            <a:ext cx="4608512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педагогических работников перейти </a:t>
            </a:r>
            <a:r>
              <a:rPr lang="ru-RU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другую работу или вообще перестать работать</a:t>
            </a: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125898"/>
              </p:ext>
            </p:extLst>
          </p:nvPr>
        </p:nvGraphicFramePr>
        <p:xfrm>
          <a:off x="4283968" y="2132856"/>
          <a:ext cx="4608511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ubtitle 2"/>
          <p:cNvSpPr txBox="1">
            <a:spLocks/>
          </p:cNvSpPr>
          <p:nvPr/>
        </p:nvSpPr>
        <p:spPr bwMode="auto">
          <a:xfrm>
            <a:off x="12224" y="6467475"/>
            <a:ext cx="9131776" cy="39052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11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100" dirty="0" smtClean="0">
                <a:solidFill>
                  <a:prstClr val="white"/>
                </a:solidFill>
              </a:rPr>
              <a:t>201</a:t>
            </a:r>
            <a:r>
              <a:rPr lang="ru-RU" sz="1100" dirty="0">
                <a:solidFill>
                  <a:prstClr val="white"/>
                </a:solidFill>
              </a:rPr>
              <a:t>5</a:t>
            </a:r>
          </a:p>
          <a:p>
            <a:pPr algn="ctr">
              <a:spcBef>
                <a:spcPct val="20000"/>
              </a:spcBef>
            </a:pPr>
            <a:r>
              <a:rPr lang="en-US" sz="1100" dirty="0">
                <a:solidFill>
                  <a:prstClr val="white"/>
                </a:solidFill>
              </a:rPr>
              <a:t>www.hse.ru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endParaRPr kumimoji="1" lang="ru-RU" sz="11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96607"/>
              </p:ext>
            </p:extLst>
          </p:nvPr>
        </p:nvGraphicFramePr>
        <p:xfrm>
          <a:off x="251520" y="1988839"/>
          <a:ext cx="3960441" cy="3318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147"/>
                <a:gridCol w="1320147"/>
                <a:gridCol w="1320147"/>
              </a:tblGrid>
              <a:tr h="1032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Желаемый </a:t>
                      </a:r>
                      <a:r>
                        <a:rPr lang="ru-RU" sz="1800" dirty="0" smtClean="0">
                          <a:effectLst/>
                          <a:latin typeface="Times New Roman"/>
                          <a:cs typeface="Times New Roman"/>
                        </a:rPr>
                        <a:t>уровень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(руб.)</a:t>
                      </a:r>
                      <a:endParaRPr lang="ru-RU" sz="1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Суммы, заработанные в данном учреждении дополнительного образования в среднем за месяц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Соотношение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(ед.)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23" marR="66923" marT="0" marB="0"/>
                </a:tc>
              </a:tr>
              <a:tr h="103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32034,8</a:t>
                      </a:r>
                    </a:p>
                  </a:txBody>
                  <a:tcPr marL="66923" marR="6692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15015,5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0,47</a:t>
                      </a:r>
                    </a:p>
                  </a:txBody>
                  <a:tcPr marL="66923" marR="669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8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280368"/>
              </p:ext>
            </p:extLst>
          </p:nvPr>
        </p:nvGraphicFramePr>
        <p:xfrm>
          <a:off x="1" y="1268759"/>
          <a:ext cx="9143999" cy="5120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897"/>
                <a:gridCol w="1755618"/>
                <a:gridCol w="1682467"/>
                <a:gridCol w="1866017"/>
              </a:tblGrid>
              <a:tr h="81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респондентов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учреждений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субъектов РФ </a:t>
                      </a:r>
                    </a:p>
                  </a:txBody>
                  <a:tcPr/>
                </a:tc>
              </a:tr>
              <a:tr h="89173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детей, посещающих УДОД 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811120"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 УДОД (2012</a:t>
                      </a:r>
                      <a:r>
                        <a:rPr lang="en-US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 / </a:t>
                      </a: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 /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</a:t>
                      </a:r>
                      <a:r>
                        <a:rPr lang="en-US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6685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 УДОД(2013)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16170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школьников, занимающихся дополнительным образованием (2013)</a:t>
                      </a:r>
                    </a:p>
                    <a:p>
                      <a:pPr algn="just"/>
                      <a:endParaRPr lang="ru-RU" sz="2400" b="0" i="0" u="none" strike="noStrike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9675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осуществлено в рамках Программы фундаментальных исследований НИУ ВШЭ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 и 2013 гг.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Институт </a:t>
            </a:r>
            <a:r>
              <a:rPr lang="ru-RU" dirty="0"/>
              <a:t>образования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http://ioe.hse.ru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Мониторинг экономики образования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memo.hse.ru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380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21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967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Дополнительные занятия в дошкольном возрасте в зависимости </a:t>
            </a:r>
            <a:r>
              <a:rPr lang="ru-RU" sz="2000" b="1" dirty="0">
                <a:solidFill>
                  <a:schemeClr val="bg1"/>
                </a:solidFill>
              </a:rPr>
              <a:t>от </a:t>
            </a:r>
            <a:r>
              <a:rPr lang="ru-RU" sz="2000" b="1" dirty="0" smtClean="0">
                <a:solidFill>
                  <a:schemeClr val="bg1"/>
                </a:solidFill>
              </a:rPr>
              <a:t>уровня образования матери </a:t>
            </a:r>
            <a:r>
              <a:rPr lang="ru-RU" sz="2000" i="1" dirty="0" smtClean="0">
                <a:solidFill>
                  <a:schemeClr val="bg1"/>
                </a:solidFill>
              </a:rPr>
              <a:t>(доля, %)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0" y="6415088"/>
            <a:ext cx="9144000" cy="25427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000" dirty="0" smtClean="0">
                <a:solidFill>
                  <a:prstClr val="white"/>
                </a:solidFill>
              </a:rPr>
              <a:t>201</a:t>
            </a:r>
            <a:r>
              <a:rPr lang="ru-RU" sz="1000" dirty="0">
                <a:solidFill>
                  <a:prstClr val="white"/>
                </a:solidFill>
              </a:rPr>
              <a:t>5</a:t>
            </a:r>
            <a:endParaRPr kumimoji="1" lang="ru-RU" sz="1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детей, посещающих дополнительные занятия (2013/2014 учебный год)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946031"/>
              </p:ext>
            </p:extLst>
          </p:nvPr>
        </p:nvGraphicFramePr>
        <p:xfrm>
          <a:off x="467544" y="1988840"/>
          <a:ext cx="835292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588224" y="2852936"/>
            <a:ext cx="648072" cy="2880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967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Посещение дополнительных занятий по иностранным языкам в зависимости </a:t>
            </a:r>
            <a:r>
              <a:rPr lang="ru-RU" sz="2000" b="1" dirty="0">
                <a:solidFill>
                  <a:schemeClr val="bg1"/>
                </a:solidFill>
              </a:rPr>
              <a:t>от </a:t>
            </a:r>
            <a:r>
              <a:rPr lang="ru-RU" sz="2000" b="1" dirty="0" smtClean="0">
                <a:solidFill>
                  <a:schemeClr val="bg1"/>
                </a:solidFill>
              </a:rPr>
              <a:t>материального положения семьи </a:t>
            </a:r>
            <a:r>
              <a:rPr lang="ru-RU" sz="2000" i="1" dirty="0" smtClean="0">
                <a:solidFill>
                  <a:schemeClr val="bg1"/>
                </a:solidFill>
              </a:rPr>
              <a:t>(доля, %)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0" y="6415088"/>
            <a:ext cx="9144000" cy="25427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000" dirty="0" smtClean="0">
                <a:solidFill>
                  <a:prstClr val="white"/>
                </a:solidFill>
              </a:rPr>
              <a:t>201</a:t>
            </a:r>
            <a:r>
              <a:rPr lang="ru-RU" sz="1000" dirty="0">
                <a:solidFill>
                  <a:prstClr val="white"/>
                </a:solidFill>
              </a:rPr>
              <a:t>5</a:t>
            </a:r>
            <a:endParaRPr kumimoji="1" lang="ru-RU" sz="1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детей, посещающих дополнительные занятия (2013/2014 учебный год)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497861"/>
              </p:ext>
            </p:extLst>
          </p:nvPr>
        </p:nvGraphicFramePr>
        <p:xfrm>
          <a:off x="611560" y="1844824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790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967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Посещение дополнительных занятий по школьным предметам в зависимости </a:t>
            </a:r>
            <a:r>
              <a:rPr lang="ru-RU" sz="2000" b="1" dirty="0">
                <a:solidFill>
                  <a:schemeClr val="bg1"/>
                </a:solidFill>
              </a:rPr>
              <a:t>от </a:t>
            </a:r>
            <a:r>
              <a:rPr lang="ru-RU" sz="2000" b="1" dirty="0" smtClean="0">
                <a:solidFill>
                  <a:schemeClr val="bg1"/>
                </a:solidFill>
              </a:rPr>
              <a:t>материального положения семьи </a:t>
            </a:r>
            <a:r>
              <a:rPr lang="ru-RU" sz="2000" i="1" dirty="0" smtClean="0">
                <a:solidFill>
                  <a:schemeClr val="bg1"/>
                </a:solidFill>
              </a:rPr>
              <a:t>(доля, %)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0" y="6415088"/>
            <a:ext cx="9144000" cy="25427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000" dirty="0" smtClean="0">
                <a:solidFill>
                  <a:prstClr val="white"/>
                </a:solidFill>
              </a:rPr>
              <a:t>201</a:t>
            </a:r>
            <a:r>
              <a:rPr lang="ru-RU" sz="1000" dirty="0">
                <a:solidFill>
                  <a:prstClr val="white"/>
                </a:solidFill>
              </a:rPr>
              <a:t>4</a:t>
            </a:r>
            <a:endParaRPr kumimoji="1" lang="ru-RU" sz="1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детей, посещающих дополнительные занятия (2013/2014 учебный год)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603916"/>
              </p:ext>
            </p:extLst>
          </p:nvPr>
        </p:nvGraphicFramePr>
        <p:xfrm>
          <a:off x="539552" y="1916832"/>
          <a:ext cx="82089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89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967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Посещение спортивных секций в зависимости </a:t>
            </a:r>
            <a:r>
              <a:rPr lang="ru-RU" sz="2000" b="1" dirty="0">
                <a:solidFill>
                  <a:schemeClr val="bg1"/>
                </a:solidFill>
              </a:rPr>
              <a:t>от </a:t>
            </a:r>
            <a:r>
              <a:rPr lang="ru-RU" sz="2000" b="1" dirty="0" smtClean="0">
                <a:solidFill>
                  <a:schemeClr val="bg1"/>
                </a:solidFill>
              </a:rPr>
              <a:t>материального положения семьи </a:t>
            </a:r>
            <a:r>
              <a:rPr lang="ru-RU" sz="2000" i="1" dirty="0" smtClean="0">
                <a:solidFill>
                  <a:schemeClr val="bg1"/>
                </a:solidFill>
              </a:rPr>
              <a:t>(доля, %)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0" y="6415088"/>
            <a:ext cx="9144000" cy="25427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000" dirty="0" smtClean="0">
                <a:solidFill>
                  <a:prstClr val="white"/>
                </a:solidFill>
              </a:rPr>
              <a:t>201</a:t>
            </a:r>
            <a:r>
              <a:rPr lang="ru-RU" sz="1000" dirty="0">
                <a:solidFill>
                  <a:prstClr val="white"/>
                </a:solidFill>
              </a:rPr>
              <a:t>5</a:t>
            </a:r>
            <a:endParaRPr kumimoji="1" lang="ru-RU" sz="1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детей, посещающих дополнительные занятия (2013/2014 учебный год)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293062"/>
              </p:ext>
            </p:extLst>
          </p:nvPr>
        </p:nvGraphicFramePr>
        <p:xfrm>
          <a:off x="323528" y="198884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38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812360" cy="11967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Дополнительные занятия в художественной школе, искусством в зависимости </a:t>
            </a:r>
            <a:r>
              <a:rPr lang="ru-RU" sz="2000" b="1" dirty="0">
                <a:solidFill>
                  <a:schemeClr val="bg1"/>
                </a:solidFill>
              </a:rPr>
              <a:t>от </a:t>
            </a:r>
            <a:r>
              <a:rPr lang="ru-RU" sz="2000" b="1" dirty="0" smtClean="0">
                <a:solidFill>
                  <a:schemeClr val="bg1"/>
                </a:solidFill>
              </a:rPr>
              <a:t>уровня образования матери </a:t>
            </a:r>
            <a:r>
              <a:rPr lang="ru-RU" sz="2000" i="1" dirty="0" smtClean="0">
                <a:solidFill>
                  <a:schemeClr val="bg1"/>
                </a:solidFill>
              </a:rPr>
              <a:t>(доля, %)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0" y="6415088"/>
            <a:ext cx="9144000" cy="25427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000" dirty="0">
                <a:solidFill>
                  <a:prstClr val="white"/>
                </a:solidFill>
              </a:rPr>
              <a:t>Высшая школа экономики, Москва, </a:t>
            </a:r>
            <a:r>
              <a:rPr lang="ru-RU" sz="1000" dirty="0" smtClean="0">
                <a:solidFill>
                  <a:prstClr val="white"/>
                </a:solidFill>
              </a:rPr>
              <a:t>201</a:t>
            </a:r>
            <a:r>
              <a:rPr lang="ru-RU" sz="1000" dirty="0">
                <a:solidFill>
                  <a:prstClr val="white"/>
                </a:solidFill>
              </a:rPr>
              <a:t>5</a:t>
            </a:r>
            <a:endParaRPr kumimoji="1" lang="ru-RU" sz="1000" dirty="0">
              <a:solidFill>
                <a:prstClr val="white"/>
              </a:solidFill>
              <a:latin typeface="Myriad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Родители детей, посещающих дополнительные занятия (2013/2014 учебный год)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029416"/>
              </p:ext>
            </p:extLst>
          </p:nvPr>
        </p:nvGraphicFramePr>
        <p:xfrm>
          <a:off x="395536" y="1844824"/>
          <a:ext cx="84969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48064" y="2780928"/>
            <a:ext cx="1152128" cy="36004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19675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Кадровый профиль УДОД различной организационно-правовой формы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(МЭО, руководители УДОД, 2013г.)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197082"/>
              </p:ext>
            </p:extLst>
          </p:nvPr>
        </p:nvGraphicFramePr>
        <p:xfrm>
          <a:off x="467544" y="1700808"/>
          <a:ext cx="8291273" cy="292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576"/>
                <a:gridCol w="1080120"/>
                <a:gridCol w="1090468"/>
                <a:gridCol w="936109"/>
              </a:tblGrid>
              <a:tr h="33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АУ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с высшим ПО,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l" fontAlgn="ctr"/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76,6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70,2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83,3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5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 до  30 лет, 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l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65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Заработная плата,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132694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19404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996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1075</Words>
  <Application>Microsoft Office PowerPoint</Application>
  <PresentationFormat>Экран (4:3)</PresentationFormat>
  <Paragraphs>326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Тема Office</vt:lpstr>
      <vt:lpstr>1_Тема Office</vt:lpstr>
      <vt:lpstr>2_Тема Office</vt:lpstr>
      <vt:lpstr>3_Тема Office</vt:lpstr>
      <vt:lpstr>4_Тема Office</vt:lpstr>
      <vt:lpstr>Дополнительное образование детей "3D"  (по результатам опроса директоров и педагогов организаций дополнительного образования, родителей обучающихся)</vt:lpstr>
      <vt:lpstr>Докладчики </vt:lpstr>
      <vt:lpstr>Исследование осуществлено в рамках Программы фундаментальных исследований НИУ ВШЭ  в 2012 и 2013 гг.</vt:lpstr>
      <vt:lpstr>Дополнительные занятия в дошкольном возрасте в зависимости от уровня образования матери (доля, %) </vt:lpstr>
      <vt:lpstr>Посещение дополнительных занятий по иностранным языкам в зависимости от материального положения семьи (доля, %) </vt:lpstr>
      <vt:lpstr>Посещение дополнительных занятий по школьным предметам в зависимости от материального положения семьи (доля, %) </vt:lpstr>
      <vt:lpstr>Посещение спортивных секций в зависимости от материального положения семьи (доля, %) </vt:lpstr>
      <vt:lpstr>Дополнительные занятия в художественной школе, искусством в зависимости от уровня образования матери (доля, %) </vt:lpstr>
      <vt:lpstr>Кадровый профиль УДОД различной организационно-правовой формы (МЭО, руководители УДОД, 2013г.)</vt:lpstr>
      <vt:lpstr>«Экономический профиль» УДОД различной организационно-правовой формы (МЭО, руководители УДОД, 2013г.)</vt:lpstr>
      <vt:lpstr>Прогноз рисков, % (МЭО, руководители УДОД, 2013г.)</vt:lpstr>
      <vt:lpstr>«Два сословия»: государственные и муниципальные УДОД  (МЭО, руководители УДОД, 2013г.)</vt:lpstr>
      <vt:lpstr>Ведомственный профиль (МЭО, руководители УДОД, 2013г.)</vt:lpstr>
      <vt:lpstr>Доля обучающихся различных возрастных категорий (МЭО, руководители УДОД, 2013г.)</vt:lpstr>
      <vt:lpstr>Работа с детьми различных целевых групп (МЭО, педагоги УДОД, 2013г.)</vt:lpstr>
      <vt:lpstr>Работа с детьми с ограниченными возможностями здоровья   (МЭО, руководители УДОД, 2013г.)</vt:lpstr>
      <vt:lpstr>Работа с детьми с ограниченными возможностями здоровья (ответы руководители УДОД, 2013 г., %)</vt:lpstr>
      <vt:lpstr>ДОЛЯ СОВМЕСТИТЕЛЕЙ В РАЗЛИЧНЫХ ТИПАХ ОБРАЗОВАТЕЛЬНЫХ ОРГАНИЗАЦИЙ  (МЭО, руководители  УДОД, 2013 г.,  МЭО, руководители ОУ ),%</vt:lpstr>
      <vt:lpstr>Презентация PowerPoint</vt:lpstr>
      <vt:lpstr>Нагрузка педагогов  в учреждениях дополнительного образования детей  (ответы педагогов УДОД, 2013 г., %)</vt:lpstr>
      <vt:lpstr>Изменения в трудовой деятельности педагогов ОДО в  процессе их профессионализации</vt:lpstr>
      <vt:lpstr>Структура трудовой деятельности педагогических работников в учреждении дополнительного образования  (ответы педагогов УДОД, 2013 г., в час.)</vt:lpstr>
      <vt:lpstr>Профиль образования педагогов (ответы педагогов УДОД, 2013 г., %)</vt:lpstr>
      <vt:lpstr>Профиль образования педагогов УДОД:  распределение по ведомственной подчиненности учреждений  (ответы педагогов УДОД, 2013 г., %; педагоги, имеющие несколько образований, указывали все варианты)</vt:lpstr>
      <vt:lpstr>Факторы мотивации работы педагога УДОД  (ответы педагогов УДОД, 2013 г., %)</vt:lpstr>
      <vt:lpstr>Презентация PowerPoint</vt:lpstr>
      <vt:lpstr>Прогноз педагогическими работниками УДОД изменений ситуации собственной трудовой деятельности через 2–3 года (ответы педагогов УДОД, 2013 г., %)</vt:lpstr>
      <vt:lpstr>Прогноз педагогическими работниками УДОД изменений ситуации собственной трудовой деятельности через 2-3 года:  распределение ведомственной подчиненности учреждений  (ответы педагогов УДОД, 2013 г., %)</vt:lpstr>
      <vt:lpstr>СООТНОШЕНИЕ ОПЛАТЫ ТРУДА  И УДОВЛЕТВОРЕННОСТИ ПЕДАГОГОВ В УДОД  (ответы педагогов УДОД, 2013 г., %)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Пользователь Windows</cp:lastModifiedBy>
  <cp:revision>51</cp:revision>
  <dcterms:created xsi:type="dcterms:W3CDTF">2015-01-26T12:00:46Z</dcterms:created>
  <dcterms:modified xsi:type="dcterms:W3CDTF">2015-01-27T12:24:17Z</dcterms:modified>
</cp:coreProperties>
</file>