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2" r:id="rId4"/>
    <p:sldId id="281" r:id="rId5"/>
    <p:sldId id="274" r:id="rId6"/>
    <p:sldId id="280" r:id="rId7"/>
    <p:sldId id="275" r:id="rId8"/>
    <p:sldId id="285" r:id="rId9"/>
    <p:sldId id="277" r:id="rId10"/>
    <p:sldId id="273" r:id="rId11"/>
    <p:sldId id="268" r:id="rId12"/>
    <p:sldId id="261" r:id="rId13"/>
    <p:sldId id="278" r:id="rId14"/>
    <p:sldId id="262" r:id="rId15"/>
    <p:sldId id="279" r:id="rId16"/>
    <p:sldId id="283" r:id="rId17"/>
    <p:sldId id="270" r:id="rId18"/>
    <p:sldId id="284" r:id="rId19"/>
    <p:sldId id="272" r:id="rId20"/>
    <p:sldId id="269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Сравнение образовательных комплексов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Комплекс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Частота посещений уроков</c:v>
                </c:pt>
                <c:pt idx="1">
                  <c:v>Уровень доверия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0.27</c:v>
                </c:pt>
                <c:pt idx="1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Комплекс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Частота посещений уроков</c:v>
                </c:pt>
                <c:pt idx="1">
                  <c:v>Уровень доверия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0.25</c:v>
                </c:pt>
                <c:pt idx="1">
                  <c:v>0.85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9275232"/>
        <c:axId val="299276016"/>
      </c:barChart>
      <c:catAx>
        <c:axId val="2992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276016"/>
        <c:crosses val="autoZero"/>
        <c:auto val="1"/>
        <c:lblAlgn val="ctr"/>
        <c:lblOffset val="100"/>
        <c:noMultiLvlLbl val="0"/>
      </c:catAx>
      <c:valAx>
        <c:axId val="2992760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27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/>
              <a:t>Вертикальные</a:t>
            </a:r>
            <a:r>
              <a:rPr lang="ru-RU" sz="1800" b="1" baseline="0"/>
              <a:t> взаимодействия</a:t>
            </a:r>
            <a:endParaRPr lang="ru-RU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Комлекс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Лист2!$A$2:$A$4</c:f>
              <c:strCache>
                <c:ptCount val="3"/>
                <c:pt idx="0">
                  <c:v>Заведующие метод. объединениями</c:v>
                </c:pt>
                <c:pt idx="1">
                  <c:v>Заместители руководителя</c:v>
                </c:pt>
                <c:pt idx="2">
                  <c:v>Руководители структурных подразделений</c:v>
                </c:pt>
              </c:strCache>
            </c:strRef>
          </c:cat>
          <c:val>
            <c:numRef>
              <c:f>Лист2!$B$2:$B$4</c:f>
              <c:numCache>
                <c:formatCode>0%</c:formatCode>
                <c:ptCount val="3"/>
                <c:pt idx="0">
                  <c:v>0.17</c:v>
                </c:pt>
                <c:pt idx="1">
                  <c:v>0.13</c:v>
                </c:pt>
                <c:pt idx="2">
                  <c:v>0.28999999999999998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Комплекс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Лист2!$A$2:$A$4</c:f>
              <c:strCache>
                <c:ptCount val="3"/>
                <c:pt idx="0">
                  <c:v>Заведующие метод. объединениями</c:v>
                </c:pt>
                <c:pt idx="1">
                  <c:v>Заместители руководителя</c:v>
                </c:pt>
                <c:pt idx="2">
                  <c:v>Руководители структурных подразделений</c:v>
                </c:pt>
              </c:strCache>
            </c:strRef>
          </c:cat>
          <c:val>
            <c:numRef>
              <c:f>Лист2!$C$2:$C$4</c:f>
              <c:numCache>
                <c:formatCode>0%</c:formatCode>
                <c:ptCount val="3"/>
                <c:pt idx="0">
                  <c:v>0.19</c:v>
                </c:pt>
                <c:pt idx="1">
                  <c:v>0.12</c:v>
                </c:pt>
                <c:pt idx="2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9277192"/>
        <c:axId val="299276800"/>
      </c:barChart>
      <c:catAx>
        <c:axId val="29927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276800"/>
        <c:crosses val="autoZero"/>
        <c:auto val="1"/>
        <c:lblAlgn val="ctr"/>
        <c:lblOffset val="100"/>
        <c:noMultiLvlLbl val="0"/>
      </c:catAx>
      <c:valAx>
        <c:axId val="2992768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27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Доля сотрудников,</a:t>
            </a:r>
            <a:r>
              <a:rPr lang="ru-RU" sz="1600" b="1" baseline="0" dirty="0"/>
              <a:t> состоящих в </a:t>
            </a:r>
            <a:r>
              <a:rPr lang="ru-RU" sz="1600" b="1" baseline="0" dirty="0" smtClean="0"/>
              <a:t>профессиональных </a:t>
            </a:r>
            <a:r>
              <a:rPr lang="ru-RU" sz="1600" b="1" baseline="0" dirty="0"/>
              <a:t>командах</a:t>
            </a:r>
            <a:endParaRPr lang="ru-RU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Комплекс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Комплекс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0635344"/>
        <c:axId val="300634168"/>
      </c:barChart>
      <c:catAx>
        <c:axId val="30063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34168"/>
        <c:crosses val="autoZero"/>
        <c:auto val="1"/>
        <c:lblAlgn val="ctr"/>
        <c:lblOffset val="100"/>
        <c:noMultiLvlLbl val="0"/>
      </c:catAx>
      <c:valAx>
        <c:axId val="3006341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3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Частота</a:t>
            </a:r>
            <a:r>
              <a:rPr lang="ru-RU" sz="1600" b="1" baseline="0" dirty="0"/>
              <a:t> встреч команд</a:t>
            </a:r>
            <a:endParaRPr lang="ru-RU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Комплекс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Комплекс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Лист1!$B$7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9277584"/>
        <c:axId val="347314520"/>
      </c:barChart>
      <c:catAx>
        <c:axId val="29927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314520"/>
        <c:crosses val="autoZero"/>
        <c:auto val="1"/>
        <c:lblAlgn val="ctr"/>
        <c:lblOffset val="100"/>
        <c:noMultiLvlLbl val="0"/>
      </c:catAx>
      <c:valAx>
        <c:axId val="3473145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927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E74BCF-93CB-4ECD-8EF6-7E8E4C962F6B}" type="datetime1">
              <a:rPr lang="en-US"/>
              <a:pPr>
                <a:defRPr/>
              </a:pPr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ektoria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kukso@hs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Образовательные комплексы: </a:t>
            </a:r>
            <a:br>
              <a:rPr lang="ru-RU" sz="32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32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старые связи разрушены, </a:t>
            </a:r>
            <a:br>
              <a:rPr lang="ru-RU" sz="32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32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созданы ли новые?</a:t>
            </a:r>
            <a:endParaRPr lang="en-US" sz="32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Ушаков Константин Михайлович</a:t>
            </a:r>
          </a:p>
          <a:p>
            <a:pPr eaLnBrk="1" hangingPunct="1"/>
            <a:r>
              <a:rPr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Куксо</a:t>
            </a:r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Екатерина Николаевна</a:t>
            </a:r>
          </a:p>
          <a:p>
            <a:pPr eaLnBrk="1" hangingPunct="1"/>
            <a:endParaRPr lang="en-US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образования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НИУ ВШЭ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Команды существуют скорее на словах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517072"/>
              </p:ext>
            </p:extLst>
          </p:nvPr>
        </p:nvGraphicFramePr>
        <p:xfrm>
          <a:off x="0" y="1642820"/>
          <a:ext cx="5284922" cy="354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434565"/>
              </p:ext>
            </p:extLst>
          </p:nvPr>
        </p:nvGraphicFramePr>
        <p:xfrm>
          <a:off x="5083444" y="2789696"/>
          <a:ext cx="3549112" cy="240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87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0522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Взаимодействия между «ступенями» пока не работают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6" y="1428561"/>
            <a:ext cx="82538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21386F"/>
              </a:solidFill>
              <a:latin typeface="Myriad Pro"/>
            </a:endParaRPr>
          </a:p>
          <a:p>
            <a:r>
              <a:rPr lang="ru-RU" b="1" dirty="0" smtClean="0">
                <a:solidFill>
                  <a:srgbClr val="21386F"/>
                </a:solidFill>
                <a:latin typeface="Myriad Pro"/>
              </a:rPr>
              <a:t>              Комплекс 1                                                    Комплекс 2 </a:t>
            </a:r>
            <a:endParaRPr lang="en-US" b="1" dirty="0" smtClean="0">
              <a:solidFill>
                <a:srgbClr val="21386F"/>
              </a:solidFill>
              <a:latin typeface="Myriad Pro"/>
            </a:endParaRPr>
          </a:p>
          <a:p>
            <a:endParaRPr lang="en-US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dirty="0" smtClean="0">
              <a:solidFill>
                <a:srgbClr val="21386F"/>
              </a:solidFill>
              <a:latin typeface="Myriad Pro"/>
            </a:endParaRPr>
          </a:p>
          <a:p>
            <a:endParaRPr lang="en-US" dirty="0" smtClean="0">
              <a:solidFill>
                <a:srgbClr val="21386F"/>
              </a:solidFill>
              <a:latin typeface="Myriad Pro"/>
            </a:endParaRPr>
          </a:p>
          <a:p>
            <a:endParaRPr lang="en-US" dirty="0">
              <a:solidFill>
                <a:srgbClr val="21386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314354"/>
            <a:ext cx="4581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314355"/>
            <a:ext cx="4581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47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Интеграция проходит неравномерно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15" y="1477101"/>
            <a:ext cx="6145253" cy="411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11171" y="5665339"/>
            <a:ext cx="1542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386F"/>
                </a:solidFill>
                <a:latin typeface="Myriad Pro"/>
              </a:rPr>
              <a:t>Комплекс 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3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Интеграция проходит неравномерно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1171" y="5665339"/>
            <a:ext cx="1542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386F"/>
                </a:solidFill>
                <a:latin typeface="Myriad Pro"/>
              </a:rPr>
              <a:t>Комплекс </a:t>
            </a:r>
            <a:r>
              <a:rPr lang="ru-RU" b="1" dirty="0" smtClean="0">
                <a:solidFill>
                  <a:srgbClr val="21386F"/>
                </a:solidFill>
                <a:latin typeface="Myriad Pro"/>
              </a:rPr>
              <a:t>2 </a:t>
            </a:r>
            <a:endParaRPr lang="ru-RU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34332"/>
            <a:ext cx="6103426" cy="390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70102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588963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Связи </a:t>
            </a:r>
            <a:r>
              <a:rPr lang="ru-RU" sz="2800" b="1" dirty="0">
                <a:solidFill>
                  <a:schemeClr val="bg1"/>
                </a:solidFill>
                <a:latin typeface="Myriad Pro"/>
              </a:rPr>
              <a:t>замкнуты внутри школьных отделений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  <a:p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8167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3F82"/>
                </a:solidFill>
                <a:latin typeface="+mj-lt"/>
              </a:rPr>
              <a:t> </a:t>
            </a: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7170" name="Picture 2" descr="2015-11-18 19-12-19 Скриншот экр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2" y="1559017"/>
            <a:ext cx="6067451" cy="481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2250" y="5954022"/>
            <a:ext cx="1542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386F"/>
                </a:solidFill>
                <a:latin typeface="Myriad Pro"/>
              </a:rPr>
              <a:t>Комплекс 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05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70102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Связи </a:t>
            </a:r>
            <a:r>
              <a:rPr lang="ru-RU" sz="2800" b="1" dirty="0">
                <a:solidFill>
                  <a:schemeClr val="bg1"/>
                </a:solidFill>
                <a:latin typeface="Myriad Pro"/>
              </a:rPr>
              <a:t>замкнуты внутри школьных </a:t>
            </a:r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отделений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8167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3F82"/>
                </a:solidFill>
                <a:latin typeface="+mj-lt"/>
              </a:rPr>
              <a:t> </a:t>
            </a: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250" y="5954022"/>
            <a:ext cx="1542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386F"/>
                </a:solidFill>
                <a:latin typeface="Myriad Pro"/>
              </a:rPr>
              <a:t>Комплекс </a:t>
            </a:r>
            <a:r>
              <a:rPr lang="ru-RU" b="1" dirty="0" smtClean="0">
                <a:solidFill>
                  <a:srgbClr val="21386F"/>
                </a:solidFill>
                <a:latin typeface="Myriad Pro"/>
              </a:rPr>
              <a:t>2 </a:t>
            </a:r>
            <a:endParaRPr lang="ru-RU" dirty="0"/>
          </a:p>
        </p:txBody>
      </p:sp>
      <p:pic>
        <p:nvPicPr>
          <p:cNvPr id="8194" name="Picture 2" descr="2015-11-27 15-03-00 Скриншот экр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37" y="1322188"/>
            <a:ext cx="7185669" cy="500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71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Но сеть потенциальных связей шире, чем реальных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6" y="1428561"/>
            <a:ext cx="44510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b="1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sz="1600" dirty="0" smtClean="0">
              <a:solidFill>
                <a:srgbClr val="21386F"/>
              </a:solidFill>
              <a:latin typeface="Myriad Pro"/>
            </a:endParaRPr>
          </a:p>
          <a:p>
            <a:endParaRPr lang="en-US" sz="1600" dirty="0" smtClean="0">
              <a:solidFill>
                <a:srgbClr val="21386F"/>
              </a:solidFill>
              <a:latin typeface="Myriad Pro"/>
            </a:endParaRPr>
          </a:p>
          <a:p>
            <a:endParaRPr lang="en-US" sz="1600" dirty="0">
              <a:solidFill>
                <a:srgbClr val="21386F"/>
              </a:solidFill>
            </a:endParaRPr>
          </a:p>
        </p:txBody>
      </p:sp>
      <p:pic>
        <p:nvPicPr>
          <p:cNvPr id="14338" name="Picture 2" descr="2015-11-18 19-25-23 Скриншот экр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1" t="8096"/>
          <a:stretch>
            <a:fillRect/>
          </a:stretch>
        </p:blipFill>
        <p:spPr bwMode="auto">
          <a:xfrm>
            <a:off x="1428749" y="1306619"/>
            <a:ext cx="6444389" cy="542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009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28129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Чек-лист: как в вашей организации?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5" y="1428561"/>
            <a:ext cx="803068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600" b="1" dirty="0" smtClean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  <a:latin typeface="Myriad Pro"/>
              </a:rPr>
              <a:t>В школьных отделениях «прижилась» общая организационная культура (например, большинство осознает важность обмена опытом)</a:t>
            </a:r>
          </a:p>
          <a:p>
            <a:endParaRPr lang="ru-RU" dirty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  <a:latin typeface="Myriad Pro"/>
              </a:rPr>
              <a:t>Методические объединения выходят за пределы зданий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  <a:latin typeface="Myriad Pro"/>
              </a:rPr>
              <a:t>Школьные команды действительно встречаются</a:t>
            </a:r>
          </a:p>
          <a:p>
            <a:endParaRPr lang="ru-RU" dirty="0" smtClean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  <a:latin typeface="Myriad Pro"/>
              </a:rPr>
              <a:t>Учителя разных ступеней обмениваются опытом</a:t>
            </a:r>
            <a:endParaRPr lang="en-US" dirty="0" smtClean="0">
              <a:solidFill>
                <a:srgbClr val="21386F"/>
              </a:solidFill>
              <a:latin typeface="Myriad Pro"/>
            </a:endParaRPr>
          </a:p>
          <a:p>
            <a:endParaRPr lang="ru-RU" dirty="0" smtClean="0">
              <a:solidFill>
                <a:srgbClr val="2138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</a:rPr>
              <a:t>В каждом здании есть формальные/неформальные лидеры, с которыми у управленческой команды есть плотные связи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>
              <a:solidFill>
                <a:srgbClr val="2138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21386F"/>
                </a:solidFill>
              </a:rPr>
              <a:t>Профессиональное одиночество – скорее исключение, чем правило </a:t>
            </a:r>
            <a:endParaRPr lang="en-US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45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Управление связями: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примеры практик и идеи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6" y="1428561"/>
            <a:ext cx="843363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386F"/>
                </a:solidFill>
                <a:latin typeface="Myriad Pro"/>
              </a:rPr>
              <a:t>Усиление существующих связей</a:t>
            </a:r>
          </a:p>
          <a:p>
            <a:endParaRPr lang="ru-RU" sz="2000" dirty="0" smtClean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386F"/>
                </a:solidFill>
                <a:latin typeface="Myriad Pro"/>
              </a:rPr>
              <a:t>Образование </a:t>
            </a:r>
            <a:r>
              <a:rPr lang="ru-RU" sz="2000" dirty="0" smtClean="0">
                <a:solidFill>
                  <a:srgbClr val="21386F"/>
                </a:solidFill>
                <a:latin typeface="Myriad Pro"/>
              </a:rPr>
              <a:t>диад из невзаимных связей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21386F"/>
              </a:solidFill>
              <a:latin typeface="Myriad Pro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386F"/>
                </a:solidFill>
                <a:latin typeface="Myriad Pro"/>
              </a:rPr>
              <a:t>Посещение уроков как система (место, время, ответственные, культура) </a:t>
            </a:r>
            <a:endParaRPr lang="en-US" sz="2000" dirty="0" smtClean="0">
              <a:solidFill>
                <a:srgbClr val="21386F"/>
              </a:solidFill>
              <a:latin typeface="Myriad Pro"/>
            </a:endParaRPr>
          </a:p>
          <a:p>
            <a:endParaRPr lang="ru-RU" sz="2000" dirty="0" smtClean="0">
              <a:solidFill>
                <a:srgbClr val="2138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386F"/>
                </a:solidFill>
              </a:rPr>
              <a:t>Создание команд по интересам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2138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386F"/>
                </a:solidFill>
              </a:rPr>
              <a:t>Совместное обучение, направленное на проекты</a:t>
            </a:r>
            <a:endParaRPr lang="en-US" sz="2000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0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15102" y="428625"/>
            <a:ext cx="722393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Подробнее о социальном капитале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6" y="1428561"/>
            <a:ext cx="82538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dirty="0" smtClean="0">
              <a:solidFill>
                <a:srgbClr val="21386F"/>
              </a:solidFill>
              <a:latin typeface="Myriad Pro"/>
            </a:endParaRPr>
          </a:p>
          <a:p>
            <a:endParaRPr lang="en-US" dirty="0" smtClean="0">
              <a:solidFill>
                <a:srgbClr val="21386F"/>
              </a:solidFill>
              <a:latin typeface="Myriad Pro"/>
            </a:endParaRPr>
          </a:p>
          <a:p>
            <a:endParaRPr lang="en-US" dirty="0">
              <a:solidFill>
                <a:srgbClr val="21386F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70876" y="1428561"/>
            <a:ext cx="825381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21386F"/>
                </a:solidFill>
                <a:latin typeface="Myriad Pro"/>
                <a:hlinkClick r:id="rId3"/>
              </a:rPr>
              <a:t>www.direktoria.org</a:t>
            </a:r>
            <a:r>
              <a:rPr lang="en-US" sz="2000" b="1" dirty="0" smtClean="0">
                <a:solidFill>
                  <a:srgbClr val="21386F"/>
                </a:solidFill>
                <a:latin typeface="Myriad Pro"/>
              </a:rPr>
              <a:t> – </a:t>
            </a: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сервис для директоров, позволяющий самостоятельно провести исследование «Социальный капитал» + аналитические материалы по улучшению школ:</a:t>
            </a:r>
          </a:p>
          <a:p>
            <a:endParaRPr lang="ru-RU" sz="2000" b="1" dirty="0" smtClean="0">
              <a:solidFill>
                <a:srgbClr val="21386F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Школьные </a:t>
            </a:r>
            <a:r>
              <a:rPr lang="ru-RU" sz="2000" b="1" dirty="0">
                <a:solidFill>
                  <a:srgbClr val="21386F"/>
                </a:solidFill>
                <a:latin typeface="Myriad Pro"/>
              </a:rPr>
              <a:t>команды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1386F"/>
                </a:solidFill>
                <a:latin typeface="Myriad Pro"/>
              </a:rPr>
              <a:t>Лидерство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21386F"/>
                </a:solidFill>
                <a:latin typeface="Myriad Pro"/>
              </a:rPr>
              <a:t>Социальный капитал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Инновации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Сопротивление изменениям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Организационная </a:t>
            </a: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культура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Мотивация</a:t>
            </a:r>
            <a:endParaRPr lang="ru-RU" sz="2000" b="1" dirty="0" smtClean="0">
              <a:solidFill>
                <a:srgbClr val="21386F"/>
              </a:solidFill>
              <a:latin typeface="Myriad Pro"/>
            </a:endParaRPr>
          </a:p>
          <a:p>
            <a:endParaRPr lang="ru-RU" sz="2000" b="1" dirty="0" smtClean="0">
              <a:solidFill>
                <a:srgbClr val="21386F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+ Модули: документация, </a:t>
            </a: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ДОУ, муниципальны</a:t>
            </a:r>
            <a:r>
              <a:rPr lang="ru-RU" sz="2000" b="1" dirty="0" smtClean="0">
                <a:solidFill>
                  <a:srgbClr val="21386F"/>
                </a:solidFill>
                <a:latin typeface="Myriad Pro"/>
              </a:rPr>
              <a:t>е органы </a:t>
            </a:r>
            <a:endParaRPr lang="ru-RU" sz="2000" b="1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sz="1600" dirty="0" smtClean="0">
              <a:solidFill>
                <a:srgbClr val="21386F"/>
              </a:solidFill>
              <a:latin typeface="Myriad Pro"/>
            </a:endParaRPr>
          </a:p>
          <a:p>
            <a:endParaRPr lang="en-US" sz="1600" dirty="0" smtClean="0">
              <a:solidFill>
                <a:srgbClr val="21386F"/>
              </a:solidFill>
              <a:latin typeface="Myriad Pro"/>
            </a:endParaRPr>
          </a:p>
          <a:p>
            <a:endParaRPr lang="en-US" sz="1600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2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74470" y="404278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Чтобы повысить результаты, успешные директора …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9" y="1507885"/>
            <a:ext cx="877660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3F82"/>
                </a:solidFill>
              </a:rPr>
              <a:t>… привлекают и удерживают высококлассных педагогов</a:t>
            </a:r>
          </a:p>
          <a:p>
            <a:r>
              <a:rPr lang="ru-RU" sz="2200" b="1" dirty="0" smtClean="0">
                <a:solidFill>
                  <a:srgbClr val="003F82"/>
                </a:solidFill>
              </a:rPr>
              <a:t> </a:t>
            </a:r>
          </a:p>
          <a:p>
            <a:endParaRPr lang="ru-RU" sz="2200" b="1" i="1" dirty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en-US" sz="1400" dirty="0" smtClean="0"/>
              <a:t>Loeb </a:t>
            </a:r>
            <a:r>
              <a:rPr lang="en-US" sz="1400" dirty="0"/>
              <a:t>S. et al. (2012). Effective Schools: Teacher Hiring, Assignment, Development, and Retention. Education Finance and Policy, 7(3), pp. 269–304. </a:t>
            </a:r>
            <a:endParaRPr lang="ru-RU" sz="1400" dirty="0" smtClean="0"/>
          </a:p>
          <a:p>
            <a:endParaRPr lang="ru-RU" sz="1400" dirty="0" smtClean="0"/>
          </a:p>
          <a:p>
            <a:endParaRPr lang="ru-RU" b="1" dirty="0" smtClean="0">
              <a:solidFill>
                <a:srgbClr val="003F82"/>
              </a:solidFill>
            </a:endParaRPr>
          </a:p>
          <a:p>
            <a:pPr lvl="2"/>
            <a:endParaRPr lang="ru-RU" sz="2800" b="1" i="1" dirty="0">
              <a:solidFill>
                <a:srgbClr val="003F82"/>
              </a:solidFill>
            </a:endParaRPr>
          </a:p>
        </p:txBody>
      </p:sp>
      <p:pic>
        <p:nvPicPr>
          <p:cNvPr id="10242" name="Picture 2" descr="Просмотреть исходную картинк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025" y="2123268"/>
            <a:ext cx="5415875" cy="346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70876" y="1428561"/>
            <a:ext cx="8253810" cy="1363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r>
              <a:rPr lang="ru-RU" sz="4000" dirty="0" smtClean="0">
                <a:solidFill>
                  <a:srgbClr val="21386F"/>
                </a:solidFill>
                <a:latin typeface="Myriad Pro"/>
              </a:rPr>
              <a:t>Спасибо за внимание!</a:t>
            </a:r>
            <a:endParaRPr lang="en-US" sz="4000" dirty="0">
              <a:solidFill>
                <a:srgbClr val="21386F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r>
              <a:rPr lang="en-US" sz="2000" dirty="0" smtClean="0">
                <a:solidFill>
                  <a:srgbClr val="21386F"/>
                </a:solidFill>
                <a:latin typeface="Myriad Pro"/>
                <a:hlinkClick r:id="rId3"/>
              </a:rPr>
              <a:t>kkukso@hse.ru</a:t>
            </a:r>
            <a:r>
              <a:rPr lang="en-US" sz="2000" dirty="0" smtClean="0">
                <a:solidFill>
                  <a:srgbClr val="21386F"/>
                </a:solidFill>
                <a:latin typeface="Myriad Pro"/>
              </a:rPr>
              <a:t> </a:t>
            </a:r>
            <a:endParaRPr lang="ru-RU" sz="2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>
              <a:solidFill>
                <a:srgbClr val="21386F"/>
              </a:solidFill>
              <a:latin typeface="Myriad Pro"/>
            </a:endParaRPr>
          </a:p>
          <a:p>
            <a:pPr algn="ctr"/>
            <a:endParaRPr lang="ru-RU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sz="4000" dirty="0" smtClean="0">
              <a:solidFill>
                <a:srgbClr val="21386F"/>
              </a:solidFill>
              <a:latin typeface="Myriad Pro"/>
            </a:endParaRPr>
          </a:p>
          <a:p>
            <a:pPr algn="ctr"/>
            <a:endParaRPr lang="en-US" sz="4000" dirty="0" smtClean="0">
              <a:solidFill>
                <a:srgbClr val="21386F"/>
              </a:solidFill>
              <a:latin typeface="Myriad Pro"/>
            </a:endParaRPr>
          </a:p>
          <a:p>
            <a:endParaRPr lang="en-US" sz="4000" dirty="0" smtClean="0">
              <a:solidFill>
                <a:srgbClr val="21386F"/>
              </a:solidFill>
              <a:latin typeface="Myriad Pro"/>
            </a:endParaRPr>
          </a:p>
          <a:p>
            <a:endParaRPr lang="en-US" sz="4000" dirty="0">
              <a:solidFill>
                <a:srgbClr val="21386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4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674470" y="404278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Чтобы повысить результаты, успешные директора …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2249" y="1450735"/>
            <a:ext cx="8776607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3F82"/>
                </a:solidFill>
              </a:rPr>
              <a:t>… создают организационную культуру и условия, при которых сотрудники учатся друг у друга («выходят из зоны комфорта») </a:t>
            </a:r>
            <a:endParaRPr lang="ru-RU" sz="2200" b="1" i="1" dirty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2200" b="1" dirty="0">
              <a:solidFill>
                <a:srgbClr val="003F82"/>
              </a:solidFill>
            </a:endParaRPr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err="1"/>
              <a:t>Барбер</a:t>
            </a:r>
            <a:r>
              <a:rPr lang="ru-RU" sz="1400" dirty="0"/>
              <a:t> М., </a:t>
            </a:r>
            <a:r>
              <a:rPr lang="ru-RU" sz="1400" dirty="0" err="1"/>
              <a:t>Муршед</a:t>
            </a:r>
            <a:r>
              <a:rPr lang="ru-RU" sz="1400" dirty="0"/>
              <a:t> М. Создавая будущее : как хорошие образовательные системы могут стать еще более эффективными в следующем // Вопросы образования. 2010. Т. 3. С. 5–31.</a:t>
            </a:r>
            <a:endParaRPr lang="ru-RU" sz="1400" dirty="0" smtClean="0"/>
          </a:p>
          <a:p>
            <a:endParaRPr lang="ru-RU" b="1" dirty="0" smtClean="0">
              <a:solidFill>
                <a:srgbClr val="003F82"/>
              </a:solidFill>
            </a:endParaRPr>
          </a:p>
          <a:p>
            <a:pPr lvl="2"/>
            <a:endParaRPr lang="ru-RU" sz="2800" b="1" i="1" dirty="0">
              <a:solidFill>
                <a:srgbClr val="003F82"/>
              </a:solidFill>
            </a:endParaRPr>
          </a:p>
        </p:txBody>
      </p:sp>
      <p:pic>
        <p:nvPicPr>
          <p:cNvPr id="11266" name="Picture 2" descr="Просмотреть исходную картинк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92" y="2399940"/>
            <a:ext cx="3505882" cy="323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4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Что мы изучали?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49" y="1507885"/>
            <a:ext cx="877660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Профессиональные взаимодействия</a:t>
            </a:r>
            <a:endParaRPr lang="ru-RU" sz="2200" b="1" dirty="0" smtClean="0">
              <a:solidFill>
                <a:srgbClr val="003F82"/>
              </a:solidFill>
            </a:endParaRPr>
          </a:p>
          <a:p>
            <a:endParaRPr lang="ru-RU" sz="2200" b="1" dirty="0" smtClean="0">
              <a:solidFill>
                <a:srgbClr val="003F8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3F82"/>
                </a:solidFill>
              </a:rPr>
              <a:t>уровень доверия и отношение к взаимодействиям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3F82"/>
                </a:solidFill>
              </a:rPr>
              <a:t>посещения уроков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3F82"/>
                </a:solidFill>
              </a:rPr>
              <a:t>р</a:t>
            </a:r>
            <a:r>
              <a:rPr lang="ru-RU" sz="2200" b="1" dirty="0" smtClean="0">
                <a:solidFill>
                  <a:srgbClr val="003F82"/>
                </a:solidFill>
              </a:rPr>
              <a:t>абота команд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3F82"/>
                </a:solidFill>
              </a:rPr>
              <a:t>в</a:t>
            </a:r>
            <a:r>
              <a:rPr lang="ru-RU" sz="2200" b="1" dirty="0" smtClean="0">
                <a:solidFill>
                  <a:srgbClr val="003F82"/>
                </a:solidFill>
              </a:rPr>
              <a:t>ертикальные и горизонтальные связи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3F82"/>
                </a:solidFill>
              </a:rPr>
              <a:t>д</a:t>
            </a:r>
            <a:r>
              <a:rPr lang="ru-RU" sz="2200" b="1" dirty="0" smtClean="0">
                <a:solidFill>
                  <a:srgbClr val="003F82"/>
                </a:solidFill>
              </a:rPr>
              <a:t>еятельность методических объединений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3F82"/>
                </a:solidFill>
              </a:rPr>
              <a:t>п</a:t>
            </a:r>
            <a:r>
              <a:rPr lang="ru-RU" sz="2200" b="1" dirty="0" smtClean="0">
                <a:solidFill>
                  <a:srgbClr val="003F82"/>
                </a:solidFill>
              </a:rPr>
              <a:t>реемственность ступеней 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rgbClr val="003F82"/>
                </a:solidFill>
              </a:rPr>
              <a:t>с</a:t>
            </a:r>
            <a:r>
              <a:rPr lang="ru-RU" sz="2200" b="1" dirty="0" smtClean="0">
                <a:solidFill>
                  <a:srgbClr val="003F82"/>
                </a:solidFill>
              </a:rPr>
              <a:t>труктура профессиональных связей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b="1" dirty="0">
              <a:solidFill>
                <a:srgbClr val="003F82"/>
              </a:solidFill>
            </a:endParaRPr>
          </a:p>
          <a:p>
            <a:pPr lvl="2"/>
            <a:endParaRPr lang="ru-RU" sz="2800" b="1" i="1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/>
              </a:rPr>
              <a:t>Разница между комплексами не так велика…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092665"/>
              </p:ext>
            </p:extLst>
          </p:nvPr>
        </p:nvGraphicFramePr>
        <p:xfrm>
          <a:off x="1707720" y="1630819"/>
          <a:ext cx="6227412" cy="4144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15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25030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… как разница между структурными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подразделениями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229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81" y="1673816"/>
            <a:ext cx="6710766" cy="428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0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51779" cy="2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Посещения уроков многими воспринимаются как «нечто угрожающее»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331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93849"/>
            <a:ext cx="5993081" cy="41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9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51779" cy="2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Myriad Pro"/>
              </a:rPr>
              <a:t>Рукструки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 пока не «списаны»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854473"/>
              </p:ext>
            </p:extLst>
          </p:nvPr>
        </p:nvGraphicFramePr>
        <p:xfrm>
          <a:off x="1428751" y="1680692"/>
          <a:ext cx="6025342" cy="442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5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015-11-18 18-12-13 Скриншот экран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9" t="1159" b="1907"/>
          <a:stretch/>
        </p:blipFill>
        <p:spPr bwMode="auto">
          <a:xfrm>
            <a:off x="2327275" y="1532046"/>
            <a:ext cx="5687878" cy="487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71337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2596" y="193320"/>
            <a:ext cx="6811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Методические объединения не выходят за границы своих отделений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882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545</Words>
  <Application>Microsoft Office PowerPoint</Application>
  <PresentationFormat>Экран (4:3)</PresentationFormat>
  <Paragraphs>200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Myriad Pro</vt:lpstr>
      <vt:lpstr>Myriad Pro Semibold</vt:lpstr>
      <vt:lpstr>Wingdings</vt:lpstr>
      <vt:lpstr>Office Theme</vt:lpstr>
      <vt:lpstr>Образовательные комплексы:  старые связи разрушены,  созданы ли новые?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Kate Kukso</cp:lastModifiedBy>
  <cp:revision>82</cp:revision>
  <dcterms:created xsi:type="dcterms:W3CDTF">2010-09-30T07:07:58Z</dcterms:created>
  <dcterms:modified xsi:type="dcterms:W3CDTF">2015-12-04T11:03:27Z</dcterms:modified>
</cp:coreProperties>
</file>