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9" r:id="rId3"/>
    <p:sldId id="264" r:id="rId4"/>
    <p:sldId id="273" r:id="rId5"/>
    <p:sldId id="261" r:id="rId6"/>
    <p:sldId id="267" r:id="rId7"/>
    <p:sldId id="269" r:id="rId8"/>
    <p:sldId id="268" r:id="rId9"/>
    <p:sldId id="266" r:id="rId10"/>
    <p:sldId id="270" r:id="rId11"/>
    <p:sldId id="262" r:id="rId12"/>
    <p:sldId id="271" r:id="rId13"/>
    <p:sldId id="272" r:id="rId14"/>
    <p:sldId id="265" r:id="rId15"/>
    <p:sldId id="277" r:id="rId16"/>
    <p:sldId id="275" r:id="rId17"/>
    <p:sldId id="276" r:id="rId18"/>
    <p:sldId id="263" r:id="rId19"/>
    <p:sldId id="278" r:id="rId20"/>
    <p:sldId id="258" r:id="rId21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F82"/>
    <a:srgbClr val="21386F"/>
    <a:srgbClr val="1C2A5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E9639D4-E3E2-4D34-9284-5A2195B3D0D7}" styleName="Светлый стиль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793D81CF-94F2-401A-BA57-92F5A7B2D0C5}" styleName="Средний стиль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1860" y="-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40;&#1083;&#1105;&#1085;&#1072;\Desktop\HSE\&#1052;&#1040;&#1043;&#1048;&#1057;&#1058;&#1056;&#1040;&#1058;&#1059;&#1056;&#1040;\&#1050;&#1091;&#1088;&#1089;&#1086;&#1074;&#1072;&#1103;\RUS_&#1091;&#1095;&#1080;&#1090;&#1077;&#1083;&#1100;\&#1095;&#1077;&#1088;&#1085;&#1086;&#1074;&#1080;&#1082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W391926\AppData\Local\Temp\Z00826WS.TXT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400" dirty="0" smtClean="0"/>
              <a:t>Russian 8-grade students in</a:t>
            </a:r>
            <a:r>
              <a:rPr lang="ru-RU" sz="1400" dirty="0" smtClean="0"/>
              <a:t> </a:t>
            </a:r>
            <a:r>
              <a:rPr lang="en-US" sz="1400" dirty="0" smtClean="0"/>
              <a:t>TIMSS, average math scores</a:t>
            </a:r>
            <a:endParaRPr lang="ru-RU" sz="1400" dirty="0"/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6523840769903761"/>
          <c:y val="0.22305555555555556"/>
          <c:w val="0.67126640419947758"/>
          <c:h val="0.64315616797900266"/>
        </c:manualLayout>
      </c:layout>
      <c:lineChart>
        <c:grouping val="standard"/>
        <c:varyColors val="0"/>
        <c:ser>
          <c:idx val="0"/>
          <c:order val="0"/>
          <c:tx>
            <c:v>средний балл по математике</c:v>
          </c:tx>
          <c:cat>
            <c:numRef>
              <c:f>Лист1!$L$6:$L$11</c:f>
              <c:numCache>
                <c:formatCode>General</c:formatCode>
                <c:ptCount val="6"/>
                <c:pt idx="0">
                  <c:v>1995</c:v>
                </c:pt>
                <c:pt idx="1">
                  <c:v>1999</c:v>
                </c:pt>
                <c:pt idx="2">
                  <c:v>2003</c:v>
                </c:pt>
                <c:pt idx="3">
                  <c:v>2007</c:v>
                </c:pt>
                <c:pt idx="4">
                  <c:v>2011</c:v>
                </c:pt>
              </c:numCache>
            </c:numRef>
          </c:cat>
          <c:val>
            <c:numRef>
              <c:f>Лист1!$M$6:$M$10</c:f>
              <c:numCache>
                <c:formatCode>General</c:formatCode>
                <c:ptCount val="5"/>
                <c:pt idx="0">
                  <c:v>535</c:v>
                </c:pt>
                <c:pt idx="1">
                  <c:v>526</c:v>
                </c:pt>
                <c:pt idx="2">
                  <c:v>508</c:v>
                </c:pt>
                <c:pt idx="3">
                  <c:v>512</c:v>
                </c:pt>
                <c:pt idx="4">
                  <c:v>539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7258752"/>
        <c:axId val="86670080"/>
      </c:lineChart>
      <c:catAx>
        <c:axId val="372587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86670080"/>
        <c:crosses val="autoZero"/>
        <c:auto val="1"/>
        <c:lblAlgn val="ctr"/>
        <c:lblOffset val="100"/>
        <c:noMultiLvlLbl val="0"/>
      </c:catAx>
      <c:valAx>
        <c:axId val="86670080"/>
        <c:scaling>
          <c:orientation val="minMax"/>
        </c:scaling>
        <c:delete val="0"/>
        <c:axPos val="l"/>
        <c:majorGridlines>
          <c:spPr>
            <a:ln>
              <a:solidFill>
                <a:schemeClr val="accent1"/>
              </a:solidFill>
            </a:ln>
          </c:spPr>
        </c:majorGridlines>
        <c:numFmt formatCode="General" sourceLinked="1"/>
        <c:majorTickMark val="out"/>
        <c:minorTickMark val="none"/>
        <c:tickLblPos val="nextTo"/>
        <c:crossAx val="37258752"/>
        <c:crosses val="autoZero"/>
        <c:crossBetween val="between"/>
      </c:valAx>
      <c:spPr>
        <a:ln>
          <a:solidFill>
            <a:schemeClr val="accent1"/>
          </a:solidFill>
        </a:ln>
      </c:spPr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 b="1" i="0">
                <a:latin typeface="Arial"/>
                <a:ea typeface="Arial"/>
                <a:cs typeface="Arial"/>
              </a:defRPr>
            </a:pPr>
            <a:r>
              <a:rPr lang="en-US"/>
              <a:t>Person DIF plot (DIF=$S3W1)</a:t>
            </a:r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v>Russia</c:v>
          </c:tx>
          <c:spPr>
            <a:ln>
              <a:solidFill>
                <a:srgbClr val="000000"/>
              </a:solidFill>
              <a:prstDash val="solid"/>
            </a:ln>
          </c:spPr>
          <c:marker>
            <c:spPr>
              <a:ln>
                <a:solidFill>
                  <a:srgbClr val="000000"/>
                </a:solidFill>
                <a:prstDash val="solid"/>
              </a:ln>
            </c:spPr>
          </c:marker>
          <c:cat>
            <c:numRef>
              <c:f>Worksheet!$A$4:$A$69</c:f>
              <c:numCache>
                <c:formatCode>General</c:formatCode>
                <c:ptCount val="66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5</c:v>
                </c:pt>
                <c:pt idx="4">
                  <c:v>6</c:v>
                </c:pt>
                <c:pt idx="5">
                  <c:v>7</c:v>
                </c:pt>
                <c:pt idx="6">
                  <c:v>8</c:v>
                </c:pt>
                <c:pt idx="7">
                  <c:v>9</c:v>
                </c:pt>
                <c:pt idx="8">
                  <c:v>10</c:v>
                </c:pt>
                <c:pt idx="9">
                  <c:v>11</c:v>
                </c:pt>
                <c:pt idx="10">
                  <c:v>12</c:v>
                </c:pt>
                <c:pt idx="11">
                  <c:v>13</c:v>
                </c:pt>
                <c:pt idx="12">
                  <c:v>14</c:v>
                </c:pt>
                <c:pt idx="13">
                  <c:v>15</c:v>
                </c:pt>
                <c:pt idx="14">
                  <c:v>16</c:v>
                </c:pt>
                <c:pt idx="15">
                  <c:v>17</c:v>
                </c:pt>
                <c:pt idx="16">
                  <c:v>18</c:v>
                </c:pt>
                <c:pt idx="17">
                  <c:v>19</c:v>
                </c:pt>
                <c:pt idx="18">
                  <c:v>20</c:v>
                </c:pt>
                <c:pt idx="19">
                  <c:v>21</c:v>
                </c:pt>
                <c:pt idx="20">
                  <c:v>22</c:v>
                </c:pt>
                <c:pt idx="21">
                  <c:v>23</c:v>
                </c:pt>
                <c:pt idx="22">
                  <c:v>24</c:v>
                </c:pt>
                <c:pt idx="23">
                  <c:v>25</c:v>
                </c:pt>
                <c:pt idx="24">
                  <c:v>26</c:v>
                </c:pt>
                <c:pt idx="25">
                  <c:v>27</c:v>
                </c:pt>
                <c:pt idx="26">
                  <c:v>28</c:v>
                </c:pt>
                <c:pt idx="27">
                  <c:v>30</c:v>
                </c:pt>
                <c:pt idx="28">
                  <c:v>31</c:v>
                </c:pt>
                <c:pt idx="29">
                  <c:v>32</c:v>
                </c:pt>
                <c:pt idx="30">
                  <c:v>33</c:v>
                </c:pt>
                <c:pt idx="31">
                  <c:v>34</c:v>
                </c:pt>
                <c:pt idx="32">
                  <c:v>35</c:v>
                </c:pt>
                <c:pt idx="33">
                  <c:v>36</c:v>
                </c:pt>
                <c:pt idx="34">
                  <c:v>37</c:v>
                </c:pt>
                <c:pt idx="35">
                  <c:v>38</c:v>
                </c:pt>
                <c:pt idx="36">
                  <c:v>39</c:v>
                </c:pt>
                <c:pt idx="37">
                  <c:v>40</c:v>
                </c:pt>
                <c:pt idx="38">
                  <c:v>43</c:v>
                </c:pt>
                <c:pt idx="39">
                  <c:v>45</c:v>
                </c:pt>
                <c:pt idx="40">
                  <c:v>46</c:v>
                </c:pt>
                <c:pt idx="41">
                  <c:v>47</c:v>
                </c:pt>
                <c:pt idx="42">
                  <c:v>48</c:v>
                </c:pt>
                <c:pt idx="43">
                  <c:v>49</c:v>
                </c:pt>
                <c:pt idx="44">
                  <c:v>50</c:v>
                </c:pt>
                <c:pt idx="45">
                  <c:v>51</c:v>
                </c:pt>
                <c:pt idx="46">
                  <c:v>52</c:v>
                </c:pt>
                <c:pt idx="47">
                  <c:v>53</c:v>
                </c:pt>
                <c:pt idx="48">
                  <c:v>54</c:v>
                </c:pt>
                <c:pt idx="49">
                  <c:v>55</c:v>
                </c:pt>
                <c:pt idx="50">
                  <c:v>56</c:v>
                </c:pt>
                <c:pt idx="51">
                  <c:v>58</c:v>
                </c:pt>
                <c:pt idx="52">
                  <c:v>59</c:v>
                </c:pt>
                <c:pt idx="53">
                  <c:v>60</c:v>
                </c:pt>
                <c:pt idx="54">
                  <c:v>61</c:v>
                </c:pt>
                <c:pt idx="55">
                  <c:v>62</c:v>
                </c:pt>
                <c:pt idx="56">
                  <c:v>63</c:v>
                </c:pt>
                <c:pt idx="57">
                  <c:v>64</c:v>
                </c:pt>
                <c:pt idx="58">
                  <c:v>65</c:v>
                </c:pt>
                <c:pt idx="59">
                  <c:v>66</c:v>
                </c:pt>
                <c:pt idx="60">
                  <c:v>67</c:v>
                </c:pt>
                <c:pt idx="61">
                  <c:v>68</c:v>
                </c:pt>
                <c:pt idx="62">
                  <c:v>69</c:v>
                </c:pt>
                <c:pt idx="63">
                  <c:v>70</c:v>
                </c:pt>
                <c:pt idx="64">
                  <c:v>71</c:v>
                </c:pt>
                <c:pt idx="65">
                  <c:v>72</c:v>
                </c:pt>
              </c:numCache>
            </c:numRef>
          </c:cat>
          <c:val>
            <c:numRef>
              <c:f>Worksheet!$D$4:$D$69</c:f>
              <c:numCache>
                <c:formatCode>General</c:formatCode>
                <c:ptCount val="66"/>
                <c:pt idx="8">
                  <c:v>-1.42</c:v>
                </c:pt>
                <c:pt idx="9">
                  <c:v>-1.02</c:v>
                </c:pt>
                <c:pt idx="10">
                  <c:v>-0.17</c:v>
                </c:pt>
                <c:pt idx="21">
                  <c:v>-3.5</c:v>
                </c:pt>
                <c:pt idx="22">
                  <c:v>-2.14</c:v>
                </c:pt>
                <c:pt idx="23">
                  <c:v>-1.53</c:v>
                </c:pt>
                <c:pt idx="24">
                  <c:v>-1.44</c:v>
                </c:pt>
                <c:pt idx="25">
                  <c:v>-0.17</c:v>
                </c:pt>
                <c:pt idx="26">
                  <c:v>-0.92</c:v>
                </c:pt>
                <c:pt idx="27">
                  <c:v>2.29</c:v>
                </c:pt>
                <c:pt idx="28">
                  <c:v>2.9</c:v>
                </c:pt>
                <c:pt idx="31">
                  <c:v>0.2</c:v>
                </c:pt>
                <c:pt idx="32">
                  <c:v>2.65</c:v>
                </c:pt>
                <c:pt idx="34">
                  <c:v>2.5</c:v>
                </c:pt>
                <c:pt idx="35">
                  <c:v>3.56</c:v>
                </c:pt>
                <c:pt idx="36">
                  <c:v>4.17</c:v>
                </c:pt>
                <c:pt idx="37">
                  <c:v>4.08</c:v>
                </c:pt>
                <c:pt idx="39">
                  <c:v>-0.19</c:v>
                </c:pt>
                <c:pt idx="40">
                  <c:v>0.33</c:v>
                </c:pt>
                <c:pt idx="41">
                  <c:v>1.85</c:v>
                </c:pt>
                <c:pt idx="42">
                  <c:v>2.9</c:v>
                </c:pt>
                <c:pt idx="43">
                  <c:v>1.82</c:v>
                </c:pt>
                <c:pt idx="45">
                  <c:v>0.46</c:v>
                </c:pt>
                <c:pt idx="46">
                  <c:v>2.29</c:v>
                </c:pt>
                <c:pt idx="47">
                  <c:v>4.28</c:v>
                </c:pt>
                <c:pt idx="48">
                  <c:v>6.7</c:v>
                </c:pt>
                <c:pt idx="49">
                  <c:v>7</c:v>
                </c:pt>
                <c:pt idx="51">
                  <c:v>4.03</c:v>
                </c:pt>
                <c:pt idx="52">
                  <c:v>4.34</c:v>
                </c:pt>
                <c:pt idx="53">
                  <c:v>5.72</c:v>
                </c:pt>
                <c:pt idx="54">
                  <c:v>-1.28</c:v>
                </c:pt>
                <c:pt idx="55">
                  <c:v>0.8</c:v>
                </c:pt>
                <c:pt idx="56">
                  <c:v>1.42</c:v>
                </c:pt>
                <c:pt idx="57">
                  <c:v>2.74</c:v>
                </c:pt>
                <c:pt idx="58">
                  <c:v>4.3099999999999996</c:v>
                </c:pt>
                <c:pt idx="59">
                  <c:v>5.43</c:v>
                </c:pt>
                <c:pt idx="60">
                  <c:v>-0.45</c:v>
                </c:pt>
                <c:pt idx="61">
                  <c:v>-0.49</c:v>
                </c:pt>
                <c:pt idx="62">
                  <c:v>2.91</c:v>
                </c:pt>
                <c:pt idx="63">
                  <c:v>1.92</c:v>
                </c:pt>
                <c:pt idx="64">
                  <c:v>5.24</c:v>
                </c:pt>
                <c:pt idx="65">
                  <c:v>5.59</c:v>
                </c:pt>
              </c:numCache>
            </c:numRef>
          </c:val>
          <c:smooth val="0"/>
        </c:ser>
        <c:ser>
          <c:idx val="1"/>
          <c:order val="1"/>
          <c:tx>
            <c:v>Scotland</c:v>
          </c:tx>
          <c:spPr>
            <a:ln>
              <a:solidFill>
                <a:srgbClr val="FF0000"/>
              </a:solidFill>
              <a:prstDash val="solid"/>
            </a:ln>
          </c:spPr>
          <c:marker>
            <c:spPr>
              <a:ln>
                <a:solidFill>
                  <a:srgbClr val="FF0000"/>
                </a:solidFill>
                <a:prstDash val="solid"/>
              </a:ln>
            </c:spPr>
          </c:marker>
          <c:val>
            <c:numRef>
              <c:f>Worksheet!$E$4:$E$69</c:f>
              <c:numCache>
                <c:formatCode>General</c:formatCode>
                <c:ptCount val="66"/>
                <c:pt idx="0">
                  <c:v>-6.4</c:v>
                </c:pt>
                <c:pt idx="1">
                  <c:v>-5.57</c:v>
                </c:pt>
                <c:pt idx="2">
                  <c:v>-4.9800000000000004</c:v>
                </c:pt>
                <c:pt idx="3">
                  <c:v>-5.82</c:v>
                </c:pt>
                <c:pt idx="4">
                  <c:v>-4.96</c:v>
                </c:pt>
                <c:pt idx="5">
                  <c:v>-2.25</c:v>
                </c:pt>
                <c:pt idx="6">
                  <c:v>-2.78</c:v>
                </c:pt>
                <c:pt idx="7">
                  <c:v>-3.04</c:v>
                </c:pt>
                <c:pt idx="8">
                  <c:v>-2.29</c:v>
                </c:pt>
                <c:pt idx="9">
                  <c:v>-2.06</c:v>
                </c:pt>
                <c:pt idx="10">
                  <c:v>-0.42</c:v>
                </c:pt>
                <c:pt idx="11">
                  <c:v>-6.41</c:v>
                </c:pt>
                <c:pt idx="12">
                  <c:v>-6.51</c:v>
                </c:pt>
                <c:pt idx="13">
                  <c:v>-6.23</c:v>
                </c:pt>
                <c:pt idx="14">
                  <c:v>-6.58</c:v>
                </c:pt>
                <c:pt idx="15">
                  <c:v>-6.31</c:v>
                </c:pt>
                <c:pt idx="16">
                  <c:v>-4.59</c:v>
                </c:pt>
                <c:pt idx="17">
                  <c:v>-4.2</c:v>
                </c:pt>
                <c:pt idx="18">
                  <c:v>-3.67</c:v>
                </c:pt>
                <c:pt idx="19">
                  <c:v>-4.1500000000000004</c:v>
                </c:pt>
                <c:pt idx="20">
                  <c:v>-5.17</c:v>
                </c:pt>
                <c:pt idx="21">
                  <c:v>-1.69</c:v>
                </c:pt>
                <c:pt idx="22">
                  <c:v>-1.57</c:v>
                </c:pt>
                <c:pt idx="23">
                  <c:v>-1.49</c:v>
                </c:pt>
                <c:pt idx="24">
                  <c:v>0.42</c:v>
                </c:pt>
                <c:pt idx="25">
                  <c:v>0.11</c:v>
                </c:pt>
                <c:pt idx="26">
                  <c:v>0.04</c:v>
                </c:pt>
                <c:pt idx="27">
                  <c:v>3.14</c:v>
                </c:pt>
                <c:pt idx="28">
                  <c:v>3.2</c:v>
                </c:pt>
                <c:pt idx="29">
                  <c:v>1.51</c:v>
                </c:pt>
                <c:pt idx="30">
                  <c:v>1.58</c:v>
                </c:pt>
                <c:pt idx="31">
                  <c:v>-2.1</c:v>
                </c:pt>
                <c:pt idx="32">
                  <c:v>1.07</c:v>
                </c:pt>
                <c:pt idx="33">
                  <c:v>0.43</c:v>
                </c:pt>
                <c:pt idx="34">
                  <c:v>1.44</c:v>
                </c:pt>
                <c:pt idx="35">
                  <c:v>3.27</c:v>
                </c:pt>
                <c:pt idx="36">
                  <c:v>3.93</c:v>
                </c:pt>
                <c:pt idx="37">
                  <c:v>3.31</c:v>
                </c:pt>
                <c:pt idx="38">
                  <c:v>-3.09</c:v>
                </c:pt>
                <c:pt idx="39">
                  <c:v>0.28999999999999998</c:v>
                </c:pt>
                <c:pt idx="40">
                  <c:v>0.35</c:v>
                </c:pt>
                <c:pt idx="41">
                  <c:v>1.1299999999999999</c:v>
                </c:pt>
                <c:pt idx="42">
                  <c:v>3.35</c:v>
                </c:pt>
                <c:pt idx="43">
                  <c:v>2.54</c:v>
                </c:pt>
                <c:pt idx="44">
                  <c:v>1.84</c:v>
                </c:pt>
                <c:pt idx="45">
                  <c:v>1.98</c:v>
                </c:pt>
                <c:pt idx="46">
                  <c:v>3.47</c:v>
                </c:pt>
                <c:pt idx="47">
                  <c:v>5.42</c:v>
                </c:pt>
                <c:pt idx="48">
                  <c:v>7.07</c:v>
                </c:pt>
                <c:pt idx="49">
                  <c:v>7.07</c:v>
                </c:pt>
                <c:pt idx="50">
                  <c:v>6.13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5965312"/>
        <c:axId val="71007552"/>
      </c:lineChart>
      <c:catAx>
        <c:axId val="85965312"/>
        <c:scaling>
          <c:orientation val="minMax"/>
        </c:scaling>
        <c:delete val="0"/>
        <c:axPos val="t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Item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 rot="-2700000" vert="horz"/>
          <a:lstStyle/>
          <a:p>
            <a:pPr>
              <a:defRPr/>
            </a:pPr>
            <a:endParaRPr lang="ru-RU"/>
          </a:p>
        </c:txPr>
        <c:crossAx val="71007552"/>
        <c:crosses val="max"/>
        <c:auto val="1"/>
        <c:lblAlgn val="ctr"/>
        <c:lblOffset val="100"/>
        <c:noMultiLvlLbl val="0"/>
      </c:catAx>
      <c:valAx>
        <c:axId val="71007552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DIF Measure (diff.)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85965312"/>
        <c:crossesAt val="1"/>
        <c:crossBetween val="between"/>
      </c:valAx>
      <c:spPr>
        <a:solidFill>
          <a:srgbClr val="FFFFFF"/>
        </a:solidFill>
        <a:ln w="12700">
          <a:solidFill>
            <a:srgbClr val="000000"/>
          </a:solidFill>
          <a:prstDash val="solid"/>
        </a:ln>
      </c:spPr>
    </c:plotArea>
    <c:legend>
      <c:legendPos val="r"/>
      <c:layout/>
      <c:overlay val="0"/>
      <c:spPr>
        <a:ln w="12700">
          <a:solidFill>
            <a:srgbClr val="000000"/>
          </a:solidFill>
          <a:prstDash val="solid"/>
        </a:ln>
      </c:spPr>
    </c:legend>
    <c:plotVisOnly val="1"/>
    <c:dispBlanksAs val="gap"/>
    <c:showDLblsOverMax val="0"/>
  </c:chart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image" Target="../media/image6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7DCF92-FC3E-437A-9742-14FF8A3A4730}" type="datetime1">
              <a:rPr lang="en-US"/>
              <a:pPr>
                <a:defRPr/>
              </a:pPr>
              <a:t>11/2/2015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260E50-1341-4110-8614-3B5A1C4F6F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433CDC-B1BF-4CBD-B79C-40D77243A42D}" type="datetime1">
              <a:rPr lang="en-US"/>
              <a:pPr>
                <a:defRPr/>
              </a:pPr>
              <a:t>11/2/2015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FA4586-1BDF-4577-B047-AC422EB16B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1FB133-394B-4838-A19E-BD2EB0A5CE32}" type="datetime1">
              <a:rPr lang="en-US"/>
              <a:pPr>
                <a:defRPr/>
              </a:pPr>
              <a:t>11/2/2015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BCF3C5-71F3-40FF-9F8C-387F878DAF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9FC144-7D4F-4D46-B04B-B69770F7A435}" type="datetime1">
              <a:rPr lang="en-US"/>
              <a:pPr>
                <a:defRPr/>
              </a:pPr>
              <a:t>11/2/2015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E63C27-F5F6-4389-B9B0-703C772206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61DFBF-B5F8-4225-BBC1-625465EF0B6E}" type="datetime1">
              <a:rPr lang="en-US"/>
              <a:pPr>
                <a:defRPr/>
              </a:pPr>
              <a:t>11/2/2015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5909FC-E42E-42F4-A299-2B18712B6D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4A49C6-654F-49EA-9463-E1E264DB0C6B}" type="datetime1">
              <a:rPr lang="en-US"/>
              <a:pPr>
                <a:defRPr/>
              </a:pPr>
              <a:t>11/2/2015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737101-AB47-4452-A875-B22B235FB7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A462C2-66E3-4450-9D92-8E54099103CD}" type="datetime1">
              <a:rPr lang="en-US"/>
              <a:pPr>
                <a:defRPr/>
              </a:pPr>
              <a:t>11/2/2015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D37DA9-6249-409C-B5E1-42CA42086F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1D8F7E-5BA9-4A20-B002-67566E26FD19}" type="datetime1">
              <a:rPr lang="en-US"/>
              <a:pPr>
                <a:defRPr/>
              </a:pPr>
              <a:t>11/2/2015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03A723-50AC-4080-BAF5-1A9D157A85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3107C9-3828-4792-AAF3-8850614F23FD}" type="datetime1">
              <a:rPr lang="en-US"/>
              <a:pPr>
                <a:defRPr/>
              </a:pPr>
              <a:t>11/2/2015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48E9B1-82BB-479A-9A71-196B14FB44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D112D3-3C4E-47DA-84F2-B7E67104B437}" type="datetime1">
              <a:rPr lang="en-US"/>
              <a:pPr>
                <a:defRPr/>
              </a:pPr>
              <a:t>11/2/2015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601942-CE85-4D46-9A25-CD30977CE5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E5F31B-0D3F-4D96-9447-946972BE50E8}" type="datetime1">
              <a:rPr lang="en-US"/>
              <a:pPr>
                <a:defRPr/>
              </a:pPr>
              <a:t>11/2/2015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250EC8-7C3F-4965-B898-F4C5C87584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B9E74BCF-93CB-4ECD-8EF6-7E8E4C962F6B}" type="datetime1">
              <a:rPr lang="en-US"/>
              <a:pPr>
                <a:defRPr/>
              </a:pPr>
              <a:t>11/2/2015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79D7C4A8-E89C-412E-92AB-7577AF2FF0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7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package" Target="../embeddings/Microsoft_Word_Document2.docx"/><Relationship Id="rId5" Type="http://schemas.openxmlformats.org/officeDocument/2006/relationships/image" Target="../media/image6.emf"/><Relationship Id="rId4" Type="http://schemas.openxmlformats.org/officeDocument/2006/relationships/package" Target="../embeddings/Microsoft_Word_Document1.docx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947274" cy="2497559"/>
          </a:xfrm>
        </p:spPr>
        <p:txBody>
          <a:bodyPr/>
          <a:lstStyle/>
          <a:p>
            <a:pPr eaLnBrk="1" hangingPunct="1"/>
            <a:r>
              <a:rPr lang="en-US" sz="2800" dirty="0" smtClean="0">
                <a:solidFill>
                  <a:srgbClr val="000066"/>
                </a:solidFill>
                <a:latin typeface="Myriad Pro Semibold"/>
                <a:ea typeface="ＭＳ Ｐゴシック"/>
                <a:cs typeface="ＭＳ Ｐゴシック"/>
              </a:rPr>
              <a:t>The challenges of equating tests between Russia and Scotland</a:t>
            </a:r>
            <a:br>
              <a:rPr lang="en-US" sz="2800" dirty="0" smtClean="0">
                <a:solidFill>
                  <a:srgbClr val="000066"/>
                </a:solidFill>
                <a:latin typeface="Myriad Pro Semibold"/>
                <a:ea typeface="ＭＳ Ｐゴシック"/>
                <a:cs typeface="ＭＳ Ｐゴシック"/>
              </a:rPr>
            </a:br>
            <a:endParaRPr lang="en-US" sz="2900" dirty="0" smtClean="0">
              <a:solidFill>
                <a:srgbClr val="21386F"/>
              </a:solidFill>
              <a:latin typeface="Myriad Pro Semibold"/>
              <a:ea typeface="ＭＳ Ｐゴシック"/>
              <a:cs typeface="ＭＳ Ｐゴシック"/>
            </a:endParaRPr>
          </a:p>
        </p:txBody>
      </p:sp>
      <p:sp>
        <p:nvSpPr>
          <p:cNvPr id="13316" name="Subtitle 2"/>
          <p:cNvSpPr txBox="1">
            <a:spLocks/>
          </p:cNvSpPr>
          <p:nvPr/>
        </p:nvSpPr>
        <p:spPr bwMode="auto">
          <a:xfrm>
            <a:off x="1371600" y="6467475"/>
            <a:ext cx="6400800" cy="34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ru-RU" sz="800" dirty="0" err="1">
                <a:solidFill>
                  <a:schemeClr val="bg1"/>
                </a:solidFill>
              </a:rPr>
              <a:t>Higher</a:t>
            </a:r>
            <a:r>
              <a:rPr lang="ru-RU" sz="800" dirty="0">
                <a:solidFill>
                  <a:schemeClr val="bg1"/>
                </a:solidFill>
              </a:rPr>
              <a:t> </a:t>
            </a:r>
            <a:r>
              <a:rPr lang="ru-RU" sz="800" dirty="0" err="1">
                <a:solidFill>
                  <a:schemeClr val="bg1"/>
                </a:solidFill>
              </a:rPr>
              <a:t>School</a:t>
            </a:r>
            <a:r>
              <a:rPr lang="ru-RU" sz="800" dirty="0">
                <a:solidFill>
                  <a:schemeClr val="bg1"/>
                </a:solidFill>
              </a:rPr>
              <a:t> </a:t>
            </a:r>
            <a:r>
              <a:rPr lang="ru-RU" sz="800" dirty="0" err="1">
                <a:solidFill>
                  <a:schemeClr val="bg1"/>
                </a:solidFill>
              </a:rPr>
              <a:t>of</a:t>
            </a:r>
            <a:r>
              <a:rPr lang="ru-RU" sz="800" dirty="0">
                <a:solidFill>
                  <a:schemeClr val="bg1"/>
                </a:solidFill>
              </a:rPr>
              <a:t> </a:t>
            </a:r>
            <a:r>
              <a:rPr lang="ru-RU" sz="800" dirty="0" err="1">
                <a:solidFill>
                  <a:schemeClr val="bg1"/>
                </a:solidFill>
              </a:rPr>
              <a:t>Economics</a:t>
            </a:r>
            <a:r>
              <a:rPr lang="ru-RU" sz="800" dirty="0">
                <a:solidFill>
                  <a:schemeClr val="bg1"/>
                </a:solidFill>
              </a:rPr>
              <a:t> , </a:t>
            </a:r>
            <a:r>
              <a:rPr lang="en-US" sz="800" dirty="0">
                <a:solidFill>
                  <a:schemeClr val="bg1"/>
                </a:solidFill>
              </a:rPr>
              <a:t>Moscow</a:t>
            </a:r>
            <a:r>
              <a:rPr lang="ru-RU" sz="800" dirty="0">
                <a:solidFill>
                  <a:schemeClr val="bg1"/>
                </a:solidFill>
              </a:rPr>
              <a:t>, </a:t>
            </a:r>
            <a:r>
              <a:rPr lang="ru-RU" sz="800" dirty="0" smtClean="0">
                <a:solidFill>
                  <a:schemeClr val="bg1"/>
                </a:solidFill>
              </a:rPr>
              <a:t>201</a:t>
            </a:r>
            <a:r>
              <a:rPr lang="en-US" sz="800" dirty="0" smtClean="0">
                <a:solidFill>
                  <a:schemeClr val="bg1"/>
                </a:solidFill>
              </a:rPr>
              <a:t>5</a:t>
            </a:r>
            <a:endParaRPr lang="ru-RU" sz="800" dirty="0">
              <a:solidFill>
                <a:schemeClr val="bg1"/>
              </a:solidFill>
            </a:endParaRPr>
          </a:p>
          <a:p>
            <a:pPr algn="ctr">
              <a:spcBef>
                <a:spcPct val="20000"/>
              </a:spcBef>
            </a:pPr>
            <a:r>
              <a:rPr lang="en-US" sz="800" dirty="0">
                <a:solidFill>
                  <a:schemeClr val="bg1"/>
                </a:solidFill>
              </a:rPr>
              <a:t>www.hse.ru</a:t>
            </a:r>
            <a:r>
              <a:rPr lang="ru-RU" sz="800" dirty="0">
                <a:solidFill>
                  <a:schemeClr val="bg1"/>
                </a:solidFill>
              </a:rPr>
              <a:t> </a:t>
            </a:r>
            <a:endParaRPr kumimoji="1" lang="ru-RU" sz="800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 bwMode="auto">
          <a:xfrm>
            <a:off x="2232274" y="3789040"/>
            <a:ext cx="6400800" cy="8389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85000" lnSpcReduction="10000"/>
          </a:bodyPr>
          <a:lstStyle>
            <a:lvl1pPr marL="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45720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-128"/>
                <a:cs typeface="ＭＳ Ｐゴシック"/>
              </a:defRPr>
            </a:lvl2pPr>
            <a:lvl3pPr marL="91440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-128"/>
                <a:cs typeface="ＭＳ Ｐゴシック"/>
              </a:defRPr>
            </a:lvl3pPr>
            <a:lvl4pPr marL="137160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-128"/>
                <a:cs typeface="ＭＳ Ｐゴシック"/>
              </a:defRPr>
            </a:lvl4pPr>
            <a:lvl5pPr marL="182880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-128"/>
                <a:cs typeface="ＭＳ Ｐゴシック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2000" dirty="0" smtClean="0">
                <a:solidFill>
                  <a:schemeClr val="tx2"/>
                </a:solidFill>
              </a:rPr>
              <a:t>Alina </a:t>
            </a:r>
            <a:r>
              <a:rPr lang="en-US" sz="2000" dirty="0" err="1" smtClean="0">
                <a:solidFill>
                  <a:schemeClr val="tx2"/>
                </a:solidFill>
              </a:rPr>
              <a:t>Ivanova</a:t>
            </a:r>
            <a:r>
              <a:rPr lang="en-US" sz="2000" dirty="0" smtClean="0">
                <a:solidFill>
                  <a:schemeClr val="tx2"/>
                </a:solidFill>
              </a:rPr>
              <a:t>, Elena </a:t>
            </a:r>
            <a:r>
              <a:rPr lang="en-US" sz="2000" dirty="0" err="1" smtClean="0">
                <a:solidFill>
                  <a:schemeClr val="tx2"/>
                </a:solidFill>
              </a:rPr>
              <a:t>Kardanova</a:t>
            </a:r>
            <a:r>
              <a:rPr lang="en-US" sz="2000" dirty="0" smtClean="0">
                <a:solidFill>
                  <a:schemeClr val="tx2"/>
                </a:solidFill>
              </a:rPr>
              <a:t>, Irina </a:t>
            </a:r>
            <a:r>
              <a:rPr lang="en-US" sz="2000" dirty="0" err="1" smtClean="0">
                <a:solidFill>
                  <a:schemeClr val="tx2"/>
                </a:solidFill>
              </a:rPr>
              <a:t>Brun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smtClean="0">
                <a:solidFill>
                  <a:schemeClr val="tx2"/>
                </a:solidFill>
              </a:rPr>
              <a:t>(HSE, Moscow, Russia)</a:t>
            </a:r>
            <a:endParaRPr lang="ru-RU" sz="2000" dirty="0" smtClean="0">
              <a:solidFill>
                <a:schemeClr val="tx2"/>
              </a:solidFill>
            </a:endParaRPr>
          </a:p>
          <a:p>
            <a:pPr algn="r"/>
            <a:r>
              <a:rPr lang="en-US" sz="2000" dirty="0" smtClean="0">
                <a:solidFill>
                  <a:schemeClr val="tx2"/>
                </a:solidFill>
              </a:rPr>
              <a:t>Peter </a:t>
            </a:r>
            <a:r>
              <a:rPr lang="en-US" sz="2000" dirty="0" err="1" smtClean="0">
                <a:solidFill>
                  <a:schemeClr val="tx2"/>
                </a:solidFill>
              </a:rPr>
              <a:t>Tymss</a:t>
            </a:r>
            <a:r>
              <a:rPr lang="en-US" sz="2000" dirty="0" smtClean="0">
                <a:solidFill>
                  <a:schemeClr val="tx2"/>
                </a:solidFill>
              </a:rPr>
              <a:t>, Christine Merrell (Durham University, Durham, UK)</a:t>
            </a:r>
            <a:endParaRPr lang="ru-RU" sz="2000" dirty="0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 dirty="0" err="1">
                <a:solidFill>
                  <a:schemeClr val="bg1"/>
                </a:solidFill>
              </a:rPr>
              <a:t>Higher</a:t>
            </a:r>
            <a:r>
              <a:rPr lang="ru-RU" sz="800" dirty="0">
                <a:solidFill>
                  <a:schemeClr val="bg1"/>
                </a:solidFill>
              </a:rPr>
              <a:t> </a:t>
            </a:r>
            <a:r>
              <a:rPr lang="ru-RU" sz="800" dirty="0" err="1">
                <a:solidFill>
                  <a:schemeClr val="bg1"/>
                </a:solidFill>
              </a:rPr>
              <a:t>School</a:t>
            </a:r>
            <a:r>
              <a:rPr lang="ru-RU" sz="800" dirty="0">
                <a:solidFill>
                  <a:schemeClr val="bg1"/>
                </a:solidFill>
              </a:rPr>
              <a:t> </a:t>
            </a:r>
            <a:r>
              <a:rPr lang="ru-RU" sz="800" dirty="0" err="1">
                <a:solidFill>
                  <a:schemeClr val="bg1"/>
                </a:solidFill>
              </a:rPr>
              <a:t>of</a:t>
            </a:r>
            <a:r>
              <a:rPr lang="ru-RU" sz="800" dirty="0">
                <a:solidFill>
                  <a:schemeClr val="bg1"/>
                </a:solidFill>
              </a:rPr>
              <a:t> </a:t>
            </a:r>
            <a:r>
              <a:rPr lang="ru-RU" sz="800" dirty="0" err="1">
                <a:solidFill>
                  <a:schemeClr val="bg1"/>
                </a:solidFill>
              </a:rPr>
              <a:t>Economics</a:t>
            </a:r>
            <a:r>
              <a:rPr lang="ru-RU" sz="800" dirty="0">
                <a:solidFill>
                  <a:schemeClr val="bg1"/>
                </a:solidFill>
              </a:rPr>
              <a:t> , </a:t>
            </a:r>
            <a:r>
              <a:rPr lang="en-US" sz="800" dirty="0">
                <a:solidFill>
                  <a:schemeClr val="bg1"/>
                </a:solidFill>
              </a:rPr>
              <a:t>Moscow</a:t>
            </a:r>
            <a:r>
              <a:rPr lang="ru-RU" sz="800" dirty="0">
                <a:solidFill>
                  <a:schemeClr val="bg1"/>
                </a:solidFill>
              </a:rPr>
              <a:t>, </a:t>
            </a:r>
            <a:r>
              <a:rPr lang="ru-RU" sz="800" dirty="0" smtClean="0">
                <a:solidFill>
                  <a:schemeClr val="bg1"/>
                </a:solidFill>
              </a:rPr>
              <a:t>201</a:t>
            </a:r>
            <a:r>
              <a:rPr lang="en-US" sz="800" dirty="0" smtClean="0">
                <a:solidFill>
                  <a:schemeClr val="bg1"/>
                </a:solidFill>
              </a:rPr>
              <a:t>5</a:t>
            </a:r>
            <a:endParaRPr lang="ru-RU" sz="800" dirty="0">
              <a:solidFill>
                <a:schemeClr val="bg1"/>
              </a:solidFill>
            </a:endParaRPr>
          </a:p>
        </p:txBody>
      </p:sp>
      <p:sp>
        <p:nvSpPr>
          <p:cNvPr id="14339" name="Title 1"/>
          <p:cNvSpPr txBox="1">
            <a:spLocks/>
          </p:cNvSpPr>
          <p:nvPr/>
        </p:nvSpPr>
        <p:spPr bwMode="auto">
          <a:xfrm>
            <a:off x="1428749" y="428625"/>
            <a:ext cx="2670175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2400" dirty="0" smtClean="0">
                <a:solidFill>
                  <a:schemeClr val="bg1"/>
                </a:solidFill>
                <a:latin typeface="Myriad Pro"/>
              </a:rPr>
              <a:t>Analysis</a:t>
            </a:r>
            <a:endParaRPr lang="en-US" sz="2400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14343" name="Rectangle 9"/>
          <p:cNvSpPr>
            <a:spLocks noChangeArrowheads="1"/>
          </p:cNvSpPr>
          <p:nvPr/>
        </p:nvSpPr>
        <p:spPr bwMode="auto">
          <a:xfrm>
            <a:off x="7300913" y="2255838"/>
            <a:ext cx="77311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FFFF"/>
                </a:solidFill>
                <a:latin typeface="Myriad Pro"/>
              </a:rPr>
              <a:t>photo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4" name="Rectangle 10"/>
          <p:cNvSpPr>
            <a:spLocks noChangeArrowheads="1"/>
          </p:cNvSpPr>
          <p:nvPr/>
        </p:nvSpPr>
        <p:spPr bwMode="auto">
          <a:xfrm>
            <a:off x="7300913" y="3967163"/>
            <a:ext cx="77311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FFFF"/>
                </a:solidFill>
                <a:latin typeface="Myriad Pro"/>
              </a:rPr>
              <a:t>photo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6" name="Rectangle 12"/>
          <p:cNvSpPr>
            <a:spLocks noChangeArrowheads="1"/>
          </p:cNvSpPr>
          <p:nvPr/>
        </p:nvSpPr>
        <p:spPr bwMode="auto">
          <a:xfrm>
            <a:off x="222250" y="1644650"/>
            <a:ext cx="6119813" cy="892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dirty="0">
                <a:solidFill>
                  <a:srgbClr val="003F82"/>
                </a:solidFill>
              </a:rPr>
              <a:t/>
            </a:r>
            <a:br>
              <a:rPr lang="ru-RU" sz="2000" dirty="0">
                <a:solidFill>
                  <a:srgbClr val="003F82"/>
                </a:solidFill>
              </a:rPr>
            </a:br>
            <a:endParaRPr lang="en-US" sz="2000" dirty="0" smtClean="0">
              <a:solidFill>
                <a:srgbClr val="003F82"/>
              </a:solidFill>
            </a:endParaRPr>
          </a:p>
          <a:p>
            <a:endParaRPr lang="ru-RU" sz="1200" dirty="0">
              <a:solidFill>
                <a:srgbClr val="003F82"/>
              </a:solidFill>
              <a:latin typeface="Myriad Pro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17866" y="1644650"/>
            <a:ext cx="7469603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/>
              <a:t>Two </a:t>
            </a:r>
            <a:r>
              <a:rPr lang="en-US" dirty="0"/>
              <a:t>Russian data sets from baseline and follow-up </a:t>
            </a:r>
            <a:r>
              <a:rPr lang="en-US" dirty="0" smtClean="0"/>
              <a:t>assessments separate analysis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/>
              <a:t>Use of the </a:t>
            </a:r>
            <a:r>
              <a:rPr lang="en-US" dirty="0"/>
              <a:t>one-parameter dichotomous </a:t>
            </a:r>
            <a:r>
              <a:rPr lang="en-US" dirty="0" err="1"/>
              <a:t>Rasch</a:t>
            </a:r>
            <a:r>
              <a:rPr lang="en-US" dirty="0"/>
              <a:t> model </a:t>
            </a:r>
            <a:endParaRPr lang="en-US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/>
              <a:t>Russian math scale’s construction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025279" y="3944248"/>
            <a:ext cx="3854775" cy="70788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000" b="1" dirty="0" smtClean="0"/>
              <a:t>The </a:t>
            </a:r>
            <a:r>
              <a:rPr lang="en-US" sz="2000" b="1" dirty="0"/>
              <a:t>next task </a:t>
            </a:r>
            <a:r>
              <a:rPr lang="en-US" sz="2000" b="1" dirty="0" smtClean="0"/>
              <a:t>- to </a:t>
            </a:r>
            <a:r>
              <a:rPr lang="en-US" sz="2000" b="1" dirty="0"/>
              <a:t>compare the </a:t>
            </a:r>
            <a:r>
              <a:rPr lang="en-US" sz="2000" b="1" dirty="0" smtClean="0"/>
              <a:t>results of 2 countries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28778103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 dirty="0" err="1">
                <a:solidFill>
                  <a:schemeClr val="bg1"/>
                </a:solidFill>
              </a:rPr>
              <a:t>Higher</a:t>
            </a:r>
            <a:r>
              <a:rPr lang="ru-RU" sz="800" dirty="0">
                <a:solidFill>
                  <a:schemeClr val="bg1"/>
                </a:solidFill>
              </a:rPr>
              <a:t> </a:t>
            </a:r>
            <a:r>
              <a:rPr lang="ru-RU" sz="800" dirty="0" err="1">
                <a:solidFill>
                  <a:schemeClr val="bg1"/>
                </a:solidFill>
              </a:rPr>
              <a:t>School</a:t>
            </a:r>
            <a:r>
              <a:rPr lang="ru-RU" sz="800" dirty="0">
                <a:solidFill>
                  <a:schemeClr val="bg1"/>
                </a:solidFill>
              </a:rPr>
              <a:t> </a:t>
            </a:r>
            <a:r>
              <a:rPr lang="ru-RU" sz="800" dirty="0" err="1">
                <a:solidFill>
                  <a:schemeClr val="bg1"/>
                </a:solidFill>
              </a:rPr>
              <a:t>of</a:t>
            </a:r>
            <a:r>
              <a:rPr lang="ru-RU" sz="800" dirty="0">
                <a:solidFill>
                  <a:schemeClr val="bg1"/>
                </a:solidFill>
              </a:rPr>
              <a:t> </a:t>
            </a:r>
            <a:r>
              <a:rPr lang="ru-RU" sz="800" dirty="0" err="1">
                <a:solidFill>
                  <a:schemeClr val="bg1"/>
                </a:solidFill>
              </a:rPr>
              <a:t>Economics</a:t>
            </a:r>
            <a:r>
              <a:rPr lang="ru-RU" sz="800" dirty="0">
                <a:solidFill>
                  <a:schemeClr val="bg1"/>
                </a:solidFill>
              </a:rPr>
              <a:t> , </a:t>
            </a:r>
            <a:r>
              <a:rPr lang="en-US" sz="800" dirty="0">
                <a:solidFill>
                  <a:schemeClr val="bg1"/>
                </a:solidFill>
              </a:rPr>
              <a:t>Moscow</a:t>
            </a:r>
            <a:r>
              <a:rPr lang="ru-RU" sz="800" dirty="0">
                <a:solidFill>
                  <a:schemeClr val="bg1"/>
                </a:solidFill>
              </a:rPr>
              <a:t>, </a:t>
            </a:r>
            <a:r>
              <a:rPr lang="ru-RU" sz="800" dirty="0" smtClean="0">
                <a:solidFill>
                  <a:schemeClr val="bg1"/>
                </a:solidFill>
              </a:rPr>
              <a:t>201</a:t>
            </a:r>
            <a:r>
              <a:rPr lang="en-US" sz="800" dirty="0" smtClean="0">
                <a:solidFill>
                  <a:schemeClr val="bg1"/>
                </a:solidFill>
              </a:rPr>
              <a:t>5</a:t>
            </a:r>
            <a:endParaRPr lang="ru-RU" sz="800" dirty="0">
              <a:solidFill>
                <a:schemeClr val="bg1"/>
              </a:solidFill>
            </a:endParaRPr>
          </a:p>
        </p:txBody>
      </p:sp>
      <p:sp>
        <p:nvSpPr>
          <p:cNvPr id="14339" name="Title 1"/>
          <p:cNvSpPr txBox="1">
            <a:spLocks/>
          </p:cNvSpPr>
          <p:nvPr/>
        </p:nvSpPr>
        <p:spPr bwMode="auto">
          <a:xfrm>
            <a:off x="1428750" y="428625"/>
            <a:ext cx="4044398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2400" dirty="0" smtClean="0">
                <a:solidFill>
                  <a:schemeClr val="bg1"/>
                </a:solidFill>
                <a:latin typeface="Myriad Pro"/>
              </a:rPr>
              <a:t>Steps of equating process</a:t>
            </a:r>
            <a:endParaRPr lang="en-US" sz="2400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14343" name="Rectangle 9"/>
          <p:cNvSpPr>
            <a:spLocks noChangeArrowheads="1"/>
          </p:cNvSpPr>
          <p:nvPr/>
        </p:nvSpPr>
        <p:spPr bwMode="auto">
          <a:xfrm>
            <a:off x="7300913" y="2255838"/>
            <a:ext cx="77311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FFFF"/>
                </a:solidFill>
                <a:latin typeface="Myriad Pro"/>
              </a:rPr>
              <a:t>photo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6" name="Rectangle 12"/>
          <p:cNvSpPr>
            <a:spLocks noChangeArrowheads="1"/>
          </p:cNvSpPr>
          <p:nvPr/>
        </p:nvSpPr>
        <p:spPr bwMode="auto">
          <a:xfrm>
            <a:off x="222250" y="1644650"/>
            <a:ext cx="6119813" cy="892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dirty="0">
                <a:solidFill>
                  <a:srgbClr val="003F82"/>
                </a:solidFill>
              </a:rPr>
              <a:t/>
            </a:r>
            <a:br>
              <a:rPr lang="ru-RU" sz="2000" dirty="0">
                <a:solidFill>
                  <a:srgbClr val="003F82"/>
                </a:solidFill>
              </a:rPr>
            </a:br>
            <a:endParaRPr lang="en-US" sz="2000" dirty="0" smtClean="0">
              <a:solidFill>
                <a:srgbClr val="003F82"/>
              </a:solidFill>
            </a:endParaRPr>
          </a:p>
          <a:p>
            <a:endParaRPr lang="ru-RU" sz="1200" dirty="0">
              <a:solidFill>
                <a:srgbClr val="003F82"/>
              </a:solidFill>
              <a:latin typeface="Myriad Pro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49784" y="1339211"/>
            <a:ext cx="611577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dirty="0"/>
              <a:t>Random subsamples of </a:t>
            </a:r>
            <a:r>
              <a:rPr lang="en-US" dirty="0" smtClean="0"/>
              <a:t>Russian </a:t>
            </a:r>
            <a:r>
              <a:rPr lang="en-US" dirty="0"/>
              <a:t>and Scottish </a:t>
            </a:r>
            <a:r>
              <a:rPr lang="en-US" dirty="0" smtClean="0"/>
              <a:t>samples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dirty="0"/>
              <a:t>The simultaneous </a:t>
            </a:r>
            <a:r>
              <a:rPr lang="en-US" dirty="0" err="1"/>
              <a:t>Rasch</a:t>
            </a:r>
            <a:r>
              <a:rPr lang="en-US" dirty="0"/>
              <a:t> </a:t>
            </a:r>
            <a:r>
              <a:rPr lang="en-US" dirty="0" smtClean="0"/>
              <a:t>calibration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343964" y="1840616"/>
            <a:ext cx="3437801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i="1" dirty="0"/>
              <a:t>Analysis of fit the </a:t>
            </a:r>
            <a:r>
              <a:rPr lang="en-US" i="1" dirty="0" smtClean="0"/>
              <a:t>model</a:t>
            </a:r>
          </a:p>
          <a:p>
            <a:pPr marL="342900" indent="-342900">
              <a:buFont typeface="+mj-lt"/>
              <a:buAutoNum type="arabicPeriod"/>
            </a:pPr>
            <a:r>
              <a:rPr lang="en-US" i="1" dirty="0"/>
              <a:t>DIF analysis relating </a:t>
            </a:r>
            <a:r>
              <a:rPr lang="en-US" i="1" dirty="0" smtClean="0"/>
              <a:t>country</a:t>
            </a:r>
          </a:p>
          <a:p>
            <a:pPr marL="1200150" lvl="2" indent="-285750">
              <a:buFont typeface="Wingdings" panose="05000000000000000000" pitchFamily="2" charset="2"/>
              <a:buChar char="ü"/>
            </a:pPr>
            <a:r>
              <a:rPr lang="en-US" dirty="0" smtClean="0"/>
              <a:t>11 </a:t>
            </a:r>
            <a:r>
              <a:rPr lang="en-US" dirty="0"/>
              <a:t>items with </a:t>
            </a:r>
            <a:r>
              <a:rPr lang="en-US" dirty="0" smtClean="0"/>
              <a:t>DIF </a:t>
            </a:r>
            <a:endParaRPr lang="ru-RU" dirty="0"/>
          </a:p>
          <a:p>
            <a:pPr marL="342900" indent="-342900">
              <a:buFont typeface="+mj-lt"/>
              <a:buAutoNum type="arabicPeriod"/>
            </a:pPr>
            <a:endParaRPr lang="ru-RU" dirty="0"/>
          </a:p>
        </p:txBody>
      </p:sp>
      <p:graphicFrame>
        <p:nvGraphicFramePr>
          <p:cNvPr id="10" name="Диаграмм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7435765"/>
              </p:ext>
            </p:extLst>
          </p:nvPr>
        </p:nvGraphicFramePr>
        <p:xfrm>
          <a:off x="-79169" y="1985541"/>
          <a:ext cx="7142033" cy="44803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2422841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 dirty="0" err="1">
                <a:solidFill>
                  <a:schemeClr val="bg1"/>
                </a:solidFill>
              </a:rPr>
              <a:t>Higher</a:t>
            </a:r>
            <a:r>
              <a:rPr lang="ru-RU" sz="800" dirty="0">
                <a:solidFill>
                  <a:schemeClr val="bg1"/>
                </a:solidFill>
              </a:rPr>
              <a:t> </a:t>
            </a:r>
            <a:r>
              <a:rPr lang="ru-RU" sz="800" dirty="0" err="1">
                <a:solidFill>
                  <a:schemeClr val="bg1"/>
                </a:solidFill>
              </a:rPr>
              <a:t>School</a:t>
            </a:r>
            <a:r>
              <a:rPr lang="ru-RU" sz="800" dirty="0">
                <a:solidFill>
                  <a:schemeClr val="bg1"/>
                </a:solidFill>
              </a:rPr>
              <a:t> </a:t>
            </a:r>
            <a:r>
              <a:rPr lang="ru-RU" sz="800" dirty="0" err="1">
                <a:solidFill>
                  <a:schemeClr val="bg1"/>
                </a:solidFill>
              </a:rPr>
              <a:t>of</a:t>
            </a:r>
            <a:r>
              <a:rPr lang="ru-RU" sz="800" dirty="0">
                <a:solidFill>
                  <a:schemeClr val="bg1"/>
                </a:solidFill>
              </a:rPr>
              <a:t> </a:t>
            </a:r>
            <a:r>
              <a:rPr lang="ru-RU" sz="800" dirty="0" err="1">
                <a:solidFill>
                  <a:schemeClr val="bg1"/>
                </a:solidFill>
              </a:rPr>
              <a:t>Economics</a:t>
            </a:r>
            <a:r>
              <a:rPr lang="ru-RU" sz="800" dirty="0">
                <a:solidFill>
                  <a:schemeClr val="bg1"/>
                </a:solidFill>
              </a:rPr>
              <a:t> , </a:t>
            </a:r>
            <a:r>
              <a:rPr lang="en-US" sz="800" dirty="0">
                <a:solidFill>
                  <a:schemeClr val="bg1"/>
                </a:solidFill>
              </a:rPr>
              <a:t>Moscow</a:t>
            </a:r>
            <a:r>
              <a:rPr lang="ru-RU" sz="800" dirty="0">
                <a:solidFill>
                  <a:schemeClr val="bg1"/>
                </a:solidFill>
              </a:rPr>
              <a:t>, </a:t>
            </a:r>
            <a:r>
              <a:rPr lang="ru-RU" sz="800" dirty="0" smtClean="0">
                <a:solidFill>
                  <a:schemeClr val="bg1"/>
                </a:solidFill>
              </a:rPr>
              <a:t>201</a:t>
            </a:r>
            <a:r>
              <a:rPr lang="en-US" sz="800" dirty="0">
                <a:solidFill>
                  <a:schemeClr val="bg1"/>
                </a:solidFill>
              </a:rPr>
              <a:t>5</a:t>
            </a:r>
            <a:endParaRPr lang="ru-RU" sz="800" dirty="0">
              <a:solidFill>
                <a:schemeClr val="bg1"/>
              </a:solidFill>
            </a:endParaRPr>
          </a:p>
        </p:txBody>
      </p:sp>
      <p:sp>
        <p:nvSpPr>
          <p:cNvPr id="14339" name="Title 1"/>
          <p:cNvSpPr txBox="1">
            <a:spLocks/>
          </p:cNvSpPr>
          <p:nvPr/>
        </p:nvSpPr>
        <p:spPr bwMode="auto">
          <a:xfrm>
            <a:off x="1428750" y="428625"/>
            <a:ext cx="2670175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2400" dirty="0" smtClean="0">
                <a:solidFill>
                  <a:schemeClr val="bg1"/>
                </a:solidFill>
                <a:latin typeface="Myriad Pro"/>
              </a:rPr>
              <a:t>DIF items</a:t>
            </a:r>
            <a:endParaRPr lang="en-US" sz="2400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14343" name="Rectangle 9"/>
          <p:cNvSpPr>
            <a:spLocks noChangeArrowheads="1"/>
          </p:cNvSpPr>
          <p:nvPr/>
        </p:nvSpPr>
        <p:spPr bwMode="auto">
          <a:xfrm>
            <a:off x="7300913" y="2255838"/>
            <a:ext cx="77311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FFFF"/>
                </a:solidFill>
                <a:latin typeface="Myriad Pro"/>
              </a:rPr>
              <a:t>photo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4" name="Rectangle 10"/>
          <p:cNvSpPr>
            <a:spLocks noChangeArrowheads="1"/>
          </p:cNvSpPr>
          <p:nvPr/>
        </p:nvSpPr>
        <p:spPr bwMode="auto">
          <a:xfrm>
            <a:off x="7300913" y="3967163"/>
            <a:ext cx="77311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FFFF"/>
                </a:solidFill>
                <a:latin typeface="Myriad Pro"/>
              </a:rPr>
              <a:t>photo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6" name="Rectangle 12"/>
          <p:cNvSpPr>
            <a:spLocks noChangeArrowheads="1"/>
          </p:cNvSpPr>
          <p:nvPr/>
        </p:nvSpPr>
        <p:spPr bwMode="auto">
          <a:xfrm>
            <a:off x="222250" y="1644650"/>
            <a:ext cx="6119813" cy="892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dirty="0">
                <a:solidFill>
                  <a:srgbClr val="003F82"/>
                </a:solidFill>
              </a:rPr>
              <a:t/>
            </a:r>
            <a:br>
              <a:rPr lang="ru-RU" sz="2000" dirty="0">
                <a:solidFill>
                  <a:srgbClr val="003F82"/>
                </a:solidFill>
              </a:rPr>
            </a:br>
            <a:endParaRPr lang="en-US" sz="2000" dirty="0" smtClean="0">
              <a:solidFill>
                <a:srgbClr val="003F82"/>
              </a:solidFill>
            </a:endParaRPr>
          </a:p>
          <a:p>
            <a:endParaRPr lang="ru-RU" sz="1200" dirty="0">
              <a:solidFill>
                <a:srgbClr val="003F82"/>
              </a:solidFill>
              <a:latin typeface="Myriad Pro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1049013"/>
              </p:ext>
            </p:extLst>
          </p:nvPr>
        </p:nvGraphicFramePr>
        <p:xfrm>
          <a:off x="596349" y="1537254"/>
          <a:ext cx="7845286" cy="454549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33343"/>
                <a:gridCol w="5385973"/>
                <a:gridCol w="1825970"/>
              </a:tblGrid>
              <a:tr h="3030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#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List of items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Direction of DIF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03033">
                <a:tc>
                  <a:txBody>
                    <a:bodyPr/>
                    <a:lstStyle/>
                    <a:p>
                      <a:pPr indent="1397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397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 </a:t>
                      </a:r>
                      <a:r>
                        <a:rPr lang="ru-RU" sz="1400" dirty="0" err="1" smtClean="0">
                          <a:effectLst/>
                        </a:rPr>
                        <a:t>Number</a:t>
                      </a:r>
                      <a:r>
                        <a:rPr lang="ru-RU" sz="1400" dirty="0" smtClean="0">
                          <a:effectLst/>
                        </a:rPr>
                        <a:t> </a:t>
                      </a:r>
                      <a:r>
                        <a:rPr lang="ru-RU" sz="1400" dirty="0" err="1" smtClean="0">
                          <a:effectLst/>
                        </a:rPr>
                        <a:t>teen</a:t>
                      </a:r>
                      <a:r>
                        <a:rPr lang="ru-RU" sz="1400" dirty="0" smtClean="0">
                          <a:effectLst/>
                        </a:rPr>
                        <a:t> (10)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Ru&gt;En,SC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03033">
                <a:tc>
                  <a:txBody>
                    <a:bodyPr/>
                    <a:lstStyle/>
                    <a:p>
                      <a:pPr indent="1397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397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mtClean="0">
                          <a:effectLst/>
                        </a:rPr>
                        <a:t> Number 2dig</a:t>
                      </a:r>
                      <a:r>
                        <a:rPr lang="en-US" sz="1400" smtClean="0">
                          <a:effectLst/>
                        </a:rPr>
                        <a:t> (25)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Ru&gt;En,SC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03033">
                <a:tc>
                  <a:txBody>
                    <a:bodyPr/>
                    <a:lstStyle/>
                    <a:p>
                      <a:pPr indent="1397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397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mtClean="0">
                          <a:effectLst/>
                        </a:rPr>
                        <a:t> Number 3dig</a:t>
                      </a:r>
                      <a:r>
                        <a:rPr lang="en-US" sz="1400" smtClean="0">
                          <a:effectLst/>
                        </a:rPr>
                        <a:t> (100)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Ru&gt;En,SC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03033">
                <a:tc>
                  <a:txBody>
                    <a:bodyPr/>
                    <a:lstStyle/>
                    <a:p>
                      <a:pPr indent="1397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397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mtClean="0">
                          <a:effectLst/>
                        </a:rPr>
                        <a:t> What is 1 more than 5</a:t>
                      </a:r>
                      <a:r>
                        <a:rPr lang="en-US" sz="1400" smtClean="0">
                          <a:effectLst/>
                        </a:rPr>
                        <a:t>?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En,Sc&gt;Ru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03033">
                <a:tc>
                  <a:txBody>
                    <a:bodyPr/>
                    <a:lstStyle/>
                    <a:p>
                      <a:pPr indent="1397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5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397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mtClean="0">
                          <a:effectLst/>
                        </a:rPr>
                        <a:t> What is 3 less than 7</a:t>
                      </a:r>
                      <a:r>
                        <a:rPr lang="en-US" sz="1400" smtClean="0">
                          <a:effectLst/>
                        </a:rPr>
                        <a:t>?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En,Sc&gt;Ru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03033">
                <a:tc>
                  <a:txBody>
                    <a:bodyPr/>
                    <a:lstStyle/>
                    <a:p>
                      <a:pPr indent="1397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6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397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mtClean="0">
                          <a:effectLst/>
                        </a:rPr>
                        <a:t> What is 2 more than 6</a:t>
                      </a:r>
                      <a:r>
                        <a:rPr lang="en-US" sz="1400" smtClean="0">
                          <a:effectLst/>
                        </a:rPr>
                        <a:t>?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En,Sc&gt;Ru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03033">
                <a:tc>
                  <a:txBody>
                    <a:bodyPr/>
                    <a:lstStyle/>
                    <a:p>
                      <a:pPr indent="1397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7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397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mtClean="0">
                          <a:effectLst/>
                        </a:rPr>
                        <a:t> What is 3 more than 8</a:t>
                      </a:r>
                      <a:r>
                        <a:rPr lang="en-US" sz="1400" smtClean="0">
                          <a:effectLst/>
                        </a:rPr>
                        <a:t>?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En,Sc&gt;Ru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03033">
                <a:tc>
                  <a:txBody>
                    <a:bodyPr/>
                    <a:lstStyle/>
                    <a:p>
                      <a:pPr indent="1397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8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397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smtClean="0">
                          <a:effectLst/>
                        </a:rPr>
                        <a:t> Can you do this sum?  </a:t>
                      </a:r>
                      <a:r>
                        <a:rPr lang="ru-RU" sz="1400" smtClean="0">
                          <a:effectLst/>
                        </a:rPr>
                        <a:t>7+3=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Ru&gt;En,SC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606065">
                <a:tc>
                  <a:txBody>
                    <a:bodyPr/>
                    <a:lstStyle/>
                    <a:p>
                      <a:pPr indent="1397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9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397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smtClean="0">
                          <a:effectLst/>
                        </a:rPr>
                        <a:t> Sasha would like to buy an orange, which costs 12 rubles.   Which coin should he use?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Ru&gt;En,SC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03033">
                <a:tc>
                  <a:txBody>
                    <a:bodyPr/>
                    <a:lstStyle/>
                    <a:p>
                      <a:pPr indent="1397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397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smtClean="0">
                          <a:effectLst/>
                        </a:rPr>
                        <a:t> Can you do this sum? 15-4= 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Ru&gt;En,SC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606065">
                <a:tc>
                  <a:txBody>
                    <a:bodyPr/>
                    <a:lstStyle/>
                    <a:p>
                      <a:pPr indent="1397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11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397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smtClean="0">
                          <a:effectLst/>
                        </a:rPr>
                        <a:t> Look at this set of numbers.  What should be there instead of the asterisk?  </a:t>
                      </a:r>
                      <a:r>
                        <a:rPr lang="ru-RU" sz="1400" smtClean="0">
                          <a:effectLst/>
                        </a:rPr>
                        <a:t>10 20 30 40 *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En,Sc&gt;Ru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03033">
                <a:tc>
                  <a:txBody>
                    <a:bodyPr/>
                    <a:lstStyle/>
                    <a:p>
                      <a:pPr indent="1397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12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397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 Look at this set of numbers. </a:t>
                      </a:r>
                      <a:r>
                        <a:rPr lang="ru-RU" sz="1400" dirty="0" smtClean="0">
                          <a:effectLst/>
                        </a:rPr>
                        <a:t>2 4 6 8 * 12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</a:rPr>
                        <a:t>En,Sc</a:t>
                      </a:r>
                      <a:r>
                        <a:rPr lang="ru-RU" sz="1400" dirty="0">
                          <a:effectLst/>
                        </a:rPr>
                        <a:t>&gt;</a:t>
                      </a:r>
                      <a:r>
                        <a:rPr lang="ru-RU" sz="1400" dirty="0" err="1">
                          <a:effectLst/>
                        </a:rPr>
                        <a:t>Ru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60112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 dirty="0" err="1">
                <a:solidFill>
                  <a:schemeClr val="bg1"/>
                </a:solidFill>
              </a:rPr>
              <a:t>Higher</a:t>
            </a:r>
            <a:r>
              <a:rPr lang="ru-RU" sz="800" dirty="0">
                <a:solidFill>
                  <a:schemeClr val="bg1"/>
                </a:solidFill>
              </a:rPr>
              <a:t> </a:t>
            </a:r>
            <a:r>
              <a:rPr lang="ru-RU" sz="800" dirty="0" err="1">
                <a:solidFill>
                  <a:schemeClr val="bg1"/>
                </a:solidFill>
              </a:rPr>
              <a:t>School</a:t>
            </a:r>
            <a:r>
              <a:rPr lang="ru-RU" sz="800" dirty="0">
                <a:solidFill>
                  <a:schemeClr val="bg1"/>
                </a:solidFill>
              </a:rPr>
              <a:t> </a:t>
            </a:r>
            <a:r>
              <a:rPr lang="ru-RU" sz="800" dirty="0" err="1">
                <a:solidFill>
                  <a:schemeClr val="bg1"/>
                </a:solidFill>
              </a:rPr>
              <a:t>of</a:t>
            </a:r>
            <a:r>
              <a:rPr lang="ru-RU" sz="800" dirty="0">
                <a:solidFill>
                  <a:schemeClr val="bg1"/>
                </a:solidFill>
              </a:rPr>
              <a:t> </a:t>
            </a:r>
            <a:r>
              <a:rPr lang="ru-RU" sz="800" dirty="0" err="1">
                <a:solidFill>
                  <a:schemeClr val="bg1"/>
                </a:solidFill>
              </a:rPr>
              <a:t>Economics</a:t>
            </a:r>
            <a:r>
              <a:rPr lang="ru-RU" sz="800" dirty="0">
                <a:solidFill>
                  <a:schemeClr val="bg1"/>
                </a:solidFill>
              </a:rPr>
              <a:t> , </a:t>
            </a:r>
            <a:r>
              <a:rPr lang="en-US" sz="800" dirty="0">
                <a:solidFill>
                  <a:schemeClr val="bg1"/>
                </a:solidFill>
              </a:rPr>
              <a:t>Moscow</a:t>
            </a:r>
            <a:r>
              <a:rPr lang="ru-RU" sz="800" dirty="0">
                <a:solidFill>
                  <a:schemeClr val="bg1"/>
                </a:solidFill>
              </a:rPr>
              <a:t>, </a:t>
            </a:r>
            <a:r>
              <a:rPr lang="ru-RU" sz="800" dirty="0" smtClean="0">
                <a:solidFill>
                  <a:schemeClr val="bg1"/>
                </a:solidFill>
              </a:rPr>
              <a:t>201</a:t>
            </a:r>
            <a:r>
              <a:rPr lang="en-US" sz="800" dirty="0" smtClean="0">
                <a:solidFill>
                  <a:schemeClr val="bg1"/>
                </a:solidFill>
              </a:rPr>
              <a:t>5</a:t>
            </a:r>
            <a:endParaRPr lang="ru-RU" sz="800" dirty="0">
              <a:solidFill>
                <a:schemeClr val="bg1"/>
              </a:solidFill>
            </a:endParaRPr>
          </a:p>
        </p:txBody>
      </p:sp>
      <p:sp>
        <p:nvSpPr>
          <p:cNvPr id="14343" name="Rectangle 9"/>
          <p:cNvSpPr>
            <a:spLocks noChangeArrowheads="1"/>
          </p:cNvSpPr>
          <p:nvPr/>
        </p:nvSpPr>
        <p:spPr bwMode="auto">
          <a:xfrm>
            <a:off x="7300913" y="2255838"/>
            <a:ext cx="77311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FFFF"/>
                </a:solidFill>
                <a:latin typeface="Myriad Pro"/>
              </a:rPr>
              <a:t>photo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4" name="Rectangle 10"/>
          <p:cNvSpPr>
            <a:spLocks noChangeArrowheads="1"/>
          </p:cNvSpPr>
          <p:nvPr/>
        </p:nvSpPr>
        <p:spPr bwMode="auto">
          <a:xfrm>
            <a:off x="7300913" y="3967163"/>
            <a:ext cx="77311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FFFF"/>
                </a:solidFill>
                <a:latin typeface="Myriad Pro"/>
              </a:rPr>
              <a:t>photo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6" name="Rectangle 12"/>
          <p:cNvSpPr>
            <a:spLocks noChangeArrowheads="1"/>
          </p:cNvSpPr>
          <p:nvPr/>
        </p:nvSpPr>
        <p:spPr bwMode="auto">
          <a:xfrm>
            <a:off x="222250" y="1644650"/>
            <a:ext cx="6119813" cy="892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dirty="0">
                <a:solidFill>
                  <a:srgbClr val="003F82"/>
                </a:solidFill>
              </a:rPr>
              <a:t/>
            </a:r>
            <a:br>
              <a:rPr lang="ru-RU" sz="2000" dirty="0">
                <a:solidFill>
                  <a:srgbClr val="003F82"/>
                </a:solidFill>
              </a:rPr>
            </a:br>
            <a:endParaRPr lang="en-US" sz="2000" dirty="0" smtClean="0">
              <a:solidFill>
                <a:srgbClr val="003F82"/>
              </a:solidFill>
            </a:endParaRPr>
          </a:p>
          <a:p>
            <a:endParaRPr lang="ru-RU" sz="1200" dirty="0">
              <a:solidFill>
                <a:srgbClr val="003F82"/>
              </a:solidFill>
              <a:latin typeface="Myriad Pro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561751" y="2416658"/>
            <a:ext cx="353104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i="1" dirty="0" smtClean="0"/>
              <a:t>3</a:t>
            </a:r>
            <a:r>
              <a:rPr lang="en-US" i="1" dirty="0" smtClean="0"/>
              <a:t>. Dimensionality study</a:t>
            </a:r>
            <a:endParaRPr lang="ru-RU" dirty="0"/>
          </a:p>
          <a:p>
            <a:pPr>
              <a:lnSpc>
                <a:spcPct val="150000"/>
              </a:lnSpc>
            </a:pPr>
            <a:r>
              <a:rPr lang="ru-RU" i="1" dirty="0" smtClean="0"/>
              <a:t>4</a:t>
            </a:r>
            <a:r>
              <a:rPr lang="en-US" i="1" dirty="0" smtClean="0"/>
              <a:t>. Analysis </a:t>
            </a:r>
            <a:r>
              <a:rPr lang="en-US" i="1" dirty="0"/>
              <a:t>of the whole </a:t>
            </a:r>
            <a:r>
              <a:rPr lang="en-US" i="1" dirty="0" smtClean="0"/>
              <a:t>scale</a:t>
            </a:r>
            <a:endParaRPr lang="ru-RU" i="1" dirty="0" smtClean="0"/>
          </a:p>
          <a:p>
            <a:pPr>
              <a:lnSpc>
                <a:spcPct val="150000"/>
              </a:lnSpc>
            </a:pPr>
            <a:r>
              <a:rPr lang="ru-RU" i="1" dirty="0" smtClean="0"/>
              <a:t>5. </a:t>
            </a:r>
            <a:r>
              <a:rPr lang="en-US" i="1" dirty="0"/>
              <a:t>Analysis of stability of item </a:t>
            </a:r>
            <a:endParaRPr lang="en-US" i="1" dirty="0" smtClean="0"/>
          </a:p>
          <a:p>
            <a:pPr>
              <a:lnSpc>
                <a:spcPct val="150000"/>
              </a:lnSpc>
            </a:pPr>
            <a:r>
              <a:rPr lang="en-US" i="1" dirty="0" smtClean="0"/>
              <a:t>6. </a:t>
            </a:r>
            <a:r>
              <a:rPr lang="en-US" i="1" dirty="0"/>
              <a:t>Children estimation</a:t>
            </a:r>
            <a:endParaRPr lang="ru-RU" dirty="0"/>
          </a:p>
        </p:txBody>
      </p:sp>
      <p:sp>
        <p:nvSpPr>
          <p:cNvPr id="9" name="Title 1"/>
          <p:cNvSpPr txBox="1">
            <a:spLocks/>
          </p:cNvSpPr>
          <p:nvPr/>
        </p:nvSpPr>
        <p:spPr bwMode="auto">
          <a:xfrm>
            <a:off x="1428749" y="266562"/>
            <a:ext cx="2864955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2400" dirty="0" smtClean="0">
                <a:solidFill>
                  <a:schemeClr val="bg1"/>
                </a:solidFill>
                <a:latin typeface="Myriad Pro"/>
              </a:rPr>
              <a:t>Steps of equating process (continued)</a:t>
            </a:r>
            <a:endParaRPr lang="en-US" sz="2400" dirty="0">
              <a:solidFill>
                <a:schemeClr val="bg1"/>
              </a:solidFill>
              <a:latin typeface="Myriad Pro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266562"/>
            <a:ext cx="3324225" cy="6362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150492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 dirty="0" err="1">
                <a:solidFill>
                  <a:schemeClr val="bg1"/>
                </a:solidFill>
              </a:rPr>
              <a:t>Higher</a:t>
            </a:r>
            <a:r>
              <a:rPr lang="ru-RU" sz="800" dirty="0">
                <a:solidFill>
                  <a:schemeClr val="bg1"/>
                </a:solidFill>
              </a:rPr>
              <a:t> </a:t>
            </a:r>
            <a:r>
              <a:rPr lang="ru-RU" sz="800" dirty="0" err="1">
                <a:solidFill>
                  <a:schemeClr val="bg1"/>
                </a:solidFill>
              </a:rPr>
              <a:t>School</a:t>
            </a:r>
            <a:r>
              <a:rPr lang="ru-RU" sz="800" dirty="0">
                <a:solidFill>
                  <a:schemeClr val="bg1"/>
                </a:solidFill>
              </a:rPr>
              <a:t> </a:t>
            </a:r>
            <a:r>
              <a:rPr lang="ru-RU" sz="800" dirty="0" err="1">
                <a:solidFill>
                  <a:schemeClr val="bg1"/>
                </a:solidFill>
              </a:rPr>
              <a:t>of</a:t>
            </a:r>
            <a:r>
              <a:rPr lang="ru-RU" sz="800" dirty="0">
                <a:solidFill>
                  <a:schemeClr val="bg1"/>
                </a:solidFill>
              </a:rPr>
              <a:t> </a:t>
            </a:r>
            <a:r>
              <a:rPr lang="ru-RU" sz="800" dirty="0" err="1">
                <a:solidFill>
                  <a:schemeClr val="bg1"/>
                </a:solidFill>
              </a:rPr>
              <a:t>Economics</a:t>
            </a:r>
            <a:r>
              <a:rPr lang="ru-RU" sz="800" dirty="0">
                <a:solidFill>
                  <a:schemeClr val="bg1"/>
                </a:solidFill>
              </a:rPr>
              <a:t> , </a:t>
            </a:r>
            <a:r>
              <a:rPr lang="en-US" sz="800" dirty="0">
                <a:solidFill>
                  <a:schemeClr val="bg1"/>
                </a:solidFill>
              </a:rPr>
              <a:t>Moscow</a:t>
            </a:r>
            <a:r>
              <a:rPr lang="ru-RU" sz="800" dirty="0">
                <a:solidFill>
                  <a:schemeClr val="bg1"/>
                </a:solidFill>
              </a:rPr>
              <a:t>, </a:t>
            </a:r>
            <a:r>
              <a:rPr lang="ru-RU" sz="800" dirty="0" smtClean="0">
                <a:solidFill>
                  <a:schemeClr val="bg1"/>
                </a:solidFill>
              </a:rPr>
              <a:t>201</a:t>
            </a:r>
            <a:r>
              <a:rPr lang="en-US" sz="800" dirty="0" smtClean="0">
                <a:solidFill>
                  <a:schemeClr val="bg1"/>
                </a:solidFill>
              </a:rPr>
              <a:t>5</a:t>
            </a:r>
            <a:endParaRPr lang="ru-RU" sz="800" dirty="0">
              <a:solidFill>
                <a:schemeClr val="bg1"/>
              </a:solidFill>
            </a:endParaRPr>
          </a:p>
        </p:txBody>
      </p:sp>
      <p:sp>
        <p:nvSpPr>
          <p:cNvPr id="14339" name="Title 1"/>
          <p:cNvSpPr txBox="1">
            <a:spLocks/>
          </p:cNvSpPr>
          <p:nvPr/>
        </p:nvSpPr>
        <p:spPr bwMode="auto">
          <a:xfrm>
            <a:off x="1428750" y="428625"/>
            <a:ext cx="2670175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2400" dirty="0" smtClean="0">
                <a:solidFill>
                  <a:schemeClr val="bg1"/>
                </a:solidFill>
                <a:latin typeface="Myriad Pro"/>
              </a:rPr>
              <a:t>Results</a:t>
            </a:r>
            <a:endParaRPr lang="en-US" sz="2400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14343" name="Rectangle 9"/>
          <p:cNvSpPr>
            <a:spLocks noChangeArrowheads="1"/>
          </p:cNvSpPr>
          <p:nvPr/>
        </p:nvSpPr>
        <p:spPr bwMode="auto">
          <a:xfrm>
            <a:off x="7300913" y="2255838"/>
            <a:ext cx="77311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FFFF"/>
                </a:solidFill>
                <a:latin typeface="Myriad Pro"/>
              </a:rPr>
              <a:t>photo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4" name="Rectangle 10"/>
          <p:cNvSpPr>
            <a:spLocks noChangeArrowheads="1"/>
          </p:cNvSpPr>
          <p:nvPr/>
        </p:nvSpPr>
        <p:spPr bwMode="auto">
          <a:xfrm>
            <a:off x="7300913" y="3967163"/>
            <a:ext cx="64793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FFFFFF"/>
                </a:solidFill>
                <a:latin typeface="Myriad Pro"/>
              </a:rPr>
              <a:t>phot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4345" name="Rectangle 11"/>
          <p:cNvSpPr>
            <a:spLocks noChangeArrowheads="1"/>
          </p:cNvSpPr>
          <p:nvPr/>
        </p:nvSpPr>
        <p:spPr bwMode="auto">
          <a:xfrm>
            <a:off x="7300913" y="5591175"/>
            <a:ext cx="77311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FFFF"/>
                </a:solidFill>
                <a:latin typeface="Myriad Pro"/>
              </a:rPr>
              <a:t>photo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6" name="Rectangle 12"/>
          <p:cNvSpPr>
            <a:spLocks noChangeArrowheads="1"/>
          </p:cNvSpPr>
          <p:nvPr/>
        </p:nvSpPr>
        <p:spPr bwMode="auto">
          <a:xfrm>
            <a:off x="222250" y="1644650"/>
            <a:ext cx="6119813" cy="892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dirty="0">
                <a:solidFill>
                  <a:srgbClr val="003F82"/>
                </a:solidFill>
              </a:rPr>
              <a:t/>
            </a:r>
            <a:br>
              <a:rPr lang="ru-RU" sz="2000" dirty="0">
                <a:solidFill>
                  <a:srgbClr val="003F82"/>
                </a:solidFill>
              </a:rPr>
            </a:br>
            <a:endParaRPr lang="en-US" sz="2000" dirty="0" smtClean="0">
              <a:solidFill>
                <a:srgbClr val="003F82"/>
              </a:solidFill>
            </a:endParaRPr>
          </a:p>
          <a:p>
            <a:endParaRPr lang="ru-RU" sz="1200" dirty="0">
              <a:solidFill>
                <a:srgbClr val="003F82"/>
              </a:solidFill>
              <a:latin typeface="Myriad Pro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286000" y="2967335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6387" y="1490365"/>
            <a:ext cx="5991225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089875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 dirty="0" err="1">
                <a:solidFill>
                  <a:schemeClr val="bg1"/>
                </a:solidFill>
              </a:rPr>
              <a:t>Higher</a:t>
            </a:r>
            <a:r>
              <a:rPr lang="ru-RU" sz="800" dirty="0">
                <a:solidFill>
                  <a:schemeClr val="bg1"/>
                </a:solidFill>
              </a:rPr>
              <a:t> </a:t>
            </a:r>
            <a:r>
              <a:rPr lang="ru-RU" sz="800" dirty="0" err="1">
                <a:solidFill>
                  <a:schemeClr val="bg1"/>
                </a:solidFill>
              </a:rPr>
              <a:t>School</a:t>
            </a:r>
            <a:r>
              <a:rPr lang="ru-RU" sz="800" dirty="0">
                <a:solidFill>
                  <a:schemeClr val="bg1"/>
                </a:solidFill>
              </a:rPr>
              <a:t> </a:t>
            </a:r>
            <a:r>
              <a:rPr lang="ru-RU" sz="800" dirty="0" err="1">
                <a:solidFill>
                  <a:schemeClr val="bg1"/>
                </a:solidFill>
              </a:rPr>
              <a:t>of</a:t>
            </a:r>
            <a:r>
              <a:rPr lang="ru-RU" sz="800" dirty="0">
                <a:solidFill>
                  <a:schemeClr val="bg1"/>
                </a:solidFill>
              </a:rPr>
              <a:t> </a:t>
            </a:r>
            <a:r>
              <a:rPr lang="ru-RU" sz="800" dirty="0" err="1">
                <a:solidFill>
                  <a:schemeClr val="bg1"/>
                </a:solidFill>
              </a:rPr>
              <a:t>Economics</a:t>
            </a:r>
            <a:r>
              <a:rPr lang="ru-RU" sz="800" dirty="0">
                <a:solidFill>
                  <a:schemeClr val="bg1"/>
                </a:solidFill>
              </a:rPr>
              <a:t> , </a:t>
            </a:r>
            <a:r>
              <a:rPr lang="en-US" sz="800" dirty="0">
                <a:solidFill>
                  <a:schemeClr val="bg1"/>
                </a:solidFill>
              </a:rPr>
              <a:t>Moscow</a:t>
            </a:r>
            <a:r>
              <a:rPr lang="ru-RU" sz="800" dirty="0">
                <a:solidFill>
                  <a:schemeClr val="bg1"/>
                </a:solidFill>
              </a:rPr>
              <a:t>, </a:t>
            </a:r>
            <a:r>
              <a:rPr lang="ru-RU" sz="800" dirty="0" smtClean="0">
                <a:solidFill>
                  <a:schemeClr val="bg1"/>
                </a:solidFill>
              </a:rPr>
              <a:t>201</a:t>
            </a:r>
            <a:r>
              <a:rPr lang="en-US" sz="800" dirty="0">
                <a:solidFill>
                  <a:schemeClr val="bg1"/>
                </a:solidFill>
              </a:rPr>
              <a:t>5</a:t>
            </a:r>
            <a:endParaRPr lang="ru-RU" sz="800" dirty="0">
              <a:solidFill>
                <a:schemeClr val="bg1"/>
              </a:solidFill>
            </a:endParaRPr>
          </a:p>
        </p:txBody>
      </p:sp>
      <p:sp>
        <p:nvSpPr>
          <p:cNvPr id="14339" name="Title 1"/>
          <p:cNvSpPr txBox="1">
            <a:spLocks/>
          </p:cNvSpPr>
          <p:nvPr/>
        </p:nvSpPr>
        <p:spPr bwMode="auto">
          <a:xfrm>
            <a:off x="1428750" y="428625"/>
            <a:ext cx="2670175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2400" dirty="0" smtClean="0">
                <a:solidFill>
                  <a:schemeClr val="bg1"/>
                </a:solidFill>
                <a:latin typeface="Myriad Pro"/>
              </a:rPr>
              <a:t>Results</a:t>
            </a:r>
            <a:endParaRPr lang="en-US" sz="2400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14343" name="Rectangle 9"/>
          <p:cNvSpPr>
            <a:spLocks noChangeArrowheads="1"/>
          </p:cNvSpPr>
          <p:nvPr/>
        </p:nvSpPr>
        <p:spPr bwMode="auto">
          <a:xfrm>
            <a:off x="7300913" y="2255838"/>
            <a:ext cx="77311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FFFF"/>
                </a:solidFill>
                <a:latin typeface="Myriad Pro"/>
              </a:rPr>
              <a:t>photo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4" name="Rectangle 10"/>
          <p:cNvSpPr>
            <a:spLocks noChangeArrowheads="1"/>
          </p:cNvSpPr>
          <p:nvPr/>
        </p:nvSpPr>
        <p:spPr bwMode="auto">
          <a:xfrm>
            <a:off x="7300913" y="3967163"/>
            <a:ext cx="64793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FFFFFF"/>
                </a:solidFill>
                <a:latin typeface="Myriad Pro"/>
              </a:rPr>
              <a:t>phot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4345" name="Rectangle 11"/>
          <p:cNvSpPr>
            <a:spLocks noChangeArrowheads="1"/>
          </p:cNvSpPr>
          <p:nvPr/>
        </p:nvSpPr>
        <p:spPr bwMode="auto">
          <a:xfrm>
            <a:off x="7300913" y="5591175"/>
            <a:ext cx="77311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FFFF"/>
                </a:solidFill>
                <a:latin typeface="Myriad Pro"/>
              </a:rPr>
              <a:t>photo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6" name="Rectangle 12"/>
          <p:cNvSpPr>
            <a:spLocks noChangeArrowheads="1"/>
          </p:cNvSpPr>
          <p:nvPr/>
        </p:nvSpPr>
        <p:spPr bwMode="auto">
          <a:xfrm>
            <a:off x="222250" y="1644650"/>
            <a:ext cx="6119813" cy="892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dirty="0">
                <a:solidFill>
                  <a:srgbClr val="003F82"/>
                </a:solidFill>
              </a:rPr>
              <a:t/>
            </a:r>
            <a:br>
              <a:rPr lang="ru-RU" sz="2000" dirty="0">
                <a:solidFill>
                  <a:srgbClr val="003F82"/>
                </a:solidFill>
              </a:rPr>
            </a:br>
            <a:endParaRPr lang="en-US" sz="2000" dirty="0" smtClean="0">
              <a:solidFill>
                <a:srgbClr val="003F82"/>
              </a:solidFill>
            </a:endParaRPr>
          </a:p>
          <a:p>
            <a:endParaRPr lang="ru-RU" sz="1200" dirty="0">
              <a:solidFill>
                <a:srgbClr val="003F82"/>
              </a:solidFill>
              <a:latin typeface="Myriad Pro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286000" y="2967335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  <p:pic>
        <p:nvPicPr>
          <p:cNvPr id="10" name="Рисунок 9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888"/>
          <a:stretch/>
        </p:blipFill>
        <p:spPr bwMode="auto">
          <a:xfrm>
            <a:off x="1" y="1352549"/>
            <a:ext cx="4398962" cy="397192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1" name="Рисунок 10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845"/>
          <a:stretch/>
        </p:blipFill>
        <p:spPr bwMode="auto">
          <a:xfrm>
            <a:off x="4398963" y="2090926"/>
            <a:ext cx="4429125" cy="39770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2836213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 dirty="0" err="1">
                <a:solidFill>
                  <a:schemeClr val="bg1"/>
                </a:solidFill>
              </a:rPr>
              <a:t>Higher</a:t>
            </a:r>
            <a:r>
              <a:rPr lang="ru-RU" sz="800" dirty="0">
                <a:solidFill>
                  <a:schemeClr val="bg1"/>
                </a:solidFill>
              </a:rPr>
              <a:t> </a:t>
            </a:r>
            <a:r>
              <a:rPr lang="ru-RU" sz="800" dirty="0" err="1">
                <a:solidFill>
                  <a:schemeClr val="bg1"/>
                </a:solidFill>
              </a:rPr>
              <a:t>School</a:t>
            </a:r>
            <a:r>
              <a:rPr lang="ru-RU" sz="800" dirty="0">
                <a:solidFill>
                  <a:schemeClr val="bg1"/>
                </a:solidFill>
              </a:rPr>
              <a:t> </a:t>
            </a:r>
            <a:r>
              <a:rPr lang="ru-RU" sz="800" dirty="0" err="1">
                <a:solidFill>
                  <a:schemeClr val="bg1"/>
                </a:solidFill>
              </a:rPr>
              <a:t>of</a:t>
            </a:r>
            <a:r>
              <a:rPr lang="ru-RU" sz="800" dirty="0">
                <a:solidFill>
                  <a:schemeClr val="bg1"/>
                </a:solidFill>
              </a:rPr>
              <a:t> </a:t>
            </a:r>
            <a:r>
              <a:rPr lang="ru-RU" sz="800" dirty="0" err="1">
                <a:solidFill>
                  <a:schemeClr val="bg1"/>
                </a:solidFill>
              </a:rPr>
              <a:t>Economics</a:t>
            </a:r>
            <a:r>
              <a:rPr lang="ru-RU" sz="800" dirty="0">
                <a:solidFill>
                  <a:schemeClr val="bg1"/>
                </a:solidFill>
              </a:rPr>
              <a:t> , </a:t>
            </a:r>
            <a:r>
              <a:rPr lang="en-US" sz="800" dirty="0">
                <a:solidFill>
                  <a:schemeClr val="bg1"/>
                </a:solidFill>
              </a:rPr>
              <a:t>Moscow</a:t>
            </a:r>
            <a:r>
              <a:rPr lang="ru-RU" sz="800" dirty="0">
                <a:solidFill>
                  <a:schemeClr val="bg1"/>
                </a:solidFill>
              </a:rPr>
              <a:t>, </a:t>
            </a:r>
            <a:r>
              <a:rPr lang="ru-RU" sz="800" dirty="0" smtClean="0">
                <a:solidFill>
                  <a:schemeClr val="bg1"/>
                </a:solidFill>
              </a:rPr>
              <a:t>201</a:t>
            </a:r>
            <a:r>
              <a:rPr lang="en-US" sz="800" dirty="0" smtClean="0">
                <a:solidFill>
                  <a:schemeClr val="bg1"/>
                </a:solidFill>
              </a:rPr>
              <a:t>5</a:t>
            </a:r>
            <a:endParaRPr lang="ru-RU" sz="800" dirty="0">
              <a:solidFill>
                <a:schemeClr val="bg1"/>
              </a:solidFill>
            </a:endParaRPr>
          </a:p>
        </p:txBody>
      </p:sp>
      <p:sp>
        <p:nvSpPr>
          <p:cNvPr id="14339" name="Title 1"/>
          <p:cNvSpPr txBox="1">
            <a:spLocks/>
          </p:cNvSpPr>
          <p:nvPr/>
        </p:nvSpPr>
        <p:spPr bwMode="auto">
          <a:xfrm>
            <a:off x="1428750" y="428625"/>
            <a:ext cx="2670175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2400" dirty="0" smtClean="0">
                <a:solidFill>
                  <a:schemeClr val="bg1"/>
                </a:solidFill>
                <a:latin typeface="Myriad Pro"/>
              </a:rPr>
              <a:t>Results</a:t>
            </a:r>
            <a:endParaRPr lang="en-US" sz="2400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14343" name="Rectangle 9"/>
          <p:cNvSpPr>
            <a:spLocks noChangeArrowheads="1"/>
          </p:cNvSpPr>
          <p:nvPr/>
        </p:nvSpPr>
        <p:spPr bwMode="auto">
          <a:xfrm>
            <a:off x="7300913" y="2255838"/>
            <a:ext cx="77311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FFFF"/>
                </a:solidFill>
                <a:latin typeface="Myriad Pro"/>
              </a:rPr>
              <a:t>photo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5" name="Rectangle 11"/>
          <p:cNvSpPr>
            <a:spLocks noChangeArrowheads="1"/>
          </p:cNvSpPr>
          <p:nvPr/>
        </p:nvSpPr>
        <p:spPr bwMode="auto">
          <a:xfrm>
            <a:off x="7300913" y="5591175"/>
            <a:ext cx="77311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FFFF"/>
                </a:solidFill>
                <a:latin typeface="Myriad Pro"/>
              </a:rPr>
              <a:t>photo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6" name="Rectangle 12"/>
          <p:cNvSpPr>
            <a:spLocks noChangeArrowheads="1"/>
          </p:cNvSpPr>
          <p:nvPr/>
        </p:nvSpPr>
        <p:spPr bwMode="auto">
          <a:xfrm>
            <a:off x="222250" y="1644650"/>
            <a:ext cx="6119813" cy="892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dirty="0">
                <a:solidFill>
                  <a:srgbClr val="003F82"/>
                </a:solidFill>
              </a:rPr>
              <a:t/>
            </a:r>
            <a:br>
              <a:rPr lang="ru-RU" sz="2000" dirty="0">
                <a:solidFill>
                  <a:srgbClr val="003F82"/>
                </a:solidFill>
              </a:rPr>
            </a:br>
            <a:endParaRPr lang="en-US" sz="2000" dirty="0" smtClean="0">
              <a:solidFill>
                <a:srgbClr val="003F82"/>
              </a:solidFill>
            </a:endParaRPr>
          </a:p>
          <a:p>
            <a:endParaRPr lang="ru-RU" sz="1200" dirty="0">
              <a:solidFill>
                <a:srgbClr val="003F82"/>
              </a:solidFill>
              <a:latin typeface="Myriad Pro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286000" y="2967335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0951481"/>
              </p:ext>
            </p:extLst>
          </p:nvPr>
        </p:nvGraphicFramePr>
        <p:xfrm>
          <a:off x="255588" y="1366341"/>
          <a:ext cx="6387549" cy="2097764"/>
        </p:xfrm>
        <a:graphic>
          <a:graphicData uri="http://schemas.openxmlformats.org/drawingml/2006/table">
            <a:tbl>
              <a:tblPr firstRow="1" firstCol="1" bandRow="1"/>
              <a:tblGrid>
                <a:gridCol w="1506951"/>
                <a:gridCol w="318063"/>
                <a:gridCol w="912507"/>
                <a:gridCol w="912507"/>
                <a:gridCol w="912507"/>
                <a:gridCol w="912507"/>
                <a:gridCol w="912507"/>
              </a:tblGrid>
              <a:tr h="215371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Scotland</a:t>
                      </a:r>
                      <a:r>
                        <a:rPr lang="en-US" sz="16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 baseline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>
                        <a:effectLst/>
                        <a:latin typeface="Calibri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>
                        <a:effectLst/>
                        <a:latin typeface="Calibri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57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4.25 - 4.75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4.75 -  5.25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5.25- 5.75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543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4.75 -  5.25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-,70</a:t>
                      </a:r>
                      <a:r>
                        <a:rPr lang="ru-RU" sz="1600" baseline="30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*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>
                        <a:effectLst/>
                        <a:latin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543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5.25- 5.75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-1,31</a:t>
                      </a:r>
                      <a:r>
                        <a:rPr lang="ru-RU" sz="1600" baseline="30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*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-,61</a:t>
                      </a:r>
                      <a:r>
                        <a:rPr lang="ru-RU" sz="1600" baseline="30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*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0289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5.75 - 6.25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-,55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,15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,75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140854"/>
              </p:ext>
            </p:extLst>
          </p:nvPr>
        </p:nvGraphicFramePr>
        <p:xfrm>
          <a:off x="255586" y="4792367"/>
          <a:ext cx="6387550" cy="1558264"/>
        </p:xfrm>
        <a:graphic>
          <a:graphicData uri="http://schemas.openxmlformats.org/drawingml/2006/table">
            <a:tbl>
              <a:tblPr firstRow="1" firstCol="1" bandRow="1"/>
              <a:tblGrid>
                <a:gridCol w="1596373"/>
                <a:gridCol w="1597402"/>
                <a:gridCol w="1596373"/>
                <a:gridCol w="1597402"/>
              </a:tblGrid>
              <a:tr h="3895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4.75 -  5.25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5.25- 5.75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5.75 - 6.25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95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5.25- 5.75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-,63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95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5.75 - 6.25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-1,23</a:t>
                      </a:r>
                      <a:r>
                        <a:rPr lang="ru-RU" sz="1600" baseline="30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*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-,60</a:t>
                      </a:r>
                      <a:r>
                        <a:rPr lang="ru-RU" sz="1600" baseline="30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*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95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6.25 - 6.75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-1,21</a:t>
                      </a:r>
                      <a:r>
                        <a:rPr lang="ru-RU" sz="1600" baseline="30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*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-,58</a:t>
                      </a:r>
                      <a:r>
                        <a:rPr lang="ru-RU" sz="1600" baseline="30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*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,01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255588" y="4363018"/>
            <a:ext cx="6420887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Scotland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follow</a:t>
            </a:r>
            <a:r>
              <a:rPr kumimoji="0" lang="en-US" altLang="ru-RU" sz="16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up</a:t>
            </a:r>
            <a:endParaRPr kumimoji="0" lang="ru-RU" alt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222250" y="3613666"/>
            <a:ext cx="6420887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ru-RU" sz="1200" dirty="0" smtClean="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*</a:t>
            </a:r>
            <a:r>
              <a:rPr lang="en-US" altLang="ru-RU" sz="1200" i="1" dirty="0" smtClean="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p&lt;0.05</a:t>
            </a:r>
            <a:endParaRPr kumimoji="0" lang="ru-RU" altLang="ru-RU" sz="18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03916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 dirty="0" err="1">
                <a:solidFill>
                  <a:schemeClr val="bg1"/>
                </a:solidFill>
              </a:rPr>
              <a:t>Higher</a:t>
            </a:r>
            <a:r>
              <a:rPr lang="ru-RU" sz="800" dirty="0">
                <a:solidFill>
                  <a:schemeClr val="bg1"/>
                </a:solidFill>
              </a:rPr>
              <a:t> </a:t>
            </a:r>
            <a:r>
              <a:rPr lang="ru-RU" sz="800" dirty="0" err="1">
                <a:solidFill>
                  <a:schemeClr val="bg1"/>
                </a:solidFill>
              </a:rPr>
              <a:t>School</a:t>
            </a:r>
            <a:r>
              <a:rPr lang="ru-RU" sz="800" dirty="0">
                <a:solidFill>
                  <a:schemeClr val="bg1"/>
                </a:solidFill>
              </a:rPr>
              <a:t> </a:t>
            </a:r>
            <a:r>
              <a:rPr lang="ru-RU" sz="800" dirty="0" err="1">
                <a:solidFill>
                  <a:schemeClr val="bg1"/>
                </a:solidFill>
              </a:rPr>
              <a:t>of</a:t>
            </a:r>
            <a:r>
              <a:rPr lang="ru-RU" sz="800" dirty="0">
                <a:solidFill>
                  <a:schemeClr val="bg1"/>
                </a:solidFill>
              </a:rPr>
              <a:t> </a:t>
            </a:r>
            <a:r>
              <a:rPr lang="ru-RU" sz="800" dirty="0" err="1">
                <a:solidFill>
                  <a:schemeClr val="bg1"/>
                </a:solidFill>
              </a:rPr>
              <a:t>Economics</a:t>
            </a:r>
            <a:r>
              <a:rPr lang="ru-RU" sz="800" dirty="0">
                <a:solidFill>
                  <a:schemeClr val="bg1"/>
                </a:solidFill>
              </a:rPr>
              <a:t> , </a:t>
            </a:r>
            <a:r>
              <a:rPr lang="en-US" sz="800" dirty="0">
                <a:solidFill>
                  <a:schemeClr val="bg1"/>
                </a:solidFill>
              </a:rPr>
              <a:t>Moscow</a:t>
            </a:r>
            <a:r>
              <a:rPr lang="ru-RU" sz="800" dirty="0">
                <a:solidFill>
                  <a:schemeClr val="bg1"/>
                </a:solidFill>
              </a:rPr>
              <a:t>, </a:t>
            </a:r>
            <a:r>
              <a:rPr lang="ru-RU" sz="800" dirty="0" smtClean="0">
                <a:solidFill>
                  <a:schemeClr val="bg1"/>
                </a:solidFill>
              </a:rPr>
              <a:t>201</a:t>
            </a:r>
            <a:r>
              <a:rPr lang="en-US" sz="800" dirty="0" smtClean="0">
                <a:solidFill>
                  <a:schemeClr val="bg1"/>
                </a:solidFill>
              </a:rPr>
              <a:t>5</a:t>
            </a:r>
            <a:endParaRPr lang="ru-RU" sz="800" dirty="0">
              <a:solidFill>
                <a:schemeClr val="bg1"/>
              </a:solidFill>
            </a:endParaRPr>
          </a:p>
        </p:txBody>
      </p:sp>
      <p:sp>
        <p:nvSpPr>
          <p:cNvPr id="14339" name="Title 1"/>
          <p:cNvSpPr txBox="1">
            <a:spLocks/>
          </p:cNvSpPr>
          <p:nvPr/>
        </p:nvSpPr>
        <p:spPr bwMode="auto">
          <a:xfrm>
            <a:off x="1428750" y="428625"/>
            <a:ext cx="2670175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2400" dirty="0" smtClean="0">
                <a:solidFill>
                  <a:schemeClr val="bg1"/>
                </a:solidFill>
                <a:latin typeface="Myriad Pro"/>
              </a:rPr>
              <a:t>Results</a:t>
            </a:r>
            <a:endParaRPr lang="en-US" sz="2400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14343" name="Rectangle 9"/>
          <p:cNvSpPr>
            <a:spLocks noChangeArrowheads="1"/>
          </p:cNvSpPr>
          <p:nvPr/>
        </p:nvSpPr>
        <p:spPr bwMode="auto">
          <a:xfrm>
            <a:off x="7300913" y="2255838"/>
            <a:ext cx="77311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FFFF"/>
                </a:solidFill>
                <a:latin typeface="Myriad Pro"/>
              </a:rPr>
              <a:t>photo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5" name="Rectangle 11"/>
          <p:cNvSpPr>
            <a:spLocks noChangeArrowheads="1"/>
          </p:cNvSpPr>
          <p:nvPr/>
        </p:nvSpPr>
        <p:spPr bwMode="auto">
          <a:xfrm>
            <a:off x="7300913" y="5591175"/>
            <a:ext cx="77311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FFFF"/>
                </a:solidFill>
                <a:latin typeface="Myriad Pro"/>
              </a:rPr>
              <a:t>photo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6" name="Rectangle 12"/>
          <p:cNvSpPr>
            <a:spLocks noChangeArrowheads="1"/>
          </p:cNvSpPr>
          <p:nvPr/>
        </p:nvSpPr>
        <p:spPr bwMode="auto">
          <a:xfrm>
            <a:off x="222250" y="1644650"/>
            <a:ext cx="6119813" cy="892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dirty="0">
                <a:solidFill>
                  <a:srgbClr val="003F82"/>
                </a:solidFill>
              </a:rPr>
              <a:t/>
            </a:r>
            <a:br>
              <a:rPr lang="ru-RU" sz="2000" dirty="0">
                <a:solidFill>
                  <a:srgbClr val="003F82"/>
                </a:solidFill>
              </a:rPr>
            </a:br>
            <a:endParaRPr lang="en-US" sz="2000" dirty="0" smtClean="0">
              <a:solidFill>
                <a:srgbClr val="003F82"/>
              </a:solidFill>
            </a:endParaRPr>
          </a:p>
          <a:p>
            <a:endParaRPr lang="ru-RU" sz="1200" dirty="0">
              <a:solidFill>
                <a:srgbClr val="003F82"/>
              </a:solidFill>
              <a:latin typeface="Myriad Pro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286000" y="2967335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6571175"/>
              </p:ext>
            </p:extLst>
          </p:nvPr>
        </p:nvGraphicFramePr>
        <p:xfrm>
          <a:off x="488314" y="1837690"/>
          <a:ext cx="6031756" cy="1591310"/>
        </p:xfrm>
        <a:graphic>
          <a:graphicData uri="http://schemas.openxmlformats.org/drawingml/2006/table">
            <a:tbl>
              <a:tblPr firstRow="1" firstCol="1" bandRow="1"/>
              <a:tblGrid>
                <a:gridCol w="1701385"/>
                <a:gridCol w="1237115"/>
                <a:gridCol w="1856141"/>
                <a:gridCol w="1237115"/>
              </a:tblGrid>
              <a:tr h="5837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6.25 - 6.75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6.75 - 7.25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7.25 - 7.75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58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6.75 - 7.25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-,08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>
                        <a:effectLst/>
                        <a:latin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>
                        <a:effectLst/>
                        <a:latin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58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7.25 - 7.75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-,50</a:t>
                      </a:r>
                      <a:r>
                        <a:rPr lang="ru-RU" sz="1600" baseline="30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*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-,43</a:t>
                      </a:r>
                      <a:r>
                        <a:rPr lang="ru-RU" sz="1600" baseline="30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*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>
                        <a:effectLst/>
                        <a:latin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58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7.75 - 8.25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,08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,15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,58</a:t>
                      </a:r>
                      <a:r>
                        <a:rPr lang="ru-RU" sz="1600" baseline="30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*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437113" y="1475373"/>
            <a:ext cx="6420887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defTabSz="914400"/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Russia,</a:t>
            </a:r>
            <a:r>
              <a:rPr kumimoji="0" lang="en-US" altLang="ru-RU" sz="16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baseline</a:t>
            </a:r>
            <a:endParaRPr kumimoji="0" lang="ru-RU" alt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488314" y="3484241"/>
            <a:ext cx="6420887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ru-RU" sz="1200" dirty="0" smtClean="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*</a:t>
            </a:r>
            <a:r>
              <a:rPr lang="en-US" altLang="ru-RU" sz="1200" i="1" dirty="0" smtClean="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p&lt;0.05</a:t>
            </a:r>
            <a:endParaRPr kumimoji="0" lang="ru-RU" altLang="ru-RU" sz="18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974491"/>
              </p:ext>
            </p:extLst>
          </p:nvPr>
        </p:nvGraphicFramePr>
        <p:xfrm>
          <a:off x="480873" y="4296569"/>
          <a:ext cx="6131962" cy="1407740"/>
        </p:xfrm>
        <a:graphic>
          <a:graphicData uri="http://schemas.openxmlformats.org/drawingml/2006/table">
            <a:tbl>
              <a:tblPr firstRow="1" firstCol="1" bandRow="1"/>
              <a:tblGrid>
                <a:gridCol w="1532284"/>
                <a:gridCol w="1533226"/>
                <a:gridCol w="1533226"/>
                <a:gridCol w="1533226"/>
              </a:tblGrid>
              <a:tr h="3519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>
                        <a:effectLst/>
                        <a:latin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6.75 - 7.25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7.25 - 7.75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7.75 - 8.25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19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7.25 - 7.75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-,50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19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7.75 - 8.25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-,66</a:t>
                      </a:r>
                      <a:r>
                        <a:rPr lang="ru-RU" sz="1600" baseline="30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*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-,16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>
                        <a:effectLst/>
                        <a:latin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19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8.25 - 9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-,29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,21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,37</a:t>
                      </a:r>
                      <a:r>
                        <a:rPr lang="ru-RU" sz="1600" baseline="30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*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8" name="Rectangle 2"/>
          <p:cNvSpPr>
            <a:spLocks noChangeArrowheads="1"/>
          </p:cNvSpPr>
          <p:nvPr/>
        </p:nvSpPr>
        <p:spPr bwMode="auto">
          <a:xfrm>
            <a:off x="437113" y="3878793"/>
            <a:ext cx="6420887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Russia, follow up</a:t>
            </a:r>
            <a:endParaRPr kumimoji="0" lang="ru-RU" alt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480026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 dirty="0" err="1">
                <a:solidFill>
                  <a:schemeClr val="bg1"/>
                </a:solidFill>
              </a:rPr>
              <a:t>Higher</a:t>
            </a:r>
            <a:r>
              <a:rPr lang="ru-RU" sz="800" dirty="0">
                <a:solidFill>
                  <a:schemeClr val="bg1"/>
                </a:solidFill>
              </a:rPr>
              <a:t> </a:t>
            </a:r>
            <a:r>
              <a:rPr lang="ru-RU" sz="800" dirty="0" err="1">
                <a:solidFill>
                  <a:schemeClr val="bg1"/>
                </a:solidFill>
              </a:rPr>
              <a:t>School</a:t>
            </a:r>
            <a:r>
              <a:rPr lang="ru-RU" sz="800" dirty="0">
                <a:solidFill>
                  <a:schemeClr val="bg1"/>
                </a:solidFill>
              </a:rPr>
              <a:t> </a:t>
            </a:r>
            <a:r>
              <a:rPr lang="ru-RU" sz="800" dirty="0" err="1">
                <a:solidFill>
                  <a:schemeClr val="bg1"/>
                </a:solidFill>
              </a:rPr>
              <a:t>of</a:t>
            </a:r>
            <a:r>
              <a:rPr lang="ru-RU" sz="800" dirty="0">
                <a:solidFill>
                  <a:schemeClr val="bg1"/>
                </a:solidFill>
              </a:rPr>
              <a:t> </a:t>
            </a:r>
            <a:r>
              <a:rPr lang="ru-RU" sz="800" dirty="0" err="1">
                <a:solidFill>
                  <a:schemeClr val="bg1"/>
                </a:solidFill>
              </a:rPr>
              <a:t>Economics</a:t>
            </a:r>
            <a:r>
              <a:rPr lang="ru-RU" sz="800" dirty="0">
                <a:solidFill>
                  <a:schemeClr val="bg1"/>
                </a:solidFill>
              </a:rPr>
              <a:t> , </a:t>
            </a:r>
            <a:r>
              <a:rPr lang="en-US" sz="800" dirty="0">
                <a:solidFill>
                  <a:schemeClr val="bg1"/>
                </a:solidFill>
              </a:rPr>
              <a:t>Moscow</a:t>
            </a:r>
            <a:r>
              <a:rPr lang="ru-RU" sz="800" dirty="0">
                <a:solidFill>
                  <a:schemeClr val="bg1"/>
                </a:solidFill>
              </a:rPr>
              <a:t>, </a:t>
            </a:r>
            <a:r>
              <a:rPr lang="ru-RU" sz="800" dirty="0" smtClean="0">
                <a:solidFill>
                  <a:schemeClr val="bg1"/>
                </a:solidFill>
              </a:rPr>
              <a:t>201</a:t>
            </a:r>
            <a:r>
              <a:rPr lang="en-US" sz="800" dirty="0" smtClean="0">
                <a:solidFill>
                  <a:schemeClr val="bg1"/>
                </a:solidFill>
              </a:rPr>
              <a:t>5</a:t>
            </a:r>
            <a:endParaRPr lang="ru-RU" sz="800" dirty="0">
              <a:solidFill>
                <a:schemeClr val="bg1"/>
              </a:solidFill>
            </a:endParaRPr>
          </a:p>
        </p:txBody>
      </p:sp>
      <p:sp>
        <p:nvSpPr>
          <p:cNvPr id="14339" name="Title 1"/>
          <p:cNvSpPr txBox="1">
            <a:spLocks/>
          </p:cNvSpPr>
          <p:nvPr/>
        </p:nvSpPr>
        <p:spPr bwMode="auto">
          <a:xfrm>
            <a:off x="1428750" y="428625"/>
            <a:ext cx="2670175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2400" dirty="0" smtClean="0">
                <a:solidFill>
                  <a:schemeClr val="bg1"/>
                </a:solidFill>
                <a:latin typeface="Myriad Pro"/>
              </a:rPr>
              <a:t>Conclusions</a:t>
            </a:r>
            <a:endParaRPr lang="en-US" sz="2400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14344" name="Rectangle 10"/>
          <p:cNvSpPr>
            <a:spLocks noChangeArrowheads="1"/>
          </p:cNvSpPr>
          <p:nvPr/>
        </p:nvSpPr>
        <p:spPr bwMode="auto">
          <a:xfrm>
            <a:off x="7300913" y="3967163"/>
            <a:ext cx="77311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FFFF"/>
                </a:solidFill>
                <a:latin typeface="Myriad Pro"/>
              </a:rPr>
              <a:t>photo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5" name="Rectangle 11"/>
          <p:cNvSpPr>
            <a:spLocks noChangeArrowheads="1"/>
          </p:cNvSpPr>
          <p:nvPr/>
        </p:nvSpPr>
        <p:spPr bwMode="auto">
          <a:xfrm>
            <a:off x="7300913" y="5591175"/>
            <a:ext cx="77311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FFFF"/>
                </a:solidFill>
                <a:latin typeface="Myriad Pro"/>
              </a:rPr>
              <a:t>photo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6" name="Rectangle 12"/>
          <p:cNvSpPr>
            <a:spLocks noChangeArrowheads="1"/>
          </p:cNvSpPr>
          <p:nvPr/>
        </p:nvSpPr>
        <p:spPr bwMode="auto">
          <a:xfrm>
            <a:off x="222250" y="1644650"/>
            <a:ext cx="6119813" cy="892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dirty="0">
                <a:solidFill>
                  <a:srgbClr val="003F82"/>
                </a:solidFill>
              </a:rPr>
              <a:t/>
            </a:r>
            <a:br>
              <a:rPr lang="ru-RU" sz="2000" dirty="0">
                <a:solidFill>
                  <a:srgbClr val="003F82"/>
                </a:solidFill>
              </a:rPr>
            </a:br>
            <a:endParaRPr lang="en-US" sz="2000" dirty="0" smtClean="0">
              <a:solidFill>
                <a:srgbClr val="003F82"/>
              </a:solidFill>
            </a:endParaRPr>
          </a:p>
          <a:p>
            <a:endParaRPr lang="ru-RU" sz="1200" dirty="0">
              <a:solidFill>
                <a:srgbClr val="003F82"/>
              </a:solidFill>
              <a:latin typeface="Myriad Pro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77837" y="1951672"/>
            <a:ext cx="7596188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dirty="0" smtClean="0"/>
              <a:t>It </a:t>
            </a:r>
            <a:r>
              <a:rPr lang="en-US" dirty="0"/>
              <a:t>is </a:t>
            </a:r>
            <a:r>
              <a:rPr lang="en-US" dirty="0" smtClean="0"/>
              <a:t>possible </a:t>
            </a:r>
            <a:r>
              <a:rPr lang="en-US" dirty="0"/>
              <a:t>to equate </a:t>
            </a:r>
            <a:r>
              <a:rPr lang="en-US" dirty="0" err="1"/>
              <a:t>iPIPS</a:t>
            </a:r>
            <a:r>
              <a:rPr lang="en-US" dirty="0"/>
              <a:t> scores in mathematics from the start and </a:t>
            </a:r>
            <a:r>
              <a:rPr lang="en-US" dirty="0" smtClean="0"/>
              <a:t>the end </a:t>
            </a:r>
            <a:r>
              <a:rPr lang="en-US" dirty="0"/>
              <a:t>of the first year at school across </a:t>
            </a:r>
            <a:r>
              <a:rPr lang="en-US" dirty="0" smtClean="0"/>
              <a:t>Scotland and </a:t>
            </a:r>
            <a:r>
              <a:rPr lang="en-US" dirty="0" smtClean="0"/>
              <a:t>Russia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dirty="0" smtClean="0"/>
              <a:t>despite the age differences</a:t>
            </a:r>
            <a:r>
              <a:rPr lang="en-US" dirty="0"/>
              <a:t> </a:t>
            </a:r>
            <a:endParaRPr lang="en-US" dirty="0" smtClean="0"/>
          </a:p>
          <a:p>
            <a:pPr marL="800100" lvl="1" indent="-342900">
              <a:buFont typeface="+mj-lt"/>
              <a:buAutoNum type="arabicPeriod"/>
            </a:pPr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The </a:t>
            </a:r>
            <a:r>
              <a:rPr lang="en-US" dirty="0"/>
              <a:t>findings </a:t>
            </a:r>
            <a:r>
              <a:rPr lang="en-US" dirty="0" smtClean="0"/>
              <a:t>are </a:t>
            </a:r>
            <a:r>
              <a:rPr lang="en-US" dirty="0"/>
              <a:t>limited </a:t>
            </a:r>
            <a:endParaRPr lang="en-US" dirty="0" smtClean="0"/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dirty="0" smtClean="0"/>
              <a:t>by </a:t>
            </a:r>
            <a:r>
              <a:rPr lang="en-US" dirty="0"/>
              <a:t>the </a:t>
            </a:r>
            <a:r>
              <a:rPr lang="en-US" dirty="0" smtClean="0"/>
              <a:t>smaller </a:t>
            </a:r>
            <a:r>
              <a:rPr lang="en-US" dirty="0"/>
              <a:t>Russian sample </a:t>
            </a:r>
            <a:endParaRPr lang="en-US" dirty="0" smtClean="0"/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dirty="0" smtClean="0"/>
              <a:t>by </a:t>
            </a:r>
            <a:r>
              <a:rPr lang="en-US" dirty="0"/>
              <a:t>different time </a:t>
            </a:r>
            <a:r>
              <a:rPr lang="en-GB" dirty="0"/>
              <a:t>between the two assessments in Russia and the other </a:t>
            </a:r>
            <a:r>
              <a:rPr lang="en-GB" dirty="0" smtClean="0"/>
              <a:t>countries </a:t>
            </a:r>
          </a:p>
          <a:p>
            <a:pPr marL="342900" indent="-342900">
              <a:buFont typeface="+mj-lt"/>
              <a:buAutoNum type="arabicPeriod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1887133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 dirty="0" err="1">
                <a:solidFill>
                  <a:schemeClr val="bg1"/>
                </a:solidFill>
              </a:rPr>
              <a:t>Higher</a:t>
            </a:r>
            <a:r>
              <a:rPr lang="ru-RU" sz="800" dirty="0">
                <a:solidFill>
                  <a:schemeClr val="bg1"/>
                </a:solidFill>
              </a:rPr>
              <a:t> </a:t>
            </a:r>
            <a:r>
              <a:rPr lang="ru-RU" sz="800" dirty="0" err="1">
                <a:solidFill>
                  <a:schemeClr val="bg1"/>
                </a:solidFill>
              </a:rPr>
              <a:t>School</a:t>
            </a:r>
            <a:r>
              <a:rPr lang="ru-RU" sz="800" dirty="0">
                <a:solidFill>
                  <a:schemeClr val="bg1"/>
                </a:solidFill>
              </a:rPr>
              <a:t> </a:t>
            </a:r>
            <a:r>
              <a:rPr lang="ru-RU" sz="800" dirty="0" err="1">
                <a:solidFill>
                  <a:schemeClr val="bg1"/>
                </a:solidFill>
              </a:rPr>
              <a:t>of</a:t>
            </a:r>
            <a:r>
              <a:rPr lang="ru-RU" sz="800" dirty="0">
                <a:solidFill>
                  <a:schemeClr val="bg1"/>
                </a:solidFill>
              </a:rPr>
              <a:t> </a:t>
            </a:r>
            <a:r>
              <a:rPr lang="ru-RU" sz="800" dirty="0" err="1">
                <a:solidFill>
                  <a:schemeClr val="bg1"/>
                </a:solidFill>
              </a:rPr>
              <a:t>Economics</a:t>
            </a:r>
            <a:r>
              <a:rPr lang="ru-RU" sz="800" dirty="0">
                <a:solidFill>
                  <a:schemeClr val="bg1"/>
                </a:solidFill>
              </a:rPr>
              <a:t> , </a:t>
            </a:r>
            <a:r>
              <a:rPr lang="en-US" sz="800" dirty="0">
                <a:solidFill>
                  <a:schemeClr val="bg1"/>
                </a:solidFill>
              </a:rPr>
              <a:t>Moscow</a:t>
            </a:r>
            <a:r>
              <a:rPr lang="ru-RU" sz="800" dirty="0">
                <a:solidFill>
                  <a:schemeClr val="bg1"/>
                </a:solidFill>
              </a:rPr>
              <a:t>, </a:t>
            </a:r>
            <a:r>
              <a:rPr lang="ru-RU" sz="800" dirty="0" smtClean="0">
                <a:solidFill>
                  <a:schemeClr val="bg1"/>
                </a:solidFill>
              </a:rPr>
              <a:t>201</a:t>
            </a:r>
            <a:r>
              <a:rPr lang="en-US" sz="800" dirty="0" smtClean="0">
                <a:solidFill>
                  <a:schemeClr val="bg1"/>
                </a:solidFill>
              </a:rPr>
              <a:t>5</a:t>
            </a:r>
            <a:endParaRPr lang="ru-RU" sz="800" dirty="0">
              <a:solidFill>
                <a:schemeClr val="bg1"/>
              </a:solidFill>
            </a:endParaRPr>
          </a:p>
        </p:txBody>
      </p:sp>
      <p:sp>
        <p:nvSpPr>
          <p:cNvPr id="14339" name="Title 1"/>
          <p:cNvSpPr txBox="1">
            <a:spLocks/>
          </p:cNvSpPr>
          <p:nvPr/>
        </p:nvSpPr>
        <p:spPr bwMode="auto">
          <a:xfrm>
            <a:off x="1428750" y="428625"/>
            <a:ext cx="2670175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2400" dirty="0" smtClean="0">
                <a:solidFill>
                  <a:schemeClr val="bg1"/>
                </a:solidFill>
                <a:latin typeface="Myriad Pro"/>
              </a:rPr>
              <a:t>Future research</a:t>
            </a:r>
            <a:endParaRPr lang="en-US" sz="2400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14344" name="Rectangle 10"/>
          <p:cNvSpPr>
            <a:spLocks noChangeArrowheads="1"/>
          </p:cNvSpPr>
          <p:nvPr/>
        </p:nvSpPr>
        <p:spPr bwMode="auto">
          <a:xfrm>
            <a:off x="7300913" y="3967163"/>
            <a:ext cx="77311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FFFF"/>
                </a:solidFill>
                <a:latin typeface="Myriad Pro"/>
              </a:rPr>
              <a:t>photo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5" name="Rectangle 11"/>
          <p:cNvSpPr>
            <a:spLocks noChangeArrowheads="1"/>
          </p:cNvSpPr>
          <p:nvPr/>
        </p:nvSpPr>
        <p:spPr bwMode="auto">
          <a:xfrm>
            <a:off x="7300913" y="5591175"/>
            <a:ext cx="77311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FFFF"/>
                </a:solidFill>
                <a:latin typeface="Myriad Pro"/>
              </a:rPr>
              <a:t>photo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6" name="Rectangle 12"/>
          <p:cNvSpPr>
            <a:spLocks noChangeArrowheads="1"/>
          </p:cNvSpPr>
          <p:nvPr/>
        </p:nvSpPr>
        <p:spPr bwMode="auto">
          <a:xfrm>
            <a:off x="222250" y="1644650"/>
            <a:ext cx="6119813" cy="892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dirty="0">
                <a:solidFill>
                  <a:srgbClr val="003F82"/>
                </a:solidFill>
              </a:rPr>
              <a:t/>
            </a:r>
            <a:br>
              <a:rPr lang="ru-RU" sz="2000" dirty="0">
                <a:solidFill>
                  <a:srgbClr val="003F82"/>
                </a:solidFill>
              </a:rPr>
            </a:br>
            <a:endParaRPr lang="en-US" sz="2000" dirty="0" smtClean="0">
              <a:solidFill>
                <a:srgbClr val="003F82"/>
              </a:solidFill>
            </a:endParaRPr>
          </a:p>
          <a:p>
            <a:endParaRPr lang="ru-RU" sz="1200" dirty="0">
              <a:solidFill>
                <a:srgbClr val="003F82"/>
              </a:solidFill>
              <a:latin typeface="Myriad Pro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77837" y="1951672"/>
            <a:ext cx="759618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dirty="0" smtClean="0"/>
              <a:t>It </a:t>
            </a:r>
            <a:r>
              <a:rPr lang="en-US" dirty="0" smtClean="0"/>
              <a:t>would be interesting to compare the relative progress of year 2 Scottish pupils and Russian first graders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how changes the dynamics of the progress with age?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could it be that younger children demonstrate bigger relative progress during a year of schooling</a:t>
            </a:r>
            <a:endParaRPr lang="en-US" dirty="0" smtClean="0"/>
          </a:p>
          <a:p>
            <a:pPr marL="800100" lvl="1" indent="-342900">
              <a:buFont typeface="+mj-lt"/>
              <a:buAutoNum type="arabicPeriod"/>
            </a:pPr>
            <a:endParaRPr lang="en-US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458466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 dirty="0" err="1">
                <a:solidFill>
                  <a:schemeClr val="bg1"/>
                </a:solidFill>
              </a:rPr>
              <a:t>Higher</a:t>
            </a:r>
            <a:r>
              <a:rPr lang="ru-RU" sz="800" dirty="0">
                <a:solidFill>
                  <a:schemeClr val="bg1"/>
                </a:solidFill>
              </a:rPr>
              <a:t> </a:t>
            </a:r>
            <a:r>
              <a:rPr lang="ru-RU" sz="800" dirty="0" err="1">
                <a:solidFill>
                  <a:schemeClr val="bg1"/>
                </a:solidFill>
              </a:rPr>
              <a:t>School</a:t>
            </a:r>
            <a:r>
              <a:rPr lang="ru-RU" sz="800" dirty="0">
                <a:solidFill>
                  <a:schemeClr val="bg1"/>
                </a:solidFill>
              </a:rPr>
              <a:t> </a:t>
            </a:r>
            <a:r>
              <a:rPr lang="ru-RU" sz="800" dirty="0" err="1">
                <a:solidFill>
                  <a:schemeClr val="bg1"/>
                </a:solidFill>
              </a:rPr>
              <a:t>of</a:t>
            </a:r>
            <a:r>
              <a:rPr lang="ru-RU" sz="800" dirty="0">
                <a:solidFill>
                  <a:schemeClr val="bg1"/>
                </a:solidFill>
              </a:rPr>
              <a:t> </a:t>
            </a:r>
            <a:r>
              <a:rPr lang="ru-RU" sz="800" dirty="0" err="1">
                <a:solidFill>
                  <a:schemeClr val="bg1"/>
                </a:solidFill>
              </a:rPr>
              <a:t>Economics</a:t>
            </a:r>
            <a:r>
              <a:rPr lang="ru-RU" sz="800" dirty="0">
                <a:solidFill>
                  <a:schemeClr val="bg1"/>
                </a:solidFill>
              </a:rPr>
              <a:t> , </a:t>
            </a:r>
            <a:r>
              <a:rPr lang="en-US" sz="800" dirty="0">
                <a:solidFill>
                  <a:schemeClr val="bg1"/>
                </a:solidFill>
              </a:rPr>
              <a:t>Moscow</a:t>
            </a:r>
            <a:r>
              <a:rPr lang="ru-RU" sz="800" dirty="0">
                <a:solidFill>
                  <a:schemeClr val="bg1"/>
                </a:solidFill>
              </a:rPr>
              <a:t>, </a:t>
            </a:r>
            <a:r>
              <a:rPr lang="ru-RU" sz="800" dirty="0" smtClean="0">
                <a:solidFill>
                  <a:schemeClr val="bg1"/>
                </a:solidFill>
              </a:rPr>
              <a:t>201</a:t>
            </a:r>
            <a:r>
              <a:rPr lang="en-US" sz="800" dirty="0" smtClean="0">
                <a:solidFill>
                  <a:schemeClr val="bg1"/>
                </a:solidFill>
              </a:rPr>
              <a:t>5</a:t>
            </a:r>
            <a:endParaRPr lang="ru-RU" sz="800" dirty="0">
              <a:solidFill>
                <a:schemeClr val="bg1"/>
              </a:solidFill>
            </a:endParaRPr>
          </a:p>
        </p:txBody>
      </p:sp>
      <p:sp>
        <p:nvSpPr>
          <p:cNvPr id="14339" name="Title 1"/>
          <p:cNvSpPr txBox="1">
            <a:spLocks/>
          </p:cNvSpPr>
          <p:nvPr/>
        </p:nvSpPr>
        <p:spPr bwMode="auto">
          <a:xfrm>
            <a:off x="1428750" y="428625"/>
            <a:ext cx="3642933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2400" dirty="0" smtClean="0">
                <a:solidFill>
                  <a:schemeClr val="bg1"/>
                </a:solidFill>
                <a:latin typeface="Myriad Pro"/>
              </a:rPr>
              <a:t>Assessments in Russia</a:t>
            </a:r>
            <a:endParaRPr lang="en-US" sz="2400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14343" name="Rectangle 9"/>
          <p:cNvSpPr>
            <a:spLocks noChangeArrowheads="1"/>
          </p:cNvSpPr>
          <p:nvPr/>
        </p:nvSpPr>
        <p:spPr bwMode="auto">
          <a:xfrm>
            <a:off x="7300913" y="2255838"/>
            <a:ext cx="77311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FFFF"/>
                </a:solidFill>
                <a:latin typeface="Myriad Pro"/>
              </a:rPr>
              <a:t>photo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4" name="Rectangle 10"/>
          <p:cNvSpPr>
            <a:spLocks noChangeArrowheads="1"/>
          </p:cNvSpPr>
          <p:nvPr/>
        </p:nvSpPr>
        <p:spPr bwMode="auto">
          <a:xfrm>
            <a:off x="7300913" y="3967163"/>
            <a:ext cx="77311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FFFF"/>
                </a:solidFill>
                <a:latin typeface="Myriad Pro"/>
              </a:rPr>
              <a:t>photo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5" name="Rectangle 11"/>
          <p:cNvSpPr>
            <a:spLocks noChangeArrowheads="1"/>
          </p:cNvSpPr>
          <p:nvPr/>
        </p:nvSpPr>
        <p:spPr bwMode="auto">
          <a:xfrm>
            <a:off x="7300913" y="5591175"/>
            <a:ext cx="77311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FFFF"/>
                </a:solidFill>
                <a:latin typeface="Myriad Pro"/>
              </a:rPr>
              <a:t>photo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4346" name="Rectangle 12"/>
          <p:cNvSpPr>
            <a:spLocks noChangeArrowheads="1"/>
          </p:cNvSpPr>
          <p:nvPr/>
        </p:nvSpPr>
        <p:spPr bwMode="auto">
          <a:xfrm>
            <a:off x="165342" y="1458784"/>
            <a:ext cx="4906341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03F82"/>
                </a:solidFill>
              </a:rPr>
              <a:t>International comparative </a:t>
            </a:r>
            <a:r>
              <a:rPr lang="en-US" b="1" dirty="0" smtClean="0">
                <a:solidFill>
                  <a:srgbClr val="003F82"/>
                </a:solidFill>
              </a:rPr>
              <a:t>studies</a:t>
            </a:r>
          </a:p>
          <a:p>
            <a:r>
              <a:rPr lang="ru-RU" sz="2400" dirty="0">
                <a:solidFill>
                  <a:srgbClr val="003F82"/>
                </a:solidFill>
              </a:rPr>
              <a:t/>
            </a:r>
            <a:br>
              <a:rPr lang="ru-RU" sz="2400" dirty="0">
                <a:solidFill>
                  <a:srgbClr val="003F82"/>
                </a:solidFill>
              </a:rPr>
            </a:br>
            <a:r>
              <a:rPr lang="en-US" dirty="0" smtClean="0">
                <a:solidFill>
                  <a:srgbClr val="003F82"/>
                </a:solidFill>
                <a:latin typeface="Myriad Pro"/>
              </a:rPr>
              <a:t>Since</a:t>
            </a:r>
            <a:r>
              <a:rPr lang="ru-RU" dirty="0" smtClean="0">
                <a:solidFill>
                  <a:srgbClr val="003F82"/>
                </a:solidFill>
                <a:latin typeface="Myriad Pro"/>
              </a:rPr>
              <a:t> </a:t>
            </a:r>
            <a:r>
              <a:rPr lang="en-US" dirty="0" smtClean="0">
                <a:solidFill>
                  <a:srgbClr val="003F82"/>
                </a:solidFill>
                <a:latin typeface="Myriad Pro"/>
              </a:rPr>
              <a:t>the middle </a:t>
            </a:r>
            <a:r>
              <a:rPr lang="en-US" dirty="0">
                <a:solidFill>
                  <a:srgbClr val="003F82"/>
                </a:solidFill>
                <a:latin typeface="Myriad Pro"/>
              </a:rPr>
              <a:t>of 1990s</a:t>
            </a:r>
          </a:p>
          <a:p>
            <a:r>
              <a:rPr lang="en-US" dirty="0" smtClean="0">
                <a:solidFill>
                  <a:srgbClr val="003F82"/>
                </a:solidFill>
                <a:latin typeface="Myriad Pro"/>
              </a:rPr>
              <a:t>PIRLS, TIMSS, PISA</a:t>
            </a:r>
            <a:endParaRPr lang="ru-RU" dirty="0">
              <a:solidFill>
                <a:srgbClr val="003F82"/>
              </a:solidFill>
              <a:latin typeface="Myriad Pro"/>
            </a:endParaRPr>
          </a:p>
          <a:p>
            <a:endParaRPr lang="ru-RU" sz="1200" dirty="0">
              <a:solidFill>
                <a:srgbClr val="003F82"/>
              </a:solidFill>
              <a:latin typeface="Myriad Pro"/>
            </a:endParaRPr>
          </a:p>
          <a:p>
            <a:r>
              <a:rPr lang="en-US" b="1" dirty="0" smtClean="0">
                <a:solidFill>
                  <a:srgbClr val="003F82"/>
                </a:solidFill>
              </a:rPr>
              <a:t>National large scale assessment</a:t>
            </a:r>
          </a:p>
          <a:p>
            <a:endParaRPr lang="en-US" sz="2000" b="1" dirty="0">
              <a:solidFill>
                <a:srgbClr val="003F82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sz="2000" dirty="0" smtClean="0">
                <a:solidFill>
                  <a:srgbClr val="003F82"/>
                </a:solidFill>
                <a:latin typeface="Myriad Pro"/>
              </a:rPr>
              <a:t>Unified State Examination (EGE) </a:t>
            </a:r>
          </a:p>
          <a:p>
            <a:endParaRPr lang="en-US" sz="2000" dirty="0" smtClean="0">
              <a:solidFill>
                <a:srgbClr val="003F82"/>
              </a:solidFill>
              <a:latin typeface="Myriad Pro"/>
            </a:endParaRPr>
          </a:p>
          <a:p>
            <a:r>
              <a:rPr lang="en-US" sz="2000" i="1" dirty="0" smtClean="0">
                <a:solidFill>
                  <a:srgbClr val="003F82"/>
                </a:solidFill>
                <a:latin typeface="Myriad Pro"/>
              </a:rPr>
              <a:t>No standardized tests at the primary school level</a:t>
            </a:r>
            <a:endParaRPr lang="en-US" sz="2000" i="1" dirty="0">
              <a:solidFill>
                <a:srgbClr val="003F82"/>
              </a:solidFill>
              <a:latin typeface="Myriad Pro"/>
            </a:endParaRPr>
          </a:p>
          <a:p>
            <a:endParaRPr lang="en-US" sz="2000" dirty="0" smtClean="0">
              <a:solidFill>
                <a:srgbClr val="003F82"/>
              </a:solidFill>
              <a:latin typeface="Myriad Pro"/>
            </a:endParaRPr>
          </a:p>
          <a:p>
            <a:r>
              <a:rPr lang="en-US" sz="2000" dirty="0" smtClean="0">
                <a:solidFill>
                  <a:srgbClr val="003F82"/>
                </a:solidFill>
                <a:latin typeface="Myriad Pro"/>
              </a:rPr>
              <a:t>Primary school monitoring</a:t>
            </a:r>
          </a:p>
          <a:p>
            <a:r>
              <a:rPr lang="en-US" sz="2000" dirty="0" smtClean="0">
                <a:solidFill>
                  <a:srgbClr val="003F82"/>
                </a:solidFill>
                <a:latin typeface="Myriad Pro"/>
              </a:rPr>
              <a:t>Author tests and diagnostics</a:t>
            </a:r>
          </a:p>
          <a:p>
            <a:r>
              <a:rPr lang="ru-RU" sz="2000" dirty="0">
                <a:solidFill>
                  <a:srgbClr val="003F82"/>
                </a:solidFill>
              </a:rPr>
              <a:t/>
            </a:r>
            <a:br>
              <a:rPr lang="ru-RU" sz="2000" dirty="0">
                <a:solidFill>
                  <a:srgbClr val="003F82"/>
                </a:solidFill>
              </a:rPr>
            </a:br>
            <a:endParaRPr lang="en-US" sz="2000" dirty="0" smtClean="0">
              <a:solidFill>
                <a:srgbClr val="003F82"/>
              </a:solidFill>
            </a:endParaRPr>
          </a:p>
          <a:p>
            <a:endParaRPr lang="ru-RU" sz="1200" dirty="0">
              <a:solidFill>
                <a:srgbClr val="003F82"/>
              </a:solidFill>
              <a:latin typeface="Myriad Pro"/>
            </a:endParaRPr>
          </a:p>
        </p:txBody>
      </p:sp>
      <p:graphicFrame>
        <p:nvGraphicFramePr>
          <p:cNvPr id="11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6018481"/>
              </p:ext>
            </p:extLst>
          </p:nvPr>
        </p:nvGraphicFramePr>
        <p:xfrm>
          <a:off x="4703763" y="3081166"/>
          <a:ext cx="4440237" cy="28798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5242927" y="1458784"/>
            <a:ext cx="2685030" cy="147732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dirty="0">
                <a:solidFill>
                  <a:srgbClr val="003F82"/>
                </a:solidFill>
                <a:latin typeface="Myriad Pro"/>
              </a:rPr>
              <a:t>Russia, TIMSS-2011 </a:t>
            </a:r>
            <a:r>
              <a:rPr lang="en-US" b="1" dirty="0">
                <a:solidFill>
                  <a:srgbClr val="003F82"/>
                </a:solidFill>
                <a:latin typeface="Myriad Pro"/>
              </a:rPr>
              <a:t>= </a:t>
            </a:r>
            <a:r>
              <a:rPr lang="en-US" b="1" dirty="0" smtClean="0">
                <a:solidFill>
                  <a:srgbClr val="003F82"/>
                </a:solidFill>
                <a:latin typeface="Myriad Pro"/>
              </a:rPr>
              <a:t>539</a:t>
            </a:r>
            <a:endParaRPr lang="en-US" dirty="0">
              <a:solidFill>
                <a:srgbClr val="003F82"/>
              </a:solidFill>
              <a:latin typeface="Myriad Pro"/>
            </a:endParaRPr>
          </a:p>
          <a:p>
            <a:r>
              <a:rPr lang="en-US" dirty="0">
                <a:solidFill>
                  <a:srgbClr val="003F82"/>
                </a:solidFill>
                <a:latin typeface="Myriad Pro"/>
              </a:rPr>
              <a:t>6-th in the list</a:t>
            </a:r>
          </a:p>
          <a:p>
            <a:endParaRPr lang="en-US" dirty="0">
              <a:solidFill>
                <a:srgbClr val="003F82"/>
              </a:solidFill>
              <a:latin typeface="Myriad Pro"/>
            </a:endParaRPr>
          </a:p>
          <a:p>
            <a:r>
              <a:rPr lang="en-US" dirty="0">
                <a:solidFill>
                  <a:srgbClr val="003F82"/>
                </a:solidFill>
                <a:latin typeface="Myriad Pro"/>
              </a:rPr>
              <a:t>Russia, PISA-2012 = </a:t>
            </a:r>
            <a:r>
              <a:rPr lang="en-US" b="1" dirty="0" smtClean="0">
                <a:solidFill>
                  <a:srgbClr val="003F82"/>
                </a:solidFill>
                <a:latin typeface="Myriad Pro"/>
              </a:rPr>
              <a:t>482</a:t>
            </a:r>
          </a:p>
          <a:p>
            <a:r>
              <a:rPr lang="en-US" dirty="0" smtClean="0">
                <a:solidFill>
                  <a:srgbClr val="003F82"/>
                </a:solidFill>
                <a:latin typeface="Myriad Pro"/>
              </a:rPr>
              <a:t>34-th in the list</a:t>
            </a:r>
            <a:endParaRPr lang="ru-RU" dirty="0">
              <a:solidFill>
                <a:srgbClr val="003F82"/>
              </a:solidFill>
              <a:latin typeface="Myriad Pr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ubtitle 2"/>
          <p:cNvSpPr>
            <a:spLocks noGrp="1"/>
          </p:cNvSpPr>
          <p:nvPr>
            <p:ph type="subTitle" idx="1"/>
          </p:nvPr>
        </p:nvSpPr>
        <p:spPr>
          <a:xfrm>
            <a:off x="1371600" y="4468813"/>
            <a:ext cx="6400800" cy="908050"/>
          </a:xfrm>
        </p:spPr>
        <p:txBody>
          <a:bodyPr/>
          <a:lstStyle/>
          <a:p>
            <a:r>
              <a:rPr lang="ru-RU" sz="1200" smtClean="0">
                <a:solidFill>
                  <a:srgbClr val="003F82"/>
                </a:solidFill>
                <a:latin typeface="Myriad Pro"/>
                <a:ea typeface="ＭＳ Ｐゴシック"/>
                <a:cs typeface="ＭＳ Ｐゴシック"/>
              </a:rPr>
              <a:t>20, Myasnitskaya str., Moscow, Russia, 101000</a:t>
            </a:r>
          </a:p>
          <a:p>
            <a:r>
              <a:rPr lang="ru-RU" sz="1200" smtClean="0">
                <a:solidFill>
                  <a:srgbClr val="003F82"/>
                </a:solidFill>
                <a:latin typeface="Myriad Pro"/>
                <a:ea typeface="ＭＳ Ｐゴシック"/>
                <a:cs typeface="ＭＳ Ｐゴシック"/>
              </a:rPr>
              <a:t>Tel.: +7 (495) 628-8829, Fax: +7 (495) 628-7931</a:t>
            </a:r>
            <a:endParaRPr lang="en-US" sz="1200" smtClean="0">
              <a:solidFill>
                <a:srgbClr val="003F82"/>
              </a:solidFill>
              <a:latin typeface="Myriad Pro"/>
              <a:ea typeface="ＭＳ Ｐゴシック"/>
              <a:cs typeface="ＭＳ Ｐゴシック"/>
            </a:endParaRPr>
          </a:p>
          <a:p>
            <a:r>
              <a:rPr lang="en-US" sz="1200" smtClean="0">
                <a:solidFill>
                  <a:srgbClr val="003F82"/>
                </a:solidFill>
                <a:latin typeface="Myriad Pro"/>
                <a:ea typeface="ＭＳ Ｐゴシック"/>
                <a:cs typeface="ＭＳ Ｐゴシック"/>
              </a:rPr>
              <a:t>www.hse.ru</a:t>
            </a:r>
            <a:endParaRPr lang="ru-RU" sz="1200" smtClean="0">
              <a:solidFill>
                <a:srgbClr val="003F82"/>
              </a:solidFill>
              <a:latin typeface="Myriad Pro"/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 dirty="0" err="1">
                <a:solidFill>
                  <a:schemeClr val="bg1"/>
                </a:solidFill>
              </a:rPr>
              <a:t>Higher</a:t>
            </a:r>
            <a:r>
              <a:rPr lang="ru-RU" sz="800" dirty="0">
                <a:solidFill>
                  <a:schemeClr val="bg1"/>
                </a:solidFill>
              </a:rPr>
              <a:t> </a:t>
            </a:r>
            <a:r>
              <a:rPr lang="ru-RU" sz="800" dirty="0" err="1">
                <a:solidFill>
                  <a:schemeClr val="bg1"/>
                </a:solidFill>
              </a:rPr>
              <a:t>School</a:t>
            </a:r>
            <a:r>
              <a:rPr lang="ru-RU" sz="800" dirty="0">
                <a:solidFill>
                  <a:schemeClr val="bg1"/>
                </a:solidFill>
              </a:rPr>
              <a:t> </a:t>
            </a:r>
            <a:r>
              <a:rPr lang="ru-RU" sz="800" dirty="0" err="1">
                <a:solidFill>
                  <a:schemeClr val="bg1"/>
                </a:solidFill>
              </a:rPr>
              <a:t>of</a:t>
            </a:r>
            <a:r>
              <a:rPr lang="ru-RU" sz="800" dirty="0">
                <a:solidFill>
                  <a:schemeClr val="bg1"/>
                </a:solidFill>
              </a:rPr>
              <a:t> </a:t>
            </a:r>
            <a:r>
              <a:rPr lang="ru-RU" sz="800" dirty="0" err="1">
                <a:solidFill>
                  <a:schemeClr val="bg1"/>
                </a:solidFill>
              </a:rPr>
              <a:t>Economics</a:t>
            </a:r>
            <a:r>
              <a:rPr lang="ru-RU" sz="800" dirty="0">
                <a:solidFill>
                  <a:schemeClr val="bg1"/>
                </a:solidFill>
              </a:rPr>
              <a:t> , </a:t>
            </a:r>
            <a:r>
              <a:rPr lang="en-US" sz="800" dirty="0">
                <a:solidFill>
                  <a:schemeClr val="bg1"/>
                </a:solidFill>
              </a:rPr>
              <a:t>Moscow</a:t>
            </a:r>
            <a:r>
              <a:rPr lang="ru-RU" sz="800" dirty="0">
                <a:solidFill>
                  <a:schemeClr val="bg1"/>
                </a:solidFill>
              </a:rPr>
              <a:t>, </a:t>
            </a:r>
            <a:r>
              <a:rPr lang="ru-RU" sz="800" dirty="0" smtClean="0">
                <a:solidFill>
                  <a:schemeClr val="bg1"/>
                </a:solidFill>
              </a:rPr>
              <a:t>201</a:t>
            </a:r>
            <a:r>
              <a:rPr lang="en-US" sz="800" dirty="0" smtClean="0">
                <a:solidFill>
                  <a:schemeClr val="bg1"/>
                </a:solidFill>
              </a:rPr>
              <a:t>5</a:t>
            </a:r>
            <a:endParaRPr lang="ru-RU" sz="800" dirty="0">
              <a:solidFill>
                <a:schemeClr val="bg1"/>
              </a:solidFill>
            </a:endParaRPr>
          </a:p>
        </p:txBody>
      </p:sp>
      <p:sp>
        <p:nvSpPr>
          <p:cNvPr id="14339" name="Title 1"/>
          <p:cNvSpPr txBox="1">
            <a:spLocks/>
          </p:cNvSpPr>
          <p:nvPr/>
        </p:nvSpPr>
        <p:spPr bwMode="auto">
          <a:xfrm>
            <a:off x="1428750" y="428625"/>
            <a:ext cx="3845615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2400" dirty="0" smtClean="0">
                <a:solidFill>
                  <a:schemeClr val="bg1"/>
                </a:solidFill>
                <a:latin typeface="Myriad Pro"/>
              </a:rPr>
              <a:t>Purposes of the report</a:t>
            </a:r>
            <a:endParaRPr lang="en-US" sz="2400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14343" name="Rectangle 9"/>
          <p:cNvSpPr>
            <a:spLocks noChangeArrowheads="1"/>
          </p:cNvSpPr>
          <p:nvPr/>
        </p:nvSpPr>
        <p:spPr bwMode="auto">
          <a:xfrm>
            <a:off x="7300913" y="2255838"/>
            <a:ext cx="77311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FFFF"/>
                </a:solidFill>
                <a:latin typeface="Myriad Pro"/>
              </a:rPr>
              <a:t>photo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4" name="Rectangle 10"/>
          <p:cNvSpPr>
            <a:spLocks noChangeArrowheads="1"/>
          </p:cNvSpPr>
          <p:nvPr/>
        </p:nvSpPr>
        <p:spPr bwMode="auto">
          <a:xfrm>
            <a:off x="7300913" y="3967163"/>
            <a:ext cx="77311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FFFF"/>
                </a:solidFill>
                <a:latin typeface="Myriad Pro"/>
              </a:rPr>
              <a:t>photo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4345" name="Rectangle 11"/>
          <p:cNvSpPr>
            <a:spLocks noChangeArrowheads="1"/>
          </p:cNvSpPr>
          <p:nvPr/>
        </p:nvSpPr>
        <p:spPr bwMode="auto">
          <a:xfrm>
            <a:off x="7300913" y="5591175"/>
            <a:ext cx="77311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FFFF"/>
                </a:solidFill>
                <a:latin typeface="Myriad Pro"/>
              </a:rPr>
              <a:t>photo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6" name="Rectangle 12"/>
          <p:cNvSpPr>
            <a:spLocks noChangeArrowheads="1"/>
          </p:cNvSpPr>
          <p:nvPr/>
        </p:nvSpPr>
        <p:spPr bwMode="auto">
          <a:xfrm>
            <a:off x="222250" y="1644650"/>
            <a:ext cx="6119813" cy="892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dirty="0">
                <a:solidFill>
                  <a:srgbClr val="003F82"/>
                </a:solidFill>
              </a:rPr>
              <a:t/>
            </a:r>
            <a:br>
              <a:rPr lang="ru-RU" sz="2000" dirty="0">
                <a:solidFill>
                  <a:srgbClr val="003F82"/>
                </a:solidFill>
              </a:rPr>
            </a:br>
            <a:endParaRPr lang="en-US" sz="2000" dirty="0" smtClean="0">
              <a:solidFill>
                <a:srgbClr val="003F82"/>
              </a:solidFill>
            </a:endParaRPr>
          </a:p>
          <a:p>
            <a:endParaRPr lang="ru-RU" sz="1200" dirty="0">
              <a:solidFill>
                <a:srgbClr val="003F82"/>
              </a:solidFill>
              <a:latin typeface="Myriad Pro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09600" y="2090926"/>
            <a:ext cx="7871791" cy="286232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indent="-342900">
              <a:lnSpc>
                <a:spcPct val="200000"/>
              </a:lnSpc>
              <a:buFont typeface="+mj-lt"/>
              <a:buAutoNum type="arabicPeriod"/>
            </a:pPr>
            <a:r>
              <a:rPr lang="en-US" dirty="0" smtClean="0"/>
              <a:t>To describe </a:t>
            </a:r>
            <a:r>
              <a:rPr lang="en-GB" dirty="0" smtClean="0"/>
              <a:t>the </a:t>
            </a:r>
            <a:r>
              <a:rPr lang="en-US" dirty="0" smtClean="0"/>
              <a:t>adaptation process for creating a Russian language version </a:t>
            </a:r>
          </a:p>
          <a:p>
            <a:pPr marL="342900" indent="-342900">
              <a:lnSpc>
                <a:spcPct val="200000"/>
              </a:lnSpc>
              <a:buFont typeface="+mj-lt"/>
              <a:buAutoNum type="arabicPeriod"/>
            </a:pPr>
            <a:r>
              <a:rPr lang="en-US" dirty="0" smtClean="0"/>
              <a:t>To show the potential of </a:t>
            </a:r>
            <a:r>
              <a:rPr lang="en-US" dirty="0" err="1" smtClean="0"/>
              <a:t>iPIPS</a:t>
            </a:r>
            <a:r>
              <a:rPr lang="en-US" dirty="0" smtClean="0"/>
              <a:t> to compare children from Russia and </a:t>
            </a:r>
            <a:r>
              <a:rPr lang="en-US" dirty="0"/>
              <a:t>Scotland </a:t>
            </a:r>
            <a:r>
              <a:rPr lang="en-US" dirty="0" smtClean="0"/>
              <a:t>at the start and at the end of their first school year</a:t>
            </a:r>
          </a:p>
          <a:p>
            <a:pPr marL="342900" indent="-342900">
              <a:lnSpc>
                <a:spcPct val="200000"/>
              </a:lnSpc>
              <a:buFont typeface="+mj-lt"/>
              <a:buAutoNum type="arabicPeriod"/>
            </a:pPr>
            <a:r>
              <a:rPr lang="en-US" dirty="0" smtClean="0"/>
              <a:t>To illustrate that this is valid comparison, despite a big difference in the age of children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97290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 dirty="0" err="1">
                <a:solidFill>
                  <a:schemeClr val="bg1"/>
                </a:solidFill>
              </a:rPr>
              <a:t>Higher</a:t>
            </a:r>
            <a:r>
              <a:rPr lang="ru-RU" sz="800" dirty="0">
                <a:solidFill>
                  <a:schemeClr val="bg1"/>
                </a:solidFill>
              </a:rPr>
              <a:t> </a:t>
            </a:r>
            <a:r>
              <a:rPr lang="ru-RU" sz="800" dirty="0" err="1">
                <a:solidFill>
                  <a:schemeClr val="bg1"/>
                </a:solidFill>
              </a:rPr>
              <a:t>School</a:t>
            </a:r>
            <a:r>
              <a:rPr lang="ru-RU" sz="800" dirty="0">
                <a:solidFill>
                  <a:schemeClr val="bg1"/>
                </a:solidFill>
              </a:rPr>
              <a:t> </a:t>
            </a:r>
            <a:r>
              <a:rPr lang="ru-RU" sz="800" dirty="0" err="1">
                <a:solidFill>
                  <a:schemeClr val="bg1"/>
                </a:solidFill>
              </a:rPr>
              <a:t>of</a:t>
            </a:r>
            <a:r>
              <a:rPr lang="ru-RU" sz="800" dirty="0">
                <a:solidFill>
                  <a:schemeClr val="bg1"/>
                </a:solidFill>
              </a:rPr>
              <a:t> </a:t>
            </a:r>
            <a:r>
              <a:rPr lang="ru-RU" sz="800" dirty="0" err="1">
                <a:solidFill>
                  <a:schemeClr val="bg1"/>
                </a:solidFill>
              </a:rPr>
              <a:t>Economics</a:t>
            </a:r>
            <a:r>
              <a:rPr lang="ru-RU" sz="800" dirty="0">
                <a:solidFill>
                  <a:schemeClr val="bg1"/>
                </a:solidFill>
              </a:rPr>
              <a:t> , </a:t>
            </a:r>
            <a:r>
              <a:rPr lang="en-US" sz="800" dirty="0">
                <a:solidFill>
                  <a:schemeClr val="bg1"/>
                </a:solidFill>
              </a:rPr>
              <a:t>Moscow</a:t>
            </a:r>
            <a:r>
              <a:rPr lang="ru-RU" sz="800" dirty="0">
                <a:solidFill>
                  <a:schemeClr val="bg1"/>
                </a:solidFill>
              </a:rPr>
              <a:t>, </a:t>
            </a:r>
            <a:r>
              <a:rPr lang="ru-RU" sz="800" dirty="0" smtClean="0">
                <a:solidFill>
                  <a:schemeClr val="bg1"/>
                </a:solidFill>
              </a:rPr>
              <a:t>201</a:t>
            </a:r>
            <a:r>
              <a:rPr lang="en-US" sz="800" dirty="0" smtClean="0">
                <a:solidFill>
                  <a:schemeClr val="bg1"/>
                </a:solidFill>
              </a:rPr>
              <a:t>5</a:t>
            </a:r>
            <a:endParaRPr lang="ru-RU" sz="800" dirty="0">
              <a:solidFill>
                <a:schemeClr val="bg1"/>
              </a:solidFill>
            </a:endParaRPr>
          </a:p>
        </p:txBody>
      </p:sp>
      <p:sp>
        <p:nvSpPr>
          <p:cNvPr id="14339" name="Title 1"/>
          <p:cNvSpPr txBox="1">
            <a:spLocks/>
          </p:cNvSpPr>
          <p:nvPr/>
        </p:nvSpPr>
        <p:spPr bwMode="auto">
          <a:xfrm>
            <a:off x="1428750" y="428625"/>
            <a:ext cx="2670175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2400" dirty="0" smtClean="0">
                <a:solidFill>
                  <a:schemeClr val="bg1"/>
                </a:solidFill>
                <a:latin typeface="Myriad Pro"/>
              </a:rPr>
              <a:t>Adaptation process </a:t>
            </a:r>
            <a:endParaRPr lang="en-US" sz="2400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14343" name="Rectangle 9"/>
          <p:cNvSpPr>
            <a:spLocks noChangeArrowheads="1"/>
          </p:cNvSpPr>
          <p:nvPr/>
        </p:nvSpPr>
        <p:spPr bwMode="auto">
          <a:xfrm>
            <a:off x="7300913" y="2255838"/>
            <a:ext cx="77311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FFFF"/>
                </a:solidFill>
                <a:latin typeface="Myriad Pro"/>
              </a:rPr>
              <a:t>photo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4" name="Rectangle 10"/>
          <p:cNvSpPr>
            <a:spLocks noChangeArrowheads="1"/>
          </p:cNvSpPr>
          <p:nvPr/>
        </p:nvSpPr>
        <p:spPr bwMode="auto">
          <a:xfrm>
            <a:off x="7300913" y="3967163"/>
            <a:ext cx="77311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FFFF"/>
                </a:solidFill>
                <a:latin typeface="Myriad Pro"/>
              </a:rPr>
              <a:t>photo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4345" name="Rectangle 11"/>
          <p:cNvSpPr>
            <a:spLocks noChangeArrowheads="1"/>
          </p:cNvSpPr>
          <p:nvPr/>
        </p:nvSpPr>
        <p:spPr bwMode="auto">
          <a:xfrm>
            <a:off x="7300913" y="5591175"/>
            <a:ext cx="77311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FFFF"/>
                </a:solidFill>
                <a:latin typeface="Myriad Pro"/>
              </a:rPr>
              <a:t>photo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6" name="Rectangle 12"/>
          <p:cNvSpPr>
            <a:spLocks noChangeArrowheads="1"/>
          </p:cNvSpPr>
          <p:nvPr/>
        </p:nvSpPr>
        <p:spPr bwMode="auto">
          <a:xfrm>
            <a:off x="222250" y="1644650"/>
            <a:ext cx="6119813" cy="892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dirty="0">
                <a:solidFill>
                  <a:srgbClr val="003F82"/>
                </a:solidFill>
              </a:rPr>
              <a:t/>
            </a:r>
            <a:br>
              <a:rPr lang="ru-RU" sz="2000" dirty="0">
                <a:solidFill>
                  <a:srgbClr val="003F82"/>
                </a:solidFill>
              </a:rPr>
            </a:br>
            <a:endParaRPr lang="en-US" sz="2000" dirty="0" smtClean="0">
              <a:solidFill>
                <a:srgbClr val="003F82"/>
              </a:solidFill>
            </a:endParaRPr>
          </a:p>
          <a:p>
            <a:endParaRPr lang="ru-RU" sz="1200" dirty="0">
              <a:solidFill>
                <a:srgbClr val="003F82"/>
              </a:solidFill>
              <a:latin typeface="Myriad Pro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570602" y="1490761"/>
            <a:ext cx="8003554" cy="120032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dirty="0"/>
              <a:t>T</a:t>
            </a:r>
            <a:r>
              <a:rPr lang="en-US" dirty="0" smtClean="0"/>
              <a:t>est </a:t>
            </a:r>
            <a:r>
              <a:rPr lang="en-US" dirty="0"/>
              <a:t>adaptation </a:t>
            </a:r>
            <a:r>
              <a:rPr lang="en-US" dirty="0" smtClean="0"/>
              <a:t>includes </a:t>
            </a:r>
            <a:r>
              <a:rPr lang="en-US" dirty="0"/>
              <a:t>many activities from deciding whether or not a test could measure the same construct in a different language and culture, to checking equivalence of the initial and adapted test versions (Hambleton, 2005). 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77837" y="2905889"/>
            <a:ext cx="845412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/>
              <a:t>S</a:t>
            </a:r>
            <a:r>
              <a:rPr lang="en-US" dirty="0" smtClean="0"/>
              <a:t>uccessive </a:t>
            </a:r>
            <a:r>
              <a:rPr lang="en-US" dirty="0"/>
              <a:t>test adaptation </a:t>
            </a:r>
            <a:r>
              <a:rPr lang="en-US" dirty="0" smtClean="0"/>
              <a:t>process</a:t>
            </a:r>
          </a:p>
          <a:p>
            <a:endParaRPr lang="en-US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/>
              <a:t>The equivalence </a:t>
            </a:r>
            <a:r>
              <a:rPr lang="en-US" dirty="0"/>
              <a:t>of different language versions of </a:t>
            </a:r>
            <a:r>
              <a:rPr lang="en-US" dirty="0" smtClean="0"/>
              <a:t>tests (backward translation)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/>
              <a:t>The equivalence </a:t>
            </a:r>
            <a:r>
              <a:rPr lang="en-US" dirty="0"/>
              <a:t>of test conditions </a:t>
            </a:r>
            <a:r>
              <a:rPr lang="en-US" dirty="0" smtClean="0"/>
              <a:t>(similar procedure </a:t>
            </a:r>
            <a:r>
              <a:rPr lang="en-US" dirty="0"/>
              <a:t>of </a:t>
            </a:r>
            <a:r>
              <a:rPr lang="en-US" dirty="0" smtClean="0"/>
              <a:t>testing as in UK)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/>
              <a:t>Equivalence </a:t>
            </a:r>
            <a:r>
              <a:rPr lang="en-US" dirty="0"/>
              <a:t>of measurement </a:t>
            </a:r>
            <a:r>
              <a:rPr lang="en-US" dirty="0" smtClean="0"/>
              <a:t>(psychometric analysis)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IRT analysis of test items and tests </a:t>
            </a:r>
            <a:endParaRPr lang="en-US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identification of DIF</a:t>
            </a:r>
          </a:p>
          <a:p>
            <a:endParaRPr lang="ru-RU" dirty="0"/>
          </a:p>
          <a:p>
            <a:endParaRPr lang="en-US" dirty="0"/>
          </a:p>
          <a:p>
            <a:r>
              <a:rPr lang="en-US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04220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941" y="3441532"/>
            <a:ext cx="4252161" cy="29819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8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 dirty="0" err="1">
                <a:solidFill>
                  <a:schemeClr val="bg1"/>
                </a:solidFill>
              </a:rPr>
              <a:t>Higher</a:t>
            </a:r>
            <a:r>
              <a:rPr lang="ru-RU" sz="800" dirty="0">
                <a:solidFill>
                  <a:schemeClr val="bg1"/>
                </a:solidFill>
              </a:rPr>
              <a:t> </a:t>
            </a:r>
            <a:r>
              <a:rPr lang="ru-RU" sz="800" dirty="0" err="1">
                <a:solidFill>
                  <a:schemeClr val="bg1"/>
                </a:solidFill>
              </a:rPr>
              <a:t>School</a:t>
            </a:r>
            <a:r>
              <a:rPr lang="ru-RU" sz="800" dirty="0">
                <a:solidFill>
                  <a:schemeClr val="bg1"/>
                </a:solidFill>
              </a:rPr>
              <a:t> </a:t>
            </a:r>
            <a:r>
              <a:rPr lang="ru-RU" sz="800" dirty="0" err="1">
                <a:solidFill>
                  <a:schemeClr val="bg1"/>
                </a:solidFill>
              </a:rPr>
              <a:t>of</a:t>
            </a:r>
            <a:r>
              <a:rPr lang="ru-RU" sz="800" dirty="0">
                <a:solidFill>
                  <a:schemeClr val="bg1"/>
                </a:solidFill>
              </a:rPr>
              <a:t> </a:t>
            </a:r>
            <a:r>
              <a:rPr lang="ru-RU" sz="800" dirty="0" err="1">
                <a:solidFill>
                  <a:schemeClr val="bg1"/>
                </a:solidFill>
              </a:rPr>
              <a:t>Economics</a:t>
            </a:r>
            <a:r>
              <a:rPr lang="ru-RU" sz="800" dirty="0">
                <a:solidFill>
                  <a:schemeClr val="bg1"/>
                </a:solidFill>
              </a:rPr>
              <a:t> , </a:t>
            </a:r>
            <a:r>
              <a:rPr lang="en-US" sz="800" dirty="0">
                <a:solidFill>
                  <a:schemeClr val="bg1"/>
                </a:solidFill>
              </a:rPr>
              <a:t>Moscow</a:t>
            </a:r>
            <a:r>
              <a:rPr lang="ru-RU" sz="800" dirty="0">
                <a:solidFill>
                  <a:schemeClr val="bg1"/>
                </a:solidFill>
              </a:rPr>
              <a:t>, </a:t>
            </a:r>
            <a:r>
              <a:rPr lang="ru-RU" sz="800" dirty="0" smtClean="0">
                <a:solidFill>
                  <a:schemeClr val="bg1"/>
                </a:solidFill>
              </a:rPr>
              <a:t>201</a:t>
            </a:r>
            <a:r>
              <a:rPr lang="en-US" sz="800" dirty="0" smtClean="0">
                <a:solidFill>
                  <a:schemeClr val="bg1"/>
                </a:solidFill>
              </a:rPr>
              <a:t>5</a:t>
            </a:r>
            <a:endParaRPr lang="ru-RU" sz="800" dirty="0">
              <a:solidFill>
                <a:schemeClr val="bg1"/>
              </a:solidFill>
            </a:endParaRPr>
          </a:p>
        </p:txBody>
      </p:sp>
      <p:sp>
        <p:nvSpPr>
          <p:cNvPr id="14339" name="Title 1"/>
          <p:cNvSpPr txBox="1">
            <a:spLocks/>
          </p:cNvSpPr>
          <p:nvPr/>
        </p:nvSpPr>
        <p:spPr bwMode="auto">
          <a:xfrm>
            <a:off x="1428750" y="428625"/>
            <a:ext cx="4190172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2400" dirty="0" err="1" smtClean="0">
                <a:solidFill>
                  <a:schemeClr val="bg1"/>
                </a:solidFill>
                <a:latin typeface="Myriad Pro"/>
              </a:rPr>
              <a:t>iPIPS</a:t>
            </a:r>
            <a:r>
              <a:rPr lang="en-US" sz="2400" dirty="0" smtClean="0">
                <a:solidFill>
                  <a:schemeClr val="bg1"/>
                </a:solidFill>
                <a:latin typeface="Myriad Pro"/>
              </a:rPr>
              <a:t> adaptation in Russia</a:t>
            </a:r>
            <a:endParaRPr lang="en-US" sz="2400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14343" name="Rectangle 9"/>
          <p:cNvSpPr>
            <a:spLocks noChangeArrowheads="1"/>
          </p:cNvSpPr>
          <p:nvPr/>
        </p:nvSpPr>
        <p:spPr bwMode="auto">
          <a:xfrm>
            <a:off x="7300913" y="2255838"/>
            <a:ext cx="77311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FFFF"/>
                </a:solidFill>
                <a:latin typeface="Myriad Pro"/>
              </a:rPr>
              <a:t>photo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4" name="Rectangle 10"/>
          <p:cNvSpPr>
            <a:spLocks noChangeArrowheads="1"/>
          </p:cNvSpPr>
          <p:nvPr/>
        </p:nvSpPr>
        <p:spPr bwMode="auto">
          <a:xfrm>
            <a:off x="7300913" y="3967163"/>
            <a:ext cx="77311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FFFF"/>
                </a:solidFill>
                <a:latin typeface="Myriad Pro"/>
              </a:rPr>
              <a:t>photo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4345" name="Rectangle 11"/>
          <p:cNvSpPr>
            <a:spLocks noChangeArrowheads="1"/>
          </p:cNvSpPr>
          <p:nvPr/>
        </p:nvSpPr>
        <p:spPr bwMode="auto">
          <a:xfrm>
            <a:off x="7300913" y="5591175"/>
            <a:ext cx="77311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FFFF"/>
                </a:solidFill>
                <a:latin typeface="Myriad Pro"/>
              </a:rPr>
              <a:t>photo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4346" name="Rectangle 12"/>
          <p:cNvSpPr>
            <a:spLocks noChangeArrowheads="1"/>
          </p:cNvSpPr>
          <p:nvPr/>
        </p:nvSpPr>
        <p:spPr bwMode="auto">
          <a:xfrm>
            <a:off x="222250" y="1644650"/>
            <a:ext cx="6119813" cy="892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dirty="0">
                <a:solidFill>
                  <a:srgbClr val="003F82"/>
                </a:solidFill>
              </a:rPr>
              <a:t/>
            </a:r>
            <a:br>
              <a:rPr lang="ru-RU" sz="2000" dirty="0">
                <a:solidFill>
                  <a:srgbClr val="003F82"/>
                </a:solidFill>
              </a:rPr>
            </a:br>
            <a:endParaRPr lang="en-US" sz="2000" dirty="0" smtClean="0">
              <a:solidFill>
                <a:srgbClr val="003F82"/>
              </a:solidFill>
            </a:endParaRPr>
          </a:p>
          <a:p>
            <a:endParaRPr lang="ru-RU" sz="1200" dirty="0">
              <a:solidFill>
                <a:srgbClr val="003F82"/>
              </a:solidFill>
              <a:latin typeface="Myriad Pro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55588" y="1517174"/>
            <a:ext cx="5800655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dirty="0" smtClean="0"/>
              <a:t>Baseline </a:t>
            </a:r>
            <a:r>
              <a:rPr lang="en-US" dirty="0"/>
              <a:t>and follow-up booklets of English version were translated into Russian by two independent </a:t>
            </a:r>
            <a:r>
              <a:rPr lang="en-US" dirty="0" smtClean="0"/>
              <a:t>translators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Edition </a:t>
            </a:r>
            <a:r>
              <a:rPr lang="en-US" dirty="0"/>
              <a:t>and </a:t>
            </a:r>
            <a:r>
              <a:rPr lang="en-US" dirty="0" smtClean="0"/>
              <a:t>discussion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Expertise (experts in literacy </a:t>
            </a:r>
            <a:r>
              <a:rPr lang="en-US" dirty="0"/>
              <a:t>and </a:t>
            </a:r>
            <a:r>
              <a:rPr lang="en-US" dirty="0" smtClean="0"/>
              <a:t>numeracy)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Back-translation of the Russian booklet</a:t>
            </a:r>
            <a:endParaRPr lang="en-US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11517" y="3779019"/>
            <a:ext cx="3494749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dirty="0" smtClean="0"/>
              <a:t>93</a:t>
            </a:r>
            <a:r>
              <a:rPr lang="en-US" dirty="0"/>
              <a:t>% of Russian </a:t>
            </a:r>
            <a:r>
              <a:rPr lang="en-US" dirty="0" smtClean="0"/>
              <a:t>sample’s kids </a:t>
            </a:r>
            <a:r>
              <a:rPr lang="en-US" dirty="0"/>
              <a:t>knew digits 2, 6, 7, 5, 9. 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5061571" y="3363520"/>
            <a:ext cx="324678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5. Piloting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en-US" dirty="0" smtClean="0"/>
              <a:t>Ceiling effect</a:t>
            </a:r>
          </a:p>
          <a:p>
            <a:endParaRPr lang="en-US" dirty="0" smtClean="0"/>
          </a:p>
          <a:p>
            <a:r>
              <a:rPr lang="en-US" b="1" i="1" dirty="0" smtClean="0"/>
              <a:t>6. Significant </a:t>
            </a:r>
            <a:r>
              <a:rPr lang="en-US" b="1" i="1" dirty="0"/>
              <a:t>revision of Russian </a:t>
            </a:r>
            <a:r>
              <a:rPr lang="en-US" b="1" i="1" dirty="0" smtClean="0"/>
              <a:t>booklet</a:t>
            </a:r>
            <a:endParaRPr lang="ru-RU" b="1" i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061571" y="4991010"/>
            <a:ext cx="3909392" cy="92333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dirty="0" smtClean="0"/>
              <a:t>The both </a:t>
            </a:r>
            <a:r>
              <a:rPr lang="en-US" dirty="0"/>
              <a:t>versions of the booklet have </a:t>
            </a:r>
            <a:r>
              <a:rPr lang="en-US" dirty="0" smtClean="0"/>
              <a:t>enough </a:t>
            </a:r>
            <a:r>
              <a:rPr lang="en-US" dirty="0"/>
              <a:t>common items </a:t>
            </a:r>
            <a:r>
              <a:rPr lang="en-US" dirty="0" smtClean="0"/>
              <a:t>for equating and establishing the </a:t>
            </a:r>
            <a:r>
              <a:rPr lang="en-US" dirty="0"/>
              <a:t>common </a:t>
            </a:r>
            <a:r>
              <a:rPr lang="en-US" dirty="0" smtClean="0"/>
              <a:t>scale.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49988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 dirty="0" err="1">
                <a:solidFill>
                  <a:schemeClr val="bg1"/>
                </a:solidFill>
              </a:rPr>
              <a:t>Higher</a:t>
            </a:r>
            <a:r>
              <a:rPr lang="ru-RU" sz="800" dirty="0">
                <a:solidFill>
                  <a:schemeClr val="bg1"/>
                </a:solidFill>
              </a:rPr>
              <a:t> </a:t>
            </a:r>
            <a:r>
              <a:rPr lang="ru-RU" sz="800" dirty="0" err="1">
                <a:solidFill>
                  <a:schemeClr val="bg1"/>
                </a:solidFill>
              </a:rPr>
              <a:t>School</a:t>
            </a:r>
            <a:r>
              <a:rPr lang="ru-RU" sz="800" dirty="0">
                <a:solidFill>
                  <a:schemeClr val="bg1"/>
                </a:solidFill>
              </a:rPr>
              <a:t> </a:t>
            </a:r>
            <a:r>
              <a:rPr lang="ru-RU" sz="800" dirty="0" err="1">
                <a:solidFill>
                  <a:schemeClr val="bg1"/>
                </a:solidFill>
              </a:rPr>
              <a:t>of</a:t>
            </a:r>
            <a:r>
              <a:rPr lang="ru-RU" sz="800" dirty="0">
                <a:solidFill>
                  <a:schemeClr val="bg1"/>
                </a:solidFill>
              </a:rPr>
              <a:t> </a:t>
            </a:r>
            <a:r>
              <a:rPr lang="ru-RU" sz="800" dirty="0" err="1">
                <a:solidFill>
                  <a:schemeClr val="bg1"/>
                </a:solidFill>
              </a:rPr>
              <a:t>Economics</a:t>
            </a:r>
            <a:r>
              <a:rPr lang="ru-RU" sz="800" dirty="0">
                <a:solidFill>
                  <a:schemeClr val="bg1"/>
                </a:solidFill>
              </a:rPr>
              <a:t> , </a:t>
            </a:r>
            <a:r>
              <a:rPr lang="en-US" sz="800" dirty="0">
                <a:solidFill>
                  <a:schemeClr val="bg1"/>
                </a:solidFill>
              </a:rPr>
              <a:t>Moscow</a:t>
            </a:r>
            <a:r>
              <a:rPr lang="ru-RU" sz="800" dirty="0">
                <a:solidFill>
                  <a:schemeClr val="bg1"/>
                </a:solidFill>
              </a:rPr>
              <a:t>, </a:t>
            </a:r>
            <a:r>
              <a:rPr lang="ru-RU" sz="800" dirty="0" smtClean="0">
                <a:solidFill>
                  <a:schemeClr val="bg1"/>
                </a:solidFill>
              </a:rPr>
              <a:t>201</a:t>
            </a:r>
            <a:r>
              <a:rPr lang="en-US" sz="800" dirty="0" smtClean="0">
                <a:solidFill>
                  <a:schemeClr val="bg1"/>
                </a:solidFill>
              </a:rPr>
              <a:t>5</a:t>
            </a:r>
            <a:endParaRPr lang="ru-RU" sz="800" dirty="0">
              <a:solidFill>
                <a:schemeClr val="bg1"/>
              </a:solidFill>
            </a:endParaRPr>
          </a:p>
        </p:txBody>
      </p:sp>
      <p:sp>
        <p:nvSpPr>
          <p:cNvPr id="14339" name="Title 1"/>
          <p:cNvSpPr txBox="1">
            <a:spLocks/>
          </p:cNvSpPr>
          <p:nvPr/>
        </p:nvSpPr>
        <p:spPr bwMode="auto">
          <a:xfrm>
            <a:off x="1428750" y="428625"/>
            <a:ext cx="5080813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2400" dirty="0" smtClean="0">
                <a:solidFill>
                  <a:schemeClr val="bg1"/>
                </a:solidFill>
                <a:latin typeface="Myriad Pro"/>
              </a:rPr>
              <a:t>The final version of Russian </a:t>
            </a:r>
            <a:r>
              <a:rPr lang="en-US" sz="2400" dirty="0" err="1" smtClean="0">
                <a:solidFill>
                  <a:schemeClr val="bg1"/>
                </a:solidFill>
                <a:latin typeface="Myriad Pro"/>
              </a:rPr>
              <a:t>iPIPS</a:t>
            </a:r>
            <a:r>
              <a:rPr lang="en-US" sz="2400" dirty="0" smtClean="0">
                <a:solidFill>
                  <a:schemeClr val="bg1"/>
                </a:solidFill>
                <a:latin typeface="Myriad Pro"/>
              </a:rPr>
              <a:t> </a:t>
            </a:r>
            <a:endParaRPr lang="en-US" sz="2400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14343" name="Rectangle 9"/>
          <p:cNvSpPr>
            <a:spLocks noChangeArrowheads="1"/>
          </p:cNvSpPr>
          <p:nvPr/>
        </p:nvSpPr>
        <p:spPr bwMode="auto">
          <a:xfrm>
            <a:off x="7300913" y="2255838"/>
            <a:ext cx="77311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FFFF"/>
                </a:solidFill>
                <a:latin typeface="Myriad Pro"/>
              </a:rPr>
              <a:t>photo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4" name="Rectangle 10"/>
          <p:cNvSpPr>
            <a:spLocks noChangeArrowheads="1"/>
          </p:cNvSpPr>
          <p:nvPr/>
        </p:nvSpPr>
        <p:spPr bwMode="auto">
          <a:xfrm>
            <a:off x="7300913" y="3967163"/>
            <a:ext cx="77311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FFFF"/>
                </a:solidFill>
                <a:latin typeface="Myriad Pro"/>
              </a:rPr>
              <a:t>photo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4345" name="Rectangle 11"/>
          <p:cNvSpPr>
            <a:spLocks noChangeArrowheads="1"/>
          </p:cNvSpPr>
          <p:nvPr/>
        </p:nvSpPr>
        <p:spPr bwMode="auto">
          <a:xfrm>
            <a:off x="7300913" y="5591175"/>
            <a:ext cx="77311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FFFF"/>
                </a:solidFill>
                <a:latin typeface="Myriad Pro"/>
              </a:rPr>
              <a:t>photo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6" name="Rectangle 12"/>
          <p:cNvSpPr>
            <a:spLocks noChangeArrowheads="1"/>
          </p:cNvSpPr>
          <p:nvPr/>
        </p:nvSpPr>
        <p:spPr bwMode="auto">
          <a:xfrm>
            <a:off x="222250" y="1644650"/>
            <a:ext cx="6119813" cy="892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dirty="0">
                <a:solidFill>
                  <a:srgbClr val="003F82"/>
                </a:solidFill>
              </a:rPr>
              <a:t/>
            </a:r>
            <a:br>
              <a:rPr lang="ru-RU" sz="2000" dirty="0">
                <a:solidFill>
                  <a:srgbClr val="003F82"/>
                </a:solidFill>
              </a:rPr>
            </a:br>
            <a:endParaRPr lang="en-US" sz="2000" dirty="0" smtClean="0">
              <a:solidFill>
                <a:srgbClr val="003F82"/>
              </a:solidFill>
            </a:endParaRPr>
          </a:p>
          <a:p>
            <a:endParaRPr lang="ru-RU" sz="1200" dirty="0">
              <a:solidFill>
                <a:srgbClr val="003F82"/>
              </a:solidFill>
              <a:latin typeface="Myriad Pro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20052" y="1805801"/>
            <a:ext cx="321444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Writing </a:t>
            </a:r>
            <a:endParaRPr lang="en-US" b="1" dirty="0" smtClean="0">
              <a:solidFill>
                <a:srgbClr val="FF0000"/>
              </a:solidFill>
            </a:endParaRPr>
          </a:p>
          <a:p>
            <a:r>
              <a:rPr lang="en-US" b="1" dirty="0" smtClean="0">
                <a:solidFill>
                  <a:srgbClr val="FFC000"/>
                </a:solidFill>
              </a:rPr>
              <a:t>Vocabulary </a:t>
            </a:r>
          </a:p>
          <a:p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Repeating </a:t>
            </a:r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words </a:t>
            </a:r>
            <a:endParaRPr lang="en-US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Rhyming </a:t>
            </a:r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words </a:t>
            </a:r>
            <a:endParaRPr lang="en-US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Ideas 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about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Reading</a:t>
            </a:r>
          </a:p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Letters </a:t>
            </a:r>
          </a:p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Words </a:t>
            </a:r>
          </a:p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Reading 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short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story </a:t>
            </a:r>
          </a:p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Reading 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passages </a:t>
            </a:r>
            <a:endParaRPr lang="en-US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Counting </a:t>
            </a:r>
          </a:p>
          <a:p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Simple sums</a:t>
            </a:r>
          </a:p>
          <a:p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Numbers </a:t>
            </a:r>
          </a:p>
          <a:p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Math </a:t>
            </a:r>
            <a:r>
              <a:rPr lang="en-US" b="1" dirty="0">
                <a:solidFill>
                  <a:schemeClr val="accent3">
                    <a:lumMod val="75000"/>
                  </a:schemeClr>
                </a:solidFill>
              </a:rPr>
              <a:t>problems </a:t>
            </a:r>
            <a:endParaRPr lang="en-US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en-US" b="1" dirty="0" smtClean="0"/>
              <a:t>Attitudes </a:t>
            </a:r>
            <a:endParaRPr lang="en-US" dirty="0"/>
          </a:p>
        </p:txBody>
      </p:sp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44278" y="1458913"/>
            <a:ext cx="3530570" cy="50165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796484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 dirty="0" err="1">
                <a:solidFill>
                  <a:schemeClr val="bg1"/>
                </a:solidFill>
              </a:rPr>
              <a:t>Higher</a:t>
            </a:r>
            <a:r>
              <a:rPr lang="ru-RU" sz="800" dirty="0">
                <a:solidFill>
                  <a:schemeClr val="bg1"/>
                </a:solidFill>
              </a:rPr>
              <a:t> </a:t>
            </a:r>
            <a:r>
              <a:rPr lang="ru-RU" sz="800" dirty="0" err="1">
                <a:solidFill>
                  <a:schemeClr val="bg1"/>
                </a:solidFill>
              </a:rPr>
              <a:t>School</a:t>
            </a:r>
            <a:r>
              <a:rPr lang="ru-RU" sz="800" dirty="0">
                <a:solidFill>
                  <a:schemeClr val="bg1"/>
                </a:solidFill>
              </a:rPr>
              <a:t> </a:t>
            </a:r>
            <a:r>
              <a:rPr lang="ru-RU" sz="800" dirty="0" err="1">
                <a:solidFill>
                  <a:schemeClr val="bg1"/>
                </a:solidFill>
              </a:rPr>
              <a:t>of</a:t>
            </a:r>
            <a:r>
              <a:rPr lang="ru-RU" sz="800" dirty="0">
                <a:solidFill>
                  <a:schemeClr val="bg1"/>
                </a:solidFill>
              </a:rPr>
              <a:t> </a:t>
            </a:r>
            <a:r>
              <a:rPr lang="ru-RU" sz="800" dirty="0" err="1">
                <a:solidFill>
                  <a:schemeClr val="bg1"/>
                </a:solidFill>
              </a:rPr>
              <a:t>Economics</a:t>
            </a:r>
            <a:r>
              <a:rPr lang="ru-RU" sz="800" dirty="0">
                <a:solidFill>
                  <a:schemeClr val="bg1"/>
                </a:solidFill>
              </a:rPr>
              <a:t> , </a:t>
            </a:r>
            <a:r>
              <a:rPr lang="en-US" sz="800" dirty="0">
                <a:solidFill>
                  <a:schemeClr val="bg1"/>
                </a:solidFill>
              </a:rPr>
              <a:t>Moscow</a:t>
            </a:r>
            <a:r>
              <a:rPr lang="ru-RU" sz="800" dirty="0">
                <a:solidFill>
                  <a:schemeClr val="bg1"/>
                </a:solidFill>
              </a:rPr>
              <a:t>, </a:t>
            </a:r>
            <a:r>
              <a:rPr lang="ru-RU" sz="800" dirty="0" smtClean="0">
                <a:solidFill>
                  <a:schemeClr val="bg1"/>
                </a:solidFill>
              </a:rPr>
              <a:t>201</a:t>
            </a:r>
            <a:r>
              <a:rPr lang="en-US" sz="800" dirty="0" smtClean="0">
                <a:solidFill>
                  <a:schemeClr val="bg1"/>
                </a:solidFill>
              </a:rPr>
              <a:t>5</a:t>
            </a:r>
            <a:endParaRPr lang="ru-RU" sz="800" dirty="0">
              <a:solidFill>
                <a:schemeClr val="bg1"/>
              </a:solidFill>
            </a:endParaRPr>
          </a:p>
        </p:txBody>
      </p:sp>
      <p:sp>
        <p:nvSpPr>
          <p:cNvPr id="14339" name="Title 1"/>
          <p:cNvSpPr txBox="1">
            <a:spLocks/>
          </p:cNvSpPr>
          <p:nvPr/>
        </p:nvSpPr>
        <p:spPr bwMode="auto">
          <a:xfrm>
            <a:off x="1428750" y="428625"/>
            <a:ext cx="4203424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2400" dirty="0" smtClean="0">
                <a:solidFill>
                  <a:schemeClr val="bg1"/>
                </a:solidFill>
                <a:latin typeface="Myriad Pro"/>
              </a:rPr>
              <a:t>Assessment procedure</a:t>
            </a:r>
            <a:endParaRPr lang="en-US" sz="2400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14343" name="Rectangle 9"/>
          <p:cNvSpPr>
            <a:spLocks noChangeArrowheads="1"/>
          </p:cNvSpPr>
          <p:nvPr/>
        </p:nvSpPr>
        <p:spPr bwMode="auto">
          <a:xfrm>
            <a:off x="7300913" y="2255838"/>
            <a:ext cx="77311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FFFF"/>
                </a:solidFill>
                <a:latin typeface="Myriad Pro"/>
              </a:rPr>
              <a:t>photo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4" name="Rectangle 10"/>
          <p:cNvSpPr>
            <a:spLocks noChangeArrowheads="1"/>
          </p:cNvSpPr>
          <p:nvPr/>
        </p:nvSpPr>
        <p:spPr bwMode="auto">
          <a:xfrm>
            <a:off x="7300913" y="3967163"/>
            <a:ext cx="77311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FFFF"/>
                </a:solidFill>
                <a:latin typeface="Myriad Pro"/>
              </a:rPr>
              <a:t>photo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4346" name="Rectangle 12"/>
          <p:cNvSpPr>
            <a:spLocks noChangeArrowheads="1"/>
          </p:cNvSpPr>
          <p:nvPr/>
        </p:nvSpPr>
        <p:spPr bwMode="auto">
          <a:xfrm>
            <a:off x="222250" y="1644650"/>
            <a:ext cx="6119813" cy="892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dirty="0">
                <a:solidFill>
                  <a:srgbClr val="003F82"/>
                </a:solidFill>
              </a:rPr>
              <a:t/>
            </a:r>
            <a:br>
              <a:rPr lang="ru-RU" sz="2000" dirty="0">
                <a:solidFill>
                  <a:srgbClr val="003F82"/>
                </a:solidFill>
              </a:rPr>
            </a:br>
            <a:endParaRPr lang="en-US" sz="2000" dirty="0" smtClean="0">
              <a:solidFill>
                <a:srgbClr val="003F82"/>
              </a:solidFill>
            </a:endParaRPr>
          </a:p>
          <a:p>
            <a:endParaRPr lang="ru-RU" sz="1200" dirty="0">
              <a:solidFill>
                <a:srgbClr val="003F82"/>
              </a:solidFill>
              <a:latin typeface="Myriad Pro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57809" y="1333063"/>
            <a:ext cx="404115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</a:t>
            </a:r>
            <a:r>
              <a:rPr lang="en-US" b="1" i="1" dirty="0"/>
              <a:t>Assessing </a:t>
            </a:r>
            <a:r>
              <a:rPr lang="en-US" b="1" i="1" dirty="0" smtClean="0"/>
              <a:t>kids</a:t>
            </a:r>
          </a:p>
          <a:p>
            <a:r>
              <a:rPr lang="en-US" b="1" i="1" dirty="0" smtClean="0"/>
              <a:t> </a:t>
            </a:r>
            <a:endParaRPr lang="en-US" dirty="0"/>
          </a:p>
          <a:p>
            <a:r>
              <a:rPr lang="en-US" b="1" dirty="0" smtClean="0"/>
              <a:t>Interviewers</a:t>
            </a:r>
            <a:r>
              <a:rPr lang="en-US" b="1" dirty="0"/>
              <a:t>: </a:t>
            </a:r>
            <a:endParaRPr lang="en-US" dirty="0"/>
          </a:p>
          <a:p>
            <a:r>
              <a:rPr lang="en-US" dirty="0" smtClean="0"/>
              <a:t>• </a:t>
            </a:r>
            <a:r>
              <a:rPr lang="en-US" b="1" dirty="0" smtClean="0"/>
              <a:t>Individual </a:t>
            </a:r>
            <a:r>
              <a:rPr lang="en-US" b="1" dirty="0"/>
              <a:t>work with each child, 20-30 min </a:t>
            </a:r>
            <a:endParaRPr lang="en-US" dirty="0"/>
          </a:p>
          <a:p>
            <a:endParaRPr lang="en-US" dirty="0"/>
          </a:p>
          <a:p>
            <a:r>
              <a:rPr lang="en-US" b="1" dirty="0" smtClean="0"/>
              <a:t>Teachers</a:t>
            </a:r>
            <a:r>
              <a:rPr lang="en-US" b="1" dirty="0"/>
              <a:t>: </a:t>
            </a:r>
            <a:endParaRPr lang="en-US" dirty="0"/>
          </a:p>
          <a:p>
            <a:r>
              <a:rPr lang="en-US" dirty="0" smtClean="0"/>
              <a:t>• </a:t>
            </a:r>
            <a:r>
              <a:rPr lang="en-US" b="1" dirty="0" smtClean="0"/>
              <a:t>Personal </a:t>
            </a:r>
            <a:r>
              <a:rPr lang="en-US" b="1" dirty="0"/>
              <a:t>social and </a:t>
            </a:r>
            <a:r>
              <a:rPr lang="en-US" b="1" dirty="0" smtClean="0"/>
              <a:t>emotional </a:t>
            </a:r>
            <a:r>
              <a:rPr lang="en-US" b="1" dirty="0"/>
              <a:t>development of a child </a:t>
            </a:r>
            <a:endParaRPr lang="en-US" dirty="0"/>
          </a:p>
          <a:p>
            <a:r>
              <a:rPr lang="en-US" dirty="0"/>
              <a:t>• </a:t>
            </a:r>
            <a:r>
              <a:rPr lang="en-US" b="1" dirty="0" smtClean="0"/>
              <a:t>Behavioral survey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54371" y="4913850"/>
            <a:ext cx="435768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</a:t>
            </a:r>
            <a:r>
              <a:rPr lang="en-US" b="1" i="1" dirty="0"/>
              <a:t>Surveying teachers </a:t>
            </a:r>
            <a:endParaRPr lang="en-US" dirty="0"/>
          </a:p>
          <a:p>
            <a:r>
              <a:rPr lang="en-US" dirty="0" smtClean="0"/>
              <a:t>• </a:t>
            </a:r>
            <a:r>
              <a:rPr lang="en-US" b="1" dirty="0" smtClean="0"/>
              <a:t>Teacher’s </a:t>
            </a:r>
            <a:r>
              <a:rPr lang="en-US" b="1" dirty="0"/>
              <a:t>questionnaire </a:t>
            </a:r>
            <a:endParaRPr lang="en-US" dirty="0"/>
          </a:p>
          <a:p>
            <a:endParaRPr lang="ru-RU" dirty="0"/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579937" y="4944844"/>
            <a:ext cx="40604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</a:t>
            </a:r>
            <a:r>
              <a:rPr lang="en-US" b="1" i="1" dirty="0"/>
              <a:t>Surveying parents </a:t>
            </a:r>
            <a:endParaRPr lang="en-US" dirty="0"/>
          </a:p>
          <a:p>
            <a:r>
              <a:rPr lang="en-US" dirty="0" smtClean="0"/>
              <a:t>• </a:t>
            </a:r>
            <a:r>
              <a:rPr lang="en-US" b="1" dirty="0" smtClean="0"/>
              <a:t>Parents </a:t>
            </a:r>
            <a:r>
              <a:rPr lang="en-US" b="1" dirty="0"/>
              <a:t>questionnaire </a:t>
            </a:r>
            <a:endParaRPr lang="en-US" dirty="0"/>
          </a:p>
        </p:txBody>
      </p:sp>
      <p:pic>
        <p:nvPicPr>
          <p:cNvPr id="14" name="Picture 1" descr="C:\Users\Elena Kardanovs\Desktop\25_11_14_тестирование_москва\IMG_1276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6579307">
            <a:off x="5128619" y="1150798"/>
            <a:ext cx="2963118" cy="395082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9955076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 dirty="0" err="1">
                <a:solidFill>
                  <a:schemeClr val="bg1"/>
                </a:solidFill>
              </a:rPr>
              <a:t>Higher</a:t>
            </a:r>
            <a:r>
              <a:rPr lang="ru-RU" sz="800" dirty="0">
                <a:solidFill>
                  <a:schemeClr val="bg1"/>
                </a:solidFill>
              </a:rPr>
              <a:t> </a:t>
            </a:r>
            <a:r>
              <a:rPr lang="ru-RU" sz="800" dirty="0" err="1">
                <a:solidFill>
                  <a:schemeClr val="bg1"/>
                </a:solidFill>
              </a:rPr>
              <a:t>School</a:t>
            </a:r>
            <a:r>
              <a:rPr lang="ru-RU" sz="800" dirty="0">
                <a:solidFill>
                  <a:schemeClr val="bg1"/>
                </a:solidFill>
              </a:rPr>
              <a:t> </a:t>
            </a:r>
            <a:r>
              <a:rPr lang="ru-RU" sz="800" dirty="0" err="1">
                <a:solidFill>
                  <a:schemeClr val="bg1"/>
                </a:solidFill>
              </a:rPr>
              <a:t>of</a:t>
            </a:r>
            <a:r>
              <a:rPr lang="ru-RU" sz="800" dirty="0">
                <a:solidFill>
                  <a:schemeClr val="bg1"/>
                </a:solidFill>
              </a:rPr>
              <a:t> </a:t>
            </a:r>
            <a:r>
              <a:rPr lang="ru-RU" sz="800" dirty="0" err="1">
                <a:solidFill>
                  <a:schemeClr val="bg1"/>
                </a:solidFill>
              </a:rPr>
              <a:t>Economics</a:t>
            </a:r>
            <a:r>
              <a:rPr lang="ru-RU" sz="800" dirty="0">
                <a:solidFill>
                  <a:schemeClr val="bg1"/>
                </a:solidFill>
              </a:rPr>
              <a:t> , </a:t>
            </a:r>
            <a:r>
              <a:rPr lang="en-US" sz="800" dirty="0">
                <a:solidFill>
                  <a:schemeClr val="bg1"/>
                </a:solidFill>
              </a:rPr>
              <a:t>Moscow</a:t>
            </a:r>
            <a:r>
              <a:rPr lang="ru-RU" sz="800" dirty="0">
                <a:solidFill>
                  <a:schemeClr val="bg1"/>
                </a:solidFill>
              </a:rPr>
              <a:t>, </a:t>
            </a:r>
            <a:r>
              <a:rPr lang="ru-RU" sz="800" dirty="0" smtClean="0">
                <a:solidFill>
                  <a:schemeClr val="bg1"/>
                </a:solidFill>
              </a:rPr>
              <a:t>201</a:t>
            </a:r>
            <a:r>
              <a:rPr lang="en-US" sz="800" dirty="0" smtClean="0">
                <a:solidFill>
                  <a:schemeClr val="bg1"/>
                </a:solidFill>
              </a:rPr>
              <a:t>5</a:t>
            </a:r>
            <a:endParaRPr lang="ru-RU" sz="800" dirty="0">
              <a:solidFill>
                <a:schemeClr val="bg1"/>
              </a:solidFill>
            </a:endParaRPr>
          </a:p>
        </p:txBody>
      </p:sp>
      <p:sp>
        <p:nvSpPr>
          <p:cNvPr id="14339" name="Title 1"/>
          <p:cNvSpPr txBox="1">
            <a:spLocks/>
          </p:cNvSpPr>
          <p:nvPr/>
        </p:nvSpPr>
        <p:spPr bwMode="auto">
          <a:xfrm>
            <a:off x="1428750" y="428625"/>
            <a:ext cx="4034678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2400" dirty="0" smtClean="0">
                <a:solidFill>
                  <a:schemeClr val="bg1"/>
                </a:solidFill>
                <a:latin typeface="Myriad Pro"/>
              </a:rPr>
              <a:t>The Russian Sample</a:t>
            </a:r>
            <a:endParaRPr lang="en-US" sz="2400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14343" name="Rectangle 9"/>
          <p:cNvSpPr>
            <a:spLocks noChangeArrowheads="1"/>
          </p:cNvSpPr>
          <p:nvPr/>
        </p:nvSpPr>
        <p:spPr bwMode="auto">
          <a:xfrm>
            <a:off x="7300913" y="2255838"/>
            <a:ext cx="77311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FFFF"/>
                </a:solidFill>
                <a:latin typeface="Myriad Pro"/>
              </a:rPr>
              <a:t>photo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4" name="Rectangle 10"/>
          <p:cNvSpPr>
            <a:spLocks noChangeArrowheads="1"/>
          </p:cNvSpPr>
          <p:nvPr/>
        </p:nvSpPr>
        <p:spPr bwMode="auto">
          <a:xfrm>
            <a:off x="7300913" y="3967163"/>
            <a:ext cx="77311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FFFF"/>
                </a:solidFill>
                <a:latin typeface="Myriad Pro"/>
              </a:rPr>
              <a:t>photo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4345" name="Rectangle 11"/>
          <p:cNvSpPr>
            <a:spLocks noChangeArrowheads="1"/>
          </p:cNvSpPr>
          <p:nvPr/>
        </p:nvSpPr>
        <p:spPr bwMode="auto">
          <a:xfrm>
            <a:off x="7300913" y="5591175"/>
            <a:ext cx="77311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FFFF"/>
                </a:solidFill>
                <a:latin typeface="Myriad Pro"/>
              </a:rPr>
              <a:t>photo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6" name="Rectangle 12"/>
          <p:cNvSpPr>
            <a:spLocks noChangeArrowheads="1"/>
          </p:cNvSpPr>
          <p:nvPr/>
        </p:nvSpPr>
        <p:spPr bwMode="auto">
          <a:xfrm>
            <a:off x="222250" y="1644650"/>
            <a:ext cx="6119813" cy="892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dirty="0">
                <a:solidFill>
                  <a:srgbClr val="003F82"/>
                </a:solidFill>
              </a:rPr>
              <a:t/>
            </a:r>
            <a:br>
              <a:rPr lang="ru-RU" sz="2000" dirty="0">
                <a:solidFill>
                  <a:srgbClr val="003F82"/>
                </a:solidFill>
              </a:rPr>
            </a:br>
            <a:endParaRPr lang="en-US" sz="2000" dirty="0" smtClean="0">
              <a:solidFill>
                <a:srgbClr val="003F82"/>
              </a:solidFill>
            </a:endParaRPr>
          </a:p>
          <a:p>
            <a:endParaRPr lang="ru-RU" sz="1200" dirty="0">
              <a:solidFill>
                <a:srgbClr val="003F82"/>
              </a:solidFill>
              <a:latin typeface="Myriad Pro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927741" y="5717005"/>
            <a:ext cx="49424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The Russian sample (Krasnoyarsk), April </a:t>
            </a:r>
            <a:r>
              <a:rPr lang="en-US" dirty="0" smtClean="0"/>
              <a:t>2015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1677705" y="3100387"/>
            <a:ext cx="54425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The Russian </a:t>
            </a:r>
            <a:r>
              <a:rPr lang="en-US" dirty="0" smtClean="0"/>
              <a:t>sample (Krasnoyarsk), October 2014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73204290"/>
              </p:ext>
            </p:extLst>
          </p:nvPr>
        </p:nvGraphicFramePr>
        <p:xfrm>
          <a:off x="529535" y="1530350"/>
          <a:ext cx="8402430" cy="1900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5" name="Документ" r:id="rId4" imgW="6069141" imgH="1450590" progId="Word.Document.12">
                  <p:embed/>
                </p:oleObj>
              </mc:Choice>
              <mc:Fallback>
                <p:oleObj name="Документ" r:id="rId4" imgW="6069141" imgH="145059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29535" y="1530350"/>
                        <a:ext cx="8402430" cy="19007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Объект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81787928"/>
              </p:ext>
            </p:extLst>
          </p:nvPr>
        </p:nvGraphicFramePr>
        <p:xfrm>
          <a:off x="529535" y="3967164"/>
          <a:ext cx="8402430" cy="199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6" name="Документ" r:id="rId6" imgW="6069141" imgH="1450590" progId="Word.Document.12">
                  <p:embed/>
                </p:oleObj>
              </mc:Choice>
              <mc:Fallback>
                <p:oleObj name="Документ" r:id="rId6" imgW="6069141" imgH="145059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529535" y="3967164"/>
                        <a:ext cx="8402430" cy="1993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002891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 dirty="0" err="1">
                <a:solidFill>
                  <a:schemeClr val="bg1"/>
                </a:solidFill>
              </a:rPr>
              <a:t>Higher</a:t>
            </a:r>
            <a:r>
              <a:rPr lang="ru-RU" sz="800" dirty="0">
                <a:solidFill>
                  <a:schemeClr val="bg1"/>
                </a:solidFill>
              </a:rPr>
              <a:t> </a:t>
            </a:r>
            <a:r>
              <a:rPr lang="ru-RU" sz="800" dirty="0" err="1">
                <a:solidFill>
                  <a:schemeClr val="bg1"/>
                </a:solidFill>
              </a:rPr>
              <a:t>School</a:t>
            </a:r>
            <a:r>
              <a:rPr lang="ru-RU" sz="800" dirty="0">
                <a:solidFill>
                  <a:schemeClr val="bg1"/>
                </a:solidFill>
              </a:rPr>
              <a:t> </a:t>
            </a:r>
            <a:r>
              <a:rPr lang="ru-RU" sz="800" dirty="0" err="1">
                <a:solidFill>
                  <a:schemeClr val="bg1"/>
                </a:solidFill>
              </a:rPr>
              <a:t>of</a:t>
            </a:r>
            <a:r>
              <a:rPr lang="ru-RU" sz="800" dirty="0">
                <a:solidFill>
                  <a:schemeClr val="bg1"/>
                </a:solidFill>
              </a:rPr>
              <a:t> </a:t>
            </a:r>
            <a:r>
              <a:rPr lang="ru-RU" sz="800" dirty="0" err="1">
                <a:solidFill>
                  <a:schemeClr val="bg1"/>
                </a:solidFill>
              </a:rPr>
              <a:t>Economics</a:t>
            </a:r>
            <a:r>
              <a:rPr lang="ru-RU" sz="800" dirty="0">
                <a:solidFill>
                  <a:schemeClr val="bg1"/>
                </a:solidFill>
              </a:rPr>
              <a:t> , </a:t>
            </a:r>
            <a:r>
              <a:rPr lang="en-US" sz="800" dirty="0">
                <a:solidFill>
                  <a:schemeClr val="bg1"/>
                </a:solidFill>
              </a:rPr>
              <a:t>Moscow</a:t>
            </a:r>
            <a:r>
              <a:rPr lang="ru-RU" sz="800" dirty="0">
                <a:solidFill>
                  <a:schemeClr val="bg1"/>
                </a:solidFill>
              </a:rPr>
              <a:t>, </a:t>
            </a:r>
            <a:r>
              <a:rPr lang="ru-RU" sz="800" dirty="0" smtClean="0">
                <a:solidFill>
                  <a:schemeClr val="bg1"/>
                </a:solidFill>
              </a:rPr>
              <a:t>201</a:t>
            </a:r>
            <a:r>
              <a:rPr lang="en-US" sz="800" dirty="0" smtClean="0">
                <a:solidFill>
                  <a:schemeClr val="bg1"/>
                </a:solidFill>
              </a:rPr>
              <a:t>5</a:t>
            </a:r>
            <a:endParaRPr lang="ru-RU" sz="800" dirty="0">
              <a:solidFill>
                <a:schemeClr val="bg1"/>
              </a:solidFill>
            </a:endParaRPr>
          </a:p>
        </p:txBody>
      </p:sp>
      <p:sp>
        <p:nvSpPr>
          <p:cNvPr id="14339" name="Title 1"/>
          <p:cNvSpPr txBox="1">
            <a:spLocks/>
          </p:cNvSpPr>
          <p:nvPr/>
        </p:nvSpPr>
        <p:spPr bwMode="auto">
          <a:xfrm>
            <a:off x="1428750" y="428625"/>
            <a:ext cx="5872163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2400" dirty="0" smtClean="0">
                <a:solidFill>
                  <a:schemeClr val="bg1"/>
                </a:solidFill>
                <a:latin typeface="Myriad Pro"/>
              </a:rPr>
              <a:t>Samples in Russia and Scotland</a:t>
            </a:r>
            <a:endParaRPr lang="en-US" sz="2400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14343" name="Rectangle 9"/>
          <p:cNvSpPr>
            <a:spLocks noChangeArrowheads="1"/>
          </p:cNvSpPr>
          <p:nvPr/>
        </p:nvSpPr>
        <p:spPr bwMode="auto">
          <a:xfrm>
            <a:off x="7300913" y="2255838"/>
            <a:ext cx="77311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FFFF"/>
                </a:solidFill>
                <a:latin typeface="Myriad Pro"/>
              </a:rPr>
              <a:t>photo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4" name="Rectangle 10"/>
          <p:cNvSpPr>
            <a:spLocks noChangeArrowheads="1"/>
          </p:cNvSpPr>
          <p:nvPr/>
        </p:nvSpPr>
        <p:spPr bwMode="auto">
          <a:xfrm>
            <a:off x="7300913" y="3967163"/>
            <a:ext cx="77311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FFFF"/>
                </a:solidFill>
                <a:latin typeface="Myriad Pro"/>
              </a:rPr>
              <a:t>photo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4345" name="Rectangle 11"/>
          <p:cNvSpPr>
            <a:spLocks noChangeArrowheads="1"/>
          </p:cNvSpPr>
          <p:nvPr/>
        </p:nvSpPr>
        <p:spPr bwMode="auto">
          <a:xfrm>
            <a:off x="7300913" y="5591175"/>
            <a:ext cx="77311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FFFF"/>
                </a:solidFill>
                <a:latin typeface="Myriad Pro"/>
              </a:rPr>
              <a:t>photo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6" name="Rectangle 12"/>
          <p:cNvSpPr>
            <a:spLocks noChangeArrowheads="1"/>
          </p:cNvSpPr>
          <p:nvPr/>
        </p:nvSpPr>
        <p:spPr bwMode="auto">
          <a:xfrm>
            <a:off x="222250" y="1644650"/>
            <a:ext cx="6119813" cy="892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dirty="0">
                <a:solidFill>
                  <a:srgbClr val="003F82"/>
                </a:solidFill>
              </a:rPr>
              <a:t/>
            </a:r>
            <a:br>
              <a:rPr lang="ru-RU" sz="2000" dirty="0">
                <a:solidFill>
                  <a:srgbClr val="003F82"/>
                </a:solidFill>
              </a:rPr>
            </a:br>
            <a:endParaRPr lang="en-US" sz="2000" dirty="0" smtClean="0">
              <a:solidFill>
                <a:srgbClr val="003F82"/>
              </a:solidFill>
            </a:endParaRPr>
          </a:p>
          <a:p>
            <a:endParaRPr lang="ru-RU" sz="1200" dirty="0">
              <a:solidFill>
                <a:srgbClr val="003F82"/>
              </a:solidFill>
              <a:latin typeface="Myriad Pro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0387512"/>
              </p:ext>
            </p:extLst>
          </p:nvPr>
        </p:nvGraphicFramePr>
        <p:xfrm>
          <a:off x="494473" y="1644650"/>
          <a:ext cx="7851774" cy="155141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201458"/>
                <a:gridCol w="2825158"/>
                <a:gridCol w="2825158"/>
              </a:tblGrid>
              <a:tr h="8041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</a:rPr>
                        <a:t>Country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Number of participants in the baseline assessment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Number of participants in the follow up assessment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736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</a:rPr>
                        <a:t>Scotland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6627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6627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736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Russia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1438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1393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8072283"/>
              </p:ext>
            </p:extLst>
          </p:nvPr>
        </p:nvGraphicFramePr>
        <p:xfrm>
          <a:off x="2100732" y="4023317"/>
          <a:ext cx="4528198" cy="1101632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642968"/>
                <a:gridCol w="2885230"/>
              </a:tblGrid>
              <a:tr h="4258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Country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5% Trimmed Mean, age in years 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378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</a:rPr>
                        <a:t>Scotland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5.09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378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Russia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7.3</a:t>
                      </a:r>
                      <a:r>
                        <a:rPr lang="en-US" sz="1600" dirty="0" smtClean="0">
                          <a:effectLst/>
                        </a:rPr>
                        <a:t>1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562769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2136</TotalTime>
  <Words>1184</Words>
  <Application>Microsoft Office PowerPoint</Application>
  <PresentationFormat>Экран (4:3)</PresentationFormat>
  <Paragraphs>316</Paragraphs>
  <Slides>20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2" baseType="lpstr">
      <vt:lpstr>Office Theme</vt:lpstr>
      <vt:lpstr>Документ</vt:lpstr>
      <vt:lpstr>The challenges of equating tests between Russia and Scotland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hse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vkremlev</dc:creator>
  <cp:lastModifiedBy>Пользователь Windows</cp:lastModifiedBy>
  <cp:revision>64</cp:revision>
  <dcterms:created xsi:type="dcterms:W3CDTF">2010-09-30T07:07:58Z</dcterms:created>
  <dcterms:modified xsi:type="dcterms:W3CDTF">2015-11-02T15:09:05Z</dcterms:modified>
</cp:coreProperties>
</file>