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84" r:id="rId3"/>
    <p:sldId id="259" r:id="rId4"/>
    <p:sldId id="258" r:id="rId5"/>
    <p:sldId id="260" r:id="rId6"/>
    <p:sldId id="257" r:id="rId7"/>
    <p:sldId id="262" r:id="rId8"/>
    <p:sldId id="289" r:id="rId9"/>
    <p:sldId id="268" r:id="rId10"/>
    <p:sldId id="271" r:id="rId11"/>
    <p:sldId id="296" r:id="rId12"/>
    <p:sldId id="272" r:id="rId13"/>
    <p:sldId id="290" r:id="rId14"/>
    <p:sldId id="291" r:id="rId15"/>
    <p:sldId id="293" r:id="rId16"/>
    <p:sldId id="294" r:id="rId17"/>
    <p:sldId id="281" r:id="rId1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87" autoAdjust="0"/>
  </p:normalViewPr>
  <p:slideViewPr>
    <p:cSldViewPr>
      <p:cViewPr varScale="1">
        <p:scale>
          <a:sx n="86" d="100"/>
          <a:sy n="86" d="100"/>
        </p:scale>
        <p:origin x="152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EF99B3-13AF-4A79-8DE7-A3DCC2796A2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249F2F-9295-4989-98E4-6B4214682058}">
      <dgm:prSet phldrT="[Текст]" custT="1"/>
      <dgm:spPr/>
      <dgm:t>
        <a:bodyPr/>
        <a:lstStyle/>
        <a:p>
          <a:r>
            <a:rPr lang="ru-RU" sz="2000" b="0" i="1" dirty="0" smtClean="0"/>
            <a:t>Актуальность работы</a:t>
          </a:r>
          <a:r>
            <a:rPr lang="ru-RU" sz="2000" dirty="0" smtClean="0"/>
            <a:t> обусловлена отсутствием в России исследований о связи научной деятельности преподавателей и образовательных результатов студентов. Исследования, проводимые за рубежом показывают противоречивые результаты. </a:t>
          </a:r>
          <a:endParaRPr lang="ru-RU" sz="2000" dirty="0"/>
        </a:p>
      </dgm:t>
    </dgm:pt>
    <dgm:pt modelId="{2AF1E194-223F-4549-B8E8-F470B3076746}" type="parTrans" cxnId="{73F8C74A-27B0-43E2-B456-75FAEE224F12}">
      <dgm:prSet/>
      <dgm:spPr/>
      <dgm:t>
        <a:bodyPr/>
        <a:lstStyle/>
        <a:p>
          <a:endParaRPr lang="ru-RU"/>
        </a:p>
      </dgm:t>
    </dgm:pt>
    <dgm:pt modelId="{314C4B7C-1C02-4A3D-80AE-93163F96DF9B}" type="sibTrans" cxnId="{73F8C74A-27B0-43E2-B456-75FAEE224F12}">
      <dgm:prSet/>
      <dgm:spPr/>
      <dgm:t>
        <a:bodyPr/>
        <a:lstStyle/>
        <a:p>
          <a:endParaRPr lang="ru-RU"/>
        </a:p>
      </dgm:t>
    </dgm:pt>
    <dgm:pt modelId="{FDBB1661-1566-4864-9B64-3D209AF467CB}">
      <dgm:prSet phldrT="[Текст]" custT="1"/>
      <dgm:spPr/>
      <dgm:t>
        <a:bodyPr/>
        <a:lstStyle/>
        <a:p>
          <a:r>
            <a:rPr lang="ru-RU" sz="2000" b="1" i="1" dirty="0" smtClean="0"/>
            <a:t>Цель данного исследования</a:t>
          </a:r>
          <a:r>
            <a:rPr lang="ru-RU" sz="2000" i="1" dirty="0" smtClean="0"/>
            <a:t> </a:t>
          </a:r>
          <a:r>
            <a:rPr lang="ru-RU" sz="2000" dirty="0" smtClean="0"/>
            <a:t>заключается в изучении связи научной деятельности преподавателей с образовательными результатами их студентов.</a:t>
          </a:r>
          <a:endParaRPr lang="ru-RU" sz="2000" dirty="0"/>
        </a:p>
      </dgm:t>
    </dgm:pt>
    <dgm:pt modelId="{B6CFE071-DB66-499E-9D52-5AF31E02C934}" type="parTrans" cxnId="{A1C9AF2B-32FC-4E0F-AA8C-71A22D9B9F6B}">
      <dgm:prSet/>
      <dgm:spPr/>
      <dgm:t>
        <a:bodyPr/>
        <a:lstStyle/>
        <a:p>
          <a:endParaRPr lang="ru-RU"/>
        </a:p>
      </dgm:t>
    </dgm:pt>
    <dgm:pt modelId="{781576CB-7FF9-4B88-879E-115A274CD270}" type="sibTrans" cxnId="{A1C9AF2B-32FC-4E0F-AA8C-71A22D9B9F6B}">
      <dgm:prSet/>
      <dgm:spPr/>
      <dgm:t>
        <a:bodyPr/>
        <a:lstStyle/>
        <a:p>
          <a:endParaRPr lang="ru-RU"/>
        </a:p>
      </dgm:t>
    </dgm:pt>
    <dgm:pt modelId="{BBD527DB-A335-48C2-928C-A7B9B5B2B319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chemeClr val="bg1"/>
              </a:solidFill>
            </a:rPr>
            <a:t>Исследовательские вопросы:</a:t>
          </a:r>
        </a:p>
        <a:p>
          <a:r>
            <a:rPr lang="ru-RU" sz="1800" b="1" i="1" dirty="0" smtClean="0">
              <a:solidFill>
                <a:schemeClr val="bg1"/>
              </a:solidFill>
            </a:rPr>
            <a:t>1. </a:t>
          </a:r>
          <a:r>
            <a:rPr lang="ru-RU" sz="1800" dirty="0" smtClean="0"/>
            <a:t>Связано ли участие преподавателей в исследовательской деятельности с образовательными результатами студентов?</a:t>
          </a:r>
        </a:p>
        <a:p>
          <a:r>
            <a:rPr lang="ru-RU" sz="1800" dirty="0" smtClean="0">
              <a:solidFill>
                <a:schemeClr val="bg1"/>
              </a:solidFill>
            </a:rPr>
            <a:t>2. </a:t>
          </a:r>
          <a:r>
            <a:rPr lang="ru-RU" sz="1800" dirty="0" smtClean="0"/>
            <a:t>Различаются ли практики обучения у преподавателей, которые вовлечены в исследовательскую деятельность от практик обучения преподавателей, не вовлеченных в исследовательскую деятельность?</a:t>
          </a:r>
          <a:endParaRPr lang="ru-RU" sz="1800" dirty="0">
            <a:solidFill>
              <a:schemeClr val="bg1"/>
            </a:solidFill>
          </a:endParaRPr>
        </a:p>
      </dgm:t>
    </dgm:pt>
    <dgm:pt modelId="{FEB2FD82-9244-4377-9F2D-35456264246C}" type="parTrans" cxnId="{1FB28D67-FDB7-460E-B728-B6C0C628E45F}">
      <dgm:prSet/>
      <dgm:spPr/>
      <dgm:t>
        <a:bodyPr/>
        <a:lstStyle/>
        <a:p>
          <a:endParaRPr lang="ru-RU"/>
        </a:p>
      </dgm:t>
    </dgm:pt>
    <dgm:pt modelId="{8152B5B2-F2DA-4239-88F1-5CE87CE424BB}" type="sibTrans" cxnId="{1FB28D67-FDB7-460E-B728-B6C0C628E45F}">
      <dgm:prSet/>
      <dgm:spPr/>
      <dgm:t>
        <a:bodyPr/>
        <a:lstStyle/>
        <a:p>
          <a:endParaRPr lang="ru-RU"/>
        </a:p>
      </dgm:t>
    </dgm:pt>
    <dgm:pt modelId="{645C8AC1-6C8C-408B-A23E-528F4CC1CFD3}" type="pres">
      <dgm:prSet presAssocID="{75EF99B3-13AF-4A79-8DE7-A3DCC2796A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CD9882-A83B-41B6-92DB-21DF0DEA3C0B}" type="pres">
      <dgm:prSet presAssocID="{A6249F2F-9295-4989-98E4-6B4214682058}" presName="parentLin" presStyleCnt="0"/>
      <dgm:spPr/>
    </dgm:pt>
    <dgm:pt modelId="{984040AC-D436-4515-A01B-E61443D6F7BF}" type="pres">
      <dgm:prSet presAssocID="{A6249F2F-9295-4989-98E4-6B421468205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1F1FB1E-FE18-4016-9884-95FFFE116DDD}" type="pres">
      <dgm:prSet presAssocID="{A6249F2F-9295-4989-98E4-6B4214682058}" presName="parentText" presStyleLbl="node1" presStyleIdx="0" presStyleCnt="3" custScaleX="142997" custScaleY="361403" custLinFactNeighborX="-91838" custLinFactNeighborY="2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E7F0A-1BBD-420A-AC9B-0657599210CA}" type="pres">
      <dgm:prSet presAssocID="{A6249F2F-9295-4989-98E4-6B4214682058}" presName="negativeSpace" presStyleCnt="0"/>
      <dgm:spPr/>
    </dgm:pt>
    <dgm:pt modelId="{27EB46F6-A946-43A6-9699-ED3BE9DD20E0}" type="pres">
      <dgm:prSet presAssocID="{A6249F2F-9295-4989-98E4-6B4214682058}" presName="childText" presStyleLbl="conFgAcc1" presStyleIdx="0" presStyleCnt="3">
        <dgm:presLayoutVars>
          <dgm:bulletEnabled val="1"/>
        </dgm:presLayoutVars>
      </dgm:prSet>
      <dgm:spPr/>
    </dgm:pt>
    <dgm:pt modelId="{FFF549B3-FD76-4294-BC77-70C5405E6E72}" type="pres">
      <dgm:prSet presAssocID="{314C4B7C-1C02-4A3D-80AE-93163F96DF9B}" presName="spaceBetweenRectangles" presStyleCnt="0"/>
      <dgm:spPr/>
    </dgm:pt>
    <dgm:pt modelId="{8260DDF5-AAF7-43C0-97EA-345086BE7E91}" type="pres">
      <dgm:prSet presAssocID="{FDBB1661-1566-4864-9B64-3D209AF467CB}" presName="parentLin" presStyleCnt="0"/>
      <dgm:spPr/>
    </dgm:pt>
    <dgm:pt modelId="{CB729FBE-C90B-42C8-911B-7AF70628D5F8}" type="pres">
      <dgm:prSet presAssocID="{FDBB1661-1566-4864-9B64-3D209AF467C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EE05FE-3130-4C00-9DA2-3707E84284EE}" type="pres">
      <dgm:prSet presAssocID="{FDBB1661-1566-4864-9B64-3D209AF467CB}" presName="parentText" presStyleLbl="node1" presStyleIdx="1" presStyleCnt="3" custScaleX="136815" custScaleY="321412" custLinFactNeighborX="-92175" custLinFactNeighborY="-132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F096C-886E-47A6-9AEA-7D801DD17773}" type="pres">
      <dgm:prSet presAssocID="{FDBB1661-1566-4864-9B64-3D209AF467CB}" presName="negativeSpace" presStyleCnt="0"/>
      <dgm:spPr/>
    </dgm:pt>
    <dgm:pt modelId="{3B44D067-88B0-47EC-8FF8-1A7A9AD260EC}" type="pres">
      <dgm:prSet presAssocID="{FDBB1661-1566-4864-9B64-3D209AF467CB}" presName="childText" presStyleLbl="conFgAcc1" presStyleIdx="1" presStyleCnt="3">
        <dgm:presLayoutVars>
          <dgm:bulletEnabled val="1"/>
        </dgm:presLayoutVars>
      </dgm:prSet>
      <dgm:spPr/>
    </dgm:pt>
    <dgm:pt modelId="{4006C6A5-CE9C-4D57-A882-61B6E873A75C}" type="pres">
      <dgm:prSet presAssocID="{781576CB-7FF9-4B88-879E-115A274CD270}" presName="spaceBetweenRectangles" presStyleCnt="0"/>
      <dgm:spPr/>
    </dgm:pt>
    <dgm:pt modelId="{CAFBE8EC-EB9B-47A3-ADB8-9F00C2DF0B75}" type="pres">
      <dgm:prSet presAssocID="{BBD527DB-A335-48C2-928C-A7B9B5B2B319}" presName="parentLin" presStyleCnt="0"/>
      <dgm:spPr/>
    </dgm:pt>
    <dgm:pt modelId="{BF61071A-9172-477B-A07C-F5423F0486B9}" type="pres">
      <dgm:prSet presAssocID="{BBD527DB-A335-48C2-928C-A7B9B5B2B31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8F15BDC-FDA8-4722-9843-5284A55B4949}" type="pres">
      <dgm:prSet presAssocID="{BBD527DB-A335-48C2-928C-A7B9B5B2B319}" presName="parentText" presStyleLbl="node1" presStyleIdx="2" presStyleCnt="3" custScaleX="142997" custScaleY="449339" custLinFactNeighborX="-100000" custLinFactNeighborY="161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AEA84-D6D1-40A1-A1B2-3C19DEA3AD0D}" type="pres">
      <dgm:prSet presAssocID="{BBD527DB-A335-48C2-928C-A7B9B5B2B319}" presName="negativeSpace" presStyleCnt="0"/>
      <dgm:spPr/>
    </dgm:pt>
    <dgm:pt modelId="{6052F24C-9DE8-4865-9FC6-C352B627E1AF}" type="pres">
      <dgm:prSet presAssocID="{BBD527DB-A335-48C2-928C-A7B9B5B2B31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3F8C74A-27B0-43E2-B456-75FAEE224F12}" srcId="{75EF99B3-13AF-4A79-8DE7-A3DCC2796A2F}" destId="{A6249F2F-9295-4989-98E4-6B4214682058}" srcOrd="0" destOrd="0" parTransId="{2AF1E194-223F-4549-B8E8-F470B3076746}" sibTransId="{314C4B7C-1C02-4A3D-80AE-93163F96DF9B}"/>
    <dgm:cxn modelId="{0B8F4DF5-3C2E-4491-9016-5B52BFEDF40B}" type="presOf" srcId="{BBD527DB-A335-48C2-928C-A7B9B5B2B319}" destId="{18F15BDC-FDA8-4722-9843-5284A55B4949}" srcOrd="1" destOrd="0" presId="urn:microsoft.com/office/officeart/2005/8/layout/list1"/>
    <dgm:cxn modelId="{79B91FDD-C760-4C85-B582-3A9EB8B8184E}" type="presOf" srcId="{FDBB1661-1566-4864-9B64-3D209AF467CB}" destId="{06EE05FE-3130-4C00-9DA2-3707E84284EE}" srcOrd="1" destOrd="0" presId="urn:microsoft.com/office/officeart/2005/8/layout/list1"/>
    <dgm:cxn modelId="{5FD8F2E2-7510-41C2-8ED8-BFE57341B874}" type="presOf" srcId="{BBD527DB-A335-48C2-928C-A7B9B5B2B319}" destId="{BF61071A-9172-477B-A07C-F5423F0486B9}" srcOrd="0" destOrd="0" presId="urn:microsoft.com/office/officeart/2005/8/layout/list1"/>
    <dgm:cxn modelId="{2ECF00CF-3BA6-40DD-A885-4670254DF211}" type="presOf" srcId="{A6249F2F-9295-4989-98E4-6B4214682058}" destId="{91F1FB1E-FE18-4016-9884-95FFFE116DDD}" srcOrd="1" destOrd="0" presId="urn:microsoft.com/office/officeart/2005/8/layout/list1"/>
    <dgm:cxn modelId="{A1C9AF2B-32FC-4E0F-AA8C-71A22D9B9F6B}" srcId="{75EF99B3-13AF-4A79-8DE7-A3DCC2796A2F}" destId="{FDBB1661-1566-4864-9B64-3D209AF467CB}" srcOrd="1" destOrd="0" parTransId="{B6CFE071-DB66-499E-9D52-5AF31E02C934}" sibTransId="{781576CB-7FF9-4B88-879E-115A274CD270}"/>
    <dgm:cxn modelId="{1FB28D67-FDB7-460E-B728-B6C0C628E45F}" srcId="{75EF99B3-13AF-4A79-8DE7-A3DCC2796A2F}" destId="{BBD527DB-A335-48C2-928C-A7B9B5B2B319}" srcOrd="2" destOrd="0" parTransId="{FEB2FD82-9244-4377-9F2D-35456264246C}" sibTransId="{8152B5B2-F2DA-4239-88F1-5CE87CE424BB}"/>
    <dgm:cxn modelId="{44756DA0-1B13-4C6C-8C5A-B75A9503339B}" type="presOf" srcId="{75EF99B3-13AF-4A79-8DE7-A3DCC2796A2F}" destId="{645C8AC1-6C8C-408B-A23E-528F4CC1CFD3}" srcOrd="0" destOrd="0" presId="urn:microsoft.com/office/officeart/2005/8/layout/list1"/>
    <dgm:cxn modelId="{FEE7A9C2-EDFD-4D93-A757-FF1B9332EE3E}" type="presOf" srcId="{A6249F2F-9295-4989-98E4-6B4214682058}" destId="{984040AC-D436-4515-A01B-E61443D6F7BF}" srcOrd="0" destOrd="0" presId="urn:microsoft.com/office/officeart/2005/8/layout/list1"/>
    <dgm:cxn modelId="{3FE7828B-26F2-465D-838F-C8EFBACC6505}" type="presOf" srcId="{FDBB1661-1566-4864-9B64-3D209AF467CB}" destId="{CB729FBE-C90B-42C8-911B-7AF70628D5F8}" srcOrd="0" destOrd="0" presId="urn:microsoft.com/office/officeart/2005/8/layout/list1"/>
    <dgm:cxn modelId="{14D66660-5063-445E-AF96-EBF13800BA1F}" type="presParOf" srcId="{645C8AC1-6C8C-408B-A23E-528F4CC1CFD3}" destId="{5FCD9882-A83B-41B6-92DB-21DF0DEA3C0B}" srcOrd="0" destOrd="0" presId="urn:microsoft.com/office/officeart/2005/8/layout/list1"/>
    <dgm:cxn modelId="{C8EA7B0B-41EE-40C0-9494-7CFE7E4DBE4A}" type="presParOf" srcId="{5FCD9882-A83B-41B6-92DB-21DF0DEA3C0B}" destId="{984040AC-D436-4515-A01B-E61443D6F7BF}" srcOrd="0" destOrd="0" presId="urn:microsoft.com/office/officeart/2005/8/layout/list1"/>
    <dgm:cxn modelId="{9DFCC3E0-3FA9-488E-BEE3-DF17307039CC}" type="presParOf" srcId="{5FCD9882-A83B-41B6-92DB-21DF0DEA3C0B}" destId="{91F1FB1E-FE18-4016-9884-95FFFE116DDD}" srcOrd="1" destOrd="0" presId="urn:microsoft.com/office/officeart/2005/8/layout/list1"/>
    <dgm:cxn modelId="{06F11EC1-732B-4607-9627-1600F27C37CA}" type="presParOf" srcId="{645C8AC1-6C8C-408B-A23E-528F4CC1CFD3}" destId="{0D2E7F0A-1BBD-420A-AC9B-0657599210CA}" srcOrd="1" destOrd="0" presId="urn:microsoft.com/office/officeart/2005/8/layout/list1"/>
    <dgm:cxn modelId="{5D065F20-B1BB-40B1-938E-43A8EC191ECD}" type="presParOf" srcId="{645C8AC1-6C8C-408B-A23E-528F4CC1CFD3}" destId="{27EB46F6-A946-43A6-9699-ED3BE9DD20E0}" srcOrd="2" destOrd="0" presId="urn:microsoft.com/office/officeart/2005/8/layout/list1"/>
    <dgm:cxn modelId="{A34C575B-E742-4EAF-BA78-B15792274C78}" type="presParOf" srcId="{645C8AC1-6C8C-408B-A23E-528F4CC1CFD3}" destId="{FFF549B3-FD76-4294-BC77-70C5405E6E72}" srcOrd="3" destOrd="0" presId="urn:microsoft.com/office/officeart/2005/8/layout/list1"/>
    <dgm:cxn modelId="{8452DB02-87C5-453E-86B2-9115161A384A}" type="presParOf" srcId="{645C8AC1-6C8C-408B-A23E-528F4CC1CFD3}" destId="{8260DDF5-AAF7-43C0-97EA-345086BE7E91}" srcOrd="4" destOrd="0" presId="urn:microsoft.com/office/officeart/2005/8/layout/list1"/>
    <dgm:cxn modelId="{96177A0B-9A3D-44F7-BD1B-93208FA42CBF}" type="presParOf" srcId="{8260DDF5-AAF7-43C0-97EA-345086BE7E91}" destId="{CB729FBE-C90B-42C8-911B-7AF70628D5F8}" srcOrd="0" destOrd="0" presId="urn:microsoft.com/office/officeart/2005/8/layout/list1"/>
    <dgm:cxn modelId="{CE54156D-F42B-44A4-8861-84172CE14CB9}" type="presParOf" srcId="{8260DDF5-AAF7-43C0-97EA-345086BE7E91}" destId="{06EE05FE-3130-4C00-9DA2-3707E84284EE}" srcOrd="1" destOrd="0" presId="urn:microsoft.com/office/officeart/2005/8/layout/list1"/>
    <dgm:cxn modelId="{4345BB55-6896-42AB-A5AA-1F204E4E8599}" type="presParOf" srcId="{645C8AC1-6C8C-408B-A23E-528F4CC1CFD3}" destId="{355F096C-886E-47A6-9AEA-7D801DD17773}" srcOrd="5" destOrd="0" presId="urn:microsoft.com/office/officeart/2005/8/layout/list1"/>
    <dgm:cxn modelId="{B0718619-4513-478E-8C07-1991BD9A9498}" type="presParOf" srcId="{645C8AC1-6C8C-408B-A23E-528F4CC1CFD3}" destId="{3B44D067-88B0-47EC-8FF8-1A7A9AD260EC}" srcOrd="6" destOrd="0" presId="urn:microsoft.com/office/officeart/2005/8/layout/list1"/>
    <dgm:cxn modelId="{DE05C88D-ADED-457E-81DF-01E68F45BE38}" type="presParOf" srcId="{645C8AC1-6C8C-408B-A23E-528F4CC1CFD3}" destId="{4006C6A5-CE9C-4D57-A882-61B6E873A75C}" srcOrd="7" destOrd="0" presId="urn:microsoft.com/office/officeart/2005/8/layout/list1"/>
    <dgm:cxn modelId="{FE8EE00C-3285-4CF5-A84C-84E733F04DB9}" type="presParOf" srcId="{645C8AC1-6C8C-408B-A23E-528F4CC1CFD3}" destId="{CAFBE8EC-EB9B-47A3-ADB8-9F00C2DF0B75}" srcOrd="8" destOrd="0" presId="urn:microsoft.com/office/officeart/2005/8/layout/list1"/>
    <dgm:cxn modelId="{F2C17858-DA10-472E-B6E0-E47A433E936D}" type="presParOf" srcId="{CAFBE8EC-EB9B-47A3-ADB8-9F00C2DF0B75}" destId="{BF61071A-9172-477B-A07C-F5423F0486B9}" srcOrd="0" destOrd="0" presId="urn:microsoft.com/office/officeart/2005/8/layout/list1"/>
    <dgm:cxn modelId="{353A2D4F-ADA6-480C-9FA5-8E5E8BFDBD0B}" type="presParOf" srcId="{CAFBE8EC-EB9B-47A3-ADB8-9F00C2DF0B75}" destId="{18F15BDC-FDA8-4722-9843-5284A55B4949}" srcOrd="1" destOrd="0" presId="urn:microsoft.com/office/officeart/2005/8/layout/list1"/>
    <dgm:cxn modelId="{41A1EF99-4A63-4300-A906-FEC0CF07736B}" type="presParOf" srcId="{645C8AC1-6C8C-408B-A23E-528F4CC1CFD3}" destId="{BEBAEA84-D6D1-40A1-A1B2-3C19DEA3AD0D}" srcOrd="9" destOrd="0" presId="urn:microsoft.com/office/officeart/2005/8/layout/list1"/>
    <dgm:cxn modelId="{F6E059D6-354F-4903-A992-77D0DECFCCAD}" type="presParOf" srcId="{645C8AC1-6C8C-408B-A23E-528F4CC1CFD3}" destId="{6052F24C-9DE8-4865-9FC6-C352B627E1A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F9B49E-8ADB-4D13-B2A4-4FF03D0EDCB2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DA6EB6-A780-421F-9AB1-35A761DAEB2B}">
      <dgm:prSet phldrT="[Текст]" custT="1"/>
      <dgm:spPr/>
      <dgm:t>
        <a:bodyPr/>
        <a:lstStyle/>
        <a:p>
          <a:r>
            <a:rPr lang="ru-RU" sz="1200" dirty="0" smtClean="0"/>
            <a:t>Тесты по математике, физике и информатике для студентов по окончании 1-ого, 2-ого  курсов</a:t>
          </a:r>
          <a:endParaRPr lang="ru-RU" sz="1200" dirty="0"/>
        </a:p>
      </dgm:t>
    </dgm:pt>
    <dgm:pt modelId="{6BE1B2C0-3106-4EC9-B66C-E1F4D1D7F443}" type="parTrans" cxnId="{3CD1A994-87CC-45AA-8CE3-9F7F303DD849}">
      <dgm:prSet/>
      <dgm:spPr/>
      <dgm:t>
        <a:bodyPr/>
        <a:lstStyle/>
        <a:p>
          <a:endParaRPr lang="ru-RU"/>
        </a:p>
      </dgm:t>
    </dgm:pt>
    <dgm:pt modelId="{DD632209-5A6C-412F-9F08-407531C3CA75}" type="sibTrans" cxnId="{3CD1A994-87CC-45AA-8CE3-9F7F303DD849}">
      <dgm:prSet/>
      <dgm:spPr/>
      <dgm:t>
        <a:bodyPr/>
        <a:lstStyle/>
        <a:p>
          <a:endParaRPr lang="ru-RU"/>
        </a:p>
      </dgm:t>
    </dgm:pt>
    <dgm:pt modelId="{1E561239-59EA-4C40-B0ED-8F453F04789C}">
      <dgm:prSet phldrT="[Текст]"/>
      <dgm:spPr/>
      <dgm:t>
        <a:bodyPr/>
        <a:lstStyle/>
        <a:p>
          <a:r>
            <a:rPr lang="ru-RU" dirty="0" smtClean="0"/>
            <a:t>Контекстные анкеты для студентов ,преподавателей и администрации</a:t>
          </a:r>
          <a:endParaRPr lang="ru-RU" dirty="0"/>
        </a:p>
      </dgm:t>
    </dgm:pt>
    <dgm:pt modelId="{3E6161B0-32BB-4B5E-B57D-A6166EAE32A1}" type="parTrans" cxnId="{8E0F287C-D403-4C1D-8834-199D9CA19DF1}">
      <dgm:prSet/>
      <dgm:spPr/>
      <dgm:t>
        <a:bodyPr/>
        <a:lstStyle/>
        <a:p>
          <a:endParaRPr lang="ru-RU"/>
        </a:p>
      </dgm:t>
    </dgm:pt>
    <dgm:pt modelId="{50F8582C-6959-45CE-82CA-87980D58B2EA}" type="sibTrans" cxnId="{8E0F287C-D403-4C1D-8834-199D9CA19DF1}">
      <dgm:prSet/>
      <dgm:spPr/>
      <dgm:t>
        <a:bodyPr/>
        <a:lstStyle/>
        <a:p>
          <a:endParaRPr lang="ru-RU"/>
        </a:p>
      </dgm:t>
    </dgm:pt>
    <dgm:pt modelId="{A8CC6028-0427-4175-92E1-107A6CE7594B}">
      <dgm:prSet phldrT="[Текст]"/>
      <dgm:spPr/>
      <dgm:t>
        <a:bodyPr/>
        <a:lstStyle/>
        <a:p>
          <a:r>
            <a:rPr lang="ru-RU" dirty="0" smtClean="0"/>
            <a:t>стандартизированный инструмент, позволяющий оценить индивидуальный прогресс студента в вузе и вклад вуза в этот прогресс, анализ факторов, влияющих на качество подготовки</a:t>
          </a:r>
          <a:endParaRPr lang="ru-RU" dirty="0"/>
        </a:p>
      </dgm:t>
    </dgm:pt>
    <dgm:pt modelId="{6F36A511-1391-46E0-854C-BF177A09C43A}" type="parTrans" cxnId="{AB93604B-C243-4F04-A74A-586B75844F2C}">
      <dgm:prSet/>
      <dgm:spPr/>
      <dgm:t>
        <a:bodyPr/>
        <a:lstStyle/>
        <a:p>
          <a:endParaRPr lang="ru-RU"/>
        </a:p>
      </dgm:t>
    </dgm:pt>
    <dgm:pt modelId="{1BEAA9D6-4F44-4620-8794-AAB01962D978}" type="sibTrans" cxnId="{AB93604B-C243-4F04-A74A-586B75844F2C}">
      <dgm:prSet/>
      <dgm:spPr/>
      <dgm:t>
        <a:bodyPr/>
        <a:lstStyle/>
        <a:p>
          <a:endParaRPr lang="ru-RU"/>
        </a:p>
      </dgm:t>
    </dgm:pt>
    <dgm:pt modelId="{6202261A-5BE7-4517-B224-03F309878A51}">
      <dgm:prSet phldrT="[Текст]" phldr="1"/>
      <dgm:spPr/>
      <dgm:t>
        <a:bodyPr/>
        <a:lstStyle/>
        <a:p>
          <a:endParaRPr lang="ru-RU"/>
        </a:p>
      </dgm:t>
    </dgm:pt>
    <dgm:pt modelId="{F2FB05BB-2CA0-47CD-8497-C1ACD59B85C6}" type="parTrans" cxnId="{2CBA1BB2-0190-4308-AEC9-917A5899CE5A}">
      <dgm:prSet/>
      <dgm:spPr/>
      <dgm:t>
        <a:bodyPr/>
        <a:lstStyle/>
        <a:p>
          <a:endParaRPr lang="ru-RU"/>
        </a:p>
      </dgm:t>
    </dgm:pt>
    <dgm:pt modelId="{0589A06F-F1C0-42EC-B0B5-6086C50C87CA}" type="sibTrans" cxnId="{2CBA1BB2-0190-4308-AEC9-917A5899CE5A}">
      <dgm:prSet/>
      <dgm:spPr/>
      <dgm:t>
        <a:bodyPr/>
        <a:lstStyle/>
        <a:p>
          <a:endParaRPr lang="ru-RU"/>
        </a:p>
      </dgm:t>
    </dgm:pt>
    <dgm:pt modelId="{47AB22C8-4515-4144-BB52-CAE54415D9A4}">
      <dgm:prSet phldrT="[Текст]" custT="1"/>
      <dgm:spPr/>
      <dgm:t>
        <a:bodyPr/>
        <a:lstStyle/>
        <a:p>
          <a:r>
            <a:rPr lang="ru-RU" sz="1200" dirty="0" smtClean="0"/>
            <a:t>Тест критического мышления, креативности, числовой грамотности для студентов по окончании 1-ого, 2-ого курсов </a:t>
          </a:r>
          <a:endParaRPr lang="ru-RU" sz="1200" dirty="0"/>
        </a:p>
      </dgm:t>
    </dgm:pt>
    <dgm:pt modelId="{9C9B1C41-58A4-46A8-8616-67C40041C779}" type="parTrans" cxnId="{DEFB5923-8969-4BC2-8F13-A0DE4515BDFC}">
      <dgm:prSet/>
      <dgm:spPr/>
      <dgm:t>
        <a:bodyPr/>
        <a:lstStyle/>
        <a:p>
          <a:endParaRPr lang="ru-RU"/>
        </a:p>
      </dgm:t>
    </dgm:pt>
    <dgm:pt modelId="{4CECFDFA-92E5-4193-8EF4-D9D90B1FE2CA}" type="sibTrans" cxnId="{DEFB5923-8969-4BC2-8F13-A0DE4515BDFC}">
      <dgm:prSet/>
      <dgm:spPr/>
      <dgm:t>
        <a:bodyPr/>
        <a:lstStyle/>
        <a:p>
          <a:endParaRPr lang="ru-RU"/>
        </a:p>
      </dgm:t>
    </dgm:pt>
    <dgm:pt modelId="{456CFA08-ED05-4EE2-A8EF-D9F50F80C33E}" type="pres">
      <dgm:prSet presAssocID="{1AF9B49E-8ADB-4D13-B2A4-4FF03D0EDCB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32C11A-DB72-49C7-B028-57D17FA70834}" type="pres">
      <dgm:prSet presAssocID="{1AF9B49E-8ADB-4D13-B2A4-4FF03D0EDCB2}" presName="ellipse" presStyleLbl="trBgShp" presStyleIdx="0" presStyleCnt="1"/>
      <dgm:spPr/>
    </dgm:pt>
    <dgm:pt modelId="{A483AD5E-C060-4DDA-B281-96F31E75B0CA}" type="pres">
      <dgm:prSet presAssocID="{1AF9B49E-8ADB-4D13-B2A4-4FF03D0EDCB2}" presName="arrow1" presStyleLbl="fgShp" presStyleIdx="0" presStyleCnt="1"/>
      <dgm:spPr/>
    </dgm:pt>
    <dgm:pt modelId="{EECA804C-7F11-487A-8B27-260BF30011D3}" type="pres">
      <dgm:prSet presAssocID="{1AF9B49E-8ADB-4D13-B2A4-4FF03D0EDCB2}" presName="rectangle" presStyleLbl="revTx" presStyleIdx="0" presStyleCnt="1" custScaleX="176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99257C-C0AF-468A-8009-95B7DC952BDA}" type="pres">
      <dgm:prSet presAssocID="{47AB22C8-4515-4144-BB52-CAE54415D9A4}" presName="item1" presStyleLbl="node1" presStyleIdx="0" presStyleCnt="3" custScaleX="124404" custScaleY="1038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C5799-92DC-4EA8-B0BB-097B6DACBDDE}" type="pres">
      <dgm:prSet presAssocID="{1E561239-59EA-4C40-B0ED-8F453F04789C}" presName="item2" presStyleLbl="node1" presStyleIdx="1" presStyleCnt="3" custScaleX="147907" custScaleY="128743" custLinFactNeighborX="-31820" custLinFactNeighborY="-26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19FBF-7F78-4E08-9DBF-3F26611EEFAF}" type="pres">
      <dgm:prSet presAssocID="{A8CC6028-0427-4175-92E1-107A6CE7594B}" presName="item3" presStyleLbl="node1" presStyleIdx="2" presStyleCnt="3" custScaleX="158694" custScaleY="139619" custLinFactNeighborX="56611" custLinFactNeighborY="-2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55EB08-D413-48F3-9093-7E21292F21C4}" type="pres">
      <dgm:prSet presAssocID="{1AF9B49E-8ADB-4D13-B2A4-4FF03D0EDCB2}" presName="funnel" presStyleLbl="trAlignAcc1" presStyleIdx="0" presStyleCnt="1" custScaleX="151411" custLinFactNeighborX="1540" custLinFactNeighborY="4882"/>
      <dgm:spPr/>
    </dgm:pt>
  </dgm:ptLst>
  <dgm:cxnLst>
    <dgm:cxn modelId="{2352B16E-9048-4ACF-9824-96A7844CC96E}" type="presOf" srcId="{1E561239-59EA-4C40-B0ED-8F453F04789C}" destId="{1199257C-C0AF-468A-8009-95B7DC952BDA}" srcOrd="0" destOrd="0" presId="urn:microsoft.com/office/officeart/2005/8/layout/funnel1"/>
    <dgm:cxn modelId="{FCBA7E88-C303-4AF9-9C39-259399E30D81}" type="presOf" srcId="{1AF9B49E-8ADB-4D13-B2A4-4FF03D0EDCB2}" destId="{456CFA08-ED05-4EE2-A8EF-D9F50F80C33E}" srcOrd="0" destOrd="0" presId="urn:microsoft.com/office/officeart/2005/8/layout/funnel1"/>
    <dgm:cxn modelId="{2CBA1BB2-0190-4308-AEC9-917A5899CE5A}" srcId="{1AF9B49E-8ADB-4D13-B2A4-4FF03D0EDCB2}" destId="{6202261A-5BE7-4517-B224-03F309878A51}" srcOrd="4" destOrd="0" parTransId="{F2FB05BB-2CA0-47CD-8497-C1ACD59B85C6}" sibTransId="{0589A06F-F1C0-42EC-B0B5-6086C50C87CA}"/>
    <dgm:cxn modelId="{8E0F287C-D403-4C1D-8834-199D9CA19DF1}" srcId="{1AF9B49E-8ADB-4D13-B2A4-4FF03D0EDCB2}" destId="{1E561239-59EA-4C40-B0ED-8F453F04789C}" srcOrd="2" destOrd="0" parTransId="{3E6161B0-32BB-4B5E-B57D-A6166EAE32A1}" sibTransId="{50F8582C-6959-45CE-82CA-87980D58B2EA}"/>
    <dgm:cxn modelId="{532F7D93-3AEE-433D-8765-D70871663B51}" type="presOf" srcId="{47AB22C8-4515-4144-BB52-CAE54415D9A4}" destId="{2CBC5799-92DC-4EA8-B0BB-097B6DACBDDE}" srcOrd="0" destOrd="0" presId="urn:microsoft.com/office/officeart/2005/8/layout/funnel1"/>
    <dgm:cxn modelId="{DEFB5923-8969-4BC2-8F13-A0DE4515BDFC}" srcId="{1AF9B49E-8ADB-4D13-B2A4-4FF03D0EDCB2}" destId="{47AB22C8-4515-4144-BB52-CAE54415D9A4}" srcOrd="1" destOrd="0" parTransId="{9C9B1C41-58A4-46A8-8616-67C40041C779}" sibTransId="{4CECFDFA-92E5-4193-8EF4-D9D90B1FE2CA}"/>
    <dgm:cxn modelId="{3A7056FB-2FE2-4CD0-9CDB-48E4D365D32F}" type="presOf" srcId="{A8CC6028-0427-4175-92E1-107A6CE7594B}" destId="{EECA804C-7F11-487A-8B27-260BF30011D3}" srcOrd="0" destOrd="0" presId="urn:microsoft.com/office/officeart/2005/8/layout/funnel1"/>
    <dgm:cxn modelId="{3CD1A994-87CC-45AA-8CE3-9F7F303DD849}" srcId="{1AF9B49E-8ADB-4D13-B2A4-4FF03D0EDCB2}" destId="{EFDA6EB6-A780-421F-9AB1-35A761DAEB2B}" srcOrd="0" destOrd="0" parTransId="{6BE1B2C0-3106-4EC9-B66C-E1F4D1D7F443}" sibTransId="{DD632209-5A6C-412F-9F08-407531C3CA75}"/>
    <dgm:cxn modelId="{5B51AB9E-31BA-4436-9E7D-AD0CB5AECF3B}" type="presOf" srcId="{EFDA6EB6-A780-421F-9AB1-35A761DAEB2B}" destId="{0D919FBF-7F78-4E08-9DBF-3F26611EEFAF}" srcOrd="0" destOrd="0" presId="urn:microsoft.com/office/officeart/2005/8/layout/funnel1"/>
    <dgm:cxn modelId="{AB93604B-C243-4F04-A74A-586B75844F2C}" srcId="{1AF9B49E-8ADB-4D13-B2A4-4FF03D0EDCB2}" destId="{A8CC6028-0427-4175-92E1-107A6CE7594B}" srcOrd="3" destOrd="0" parTransId="{6F36A511-1391-46E0-854C-BF177A09C43A}" sibTransId="{1BEAA9D6-4F44-4620-8794-AAB01962D978}"/>
    <dgm:cxn modelId="{4409DD24-CC33-4135-A469-1A6250DE4C9B}" type="presParOf" srcId="{456CFA08-ED05-4EE2-A8EF-D9F50F80C33E}" destId="{2B32C11A-DB72-49C7-B028-57D17FA70834}" srcOrd="0" destOrd="0" presId="urn:microsoft.com/office/officeart/2005/8/layout/funnel1"/>
    <dgm:cxn modelId="{A804E2D3-F279-4333-A4B1-BADCBA742895}" type="presParOf" srcId="{456CFA08-ED05-4EE2-A8EF-D9F50F80C33E}" destId="{A483AD5E-C060-4DDA-B281-96F31E75B0CA}" srcOrd="1" destOrd="0" presId="urn:microsoft.com/office/officeart/2005/8/layout/funnel1"/>
    <dgm:cxn modelId="{B7C96873-48E4-4563-B644-CF266F3E9147}" type="presParOf" srcId="{456CFA08-ED05-4EE2-A8EF-D9F50F80C33E}" destId="{EECA804C-7F11-487A-8B27-260BF30011D3}" srcOrd="2" destOrd="0" presId="urn:microsoft.com/office/officeart/2005/8/layout/funnel1"/>
    <dgm:cxn modelId="{0AEB6DDB-E3B2-4F11-936B-052CB122FC9F}" type="presParOf" srcId="{456CFA08-ED05-4EE2-A8EF-D9F50F80C33E}" destId="{1199257C-C0AF-468A-8009-95B7DC952BDA}" srcOrd="3" destOrd="0" presId="urn:microsoft.com/office/officeart/2005/8/layout/funnel1"/>
    <dgm:cxn modelId="{C0F729E2-BD75-4910-B2C3-4A45F3E5FCA1}" type="presParOf" srcId="{456CFA08-ED05-4EE2-A8EF-D9F50F80C33E}" destId="{2CBC5799-92DC-4EA8-B0BB-097B6DACBDDE}" srcOrd="4" destOrd="0" presId="urn:microsoft.com/office/officeart/2005/8/layout/funnel1"/>
    <dgm:cxn modelId="{1651ECCE-8C41-404F-9D01-6C20E366A3DD}" type="presParOf" srcId="{456CFA08-ED05-4EE2-A8EF-D9F50F80C33E}" destId="{0D919FBF-7F78-4E08-9DBF-3F26611EEFAF}" srcOrd="5" destOrd="0" presId="urn:microsoft.com/office/officeart/2005/8/layout/funnel1"/>
    <dgm:cxn modelId="{017C1B5F-D0B9-4A4E-A876-8C7C2E183308}" type="presParOf" srcId="{456CFA08-ED05-4EE2-A8EF-D9F50F80C33E}" destId="{1755EB08-D413-48F3-9093-7E21292F21C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B46F6-A946-43A6-9699-ED3BE9DD20E0}">
      <dsp:nvSpPr>
        <dsp:cNvPr id="0" name=""/>
        <dsp:cNvSpPr/>
      </dsp:nvSpPr>
      <dsp:spPr>
        <a:xfrm>
          <a:off x="0" y="1305167"/>
          <a:ext cx="799288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F1FB1E-FE18-4016-9884-95FFFE116DDD}">
      <dsp:nvSpPr>
        <dsp:cNvPr id="0" name=""/>
        <dsp:cNvSpPr/>
      </dsp:nvSpPr>
      <dsp:spPr>
        <a:xfrm>
          <a:off x="31026" y="111159"/>
          <a:ext cx="7610053" cy="1386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/>
            <a:t>Актуальность работы</a:t>
          </a:r>
          <a:r>
            <a:rPr lang="ru-RU" sz="2000" kern="1200" dirty="0" smtClean="0"/>
            <a:t> обусловлена отсутствием в России исследований о связи научной деятельности преподавателей и образовательных результатов студентов. Исследования, проводимые за рубежом показывают противоречивые результаты. </a:t>
          </a:r>
          <a:endParaRPr lang="ru-RU" sz="2000" kern="1200" dirty="0"/>
        </a:p>
      </dsp:txBody>
      <dsp:txXfrm>
        <a:off x="98730" y="178863"/>
        <a:ext cx="7474645" cy="1251512"/>
      </dsp:txXfrm>
    </dsp:sp>
    <dsp:sp modelId="{3B44D067-88B0-47EC-8FF8-1A7A9AD260EC}">
      <dsp:nvSpPr>
        <dsp:cNvPr id="0" name=""/>
        <dsp:cNvSpPr/>
      </dsp:nvSpPr>
      <dsp:spPr>
        <a:xfrm>
          <a:off x="0" y="2744537"/>
          <a:ext cx="799288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EE05FE-3130-4C00-9DA2-3707E84284EE}">
      <dsp:nvSpPr>
        <dsp:cNvPr id="0" name=""/>
        <dsp:cNvSpPr/>
      </dsp:nvSpPr>
      <dsp:spPr>
        <a:xfrm>
          <a:off x="31027" y="1652187"/>
          <a:ext cx="7595025" cy="1233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Цель данного исследования</a:t>
          </a:r>
          <a:r>
            <a:rPr lang="ru-RU" sz="2000" i="1" kern="1200" dirty="0" smtClean="0"/>
            <a:t> </a:t>
          </a:r>
          <a:r>
            <a:rPr lang="ru-RU" sz="2000" kern="1200" dirty="0" smtClean="0"/>
            <a:t>заключается в изучении связи научной деятельности преподавателей с образовательными результатами их студентов.</a:t>
          </a:r>
          <a:endParaRPr lang="ru-RU" sz="2000" kern="1200" dirty="0"/>
        </a:p>
      </dsp:txBody>
      <dsp:txXfrm>
        <a:off x="91239" y="1712399"/>
        <a:ext cx="7474601" cy="1113026"/>
      </dsp:txXfrm>
    </dsp:sp>
    <dsp:sp modelId="{6052F24C-9DE8-4865-9FC6-C352B627E1AF}">
      <dsp:nvSpPr>
        <dsp:cNvPr id="0" name=""/>
        <dsp:cNvSpPr/>
      </dsp:nvSpPr>
      <dsp:spPr>
        <a:xfrm>
          <a:off x="0" y="4674841"/>
          <a:ext cx="799288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15BDC-FDA8-4722-9843-5284A55B4949}">
      <dsp:nvSpPr>
        <dsp:cNvPr id="0" name=""/>
        <dsp:cNvSpPr/>
      </dsp:nvSpPr>
      <dsp:spPr>
        <a:xfrm>
          <a:off x="0" y="3204357"/>
          <a:ext cx="7610053" cy="17243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bg1"/>
              </a:solidFill>
            </a:rPr>
            <a:t>Исследовательские вопросы: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bg1"/>
              </a:solidFill>
            </a:rPr>
            <a:t>1. </a:t>
          </a:r>
          <a:r>
            <a:rPr lang="ru-RU" sz="1800" kern="1200" dirty="0" smtClean="0"/>
            <a:t>Связано ли участие преподавателей в исследовательской деятельности с образовательными результатами студентов?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2. </a:t>
          </a:r>
          <a:r>
            <a:rPr lang="ru-RU" sz="1800" kern="1200" dirty="0" smtClean="0"/>
            <a:t>Различаются ли практики обучения у преподавателей, которые вовлечены в исследовательскую деятельность от практик обучения преподавателей, не вовлеченных в исследовательскую деятельность?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84177" y="3288534"/>
        <a:ext cx="7441699" cy="1556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32C11A-DB72-49C7-B028-57D17FA70834}">
      <dsp:nvSpPr>
        <dsp:cNvPr id="0" name=""/>
        <dsp:cNvSpPr/>
      </dsp:nvSpPr>
      <dsp:spPr>
        <a:xfrm>
          <a:off x="1379095" y="217114"/>
          <a:ext cx="4308896" cy="149642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83AD5E-C060-4DDA-B281-96F31E75B0CA}">
      <dsp:nvSpPr>
        <dsp:cNvPr id="0" name=""/>
        <dsp:cNvSpPr/>
      </dsp:nvSpPr>
      <dsp:spPr>
        <a:xfrm>
          <a:off x="3122695" y="3881347"/>
          <a:ext cx="835057" cy="53443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CA804C-7F11-487A-8B27-260BF30011D3}">
      <dsp:nvSpPr>
        <dsp:cNvPr id="0" name=""/>
        <dsp:cNvSpPr/>
      </dsp:nvSpPr>
      <dsp:spPr>
        <a:xfrm>
          <a:off x="-5" y="4308896"/>
          <a:ext cx="7080459" cy="1002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стандартизированный инструмент, позволяющий оценить индивидуальный прогресс студента в вузе и вклад вуза в этот прогресс, анализ факторов, влияющих на качество подготовки</a:t>
          </a:r>
          <a:endParaRPr lang="ru-RU" sz="1600" kern="1200" dirty="0"/>
        </a:p>
      </dsp:txBody>
      <dsp:txXfrm>
        <a:off x="-5" y="4308896"/>
        <a:ext cx="7080459" cy="1002069"/>
      </dsp:txXfrm>
    </dsp:sp>
    <dsp:sp modelId="{1199257C-C0AF-468A-8009-95B7DC952BDA}">
      <dsp:nvSpPr>
        <dsp:cNvPr id="0" name=""/>
        <dsp:cNvSpPr/>
      </dsp:nvSpPr>
      <dsp:spPr>
        <a:xfrm>
          <a:off x="2762254" y="1800197"/>
          <a:ext cx="1869920" cy="1560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Контекстные анкеты для студентов ,преподавателей и администрации</a:t>
          </a:r>
          <a:endParaRPr lang="ru-RU" sz="1300" kern="1200" dirty="0"/>
        </a:p>
      </dsp:txBody>
      <dsp:txXfrm>
        <a:off x="3036097" y="2028789"/>
        <a:ext cx="1322234" cy="1103743"/>
      </dsp:txXfrm>
    </dsp:sp>
    <dsp:sp modelId="{2CBC5799-92DC-4EA8-B0BB-097B6DACBDDE}">
      <dsp:nvSpPr>
        <dsp:cNvPr id="0" name=""/>
        <dsp:cNvSpPr/>
      </dsp:nvSpPr>
      <dsp:spPr>
        <a:xfrm>
          <a:off x="1031775" y="87783"/>
          <a:ext cx="2223195" cy="1935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Тест критического мышления, креативности, числовой грамотности для студентов по окончании 1-ого, 2-ого курсов </a:t>
          </a:r>
          <a:endParaRPr lang="ru-RU" sz="1200" kern="1200" dirty="0"/>
        </a:p>
      </dsp:txBody>
      <dsp:txXfrm>
        <a:off x="1357354" y="371178"/>
        <a:ext cx="1572037" cy="1368350"/>
      </dsp:txXfrm>
    </dsp:sp>
    <dsp:sp modelId="{0D919FBF-7F78-4E08-9DBF-3F26611EEFAF}">
      <dsp:nvSpPr>
        <dsp:cNvPr id="0" name=""/>
        <dsp:cNvSpPr/>
      </dsp:nvSpPr>
      <dsp:spPr>
        <a:xfrm>
          <a:off x="3816420" y="5"/>
          <a:ext cx="2385335" cy="209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Тесты по математике, физике и информатике для студентов по окончании 1-ого, 2-ого  курсов</a:t>
          </a:r>
          <a:endParaRPr lang="ru-RU" sz="1200" kern="1200" dirty="0"/>
        </a:p>
      </dsp:txBody>
      <dsp:txXfrm>
        <a:off x="4165744" y="307340"/>
        <a:ext cx="1686687" cy="1483948"/>
      </dsp:txXfrm>
    </dsp:sp>
    <dsp:sp modelId="{1755EB08-D413-48F3-9093-7E21292F21C4}">
      <dsp:nvSpPr>
        <dsp:cNvPr id="0" name=""/>
        <dsp:cNvSpPr/>
      </dsp:nvSpPr>
      <dsp:spPr>
        <a:xfrm>
          <a:off x="-8" y="216040"/>
          <a:ext cx="7080465" cy="374105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F5520-1677-4E0C-9F33-3B55B1F04EB4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2C36E-EE76-4D39-94E7-5693AEEDE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608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2C36E-EE76-4D39-94E7-5693AEEDEBB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220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2C36E-EE76-4D39-94E7-5693AEEDEBB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897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2C36E-EE76-4D39-94E7-5693AEEDEBB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051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2C36E-EE76-4D39-94E7-5693AEEDEBB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588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7A842-A869-4EC2-961F-35D68E7D600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273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7A842-A869-4EC2-961F-35D68E7D600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312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7A842-A869-4EC2-961F-35D68E7D600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146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7A842-A869-4EC2-961F-35D68E7D600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524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7A842-A869-4EC2-961F-35D68E7D600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25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D90-4BCC-493B-B7A3-98533A78EFB2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9BB6-363A-48B6-A4A3-7E3E940F6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4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D90-4BCC-493B-B7A3-98533A78EFB2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9BB6-363A-48B6-A4A3-7E3E940F6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05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D90-4BCC-493B-B7A3-98533A78EFB2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9BB6-363A-48B6-A4A3-7E3E940F6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217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E751-6CAD-40B6-A8F1-9CA79BEF6421}" type="datetime1">
              <a:rPr lang="en-US" smtClean="0"/>
              <a:pPr>
                <a:defRPr/>
              </a:pPr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0E50-1341-4110-8614-3B5A1C4F6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55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A3140-2649-4575-8CA3-33F61B0E2224}" type="datetime1">
              <a:rPr lang="en-US" smtClean="0"/>
              <a:pPr>
                <a:defRPr/>
              </a:pPr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63C27-F5F6-4389-B9B0-703C77220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19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E4411-4D2D-4B2A-AB84-DF93C5BEA93C}" type="datetime1">
              <a:rPr lang="en-US" smtClean="0"/>
              <a:pPr>
                <a:defRPr/>
              </a:pPr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909FC-E42E-42F4-A299-2B18712B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70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81CA8-73BE-4EFE-A996-56B6E62FCA98}" type="datetime1">
              <a:rPr lang="en-US" smtClean="0"/>
              <a:pPr>
                <a:defRPr/>
              </a:pPr>
              <a:t>6/13/2016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37101-AB47-4452-A875-B22B235FB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6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FEE1A-5323-469A-9BC7-6720119B8AFF}" type="datetime1">
              <a:rPr lang="en-US" smtClean="0"/>
              <a:pPr>
                <a:defRPr/>
              </a:pPr>
              <a:t>6/13/2016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37DA9-6249-409C-B5E1-42CA42086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95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ED535-DB2F-4B2D-8C58-C89793954DEB}" type="datetime1">
              <a:rPr lang="en-US" smtClean="0"/>
              <a:pPr>
                <a:defRPr/>
              </a:pPr>
              <a:t>6/13/2016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3A723-50AC-4080-BAF5-1A9D157A8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21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29E50-FD90-4DE1-A9E9-82E69AE11EC7}" type="datetime1">
              <a:rPr lang="en-US" smtClean="0"/>
              <a:pPr>
                <a:defRPr/>
              </a:pPr>
              <a:t>6/13/2016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E9B1-82BB-479A-9A71-196B14FB4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55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D461D-6336-4402-B26C-8CBD6EDBC2FE}" type="datetime1">
              <a:rPr lang="en-US" smtClean="0"/>
              <a:pPr>
                <a:defRPr/>
              </a:pPr>
              <a:t>6/13/2016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01942-CE85-4D46-9A25-CD30977CE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3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D90-4BCC-493B-B7A3-98533A78EFB2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9BB6-363A-48B6-A4A3-7E3E940F6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4856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1B224-C8B8-405C-B552-B14CB7EA0BD5}" type="datetime1">
              <a:rPr lang="en-US" smtClean="0"/>
              <a:pPr>
                <a:defRPr/>
              </a:pPr>
              <a:t>6/13/2016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50EC8-7C3F-4965-B898-F4C5C8758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39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CF881-291D-4AFB-8093-C46DD9B0F3A8}" type="datetime1">
              <a:rPr lang="en-US" smtClean="0"/>
              <a:pPr>
                <a:defRPr/>
              </a:pPr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A4586-1BDF-4577-B047-AC422EB16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85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5FF53-7D14-4AEE-957A-3961A0F2421F}" type="datetime1">
              <a:rPr lang="en-US" smtClean="0"/>
              <a:pPr>
                <a:defRPr/>
              </a:pPr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CF3C5-71F3-40FF-9F8C-387F878DA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2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D90-4BCC-493B-B7A3-98533A78EFB2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9BB6-363A-48B6-A4A3-7E3E940F6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36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D90-4BCC-493B-B7A3-98533A78EFB2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9BB6-363A-48B6-A4A3-7E3E940F6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8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D90-4BCC-493B-B7A3-98533A78EFB2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9BB6-363A-48B6-A4A3-7E3E940F6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52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D90-4BCC-493B-B7A3-98533A78EFB2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9BB6-363A-48B6-A4A3-7E3E940F6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34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D90-4BCC-493B-B7A3-98533A78EFB2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9BB6-363A-48B6-A4A3-7E3E940F6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D90-4BCC-493B-B7A3-98533A78EFB2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9BB6-363A-48B6-A4A3-7E3E940F6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2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D90-4BCC-493B-B7A3-98533A78EFB2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9BB6-363A-48B6-A4A3-7E3E940F6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3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2ED90-4BCC-493B-B7A3-98533A78EFB2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9BB6-363A-48B6-A4A3-7E3E940F6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92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E77E595-1808-41B8-B676-6EFD801C0FAF}" type="datetime1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9D7C4A8-E89C-412E-92AB-7577AF2FF0E0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0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ru-RU" sz="800" dirty="0" err="1">
                <a:solidFill>
                  <a:prstClr val="white"/>
                </a:solidFill>
                <a:ea typeface="ＭＳ Ｐゴシック"/>
              </a:rPr>
              <a:t>Higher</a:t>
            </a:r>
            <a:r>
              <a:rPr lang="ru-RU" sz="800" dirty="0">
                <a:solidFill>
                  <a:prstClr val="white"/>
                </a:solidFill>
                <a:ea typeface="ＭＳ Ｐゴシック"/>
              </a:rPr>
              <a:t> </a:t>
            </a:r>
            <a:r>
              <a:rPr lang="ru-RU" sz="800" dirty="0" err="1">
                <a:solidFill>
                  <a:prstClr val="white"/>
                </a:solidFill>
                <a:ea typeface="ＭＳ Ｐゴシック"/>
              </a:rPr>
              <a:t>School</a:t>
            </a:r>
            <a:r>
              <a:rPr lang="ru-RU" sz="800" dirty="0">
                <a:solidFill>
                  <a:prstClr val="white"/>
                </a:solidFill>
                <a:ea typeface="ＭＳ Ｐゴシック"/>
              </a:rPr>
              <a:t> </a:t>
            </a:r>
            <a:r>
              <a:rPr lang="ru-RU" sz="800" dirty="0" err="1">
                <a:solidFill>
                  <a:prstClr val="white"/>
                </a:solidFill>
                <a:ea typeface="ＭＳ Ｐゴシック"/>
              </a:rPr>
              <a:t>of</a:t>
            </a:r>
            <a:r>
              <a:rPr lang="ru-RU" sz="800" dirty="0">
                <a:solidFill>
                  <a:prstClr val="white"/>
                </a:solidFill>
                <a:ea typeface="ＭＳ Ｐゴシック"/>
              </a:rPr>
              <a:t> </a:t>
            </a:r>
            <a:r>
              <a:rPr lang="ru-RU" sz="800" dirty="0" err="1">
                <a:solidFill>
                  <a:prstClr val="white"/>
                </a:solidFill>
                <a:ea typeface="ＭＳ Ｐゴシック"/>
              </a:rPr>
              <a:t>Economics</a:t>
            </a:r>
            <a:r>
              <a:rPr lang="ru-RU" sz="800" dirty="0">
                <a:solidFill>
                  <a:prstClr val="white"/>
                </a:solidFill>
                <a:ea typeface="ＭＳ Ｐゴシック"/>
              </a:rPr>
              <a:t> , </a:t>
            </a:r>
            <a:r>
              <a:rPr lang="en-US" sz="800" dirty="0">
                <a:solidFill>
                  <a:prstClr val="white"/>
                </a:solidFill>
                <a:ea typeface="ＭＳ Ｐゴシック"/>
              </a:rPr>
              <a:t>Moscow</a:t>
            </a:r>
            <a:r>
              <a:rPr lang="ru-RU" sz="800" dirty="0">
                <a:solidFill>
                  <a:prstClr val="white"/>
                </a:solidFill>
                <a:ea typeface="ＭＳ Ｐゴシック"/>
              </a:rPr>
              <a:t>, </a:t>
            </a:r>
            <a:r>
              <a:rPr lang="ru-RU" sz="800" dirty="0" smtClean="0">
                <a:solidFill>
                  <a:prstClr val="white"/>
                </a:solidFill>
                <a:ea typeface="ＭＳ Ｐゴシック"/>
              </a:rPr>
              <a:t>2016</a:t>
            </a:r>
            <a:endParaRPr lang="ru-RU" sz="800" dirty="0">
              <a:solidFill>
                <a:prstClr val="white"/>
              </a:solidFill>
              <a:ea typeface="ＭＳ Ｐゴシック"/>
            </a:endParaRP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US" sz="800" dirty="0">
                <a:solidFill>
                  <a:prstClr val="white"/>
                </a:solidFill>
                <a:ea typeface="ＭＳ Ｐゴシック"/>
              </a:rPr>
              <a:t>www.hse.ru</a:t>
            </a:r>
            <a:r>
              <a:rPr lang="ru-RU" sz="800" dirty="0">
                <a:solidFill>
                  <a:prstClr val="white"/>
                </a:solidFill>
                <a:ea typeface="ＭＳ Ｐゴシック"/>
              </a:rPr>
              <a:t> </a:t>
            </a:r>
            <a:endParaRPr kumimoji="1" lang="ru-RU" sz="800" dirty="0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6288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/>
              <a:t>Исследование связи научно-исследовательской деятельности преподавателей с образовательными результатами их студентов      (на данных исследования </a:t>
            </a:r>
            <a:r>
              <a:rPr lang="en-US" sz="3200" b="1" dirty="0" smtClean="0"/>
              <a:t>ISHEL)</a:t>
            </a:r>
            <a:endParaRPr lang="ru-RU" sz="3200" b="1" dirty="0" smtClean="0"/>
          </a:p>
          <a:p>
            <a:r>
              <a:rPr lang="ru-RU" sz="2000" dirty="0" smtClean="0"/>
              <a:t>					Студентка группы </a:t>
            </a:r>
            <a:r>
              <a:rPr lang="ru-RU" sz="2000" dirty="0"/>
              <a:t>№ 601 ИПО </a:t>
            </a:r>
          </a:p>
          <a:p>
            <a:r>
              <a:rPr lang="ru-RU" sz="2000" dirty="0" smtClean="0"/>
              <a:t>					</a:t>
            </a:r>
            <a:r>
              <a:rPr lang="ru-RU" sz="2000" dirty="0" err="1" smtClean="0"/>
              <a:t>Корешникова</a:t>
            </a:r>
            <a:r>
              <a:rPr lang="ru-RU" sz="2000" dirty="0" smtClean="0"/>
              <a:t> </a:t>
            </a:r>
            <a:r>
              <a:rPr lang="ru-RU" sz="2000" dirty="0"/>
              <a:t>Юлия Николаевна.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 smtClean="0"/>
              <a:t>					Научный </a:t>
            </a:r>
            <a:r>
              <a:rPr lang="ru-RU" sz="2000" dirty="0"/>
              <a:t>руководитель: к. </a:t>
            </a:r>
            <a:r>
              <a:rPr lang="ru-RU" sz="2000" dirty="0" smtClean="0"/>
              <a:t>ф.-м. </a:t>
            </a:r>
            <a:r>
              <a:rPr lang="ru-RU" sz="2000" dirty="0"/>
              <a:t>н. </a:t>
            </a:r>
          </a:p>
          <a:p>
            <a:r>
              <a:rPr lang="ru-RU" sz="2000" dirty="0" smtClean="0"/>
              <a:t>					</a:t>
            </a:r>
            <a:r>
              <a:rPr lang="ru-RU" sz="2000" dirty="0" err="1" smtClean="0"/>
              <a:t>Карданова</a:t>
            </a:r>
            <a:r>
              <a:rPr lang="ru-RU" sz="2000" dirty="0" smtClean="0"/>
              <a:t> </a:t>
            </a:r>
            <a:r>
              <a:rPr lang="ru-RU" sz="2000" dirty="0"/>
              <a:t>Елена </a:t>
            </a:r>
            <a:r>
              <a:rPr lang="ru-RU" sz="2000" dirty="0" smtClean="0"/>
              <a:t>Юрьевна</a:t>
            </a:r>
          </a:p>
          <a:p>
            <a:endParaRPr lang="ru-RU" sz="2800" dirty="0"/>
          </a:p>
          <a:p>
            <a:r>
              <a:rPr lang="ru-RU" sz="2000" dirty="0" smtClean="0"/>
              <a:t>					Консультант</a:t>
            </a:r>
            <a:r>
              <a:rPr lang="ru-RU" sz="2000" dirty="0"/>
              <a:t>: к. </a:t>
            </a:r>
            <a:r>
              <a:rPr lang="ru-RU" sz="2000" dirty="0" err="1"/>
              <a:t>пед</a:t>
            </a:r>
            <a:r>
              <a:rPr lang="ru-RU" sz="2000" dirty="0"/>
              <a:t>. </a:t>
            </a:r>
            <a:r>
              <a:rPr lang="ru-RU" sz="2000" dirty="0" smtClean="0"/>
              <a:t>н.</a:t>
            </a:r>
            <a:endParaRPr lang="ru-RU" sz="2000" dirty="0"/>
          </a:p>
          <a:p>
            <a:r>
              <a:rPr lang="ru-RU" sz="2000" dirty="0" smtClean="0"/>
              <a:t>					Захаров </a:t>
            </a:r>
            <a:r>
              <a:rPr lang="ru-RU" sz="2000" dirty="0"/>
              <a:t>Андрей Борисович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prstClr val="black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694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928903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solidFill>
                  <a:schemeClr val="bg1"/>
                </a:solidFill>
              </a:rPr>
              <a:t>Результаты регрессионного анализа</a:t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ru-RU" sz="3100" dirty="0">
                <a:solidFill>
                  <a:schemeClr val="bg1"/>
                </a:solidFill>
              </a:rPr>
              <a:t>Зависимая переменная Балл </a:t>
            </a:r>
            <a:r>
              <a:rPr lang="en-US" sz="3100" dirty="0">
                <a:solidFill>
                  <a:schemeClr val="bg1"/>
                </a:solidFill>
              </a:rPr>
              <a:t>ISHEL</a:t>
            </a:r>
            <a:r>
              <a:rPr lang="ru-RU" sz="3100" dirty="0">
                <a:solidFill>
                  <a:schemeClr val="bg1"/>
                </a:solidFill>
              </a:rPr>
              <a:t> </a:t>
            </a:r>
            <a:r>
              <a:rPr lang="ru-RU" sz="3100" dirty="0" smtClean="0">
                <a:solidFill>
                  <a:schemeClr val="bg1"/>
                </a:solidFill>
              </a:rPr>
              <a:t>критическое </a:t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ru-RU" sz="3100" dirty="0" smtClean="0">
                <a:solidFill>
                  <a:schemeClr val="bg1"/>
                </a:solidFill>
              </a:rPr>
              <a:t>мышление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6021288"/>
            <a:ext cx="3113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+mj-lt"/>
                <a:ea typeface="Times New Roman" panose="02020603050405020304" pitchFamily="18" charset="0"/>
              </a:rPr>
              <a:t>*** p&lt;0.01, ** p&lt;0.05, * p&lt;0.1</a:t>
            </a:r>
            <a:endParaRPr lang="ru-RU" dirty="0">
              <a:latin typeface="+mj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502710"/>
              </p:ext>
            </p:extLst>
          </p:nvPr>
        </p:nvGraphicFramePr>
        <p:xfrm>
          <a:off x="457200" y="1628800"/>
          <a:ext cx="8507288" cy="4409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6082"/>
                <a:gridCol w="871146"/>
                <a:gridCol w="1065113"/>
                <a:gridCol w="1402001"/>
                <a:gridCol w="1034486"/>
                <a:gridCol w="1146782"/>
                <a:gridCol w="1141678"/>
              </a:tblGrid>
              <a:tr h="30091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Модель-1</a:t>
                      </a:r>
                    </a:p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+ переменная воздействия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Модель-2</a:t>
                      </a:r>
                    </a:p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+ характеристики студента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Модель-3+ характеристики довузовской подготовки студента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Модель-4+характеристики преподавателя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Модель-5+характеристики вуза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Модель-6+</a:t>
                      </a:r>
                      <a:r>
                        <a:rPr lang="en-US" sz="1600" dirty="0" smtClean="0">
                          <a:effectLst/>
                        </a:rPr>
                        <a:t>ID </a:t>
                      </a:r>
                      <a:r>
                        <a:rPr lang="ru-RU" sz="1600" dirty="0" smtClean="0">
                          <a:effectLst/>
                        </a:rPr>
                        <a:t>вузов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vert="vert270"/>
                </a:tc>
              </a:tr>
              <a:tr h="8831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Проведение исследования/исследовательского проекта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0,21</a:t>
                      </a:r>
                      <a:r>
                        <a:rPr lang="ru-RU" sz="1600" baseline="30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(0,12)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0,20</a:t>
                      </a:r>
                      <a:r>
                        <a:rPr lang="ru-RU" sz="1600" baseline="30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(0,12)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(0,10)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0,18</a:t>
                      </a:r>
                      <a:r>
                        <a:rPr lang="ru-RU" sz="1600" baseline="30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(0,09)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0,19</a:t>
                      </a:r>
                      <a:r>
                        <a:rPr lang="ru-RU" sz="1600" baseline="30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(0,10)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0,20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(0,14)</a:t>
                      </a:r>
                    </a:p>
                  </a:txBody>
                  <a:tcPr marL="68580" marR="68580" marT="0" marB="0"/>
                </a:tc>
              </a:tr>
              <a:tr h="3561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R-squared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92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Результаты регрессионного анализа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024158"/>
              </p:ext>
            </p:extLst>
          </p:nvPr>
        </p:nvGraphicFramePr>
        <p:xfrm>
          <a:off x="-1" y="1268760"/>
          <a:ext cx="9144001" cy="5368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986"/>
                <a:gridCol w="548925"/>
                <a:gridCol w="503772"/>
                <a:gridCol w="501837"/>
                <a:gridCol w="521188"/>
                <a:gridCol w="599882"/>
                <a:gridCol w="616004"/>
                <a:gridCol w="548925"/>
                <a:gridCol w="592141"/>
                <a:gridCol w="532153"/>
                <a:gridCol w="612782"/>
                <a:gridCol w="548278"/>
                <a:gridCol w="548925"/>
                <a:gridCol w="548278"/>
                <a:gridCol w="548925"/>
              </a:tblGrid>
              <a:tr h="1063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Переменные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Образование матери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Пол студента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СЭС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Возраст студента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Балл ЕГЭ по математике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Тип Школы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Тип класса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Желанный вуз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Пол преподавателя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Опят работы преподавателя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Административная должность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Нагрузка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Доля НИОКР в доходе вуза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Расстояние до г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. 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Москва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vert="vert270" anchor="b"/>
                </a:tc>
              </a:tr>
              <a:tr h="522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Есть ли у матери высшее образование (да/нет)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0.12*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0.12*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0.12*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0.12*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0.04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0.02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0.02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0.03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0.03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0.02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0.02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0.01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0.00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0.01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</a:tr>
              <a:tr h="176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 </a:t>
                      </a:r>
                      <a:r>
                        <a:rPr lang="ru-RU" sz="1100" i="1" dirty="0" smtClean="0">
                          <a:effectLst/>
                        </a:rPr>
                        <a:t>Ошибка измерения</a:t>
                      </a:r>
                      <a:endParaRPr lang="ru-RU" sz="1100" i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(0.06)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(0.06)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(0.06)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(0.06)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(0.06)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(0.06)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(0.06)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(0.06)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(0.06)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(0.06)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(0.06)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(0.06)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(0.06)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(0.06)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</a:tr>
              <a:tr h="3454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Возраст студента (годы)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-0.02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-0.03**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-0.03**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-0.03**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-0.02**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-0.02**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-0.02**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-0.02**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-0.02**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-0.02**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-0.02**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</a:tr>
              <a:tr h="176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effectLst/>
                        </a:rPr>
                        <a:t>Ошибка измерения</a:t>
                      </a:r>
                      <a:endParaRPr lang="ru-RU" sz="1100" i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(0.01)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(0.01)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(0.01)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(0.01)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(0.01)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(0.01)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(0.01)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(0.01)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(0.01)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(0.01)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(0.01)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</a:tr>
              <a:tr h="3454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Балл ЕГЭ по математике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0.02***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0.02***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0.02***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0.02***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0.02***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0.02***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0.02***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0.02***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0.01***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0.02***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</a:tr>
              <a:tr h="176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effectLst/>
                        </a:rPr>
                        <a:t>Ошибка измерения</a:t>
                      </a:r>
                      <a:endParaRPr lang="ru-RU" sz="1100" i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(0.00)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(0.00)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(0.00)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(0.00)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(0.00)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(0.00)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(0.00)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(0.00)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(0.00)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(0.00)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</a:tr>
              <a:tr h="522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Закончил ли студент школу с особым статусом (да/нет)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0.15**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0.14**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0.14**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0.14**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0.14**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0.14**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0.12*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0.11*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0.11*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</a:tr>
              <a:tr h="176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effectLst/>
                        </a:rPr>
                        <a:t>Ошибка измерения</a:t>
                      </a:r>
                      <a:endParaRPr lang="ru-RU" sz="1100" i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(0.06)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(0.07)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(0.07)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(0.06)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(0.06)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(0.06)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(0.06)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(0.06)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(0.06)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</a:tr>
              <a:tr h="522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Поступил ли студент в желанный университет (да/нет)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0.19**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0.19**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0.18**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0.18**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0.18**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0.18**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0.18**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</a:tr>
              <a:tr h="176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effectLst/>
                        </a:rPr>
                        <a:t>Ошибка измерения</a:t>
                      </a:r>
                      <a:endParaRPr lang="ru-RU" sz="1100" i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(0.07)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(0.08)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(0.08)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(0.08)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(0.07)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(0.07)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(0.07)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</a:tr>
              <a:tr h="875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Удельный вес доходов от НИОКР в общих доходах образовательной организации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0.01**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0.01***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</a:tr>
              <a:tr h="176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effectLst/>
                        </a:rPr>
                        <a:t>Ошибка измерения</a:t>
                      </a:r>
                      <a:endParaRPr lang="ru-RU" sz="1100" i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+mn-lt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(0.00)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(0.00)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769" marR="29769" marT="0" marB="0" anchor="b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6596390"/>
            <a:ext cx="19768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>
                <a:latin typeface="+mj-lt"/>
                <a:ea typeface="Times New Roman" panose="02020603050405020304" pitchFamily="18" charset="0"/>
              </a:rPr>
              <a:t>*** p&lt;0.01, ** p&lt;0.05, * p&lt;0.1</a:t>
            </a:r>
            <a:endParaRPr lang="ru-RU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381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022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solidFill>
                  <a:schemeClr val="bg1"/>
                </a:solidFill>
              </a:rPr>
              <a:t>Результаты </a:t>
            </a:r>
            <a:r>
              <a:rPr lang="ru-RU" sz="2700" dirty="0" err="1" smtClean="0">
                <a:solidFill>
                  <a:schemeClr val="bg1"/>
                </a:solidFill>
              </a:rPr>
              <a:t>квази</a:t>
            </a:r>
            <a:r>
              <a:rPr lang="ru-RU" sz="2700" dirty="0" smtClean="0">
                <a:solidFill>
                  <a:schemeClr val="bg1"/>
                </a:solidFill>
              </a:rPr>
              <a:t>-экспериментального метода отбора подобного по вероятности (</a:t>
            </a:r>
            <a:r>
              <a:rPr lang="en-US" sz="2700" dirty="0" smtClean="0">
                <a:solidFill>
                  <a:schemeClr val="bg1"/>
                </a:solidFill>
              </a:rPr>
              <a:t>Propensity </a:t>
            </a:r>
            <a:r>
              <a:rPr lang="en-US" sz="2700" dirty="0">
                <a:solidFill>
                  <a:schemeClr val="bg1"/>
                </a:solidFill>
              </a:rPr>
              <a:t>score </a:t>
            </a:r>
            <a:r>
              <a:rPr lang="en-US" sz="2700" dirty="0" smtClean="0">
                <a:solidFill>
                  <a:schemeClr val="bg1"/>
                </a:solidFill>
              </a:rPr>
              <a:t>matching</a:t>
            </a:r>
            <a:r>
              <a:rPr lang="ru-RU" sz="2700" dirty="0" smtClean="0">
                <a:solidFill>
                  <a:schemeClr val="bg1"/>
                </a:solidFill>
              </a:rPr>
              <a:t>)</a:t>
            </a:r>
            <a:r>
              <a:rPr lang="en-US" sz="2700" dirty="0" smtClean="0">
                <a:solidFill>
                  <a:schemeClr val="bg1"/>
                </a:solidFill>
              </a:rPr>
              <a:t/>
            </a:r>
            <a:br>
              <a:rPr lang="en-US" sz="2700" dirty="0" smtClean="0">
                <a:solidFill>
                  <a:schemeClr val="bg1"/>
                </a:solidFill>
              </a:rPr>
            </a:br>
            <a:r>
              <a:rPr lang="ru-RU" sz="2700" dirty="0" smtClean="0">
                <a:solidFill>
                  <a:schemeClr val="bg1"/>
                </a:solidFill>
              </a:rPr>
              <a:t>Зависимая переменная балл </a:t>
            </a:r>
            <a:r>
              <a:rPr lang="en-US" sz="2700" dirty="0" smtClean="0">
                <a:solidFill>
                  <a:schemeClr val="bg1"/>
                </a:solidFill>
              </a:rPr>
              <a:t>ISHEL</a:t>
            </a:r>
            <a:r>
              <a:rPr lang="ru-RU" sz="2700" dirty="0" smtClean="0">
                <a:solidFill>
                  <a:schemeClr val="bg1"/>
                </a:solidFill>
              </a:rPr>
              <a:t> по математике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328383"/>
              </p:ext>
            </p:extLst>
          </p:nvPr>
        </p:nvGraphicFramePr>
        <p:xfrm>
          <a:off x="323528" y="1484784"/>
          <a:ext cx="8136903" cy="3578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5304"/>
                <a:gridCol w="2543783"/>
                <a:gridCol w="1733897"/>
                <a:gridCol w="1753919"/>
              </a:tblGrid>
              <a:tr h="1709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Название метода</a:t>
                      </a:r>
                      <a:endParaRPr lang="ru-RU" sz="1800" dirty="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Эффект от вовлечения преподавателей в исследовательскую деятельность</a:t>
                      </a:r>
                      <a:endParaRPr lang="ru-RU" sz="1800" dirty="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</a:rPr>
                        <a:t>Стандартная ошибка измерения</a:t>
                      </a:r>
                      <a:endParaRPr lang="ru-RU" sz="180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</a:rPr>
                        <a:t>Количество наблюдений в контрольной группе</a:t>
                      </a:r>
                      <a:endParaRPr lang="ru-RU" sz="180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10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</a:rPr>
                        <a:t>Метод ближайших соседей</a:t>
                      </a:r>
                      <a:endParaRPr lang="ru-RU" sz="180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0,42***</a:t>
                      </a:r>
                      <a:endParaRPr lang="ru-RU" sz="1800" dirty="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0,09</a:t>
                      </a:r>
                      <a:endParaRPr lang="ru-RU" sz="1800" dirty="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</a:rPr>
                        <a:t>416</a:t>
                      </a:r>
                      <a:endParaRPr lang="ru-RU" sz="180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5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</a:rPr>
                        <a:t>Радиус метод</a:t>
                      </a:r>
                      <a:endParaRPr lang="ru-RU" sz="180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</a:rPr>
                        <a:t>0,32***</a:t>
                      </a:r>
                      <a:endParaRPr lang="ru-RU" sz="180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0,09</a:t>
                      </a:r>
                      <a:endParaRPr lang="ru-RU" sz="1800" dirty="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</a:rPr>
                        <a:t>416</a:t>
                      </a:r>
                      <a:endParaRPr lang="ru-RU" sz="180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5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</a:rPr>
                        <a:t>Метод Кернела</a:t>
                      </a:r>
                      <a:endParaRPr lang="ru-RU" sz="180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</a:rPr>
                        <a:t>0,36***</a:t>
                      </a:r>
                      <a:endParaRPr lang="ru-RU" sz="180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0,09</a:t>
                      </a:r>
                      <a:endParaRPr lang="ru-RU" sz="1800" dirty="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</a:rPr>
                        <a:t>416</a:t>
                      </a:r>
                      <a:endParaRPr lang="ru-RU" sz="180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5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</a:rPr>
                        <a:t>Метод Стратификации</a:t>
                      </a:r>
                      <a:endParaRPr lang="ru-RU" sz="180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</a:rPr>
                        <a:t>0,44***</a:t>
                      </a:r>
                      <a:endParaRPr lang="ru-RU" sz="180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0,09</a:t>
                      </a:r>
                      <a:endParaRPr lang="ru-RU" sz="1800" dirty="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416</a:t>
                      </a:r>
                      <a:endParaRPr lang="ru-RU" sz="1800" dirty="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536" y="5229200"/>
            <a:ext cx="3113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+mj-lt"/>
                <a:ea typeface="Times New Roman" panose="02020603050405020304" pitchFamily="18" charset="0"/>
              </a:rPr>
              <a:t>*** p&lt;0.01, ** p&lt;0.05, * </a:t>
            </a:r>
            <a:r>
              <a:rPr lang="ru-RU" dirty="0" smtClean="0">
                <a:latin typeface="+mj-lt"/>
                <a:ea typeface="Times New Roman" panose="02020603050405020304" pitchFamily="18" charset="0"/>
              </a:rPr>
              <a:t>p&lt;0.1</a:t>
            </a:r>
            <a:endParaRPr lang="ru-RU" dirty="0"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5733256"/>
            <a:ext cx="4695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+mj-lt"/>
                <a:ea typeface="Calibri" panose="020F0502020204030204" pitchFamily="34" charset="0"/>
              </a:rPr>
              <a:t>Средний эффект по всем методам равен 0,39 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402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>
                <a:solidFill>
                  <a:schemeClr val="bg1"/>
                </a:solidFill>
              </a:rPr>
              <a:t>Результаты </a:t>
            </a:r>
            <a:r>
              <a:rPr lang="ru-RU" sz="2400" dirty="0" err="1">
                <a:solidFill>
                  <a:schemeClr val="bg1"/>
                </a:solidFill>
              </a:rPr>
              <a:t>квази</a:t>
            </a:r>
            <a:r>
              <a:rPr lang="ru-RU" sz="2400" dirty="0">
                <a:solidFill>
                  <a:schemeClr val="bg1"/>
                </a:solidFill>
              </a:rPr>
              <a:t>-экспериментального метода отбора подобного по вероятности (</a:t>
            </a:r>
            <a:r>
              <a:rPr lang="en-US" sz="2400" dirty="0">
                <a:solidFill>
                  <a:schemeClr val="bg1"/>
                </a:solidFill>
              </a:rPr>
              <a:t>Propensity score matching</a:t>
            </a:r>
            <a:r>
              <a:rPr lang="ru-RU" sz="2400" dirty="0">
                <a:solidFill>
                  <a:schemeClr val="bg1"/>
                </a:solidFill>
              </a:rPr>
              <a:t>)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Зависимая переменная балл </a:t>
            </a:r>
            <a:r>
              <a:rPr lang="en-US" sz="2400" dirty="0">
                <a:solidFill>
                  <a:schemeClr val="bg1"/>
                </a:solidFill>
              </a:rPr>
              <a:t>ISHEL</a:t>
            </a:r>
            <a:r>
              <a:rPr lang="ru-RU" sz="2400" dirty="0">
                <a:solidFill>
                  <a:schemeClr val="bg1"/>
                </a:solidFill>
              </a:rPr>
              <a:t> по </a:t>
            </a:r>
            <a:r>
              <a:rPr lang="ru-RU" sz="2400" dirty="0" smtClean="0">
                <a:solidFill>
                  <a:schemeClr val="bg1"/>
                </a:solidFill>
              </a:rPr>
              <a:t>критическому мышлению</a:t>
            </a:r>
            <a:r>
              <a:rPr lang="ru-RU" sz="3200" dirty="0"/>
              <a:t/>
            </a:r>
            <a:br>
              <a:rPr lang="ru-RU" sz="3200" dirty="0"/>
            </a:b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88513"/>
              </p:ext>
            </p:extLst>
          </p:nvPr>
        </p:nvGraphicFramePr>
        <p:xfrm>
          <a:off x="323528" y="1484784"/>
          <a:ext cx="8136903" cy="3578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5304"/>
                <a:gridCol w="2543783"/>
                <a:gridCol w="1733897"/>
                <a:gridCol w="1753919"/>
              </a:tblGrid>
              <a:tr h="1709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Название метода</a:t>
                      </a:r>
                      <a:endParaRPr lang="ru-RU" sz="1800" dirty="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Эффект от вовлечения преподавателей в исследовательскую деятельность</a:t>
                      </a:r>
                      <a:endParaRPr lang="ru-RU" sz="1800" dirty="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</a:rPr>
                        <a:t>Стандартная ошибка измерения</a:t>
                      </a:r>
                      <a:endParaRPr lang="ru-RU" sz="180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Количество наблюдений в контрольной группе</a:t>
                      </a:r>
                      <a:endParaRPr lang="ru-RU" sz="1800" dirty="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10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Метод ближайших соседей</a:t>
                      </a:r>
                      <a:endParaRPr lang="ru-RU" sz="1800" dirty="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0,52***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5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</a:rPr>
                        <a:t>Радиус метод</a:t>
                      </a:r>
                      <a:endParaRPr lang="ru-RU" sz="180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0,21***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5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</a:rPr>
                        <a:t>Метод Кернела</a:t>
                      </a:r>
                      <a:endParaRPr lang="ru-RU" sz="180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0,29***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5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</a:rPr>
                        <a:t>Метод Стратификации</a:t>
                      </a:r>
                      <a:endParaRPr lang="ru-RU" sz="1800">
                        <a:effectLst/>
                        <a:latin typeface="NTTimes/Cyrill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0,26***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5229200"/>
            <a:ext cx="3113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+mj-lt"/>
                <a:ea typeface="Times New Roman" panose="02020603050405020304" pitchFamily="18" charset="0"/>
              </a:rPr>
              <a:t>*** p&lt;0.01, ** p&lt;0.05, * p&lt;0.1</a:t>
            </a:r>
            <a:endParaRPr lang="ru-RU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5733256"/>
            <a:ext cx="4695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+mj-lt"/>
                <a:ea typeface="Calibri" panose="020F0502020204030204" pitchFamily="34" charset="0"/>
              </a:rPr>
              <a:t>Средний эффект по всем методам равен </a:t>
            </a:r>
            <a:r>
              <a:rPr lang="ru-RU" dirty="0" smtClean="0">
                <a:latin typeface="+mj-lt"/>
                <a:ea typeface="Calibri" panose="020F0502020204030204" pitchFamily="34" charset="0"/>
              </a:rPr>
              <a:t>0,32 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496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Различия в практиках обучения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462135"/>
              </p:ext>
            </p:extLst>
          </p:nvPr>
        </p:nvGraphicFramePr>
        <p:xfrm>
          <a:off x="4008" y="1268760"/>
          <a:ext cx="9139993" cy="5596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0344"/>
                <a:gridCol w="1007162"/>
                <a:gridCol w="1364009"/>
                <a:gridCol w="1212066"/>
                <a:gridCol w="1349250"/>
                <a:gridCol w="1007162"/>
              </a:tblGrid>
              <a:tr h="246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Модель - 1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Модель</a:t>
                      </a:r>
                      <a:r>
                        <a:rPr lang="ru-RU" sz="1400" baseline="0" dirty="0" smtClean="0">
                          <a:effectLst/>
                        </a:rPr>
                        <a:t> - 2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Модель - 3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Модель - 4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Модель - 5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</a:tr>
              <a:tr h="1190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Переменные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Участие в исследовательских проектах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Характеристики</a:t>
                      </a: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студента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Студенческий </a:t>
                      </a:r>
                      <a:r>
                        <a:rPr lang="ru-RU" sz="1400" dirty="0" err="1">
                          <a:effectLst/>
                        </a:rPr>
                        <a:t>бэкграунд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Учительские характеристики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Характеристики колледжа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vert="vert270" anchor="b"/>
                </a:tc>
              </a:tr>
              <a:tr h="1723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Большинство моих занятий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организованы так, что преподаватель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математических дисциплин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рассказывает нам материал учебного курса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могу согласиться или не согласиться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0.66**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0.66**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0.66**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0.61***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0.63***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</a:tr>
              <a:tr h="246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Ошибка измерения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(0.11)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(0.11)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(0.11)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(0.10)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(0.10)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</a:tr>
              <a:tr h="1723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Большинство моих занятий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организованы так, что преподаватель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математических дисциплин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рассказывает нам материал учебного курса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согласен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1.14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1.02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1.08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</a:tr>
              <a:tr h="4663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 Ошибка измерения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(0.31)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(0.30)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(0.30)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(0.28)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(0.29)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54" marR="5995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12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Выводы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047" y="1340768"/>
            <a:ext cx="8856984" cy="4965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результаты </a:t>
            </a: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студентов по математике, занимающихся </a:t>
            </a: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у преподавателей, вовлеченных в научно-исследовательскую деятельность на </a:t>
            </a: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0,39 </a:t>
            </a: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стандартных отклонения выше, чем результаты студентов, которые занимаются у преподавателей, не вовлеченных в научно-исследовательскую деятельность</a:t>
            </a: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результаты студентов по критическому мышлению, занимающихся у преподавателей, вовлеченных в научно-исследовательскую деятельность на 0,32 стандартных отклонения выше, чем результаты студентов, которые занимаются у преподавателей, не вовлеченных в научно-исследовательскую деятельность.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 целом практики </a:t>
            </a: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обучения преподавателей, вовлечённых и не вовлеченных в исследовательскую </a:t>
            </a: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деятельность, </a:t>
            </a: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не отличаются между собой. У преподавателей, вовлеченных в исследовательскую </a:t>
            </a: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деятельность, </a:t>
            </a: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меньше вероятность того, что они будут просто рассказывать материал учебного курса. </a:t>
            </a:r>
            <a:endParaRPr lang="ru-RU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1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78092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1" i="1" dirty="0" smtClean="0">
                <a:solidFill>
                  <a:schemeClr val="accent1">
                    <a:lumMod val="50000"/>
                  </a:schemeClr>
                </a:solidFill>
              </a:rPr>
              <a:t>Благодарю за внимание!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68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645508"/>
              </p:ext>
            </p:extLst>
          </p:nvPr>
        </p:nvGraphicFramePr>
        <p:xfrm>
          <a:off x="1043608" y="1340768"/>
          <a:ext cx="799288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884368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Характеристики работы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183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Проект </a:t>
            </a:r>
            <a:r>
              <a:rPr lang="en-US" sz="3200" dirty="0" smtClean="0">
                <a:solidFill>
                  <a:schemeClr val="bg1"/>
                </a:solidFill>
              </a:rPr>
              <a:t>ISHEL</a:t>
            </a:r>
            <a:r>
              <a:rPr lang="ru-RU" sz="3200" dirty="0" smtClean="0">
                <a:solidFill>
                  <a:schemeClr val="bg1"/>
                </a:solidFill>
              </a:rPr>
              <a:t> (</a:t>
            </a:r>
            <a:r>
              <a:rPr lang="ru-RU" sz="3200" dirty="0" err="1" smtClean="0">
                <a:solidFill>
                  <a:schemeClr val="bg1"/>
                </a:solidFill>
              </a:rPr>
              <a:t>International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Study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of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Higher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Education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Learning</a:t>
            </a:r>
            <a:r>
              <a:rPr lang="ru-RU" sz="3200" dirty="0">
                <a:solidFill>
                  <a:schemeClr val="bg1"/>
                </a:solidFill>
              </a:rPr>
              <a:t>)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090762812"/>
              </p:ext>
            </p:extLst>
          </p:nvPr>
        </p:nvGraphicFramePr>
        <p:xfrm>
          <a:off x="1043608" y="1340768"/>
          <a:ext cx="7080448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815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8229600" cy="1301006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bg1"/>
                </a:solidFill>
              </a:rPr>
              <a:t>Выборка исследования </a:t>
            </a:r>
            <a:r>
              <a:rPr lang="en-US" sz="3600" dirty="0" smtClean="0">
                <a:solidFill>
                  <a:schemeClr val="bg1"/>
                </a:solidFill>
              </a:rPr>
              <a:t>ISHEL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989985"/>
              </p:ext>
            </p:extLst>
          </p:nvPr>
        </p:nvGraphicFramePr>
        <p:xfrm>
          <a:off x="179512" y="1412776"/>
          <a:ext cx="4608512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2357"/>
                <a:gridCol w="2126155"/>
              </a:tblGrid>
              <a:tr h="3633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 курс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3309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Математика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1080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3309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Физика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690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3309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Информатика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389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3309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Критическое мышление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478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3309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Креативность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468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661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Анкетирование студентов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2085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5640923"/>
            <a:ext cx="374441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участников исследования 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ISHEL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 России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1556792"/>
            <a:ext cx="40324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Направления подготовки:</a:t>
            </a:r>
          </a:p>
          <a:p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Направление «Компьютерные науки» (</a:t>
            </a:r>
            <a:r>
              <a:rPr lang="ru-RU" sz="2400" dirty="0" err="1"/>
              <a:t>Computer</a:t>
            </a:r>
            <a:r>
              <a:rPr lang="ru-RU" sz="2400" dirty="0"/>
              <a:t> </a:t>
            </a:r>
            <a:r>
              <a:rPr lang="ru-RU" sz="2400" dirty="0" err="1"/>
              <a:t>Science</a:t>
            </a:r>
            <a:r>
              <a:rPr lang="ru-RU" sz="2400" dirty="0"/>
              <a:t>, CS</a:t>
            </a:r>
            <a:r>
              <a:rPr lang="ru-RU" sz="2400" dirty="0" smtClean="0"/>
              <a:t>)</a:t>
            </a:r>
            <a:r>
              <a:rPr lang="ru-RU" sz="2400" dirty="0"/>
              <a:t> 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Направление </a:t>
            </a:r>
            <a:r>
              <a:rPr lang="ru-RU" sz="2400" dirty="0"/>
              <a:t>«Электротехника» (</a:t>
            </a:r>
            <a:r>
              <a:rPr lang="ru-RU" sz="2400" dirty="0" err="1"/>
              <a:t>Electrical</a:t>
            </a:r>
            <a:r>
              <a:rPr lang="ru-RU" sz="2400" dirty="0"/>
              <a:t> </a:t>
            </a:r>
            <a:r>
              <a:rPr lang="ru-RU" sz="2400" dirty="0" err="1"/>
              <a:t>Enginering</a:t>
            </a:r>
            <a:r>
              <a:rPr lang="ru-RU" sz="2400" dirty="0"/>
              <a:t>, EE)</a:t>
            </a:r>
          </a:p>
        </p:txBody>
      </p:sp>
    </p:spTree>
    <p:extLst>
      <p:ext uri="{BB962C8B-B14F-4D97-AF65-F5344CB8AC3E}">
        <p14:creationId xmlns:p14="http://schemas.microsoft.com/office/powerpoint/2010/main" val="100330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solidFill>
                  <a:schemeClr val="bg1"/>
                </a:solidFill>
              </a:rPr>
              <a:t>К</a:t>
            </a:r>
            <a:r>
              <a:rPr lang="ru-RU" sz="2800" dirty="0" smtClean="0">
                <a:solidFill>
                  <a:schemeClr val="bg1"/>
                </a:solidFill>
              </a:rPr>
              <a:t>омплексная </a:t>
            </a:r>
            <a:r>
              <a:rPr lang="ru-RU" sz="2800" dirty="0">
                <a:solidFill>
                  <a:schemeClr val="bg1"/>
                </a:solidFill>
              </a:rPr>
              <a:t>теоретическая модель, идентифицирующая ключевые компоненты, связанные со студенческими результатами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359025" y="1535802"/>
            <a:ext cx="8784975" cy="4155728"/>
            <a:chOff x="0" y="0"/>
            <a:chExt cx="7181850" cy="3990976"/>
          </a:xfrm>
        </p:grpSpPr>
        <p:sp>
          <p:nvSpPr>
            <p:cNvPr id="8" name="Надпись 2"/>
            <p:cNvSpPr txBox="1"/>
            <p:nvPr/>
          </p:nvSpPr>
          <p:spPr>
            <a:xfrm>
              <a:off x="0" y="276224"/>
              <a:ext cx="2733675" cy="26003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2225">
              <a:solidFill>
                <a:schemeClr val="tx2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u="sng" dirty="0">
                  <a:solidFill>
                    <a:schemeClr val="tx2">
                      <a:lumMod val="75000"/>
                    </a:schemeClr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Характеристики студента</a:t>
              </a:r>
              <a:endParaRPr lang="ru-RU" sz="14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indent="-228600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Пол</a:t>
              </a:r>
            </a:p>
            <a:p>
              <a:pPr marL="457200" indent="-228600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Раса/этническая 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принадлежность</a:t>
              </a:r>
            </a:p>
            <a:p>
              <a:pPr marL="457200" indent="-228600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Характеристики 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семьи</a:t>
              </a:r>
            </a:p>
            <a:p>
              <a:pPr marL="914400" indent="-228600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Образование родителей</a:t>
              </a:r>
            </a:p>
            <a:p>
              <a:pPr marL="914400" indent="-228600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СЭС</a:t>
              </a:r>
            </a:p>
            <a:p>
              <a:pPr marL="457200" indent="-228600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Академические способности/достижения</a:t>
              </a:r>
            </a:p>
            <a:p>
              <a:pPr marL="457200" indent="-228600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Мотивация</a:t>
              </a:r>
            </a:p>
            <a:p>
              <a:pPr marL="457200" indent="-228600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Необходимость развития</a:t>
              </a:r>
            </a:p>
            <a:p>
              <a:pPr marL="457200" indent="-228600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Поддержка</a:t>
              </a:r>
            </a:p>
            <a:p>
              <a:pPr marL="457200"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chemeClr val="tx2">
                      <a:lumMod val="75000"/>
                    </a:schemeClr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" name="Надпись 3"/>
            <p:cNvSpPr txBox="1"/>
            <p:nvPr/>
          </p:nvSpPr>
          <p:spPr>
            <a:xfrm>
              <a:off x="400050" y="3257550"/>
              <a:ext cx="1790700" cy="3524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2225">
              <a:solidFill>
                <a:schemeClr val="tx2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>
                <a:lnSpc>
                  <a:spcPct val="107000"/>
                </a:lnSpc>
                <a:spcAft>
                  <a:spcPts val="800"/>
                </a:spcAft>
                <a:defRPr sz="1400" u="sng">
                  <a:solidFill>
                    <a:schemeClr val="tx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defRPr>
              </a:lvl1pPr>
            </a:lstStyle>
            <a:p>
              <a:r>
                <a:rPr lang="ru-RU" dirty="0" err="1">
                  <a:latin typeface="+mj-lt"/>
                </a:rPr>
                <a:t>Довузовская</a:t>
              </a:r>
              <a:r>
                <a:rPr lang="ru-RU" dirty="0">
                  <a:latin typeface="+mj-lt"/>
                </a:rPr>
                <a:t> подготовка</a:t>
              </a:r>
            </a:p>
          </p:txBody>
        </p:sp>
        <p:sp>
          <p:nvSpPr>
            <p:cNvPr id="10" name="Надпись 5"/>
            <p:cNvSpPr txBox="1"/>
            <p:nvPr/>
          </p:nvSpPr>
          <p:spPr>
            <a:xfrm>
              <a:off x="3324225" y="450729"/>
              <a:ext cx="1914525" cy="2959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2225">
              <a:solidFill>
                <a:schemeClr val="tx2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>
                <a:lnSpc>
                  <a:spcPct val="107000"/>
                </a:lnSpc>
                <a:spcAft>
                  <a:spcPts val="800"/>
                </a:spcAft>
                <a:defRPr sz="1400" u="sng">
                  <a:solidFill>
                    <a:schemeClr val="tx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ru-RU" dirty="0">
                  <a:latin typeface="+mj-lt"/>
                </a:rPr>
                <a:t>Институциональные характеристики:</a:t>
              </a:r>
            </a:p>
            <a:p>
              <a:pPr>
                <a:lnSpc>
                  <a:spcPct val="100000"/>
                </a:lnSpc>
              </a:pPr>
              <a:r>
                <a:rPr lang="ru-RU" u="none" dirty="0">
                  <a:latin typeface="+mj-lt"/>
                </a:rPr>
                <a:t> </a:t>
              </a:r>
              <a:r>
                <a:rPr lang="ru-RU" u="none" dirty="0" smtClean="0">
                  <a:latin typeface="+mj-lt"/>
                </a:rPr>
                <a:t>   Тип </a:t>
              </a:r>
              <a:r>
                <a:rPr lang="ru-RU" u="none" dirty="0">
                  <a:latin typeface="+mj-lt"/>
                </a:rPr>
                <a:t>вуза</a:t>
              </a:r>
            </a:p>
            <a:p>
              <a:pPr>
                <a:lnSpc>
                  <a:spcPct val="100000"/>
                </a:lnSpc>
              </a:pPr>
              <a:r>
                <a:rPr lang="ru-RU" u="none" dirty="0" smtClean="0">
                  <a:latin typeface="+mj-lt"/>
                </a:rPr>
                <a:t>    Размер </a:t>
              </a:r>
              <a:r>
                <a:rPr lang="ru-RU" u="none" dirty="0">
                  <a:latin typeface="+mj-lt"/>
                </a:rPr>
                <a:t>вуза</a:t>
              </a:r>
            </a:p>
            <a:p>
              <a:pPr>
                <a:lnSpc>
                  <a:spcPct val="100000"/>
                </a:lnSpc>
              </a:pPr>
              <a:r>
                <a:rPr lang="ru-RU" u="none" dirty="0">
                  <a:latin typeface="+mj-lt"/>
                </a:rPr>
                <a:t> </a:t>
              </a:r>
              <a:r>
                <a:rPr lang="ru-RU" u="none" dirty="0" smtClean="0">
                  <a:latin typeface="+mj-lt"/>
                </a:rPr>
                <a:t>   Селективность </a:t>
              </a:r>
              <a:r>
                <a:rPr lang="ru-RU" u="none" dirty="0">
                  <a:latin typeface="+mj-lt"/>
                </a:rPr>
                <a:t>вуза</a:t>
              </a:r>
            </a:p>
            <a:p>
              <a:r>
                <a:rPr lang="ru-RU" dirty="0">
                  <a:latin typeface="+mj-lt"/>
                </a:rPr>
                <a:t>Характеристики образовательной среды:</a:t>
              </a:r>
            </a:p>
            <a:p>
              <a:r>
                <a:rPr lang="ru-RU" u="none" dirty="0">
                  <a:latin typeface="+mj-lt"/>
                </a:rPr>
                <a:t>Возможность проведения исследований</a:t>
              </a:r>
            </a:p>
            <a:p>
              <a:r>
                <a:rPr lang="ru-RU" u="none" dirty="0">
                  <a:latin typeface="+mj-lt"/>
                </a:rPr>
                <a:t>Учительские практики</a:t>
              </a:r>
            </a:p>
          </p:txBody>
        </p:sp>
        <p:sp>
          <p:nvSpPr>
            <p:cNvPr id="11" name="Надпись 6"/>
            <p:cNvSpPr txBox="1"/>
            <p:nvPr/>
          </p:nvSpPr>
          <p:spPr>
            <a:xfrm>
              <a:off x="5505450" y="1181100"/>
              <a:ext cx="1676400" cy="6953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2225">
              <a:solidFill>
                <a:schemeClr val="tx2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>
                <a:lnSpc>
                  <a:spcPct val="107000"/>
                </a:lnSpc>
                <a:spcAft>
                  <a:spcPts val="800"/>
                </a:spcAft>
                <a:defRPr sz="1400" u="sng">
                  <a:solidFill>
                    <a:schemeClr val="tx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ru-RU" dirty="0">
                  <a:latin typeface="+mj-lt"/>
                </a:rPr>
                <a:t>Уровень подготовки выпускника</a:t>
              </a: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1362075" y="0"/>
              <a:ext cx="0" cy="2857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371600" y="0"/>
              <a:ext cx="5076825" cy="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6429375" y="0"/>
              <a:ext cx="28575" cy="118110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733675" y="1371600"/>
              <a:ext cx="552450" cy="542925"/>
            </a:xfrm>
            <a:prstGeom prst="straightConnector1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V="1">
              <a:off x="2238375" y="1962150"/>
              <a:ext cx="1057275" cy="1447800"/>
            </a:xfrm>
            <a:prstGeom prst="straightConnector1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238750" y="1562100"/>
              <a:ext cx="276225" cy="952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1257300" y="2657475"/>
              <a:ext cx="0" cy="609600"/>
            </a:xfrm>
            <a:prstGeom prst="straightConnector1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1266825" y="3619500"/>
              <a:ext cx="9525" cy="371475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1266825" y="3990975"/>
              <a:ext cx="5229225" cy="1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flipV="1">
              <a:off x="6496050" y="1876426"/>
              <a:ext cx="1" cy="2114549"/>
            </a:xfrm>
            <a:prstGeom prst="straightConnector1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/>
          <p:cNvSpPr/>
          <p:nvPr/>
        </p:nvSpPr>
        <p:spPr>
          <a:xfrm>
            <a:off x="3347864" y="5857781"/>
            <a:ext cx="2544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chemeClr val="tx2"/>
                </a:solidFill>
                <a:latin typeface="+mj-lt"/>
                <a:ea typeface="Calibri" panose="020F0502020204030204" pitchFamily="34" charset="0"/>
              </a:rPr>
              <a:t>Jana</a:t>
            </a:r>
            <a:r>
              <a:rPr lang="ru-RU" dirty="0">
                <a:solidFill>
                  <a:schemeClr val="tx2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+mj-lt"/>
                <a:ea typeface="Calibri" panose="020F0502020204030204" pitchFamily="34" charset="0"/>
              </a:rPr>
              <a:t>Marie</a:t>
            </a:r>
            <a:r>
              <a:rPr lang="ru-RU" dirty="0">
                <a:solidFill>
                  <a:schemeClr val="tx2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+mj-lt"/>
                <a:ea typeface="Calibri" panose="020F0502020204030204" pitchFamily="34" charset="0"/>
              </a:rPr>
              <a:t>Hanson</a:t>
            </a:r>
            <a:r>
              <a:rPr lang="ru-RU" dirty="0">
                <a:solidFill>
                  <a:schemeClr val="tx2"/>
                </a:solidFill>
                <a:latin typeface="+mj-lt"/>
                <a:ea typeface="Calibri" panose="020F0502020204030204" pitchFamily="34" charset="0"/>
              </a:rPr>
              <a:t>, 2013</a:t>
            </a:r>
            <a:endParaRPr lang="ru-RU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190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517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Переменные для анализа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399" y="1154323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Зависимая переменная: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Результат студента по математике или критическому мышлению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Независимые переменные: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Характеристики </a:t>
            </a:r>
            <a:r>
              <a:rPr lang="ru-RU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студента: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пол;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возраст студента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Характеристики семьи: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Образование матери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СЭС 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Желание студента поступить именно в тот вуз,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6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 котором он обучается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i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Довузовская</a:t>
            </a:r>
            <a:r>
              <a:rPr lang="ru-RU" sz="16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подготовка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Балл ЕГЭ по математике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Тип школы, которую закончил студент до поступления в вуз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Тип класса, который закончил студент до поступления в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вуз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023" y="2204864"/>
            <a:ext cx="295232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91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517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Переменные для анализа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84784"/>
            <a:ext cx="7511134" cy="3888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Независимые переменные: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Институциональные </a:t>
            </a:r>
            <a:r>
              <a:rPr lang="ru-RU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характеристики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Удельный вес доходов от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НИОКР 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в общих доходах образовательной организации,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Расстояние до г. Москва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Характеристики преподавателей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Пол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Совокупный преподавательский стаж</a:t>
            </a:r>
          </a:p>
          <a:p>
            <a:pPr marL="742950" lvl="1" indent="-28575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Наличие административной должности</a:t>
            </a:r>
          </a:p>
          <a:p>
            <a:pPr marL="742950" lvl="1" indent="-28575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Занятие научной деятельностью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573016"/>
            <a:ext cx="2733675" cy="234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962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Модели для анализа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701" y="1340768"/>
            <a:ext cx="9144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Модель – 1.</a:t>
            </a:r>
          </a:p>
          <a:p>
            <a:pPr algn="just">
              <a:spcAft>
                <a:spcPts val="800"/>
              </a:spcAft>
            </a:pPr>
            <a:r>
              <a:rPr lang="en-US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en-US" sz="1600" baseline="-25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ects</a:t>
            </a:r>
            <a:r>
              <a:rPr lang="ru-RU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ru-RU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ru-RU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treatment</a:t>
            </a:r>
            <a:r>
              <a:rPr lang="en-US" sz="1600" baseline="-25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</a:t>
            </a:r>
            <a:r>
              <a:rPr lang="ru-RU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+</a:t>
            </a:r>
            <a:r>
              <a:rPr lang="ru-RU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sz="1600" baseline="-25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cts</a:t>
            </a:r>
            <a:r>
              <a:rPr lang="ru-RU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						</a:t>
            </a:r>
          </a:p>
          <a:p>
            <a:pPr algn="just">
              <a:spcAft>
                <a:spcPts val="800"/>
              </a:spcAft>
            </a:pPr>
            <a:r>
              <a:rPr lang="ru-RU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Модель – 2.</a:t>
            </a:r>
          </a:p>
          <a:p>
            <a:pPr marR="90170" algn="just">
              <a:spcAft>
                <a:spcPts val="800"/>
              </a:spcAft>
            </a:pPr>
            <a:r>
              <a:rPr lang="en-US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en-US" sz="1600" baseline="-25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ects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treatment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+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cts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ru-RU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sz="1600" baseline="-25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cts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Модель – 3.</a:t>
            </a:r>
          </a:p>
          <a:p>
            <a:pPr marR="90170" algn="just">
              <a:spcAft>
                <a:spcPts val="800"/>
              </a:spcAft>
            </a:pPr>
            <a:r>
              <a:rPr lang="en-US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en-US" sz="1600" baseline="-25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ects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treatment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+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cts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students_backgraund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cts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ru-RU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sz="1600" baseline="-25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cts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Модель – 4.</a:t>
            </a:r>
          </a:p>
          <a:p>
            <a:pPr marR="90170" algn="just">
              <a:spcAft>
                <a:spcPts val="800"/>
              </a:spcAft>
            </a:pPr>
            <a:r>
              <a:rPr lang="en-US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en-US" sz="1600" baseline="-25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ects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treatment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cts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students_backgraund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cts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teacher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+</a:t>
            </a:r>
            <a:r>
              <a:rPr lang="ru-RU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sz="1600" baseline="-25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cts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Модель – 5.</a:t>
            </a:r>
          </a:p>
          <a:p>
            <a:pPr algn="just">
              <a:spcAft>
                <a:spcPts val="800"/>
              </a:spcAft>
            </a:pPr>
            <a:r>
              <a:rPr lang="en-US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en-US" sz="1600" baseline="-25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ects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treatment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cts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students_backgraund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cts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teacher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ru-RU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sz="1600" baseline="-25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cts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Модель – 6.</a:t>
            </a:r>
          </a:p>
          <a:p>
            <a:pPr algn="just">
              <a:spcAft>
                <a:spcPts val="800"/>
              </a:spcAft>
            </a:pPr>
            <a:r>
              <a:rPr lang="en-US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en-US" sz="1600" baseline="-25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ects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treatment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cts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+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students_backgraund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cts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+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teacher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</a:t>
            </a:r>
            <a:r>
              <a:rPr lang="en-US" sz="1600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ru-RU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sz="1600" baseline="-250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cts</a:t>
            </a:r>
            <a:endParaRPr lang="ru-RU" sz="1600" baseline="-250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ru-RU" sz="1600" baseline="-250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600" dirty="0"/>
              <a:t>где буква с означает вуз, </a:t>
            </a:r>
            <a:r>
              <a:rPr lang="en-US" sz="1600" dirty="0"/>
              <a:t>t</a:t>
            </a:r>
            <a:r>
              <a:rPr lang="ru-RU" sz="1600" dirty="0"/>
              <a:t>- преподавателя, </a:t>
            </a:r>
            <a:r>
              <a:rPr lang="en-US" sz="1600" dirty="0"/>
              <a:t>s</a:t>
            </a:r>
            <a:r>
              <a:rPr lang="ru-RU" sz="1600" dirty="0"/>
              <a:t>- студента, </a:t>
            </a:r>
            <a:r>
              <a:rPr lang="en-US" sz="1600" dirty="0"/>
              <a:t>e</a:t>
            </a:r>
            <a:r>
              <a:rPr lang="ru-RU" sz="1600" dirty="0"/>
              <a:t>- тест (математика или критическое мышление).</a:t>
            </a:r>
          </a:p>
          <a:p>
            <a:pPr algn="just">
              <a:spcAft>
                <a:spcPts val="800"/>
              </a:spcAft>
            </a:pPr>
            <a:endParaRPr lang="ru-RU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09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solidFill>
                  <a:schemeClr val="bg1"/>
                </a:solidFill>
              </a:rPr>
              <a:t>Результаты регрессионного анализа</a:t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ru-RU" sz="3100" dirty="0">
                <a:solidFill>
                  <a:schemeClr val="bg1"/>
                </a:solidFill>
              </a:rPr>
              <a:t>Зависимая переменная Балл </a:t>
            </a:r>
            <a:r>
              <a:rPr lang="en-US" sz="3100" dirty="0">
                <a:solidFill>
                  <a:schemeClr val="bg1"/>
                </a:solidFill>
              </a:rPr>
              <a:t>ISHEL</a:t>
            </a:r>
            <a:r>
              <a:rPr lang="ru-RU" sz="3100" dirty="0">
                <a:solidFill>
                  <a:schemeClr val="bg1"/>
                </a:solidFill>
              </a:rPr>
              <a:t> математика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6021288"/>
            <a:ext cx="3113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+mj-lt"/>
                <a:ea typeface="Times New Roman" panose="02020603050405020304" pitchFamily="18" charset="0"/>
              </a:rPr>
              <a:t>*** p&lt;0.01, ** p&lt;0.05, * p&lt;0.1</a:t>
            </a:r>
            <a:endParaRPr lang="ru-RU" dirty="0">
              <a:latin typeface="+mj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257748"/>
              </p:ext>
            </p:extLst>
          </p:nvPr>
        </p:nvGraphicFramePr>
        <p:xfrm>
          <a:off x="457200" y="1628800"/>
          <a:ext cx="8507288" cy="4409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6082"/>
                <a:gridCol w="871146"/>
                <a:gridCol w="1065113"/>
                <a:gridCol w="1402001"/>
                <a:gridCol w="1034486"/>
                <a:gridCol w="1146782"/>
                <a:gridCol w="1141678"/>
              </a:tblGrid>
              <a:tr h="30091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Модель-1</a:t>
                      </a:r>
                    </a:p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+ переменная воздействия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Модель-2</a:t>
                      </a:r>
                    </a:p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+ характеристики студента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Модель-3+ характеристики довузовской подготовки студента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Модель-4+характеристики преподавателя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Модель-5+характеристики вуза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Модель-6+</a:t>
                      </a:r>
                      <a:r>
                        <a:rPr lang="en-US" sz="1600" dirty="0" smtClean="0">
                          <a:effectLst/>
                        </a:rPr>
                        <a:t>ID </a:t>
                      </a:r>
                      <a:r>
                        <a:rPr lang="ru-RU" sz="1600" dirty="0" smtClean="0">
                          <a:effectLst/>
                        </a:rPr>
                        <a:t>вузов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 vert="vert270"/>
                </a:tc>
              </a:tr>
              <a:tr h="8831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Проведение исследования/исследовательского проекта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0,31</a:t>
                      </a:r>
                      <a:r>
                        <a:rPr lang="ru-RU" sz="1600" baseline="30000">
                          <a:effectLst/>
                        </a:rPr>
                        <a:t>***</a:t>
                      </a:r>
                      <a:endParaRPr lang="ru-RU" sz="16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(0,09)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0,30</a:t>
                      </a:r>
                      <a:r>
                        <a:rPr lang="ru-RU" sz="1600" baseline="30000" dirty="0">
                          <a:effectLst/>
                        </a:rPr>
                        <a:t>***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(0,08)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0,30</a:t>
                      </a:r>
                      <a:r>
                        <a:rPr lang="ru-RU" sz="1600" baseline="30000" dirty="0">
                          <a:effectLst/>
                        </a:rPr>
                        <a:t>***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(0,08)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0,33</a:t>
                      </a:r>
                      <a:r>
                        <a:rPr lang="ru-RU" sz="1600" baseline="30000" dirty="0">
                          <a:effectLst/>
                        </a:rPr>
                        <a:t>***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(0,08)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0,32</a:t>
                      </a:r>
                      <a:r>
                        <a:rPr lang="ru-RU" sz="1600" baseline="30000" dirty="0">
                          <a:effectLst/>
                        </a:rPr>
                        <a:t>***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(0,08)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0,21</a:t>
                      </a:r>
                      <a:r>
                        <a:rPr lang="ru-RU" sz="1600" baseline="30000" dirty="0">
                          <a:effectLst/>
                        </a:rPr>
                        <a:t>**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(0,09)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</a:tr>
              <a:tr h="3561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R-squared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0,04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0,17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0,24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2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1264</Words>
  <Application>Microsoft Office PowerPoint</Application>
  <PresentationFormat>Экран (4:3)</PresentationFormat>
  <Paragraphs>414</Paragraphs>
  <Slides>16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ＭＳ Ｐゴシック</vt:lpstr>
      <vt:lpstr>Arial</vt:lpstr>
      <vt:lpstr>Calibri</vt:lpstr>
      <vt:lpstr>Courier New</vt:lpstr>
      <vt:lpstr>NTTimes/Cyrillic</vt:lpstr>
      <vt:lpstr>Symbol</vt:lpstr>
      <vt:lpstr>Times New Roman</vt:lpstr>
      <vt:lpstr>Тема Office</vt:lpstr>
      <vt:lpstr>Office Theme</vt:lpstr>
      <vt:lpstr>Презентация PowerPoint</vt:lpstr>
      <vt:lpstr>Характеристики работы</vt:lpstr>
      <vt:lpstr>Проект ISHEL (International Study of Higher Education Learning)</vt:lpstr>
      <vt:lpstr>Выборка исследования ISHEL</vt:lpstr>
      <vt:lpstr>Комплексная теоретическая модель, идентифицирующая ключевые компоненты, связанные со студенческими результатами</vt:lpstr>
      <vt:lpstr>Переменные для анализа</vt:lpstr>
      <vt:lpstr>Переменные для анализа</vt:lpstr>
      <vt:lpstr>Модели для анализа</vt:lpstr>
      <vt:lpstr>Результаты регрессионного анализа Зависимая переменная Балл ISHEL математика  </vt:lpstr>
      <vt:lpstr>Результаты регрессионного анализа Зависимая переменная Балл ISHEL критическое  мышление </vt:lpstr>
      <vt:lpstr>Результаты регрессионного анализа</vt:lpstr>
      <vt:lpstr>Результаты квази-экспериментального метода отбора подобного по вероятности (Propensity score matching) Зависимая переменная балл ISHEL по математике</vt:lpstr>
      <vt:lpstr>Результаты квази-экспериментального метода отбора подобного по вероятности (Propensity score matching) Зависимая переменная балл ISHEL по критическому мышлению </vt:lpstr>
      <vt:lpstr>Различия в практиках обучения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Студент НИУ ВШЭ</dc:creator>
  <cp:lastModifiedBy>Пользователь</cp:lastModifiedBy>
  <cp:revision>80</cp:revision>
  <cp:lastPrinted>2014-02-18T15:18:35Z</cp:lastPrinted>
  <dcterms:created xsi:type="dcterms:W3CDTF">2014-02-18T14:41:54Z</dcterms:created>
  <dcterms:modified xsi:type="dcterms:W3CDTF">2016-06-13T18:55:55Z</dcterms:modified>
</cp:coreProperties>
</file>