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4000" dirty="0" err="1"/>
              <a:t>Two</a:t>
            </a:r>
            <a:r>
              <a:rPr lang="es-ES_tradnl" sz="4000" dirty="0"/>
              <a:t> </a:t>
            </a:r>
            <a:r>
              <a:rPr lang="es-ES_tradnl" sz="4000" dirty="0" err="1" smtClean="0"/>
              <a:t>Conceptions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Education</a:t>
            </a:r>
            <a:r>
              <a:rPr lang="es-ES_tradnl" sz="4000" dirty="0" smtClean="0"/>
              <a:t> </a:t>
            </a:r>
            <a:r>
              <a:rPr lang="es-ES_tradnl" sz="4000" dirty="0"/>
              <a:t>and Social </a:t>
            </a:r>
            <a:r>
              <a:rPr lang="es-ES_tradnl" sz="4000" dirty="0" err="1"/>
              <a:t>Mobility</a:t>
            </a:r>
            <a:endParaRPr lang="es-ES_tradn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399"/>
            <a:ext cx="8001000" cy="1419225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Martin Carnoy</a:t>
            </a:r>
          </a:p>
          <a:p>
            <a:r>
              <a:rPr lang="es-ES_tradnl" dirty="0" smtClean="0"/>
              <a:t>Stanford </a:t>
            </a:r>
            <a:r>
              <a:rPr lang="es-ES_tradnl" dirty="0" err="1" smtClean="0"/>
              <a:t>University</a:t>
            </a:r>
            <a:r>
              <a:rPr lang="es-ES_tradnl" dirty="0" smtClean="0"/>
              <a:t> and </a:t>
            </a:r>
            <a:r>
              <a:rPr lang="es-ES_tradnl" dirty="0" err="1" smtClean="0"/>
              <a:t>Higher</a:t>
            </a:r>
            <a:r>
              <a:rPr lang="es-ES_tradnl" dirty="0" smtClean="0"/>
              <a:t> </a:t>
            </a:r>
            <a:r>
              <a:rPr lang="es-ES_tradnl" dirty="0" err="1" smtClean="0"/>
              <a:t>School</a:t>
            </a:r>
            <a:r>
              <a:rPr lang="es-ES_tradnl" dirty="0" smtClean="0"/>
              <a:t> of </a:t>
            </a:r>
            <a:r>
              <a:rPr lang="es-ES_tradnl" dirty="0" err="1" smtClean="0"/>
              <a:t>Economics</a:t>
            </a:r>
            <a:endParaRPr lang="es-ES_tradnl" dirty="0" smtClean="0"/>
          </a:p>
          <a:p>
            <a:r>
              <a:rPr lang="es-ES_tradnl" dirty="0" err="1" smtClean="0"/>
              <a:t>September</a:t>
            </a:r>
            <a:r>
              <a:rPr lang="es-ES_tradnl" dirty="0" smtClean="0"/>
              <a:t> 16, 2016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9017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err="1" smtClean="0"/>
              <a:t>The</a:t>
            </a:r>
            <a:r>
              <a:rPr lang="es-ES_tradnl" sz="4000" dirty="0" smtClean="0"/>
              <a:t> role of “</a:t>
            </a:r>
            <a:r>
              <a:rPr lang="es-ES_tradnl" sz="4000" dirty="0" err="1" smtClean="0"/>
              <a:t>choice</a:t>
            </a:r>
            <a:r>
              <a:rPr lang="es-ES_tradnl" sz="4000" dirty="0" smtClean="0"/>
              <a:t>” in </a:t>
            </a:r>
            <a:r>
              <a:rPr lang="es-ES_tradnl" sz="4000" dirty="0" err="1" smtClean="0"/>
              <a:t>mobility</a:t>
            </a:r>
            <a:r>
              <a:rPr lang="es-ES_tradnl" sz="4000" dirty="0" smtClean="0"/>
              <a:t> and </a:t>
            </a:r>
            <a:r>
              <a:rPr lang="es-ES_tradnl" sz="4000" dirty="0" err="1" smtClean="0"/>
              <a:t>reproduction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685800"/>
            <a:ext cx="8731249" cy="4203700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>
                <a:latin typeface="Arial Black"/>
                <a:cs typeface="Arial Black"/>
              </a:rPr>
              <a:t>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view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produces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families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will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make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based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</a:t>
            </a:r>
            <a:r>
              <a:rPr lang="es-ES_tradnl" dirty="0" smtClean="0">
                <a:latin typeface="Arial Black"/>
                <a:cs typeface="Arial Black"/>
              </a:rPr>
              <a:t> performance in </a:t>
            </a:r>
            <a:r>
              <a:rPr lang="es-ES_tradnl" dirty="0" err="1" smtClean="0">
                <a:latin typeface="Arial Black"/>
                <a:cs typeface="Arial Black"/>
              </a:rPr>
              <a:t>school</a:t>
            </a:r>
            <a:r>
              <a:rPr lang="es-ES_tradnl" dirty="0" smtClean="0">
                <a:latin typeface="Arial Black"/>
                <a:cs typeface="Arial Black"/>
              </a:rPr>
              <a:t>—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from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different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families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same</a:t>
            </a:r>
            <a:r>
              <a:rPr lang="es-ES_tradnl" dirty="0" smtClean="0">
                <a:latin typeface="Arial Black"/>
                <a:cs typeface="Arial Black"/>
              </a:rPr>
              <a:t> performance </a:t>
            </a:r>
            <a:r>
              <a:rPr lang="es-ES_tradnl" dirty="0" err="1" smtClean="0">
                <a:latin typeface="Arial Black"/>
                <a:cs typeface="Arial Black"/>
              </a:rPr>
              <a:t>will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make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same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/ 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When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completing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will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make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same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based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performance, </a:t>
            </a:r>
            <a:r>
              <a:rPr lang="es-ES_tradnl" dirty="0" err="1" smtClean="0">
                <a:latin typeface="Arial Black"/>
                <a:cs typeface="Arial Black"/>
              </a:rPr>
              <a:t>not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SES.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But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reproduction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view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such</a:t>
            </a:r>
            <a:r>
              <a:rPr lang="es-ES_tradnl" dirty="0" smtClean="0">
                <a:latin typeface="Arial Black"/>
                <a:cs typeface="Arial Black"/>
              </a:rPr>
              <a:t> “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” are </a:t>
            </a:r>
            <a:r>
              <a:rPr lang="es-ES_tradnl" dirty="0" err="1" smtClean="0">
                <a:latin typeface="Arial Black"/>
                <a:cs typeface="Arial Black"/>
              </a:rPr>
              <a:t>considerably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defined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’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background</a:t>
            </a:r>
            <a:r>
              <a:rPr lang="es-ES_tradnl" dirty="0" smtClean="0">
                <a:latin typeface="Arial Black"/>
                <a:cs typeface="Arial Black"/>
              </a:rPr>
              <a:t>—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parents</a:t>
            </a:r>
            <a:r>
              <a:rPr lang="es-ES_tradnl" dirty="0" smtClean="0">
                <a:latin typeface="Arial Black"/>
                <a:cs typeface="Arial Black"/>
              </a:rPr>
              <a:t>’ </a:t>
            </a:r>
            <a:r>
              <a:rPr lang="es-ES_tradnl" dirty="0" err="1" smtClean="0">
                <a:latin typeface="Arial Black"/>
                <a:cs typeface="Arial Black"/>
              </a:rPr>
              <a:t>occupations</a:t>
            </a:r>
            <a:r>
              <a:rPr lang="es-ES_tradnl" dirty="0" smtClean="0">
                <a:latin typeface="Arial Black"/>
                <a:cs typeface="Arial Black"/>
              </a:rPr>
              <a:t>—and </a:t>
            </a:r>
            <a:r>
              <a:rPr lang="es-ES_tradnl" dirty="0" err="1" smtClean="0">
                <a:latin typeface="Arial Black"/>
                <a:cs typeface="Arial Black"/>
              </a:rPr>
              <a:t>by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fellow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circle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friends</a:t>
            </a:r>
            <a:r>
              <a:rPr lang="es-ES_tradnl" dirty="0" smtClean="0">
                <a:latin typeface="Arial Black"/>
                <a:cs typeface="Arial Black"/>
              </a:rPr>
              <a:t> (</a:t>
            </a:r>
            <a:r>
              <a:rPr lang="es-ES_tradnl" dirty="0">
                <a:latin typeface="Arial Black"/>
                <a:cs typeface="Arial Black"/>
              </a:rPr>
              <a:t>peer </a:t>
            </a:r>
            <a:r>
              <a:rPr lang="es-ES_tradnl" dirty="0" err="1">
                <a:latin typeface="Arial Black"/>
                <a:cs typeface="Arial Black"/>
              </a:rPr>
              <a:t>influence</a:t>
            </a:r>
            <a:r>
              <a:rPr lang="es-ES_tradnl" dirty="0" smtClean="0">
                <a:latin typeface="Arial Black"/>
                <a:cs typeface="Arial Black"/>
              </a:rPr>
              <a:t>), as </a:t>
            </a:r>
            <a:r>
              <a:rPr lang="es-ES_tradnl" dirty="0" err="1" smtClean="0">
                <a:latin typeface="Arial Black"/>
                <a:cs typeface="Arial Black"/>
              </a:rPr>
              <a:t>well</a:t>
            </a:r>
            <a:r>
              <a:rPr lang="es-ES_tradnl" dirty="0" smtClean="0">
                <a:latin typeface="Arial Black"/>
                <a:cs typeface="Arial Black"/>
              </a:rPr>
              <a:t> as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staff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attend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who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have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own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expectations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from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background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from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different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ethnic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groups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21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err="1" smtClean="0"/>
              <a:t>What</a:t>
            </a:r>
            <a:r>
              <a:rPr lang="es-ES_tradnl" sz="4000" dirty="0" smtClean="0"/>
              <a:t> do </a:t>
            </a:r>
            <a:r>
              <a:rPr lang="es-ES_tradnl" sz="4000" dirty="0" err="1" smtClean="0"/>
              <a:t>we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know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empirically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about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these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relationships</a:t>
            </a:r>
            <a:r>
              <a:rPr lang="es-ES_tradnl" sz="4000" dirty="0" smtClean="0"/>
              <a:t>?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685799"/>
            <a:ext cx="8651875" cy="4092575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 smtClean="0">
                <a:latin typeface="Arial Black"/>
                <a:cs typeface="Arial Black"/>
              </a:rPr>
              <a:t>1. </a:t>
            </a:r>
            <a:r>
              <a:rPr lang="es-ES_tradnl" dirty="0" err="1" smtClean="0">
                <a:latin typeface="Arial Black"/>
                <a:cs typeface="Arial Black"/>
              </a:rPr>
              <a:t>We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know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larger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divisions</a:t>
            </a:r>
            <a:r>
              <a:rPr lang="es-ES_tradnl" dirty="0" smtClean="0">
                <a:latin typeface="Arial Black"/>
                <a:cs typeface="Arial Black"/>
              </a:rPr>
              <a:t> in a country (more </a:t>
            </a:r>
            <a:r>
              <a:rPr lang="es-ES_tradnl" dirty="0" err="1" smtClean="0">
                <a:latin typeface="Arial Black"/>
                <a:cs typeface="Arial Black"/>
              </a:rPr>
              <a:t>unequal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income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distribution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example</a:t>
            </a:r>
            <a:r>
              <a:rPr lang="es-ES_tradnl" dirty="0" smtClean="0">
                <a:latin typeface="Arial Black"/>
                <a:cs typeface="Arial Black"/>
              </a:rPr>
              <a:t>),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more </a:t>
            </a:r>
            <a:r>
              <a:rPr lang="es-ES_tradnl" dirty="0" err="1" smtClean="0">
                <a:latin typeface="Arial Black"/>
                <a:cs typeface="Arial Black"/>
              </a:rPr>
              <a:t>important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student’s</a:t>
            </a:r>
            <a:r>
              <a:rPr lang="es-ES_tradnl" dirty="0" smtClean="0">
                <a:latin typeface="Arial Black"/>
                <a:cs typeface="Arial Black"/>
              </a:rPr>
              <a:t> SES in </a:t>
            </a:r>
            <a:r>
              <a:rPr lang="es-ES_tradnl" dirty="0" err="1" smtClean="0">
                <a:latin typeface="Arial Black"/>
                <a:cs typeface="Arial Black"/>
              </a:rPr>
              <a:t>determining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attainment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>
                <a:latin typeface="Arial Black"/>
                <a:cs typeface="Arial Black"/>
              </a:rPr>
              <a:t>W</a:t>
            </a:r>
            <a:r>
              <a:rPr lang="es-ES_tradnl" dirty="0" err="1" smtClean="0">
                <a:latin typeface="Arial Black"/>
                <a:cs typeface="Arial Black"/>
              </a:rPr>
              <a:t>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know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that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>
                <a:latin typeface="Arial Black"/>
                <a:cs typeface="Arial Black"/>
              </a:rPr>
              <a:t>similar </a:t>
            </a:r>
            <a:r>
              <a:rPr lang="es-ES_tradnl" dirty="0" err="1">
                <a:latin typeface="Arial Black"/>
                <a:cs typeface="Arial Black"/>
              </a:rPr>
              <a:t>academic</a:t>
            </a:r>
            <a:r>
              <a:rPr lang="es-ES_tradnl" dirty="0">
                <a:latin typeface="Arial Black"/>
                <a:cs typeface="Arial Black"/>
              </a:rPr>
              <a:t> performance (and </a:t>
            </a:r>
            <a:r>
              <a:rPr lang="es-ES_tradnl" dirty="0" err="1">
                <a:latin typeface="Arial Black"/>
                <a:cs typeface="Arial Black"/>
              </a:rPr>
              <a:t>their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families</a:t>
            </a:r>
            <a:r>
              <a:rPr lang="es-ES_tradnl" dirty="0">
                <a:latin typeface="Arial Black"/>
                <a:cs typeface="Arial Black"/>
              </a:rPr>
              <a:t>) </a:t>
            </a:r>
            <a:r>
              <a:rPr lang="es-ES_tradnl" dirty="0" err="1">
                <a:latin typeface="Arial Black"/>
                <a:cs typeface="Arial Black"/>
              </a:rPr>
              <a:t>make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very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different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educational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smtClean="0">
                <a:latin typeface="Arial Black"/>
                <a:cs typeface="Arial Black"/>
              </a:rPr>
              <a:t>and </a:t>
            </a:r>
            <a:r>
              <a:rPr lang="es-ES_tradnl" dirty="0" err="1">
                <a:latin typeface="Arial Black"/>
                <a:cs typeface="Arial Black"/>
              </a:rPr>
              <a:t>job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related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SES, </a:t>
            </a:r>
            <a:r>
              <a:rPr lang="es-ES_tradnl" dirty="0" err="1">
                <a:latin typeface="Arial Black"/>
                <a:cs typeface="Arial Black"/>
              </a:rPr>
              <a:t>for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many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reasons</a:t>
            </a:r>
            <a:r>
              <a:rPr lang="es-ES_tradnl" dirty="0" smtClean="0">
                <a:latin typeface="Arial Black"/>
                <a:cs typeface="Arial Black"/>
              </a:rPr>
              <a:t>—</a:t>
            </a:r>
            <a:r>
              <a:rPr lang="es-ES_tradnl" dirty="0" err="1" smtClean="0">
                <a:latin typeface="Arial Black"/>
                <a:cs typeface="Arial Black"/>
              </a:rPr>
              <a:t>different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aspirations</a:t>
            </a:r>
            <a:r>
              <a:rPr lang="es-ES_tradnl" dirty="0">
                <a:latin typeface="Arial Black"/>
                <a:cs typeface="Arial Black"/>
              </a:rPr>
              <a:t> and </a:t>
            </a:r>
            <a:r>
              <a:rPr lang="es-ES_tradnl" dirty="0" err="1">
                <a:latin typeface="Arial Black"/>
                <a:cs typeface="Arial Black"/>
              </a:rPr>
              <a:t>expectations</a:t>
            </a:r>
            <a:r>
              <a:rPr lang="es-ES_tradnl" dirty="0">
                <a:latin typeface="Arial Black"/>
                <a:cs typeface="Arial Black"/>
              </a:rPr>
              <a:t>, peer </a:t>
            </a:r>
            <a:r>
              <a:rPr lang="es-ES_tradnl" dirty="0" err="1">
                <a:latin typeface="Arial Black"/>
                <a:cs typeface="Arial Black"/>
              </a:rPr>
              <a:t>behavior</a:t>
            </a:r>
            <a:r>
              <a:rPr lang="es-ES_tradnl" dirty="0">
                <a:latin typeface="Arial Black"/>
                <a:cs typeface="Arial Black"/>
              </a:rPr>
              <a:t>, </a:t>
            </a:r>
            <a:r>
              <a:rPr lang="es-ES_tradnl" dirty="0" err="1">
                <a:latin typeface="Arial Black"/>
                <a:cs typeface="Arial Black"/>
              </a:rPr>
              <a:t>school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expectations</a:t>
            </a:r>
            <a:r>
              <a:rPr lang="es-ES_tradnl" dirty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etc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all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related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2. </a:t>
            </a:r>
            <a:r>
              <a:rPr lang="es-ES_tradnl" dirty="0" err="1" smtClean="0">
                <a:latin typeface="Arial Black"/>
                <a:cs typeface="Arial Black"/>
              </a:rPr>
              <a:t>We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know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as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expand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value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decline </a:t>
            </a:r>
            <a:r>
              <a:rPr lang="es-ES_tradnl" dirty="0" err="1" smtClean="0">
                <a:latin typeface="Arial Black"/>
                <a:cs typeface="Arial Black"/>
              </a:rPr>
              <a:t>relative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value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levels</a:t>
            </a:r>
            <a:r>
              <a:rPr lang="es-ES_tradnl" dirty="0" smtClean="0">
                <a:latin typeface="Arial Black"/>
                <a:cs typeface="Arial Black"/>
              </a:rPr>
              <a:t>. 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3. </a:t>
            </a:r>
            <a:r>
              <a:rPr lang="es-ES_tradnl" dirty="0" err="1" smtClean="0">
                <a:latin typeface="Arial Black"/>
                <a:cs typeface="Arial Black"/>
              </a:rPr>
              <a:t>We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know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attained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generally</a:t>
            </a:r>
            <a:r>
              <a:rPr lang="es-ES_tradnl" dirty="0" smtClean="0">
                <a:latin typeface="Arial Black"/>
                <a:cs typeface="Arial Black"/>
              </a:rPr>
              <a:t> more </a:t>
            </a:r>
            <a:r>
              <a:rPr lang="es-ES_tradnl" dirty="0" err="1" smtClean="0">
                <a:latin typeface="Arial Black"/>
                <a:cs typeface="Arial Black"/>
              </a:rPr>
              <a:t>important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determining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earnings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test score of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given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4. </a:t>
            </a:r>
            <a:r>
              <a:rPr lang="es-ES_tradnl" dirty="0" err="1" smtClean="0">
                <a:latin typeface="Arial Black"/>
                <a:cs typeface="Arial Black"/>
              </a:rPr>
              <a:t>We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know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usually</a:t>
            </a:r>
            <a:r>
              <a:rPr lang="es-ES_tradnl" dirty="0" smtClean="0">
                <a:latin typeface="Arial Black"/>
                <a:cs typeface="Arial Black"/>
              </a:rPr>
              <a:t> more </a:t>
            </a:r>
            <a:r>
              <a:rPr lang="es-ES_tradnl" dirty="0" err="1" smtClean="0">
                <a:latin typeface="Arial Black"/>
                <a:cs typeface="Arial Black"/>
              </a:rPr>
              <a:t>important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performance in </a:t>
            </a:r>
            <a:r>
              <a:rPr lang="es-ES_tradnl" dirty="0" err="1" smtClean="0">
                <a:latin typeface="Arial Black"/>
                <a:cs typeface="Arial Black"/>
              </a:rPr>
              <a:t>determining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rewards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those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same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because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social capital </a:t>
            </a:r>
            <a:r>
              <a:rPr lang="es-ES_tradnl" dirty="0" err="1" smtClean="0">
                <a:latin typeface="Arial Black"/>
                <a:cs typeface="Arial Black"/>
              </a:rPr>
              <a:t>associated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087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731125" cy="1600200"/>
          </a:xfrm>
        </p:spPr>
        <p:txBody>
          <a:bodyPr>
            <a:normAutofit/>
          </a:bodyPr>
          <a:lstStyle/>
          <a:p>
            <a:r>
              <a:rPr lang="es-ES_tradnl" sz="4000" dirty="0" err="1" smtClean="0"/>
              <a:t>Does</a:t>
            </a:r>
            <a:r>
              <a:rPr lang="es-ES_tradnl" sz="4000" dirty="0" smtClean="0"/>
              <a:t> formal </a:t>
            </a:r>
            <a:r>
              <a:rPr lang="es-ES_tradnl" sz="4000" dirty="0" err="1" smtClean="0"/>
              <a:t>education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intentionally</a:t>
            </a:r>
            <a:r>
              <a:rPr lang="es-ES_tradnl" sz="4000" dirty="0" smtClean="0"/>
              <a:t> reproduce social </a:t>
            </a:r>
            <a:r>
              <a:rPr lang="es-ES_tradnl" sz="4000" dirty="0" err="1" smtClean="0"/>
              <a:t>class</a:t>
            </a:r>
            <a:r>
              <a:rPr lang="es-ES_tradnl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685799"/>
            <a:ext cx="8905875" cy="4156075"/>
          </a:xfrm>
        </p:spPr>
        <p:txBody>
          <a:bodyPr>
            <a:normAutofit fontScale="70000" lnSpcReduction="20000"/>
          </a:bodyPr>
          <a:lstStyle/>
          <a:p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intends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give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young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people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tools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become</a:t>
            </a:r>
            <a:r>
              <a:rPr lang="es-ES_tradnl" dirty="0" smtClean="0">
                <a:latin typeface="Arial Black"/>
                <a:cs typeface="Arial Black"/>
              </a:rPr>
              <a:t> more “</a:t>
            </a:r>
            <a:r>
              <a:rPr lang="es-ES_tradnl" dirty="0" err="1" smtClean="0">
                <a:latin typeface="Arial Black"/>
                <a:cs typeface="Arial Black"/>
              </a:rPr>
              <a:t>effective</a:t>
            </a:r>
            <a:r>
              <a:rPr lang="es-ES_tradnl" dirty="0" smtClean="0">
                <a:latin typeface="Arial Black"/>
                <a:cs typeface="Arial Black"/>
              </a:rPr>
              <a:t>” </a:t>
            </a:r>
            <a:r>
              <a:rPr lang="es-ES_tradnl" dirty="0" err="1" smtClean="0">
                <a:latin typeface="Arial Black"/>
                <a:cs typeface="Arial Black"/>
              </a:rPr>
              <a:t>members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societies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But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</a:t>
            </a:r>
            <a:r>
              <a:rPr lang="es-ES_tradnl" dirty="0" err="1" smtClean="0">
                <a:latin typeface="Arial Black"/>
                <a:cs typeface="Arial Black"/>
              </a:rPr>
              <a:t>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has a </a:t>
            </a:r>
            <a:r>
              <a:rPr lang="es-ES_tradnl" dirty="0" err="1" smtClean="0">
                <a:latin typeface="Arial Black"/>
                <a:cs typeface="Arial Black"/>
              </a:rPr>
              <a:t>side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effect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convincing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youth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families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whatever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happens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them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own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making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It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therefore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shifts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responsibility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failure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society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individual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even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though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organized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reward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those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already</a:t>
            </a:r>
            <a:r>
              <a:rPr lang="es-ES_tradnl" dirty="0" smtClean="0">
                <a:latin typeface="Arial Black"/>
                <a:cs typeface="Arial Black"/>
              </a:rPr>
              <a:t> come </a:t>
            </a:r>
            <a:r>
              <a:rPr lang="es-ES_tradnl" dirty="0" err="1" smtClean="0">
                <a:latin typeface="Arial Black"/>
                <a:cs typeface="Arial Black"/>
              </a:rPr>
              <a:t>prepared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perform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well</a:t>
            </a:r>
            <a:r>
              <a:rPr lang="es-ES_tradnl" dirty="0" smtClean="0">
                <a:latin typeface="Arial Black"/>
                <a:cs typeface="Arial Black"/>
              </a:rPr>
              <a:t>. 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also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not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organized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influence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against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current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structure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It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therefore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tends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not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“</a:t>
            </a:r>
            <a:r>
              <a:rPr lang="es-ES_tradnl" dirty="0" err="1" smtClean="0">
                <a:latin typeface="Arial Black"/>
                <a:cs typeface="Arial Black"/>
              </a:rPr>
              <a:t>compensate</a:t>
            </a:r>
            <a:r>
              <a:rPr lang="es-ES_tradnl" dirty="0" smtClean="0">
                <a:latin typeface="Arial Black"/>
                <a:cs typeface="Arial Black"/>
              </a:rPr>
              <a:t>”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differences</a:t>
            </a:r>
            <a:r>
              <a:rPr lang="es-ES_tradnl" dirty="0" smtClean="0">
                <a:latin typeface="Arial Black"/>
                <a:cs typeface="Arial Black"/>
              </a:rPr>
              <a:t> in performance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bring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from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background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It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also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tends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support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made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basis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families</a:t>
            </a:r>
            <a:r>
              <a:rPr lang="es-ES_tradnl" dirty="0" smtClean="0">
                <a:latin typeface="Arial Black"/>
                <a:cs typeface="Arial Black"/>
              </a:rPr>
              <a:t>’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even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though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those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not</a:t>
            </a:r>
            <a:r>
              <a:rPr lang="es-ES_tradnl" dirty="0" smtClean="0">
                <a:latin typeface="Arial Black"/>
                <a:cs typeface="Arial Black"/>
              </a:rPr>
              <a:t> be </a:t>
            </a:r>
            <a:r>
              <a:rPr lang="es-ES_tradnl" dirty="0" err="1" smtClean="0">
                <a:latin typeface="Arial Black"/>
                <a:cs typeface="Arial Black"/>
              </a:rPr>
              <a:t>consistent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’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performance. 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335780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err="1" smtClean="0"/>
              <a:t>What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does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this</a:t>
            </a:r>
            <a:r>
              <a:rPr lang="es-ES_tradnl" sz="4000" dirty="0" smtClean="0"/>
              <a:t> mean </a:t>
            </a:r>
            <a:r>
              <a:rPr lang="es-ES_tradnl" sz="4000" dirty="0" err="1" smtClean="0"/>
              <a:t>for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educational</a:t>
            </a:r>
            <a:r>
              <a:rPr lang="es-ES_tradnl" sz="4000" dirty="0" smtClean="0"/>
              <a:t> and social </a:t>
            </a:r>
            <a:r>
              <a:rPr lang="es-ES_tradnl" sz="4000" dirty="0" err="1" smtClean="0"/>
              <a:t>policy</a:t>
            </a:r>
            <a:r>
              <a:rPr lang="es-ES_tradnl" sz="4000" dirty="0" smtClean="0"/>
              <a:t>?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685800"/>
            <a:ext cx="8667749" cy="4203700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err="1" smtClean="0">
                <a:latin typeface="Arial Black"/>
                <a:cs typeface="Arial Black"/>
              </a:rPr>
              <a:t>There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evidence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can </a:t>
            </a:r>
            <a:r>
              <a:rPr lang="es-ES_tradnl" dirty="0" err="1" smtClean="0">
                <a:latin typeface="Arial Black"/>
                <a:cs typeface="Arial Black"/>
              </a:rPr>
              <a:t>contribute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and social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But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also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evidence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, as a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enabler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structurally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limited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location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within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societies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even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democratic</a:t>
            </a:r>
            <a:r>
              <a:rPr lang="es-ES_tradnl" dirty="0" smtClean="0">
                <a:latin typeface="Arial Black"/>
                <a:cs typeface="Arial Black"/>
              </a:rPr>
              <a:t>, are </a:t>
            </a:r>
            <a:r>
              <a:rPr lang="es-ES_tradnl" dirty="0" err="1" smtClean="0">
                <a:latin typeface="Arial Black"/>
                <a:cs typeface="Arial Black"/>
              </a:rPr>
              <a:t>likely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organize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smtClean="0">
                <a:latin typeface="Arial Black"/>
                <a:cs typeface="Arial Black"/>
              </a:rPr>
              <a:t>and </a:t>
            </a:r>
            <a:r>
              <a:rPr lang="es-ES_tradnl" dirty="0" err="1" smtClean="0">
                <a:latin typeface="Arial Black"/>
                <a:cs typeface="Arial Black"/>
              </a:rPr>
              <a:t>finance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so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likely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be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optimal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This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means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S</a:t>
            </a:r>
            <a:r>
              <a:rPr lang="es-ES_tradnl" dirty="0" err="1" smtClean="0">
                <a:latin typeface="Arial Black"/>
                <a:cs typeface="Arial Black"/>
              </a:rPr>
              <a:t>tate</a:t>
            </a:r>
            <a:r>
              <a:rPr lang="es-ES_tradnl" dirty="0" smtClean="0">
                <a:latin typeface="Arial Black"/>
                <a:cs typeface="Arial Black"/>
              </a:rPr>
              <a:t> has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take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proactive</a:t>
            </a:r>
            <a:r>
              <a:rPr lang="es-ES_tradnl" dirty="0" smtClean="0">
                <a:latin typeface="Arial Black"/>
                <a:cs typeface="Arial Black"/>
              </a:rPr>
              <a:t> role in </a:t>
            </a:r>
            <a:r>
              <a:rPr lang="es-ES_tradnl" dirty="0" err="1" smtClean="0">
                <a:latin typeface="Arial Black"/>
                <a:cs typeface="Arial Black"/>
              </a:rPr>
              <a:t>order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combat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own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race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ethnic</a:t>
            </a:r>
            <a:r>
              <a:rPr lang="es-ES_tradnl" dirty="0" smtClean="0">
                <a:latin typeface="Arial Black"/>
                <a:cs typeface="Arial Black"/>
              </a:rPr>
              <a:t>, and </a:t>
            </a:r>
            <a:r>
              <a:rPr lang="es-ES_tradnl" dirty="0" err="1" smtClean="0">
                <a:latin typeface="Arial Black"/>
                <a:cs typeface="Arial Black"/>
              </a:rPr>
              <a:t>gender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bias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provision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training of </a:t>
            </a:r>
            <a:r>
              <a:rPr lang="es-ES_tradnl" dirty="0" err="1" smtClean="0">
                <a:latin typeface="Arial Black"/>
                <a:cs typeface="Arial Black"/>
              </a:rPr>
              <a:t>teachers</a:t>
            </a:r>
            <a:r>
              <a:rPr lang="es-ES_tradnl" dirty="0" smtClean="0">
                <a:latin typeface="Arial Black"/>
                <a:cs typeface="Arial Black"/>
              </a:rPr>
              <a:t>, and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advisement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occupational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choices</a:t>
            </a:r>
            <a:r>
              <a:rPr lang="es-ES_tradnl" dirty="0" smtClean="0">
                <a:latin typeface="Arial Black"/>
                <a:cs typeface="Arial Black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443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err="1"/>
              <a:t>What</a:t>
            </a:r>
            <a:r>
              <a:rPr lang="es-ES_tradnl" sz="4000" dirty="0"/>
              <a:t> </a:t>
            </a:r>
            <a:r>
              <a:rPr lang="es-ES_tradnl" sz="4000" dirty="0" err="1"/>
              <a:t>does</a:t>
            </a:r>
            <a:r>
              <a:rPr lang="es-ES_tradnl" sz="4000" dirty="0"/>
              <a:t> </a:t>
            </a:r>
            <a:r>
              <a:rPr lang="es-ES_tradnl" sz="4000" dirty="0" err="1"/>
              <a:t>this</a:t>
            </a:r>
            <a:r>
              <a:rPr lang="es-ES_tradnl" sz="4000" dirty="0"/>
              <a:t> mean </a:t>
            </a:r>
            <a:r>
              <a:rPr lang="es-ES_tradnl" sz="4000" dirty="0" err="1"/>
              <a:t>for</a:t>
            </a:r>
            <a:r>
              <a:rPr lang="es-ES_tradnl" sz="4000" dirty="0"/>
              <a:t> </a:t>
            </a:r>
            <a:r>
              <a:rPr lang="es-ES_tradnl" sz="4000" dirty="0" err="1"/>
              <a:t>educational</a:t>
            </a:r>
            <a:r>
              <a:rPr lang="es-ES_tradnl" sz="4000" dirty="0"/>
              <a:t> and social </a:t>
            </a:r>
            <a:r>
              <a:rPr lang="es-ES_tradnl" sz="4000" dirty="0" err="1"/>
              <a:t>policy</a:t>
            </a:r>
            <a:r>
              <a:rPr lang="es-ES_tradnl" sz="40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685799"/>
            <a:ext cx="8731249" cy="4124325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err="1" smtClean="0">
                <a:latin typeface="Arial Black"/>
                <a:cs typeface="Arial Black"/>
              </a:rPr>
              <a:t>Implementing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proactive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State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policy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equal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opportunity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not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>
                <a:latin typeface="Arial Black"/>
                <a:cs typeface="Arial Black"/>
              </a:rPr>
              <a:t>simple, </a:t>
            </a:r>
            <a:r>
              <a:rPr lang="es-ES_tradnl" dirty="0" err="1">
                <a:latin typeface="Arial Black"/>
                <a:cs typeface="Arial Black"/>
              </a:rPr>
              <a:t>because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when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the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State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does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this</a:t>
            </a:r>
            <a:r>
              <a:rPr lang="es-ES_tradnl" dirty="0">
                <a:latin typeface="Arial Black"/>
                <a:cs typeface="Arial Black"/>
              </a:rPr>
              <a:t>, </a:t>
            </a:r>
            <a:r>
              <a:rPr lang="es-ES_tradnl" dirty="0" err="1">
                <a:latin typeface="Arial Black"/>
                <a:cs typeface="Arial Black"/>
              </a:rPr>
              <a:t>higher</a:t>
            </a:r>
            <a:r>
              <a:rPr lang="es-ES_tradnl" dirty="0">
                <a:latin typeface="Arial Black"/>
                <a:cs typeface="Arial Black"/>
              </a:rPr>
              <a:t> social </a:t>
            </a:r>
            <a:r>
              <a:rPr lang="es-ES_tradnl" dirty="0" err="1">
                <a:latin typeface="Arial Black"/>
                <a:cs typeface="Arial Black"/>
              </a:rPr>
              <a:t>class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parents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have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options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for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their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children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to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attend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alternative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smtClean="0">
                <a:latin typeface="Arial Black"/>
                <a:cs typeface="Arial Black"/>
              </a:rPr>
              <a:t>(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cost</a:t>
            </a:r>
            <a:r>
              <a:rPr lang="es-ES_tradnl" dirty="0" smtClean="0">
                <a:latin typeface="Arial Black"/>
                <a:cs typeface="Arial Black"/>
              </a:rPr>
              <a:t>) </a:t>
            </a:r>
            <a:r>
              <a:rPr lang="es-ES_tradnl" dirty="0" err="1" smtClean="0">
                <a:latin typeface="Arial Black"/>
                <a:cs typeface="Arial Black"/>
              </a:rPr>
              <a:t>private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educational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options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that</a:t>
            </a:r>
            <a:r>
              <a:rPr lang="es-ES_tradnl" dirty="0">
                <a:latin typeface="Arial Black"/>
                <a:cs typeface="Arial Black"/>
              </a:rPr>
              <a:t> can be </a:t>
            </a:r>
            <a:r>
              <a:rPr lang="es-ES_tradnl" dirty="0" err="1">
                <a:latin typeface="Arial Black"/>
                <a:cs typeface="Arial Black"/>
              </a:rPr>
              <a:t>organized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to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provide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even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better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access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to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universities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good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jobs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>
                <a:latin typeface="Arial Black"/>
                <a:cs typeface="Arial Black"/>
              </a:rPr>
              <a:t>and </a:t>
            </a:r>
            <a:r>
              <a:rPr lang="es-ES_tradnl" dirty="0" err="1">
                <a:latin typeface="Arial Black"/>
                <a:cs typeface="Arial Black"/>
              </a:rPr>
              <a:t>higher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incomes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State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then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must</a:t>
            </a:r>
            <a:r>
              <a:rPr lang="es-ES_tradnl" dirty="0" smtClean="0">
                <a:latin typeface="Arial Black"/>
                <a:cs typeface="Arial Black"/>
              </a:rPr>
              <a:t> be </a:t>
            </a:r>
            <a:r>
              <a:rPr lang="es-ES_tradnl" dirty="0" err="1" smtClean="0">
                <a:latin typeface="Arial Black"/>
                <a:cs typeface="Arial Black"/>
              </a:rPr>
              <a:t>prepared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be in </a:t>
            </a:r>
            <a:r>
              <a:rPr lang="es-ES_tradnl" dirty="0" err="1" smtClean="0">
                <a:latin typeface="Arial Black"/>
                <a:cs typeface="Arial Black"/>
              </a:rPr>
              <a:t>constant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financial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competition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own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upper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middle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classes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provide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quality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opportunities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children</a:t>
            </a:r>
            <a:r>
              <a:rPr lang="es-ES_tradnl" dirty="0" smtClean="0">
                <a:latin typeface="Arial Black"/>
                <a:cs typeface="Arial Black"/>
              </a:rPr>
              <a:t>, and, in </a:t>
            </a:r>
            <a:r>
              <a:rPr lang="es-ES_tradnl" dirty="0" err="1" smtClean="0">
                <a:latin typeface="Arial Black"/>
                <a:cs typeface="Arial Black"/>
              </a:rPr>
              <a:t>addition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provide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information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changes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family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perceptions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job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income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possibilities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  <a:endParaRPr lang="es-ES_tradnl" dirty="0">
              <a:latin typeface="Arial Black"/>
              <a:cs typeface="Arial Black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91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Alternative</a:t>
            </a:r>
            <a:r>
              <a:rPr lang="es-ES_tradnl" dirty="0" smtClean="0"/>
              <a:t> </a:t>
            </a:r>
            <a:r>
              <a:rPr lang="es-ES_tradnl" dirty="0" err="1" smtClean="0"/>
              <a:t>Views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Issue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685800"/>
            <a:ext cx="7953375" cy="3886200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>
                <a:latin typeface="Arial Black"/>
                <a:cs typeface="Arial Black"/>
              </a:rPr>
              <a:t>One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way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thinking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about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and social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vehicle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society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organizes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equalize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opportunity</a:t>
            </a:r>
            <a:r>
              <a:rPr lang="es-ES_tradnl" dirty="0" smtClean="0">
                <a:latin typeface="Arial Black"/>
                <a:cs typeface="Arial Black"/>
              </a:rPr>
              <a:t>. </a:t>
            </a:r>
            <a:r>
              <a:rPr lang="es-ES_tradnl" dirty="0" err="1" smtClean="0">
                <a:latin typeface="Arial Black"/>
                <a:cs typeface="Arial Black"/>
              </a:rPr>
              <a:t>It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intended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allow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bright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young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people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reach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positions in </a:t>
            </a:r>
            <a:r>
              <a:rPr lang="es-ES_tradnl" dirty="0" err="1" smtClean="0">
                <a:latin typeface="Arial Black"/>
                <a:cs typeface="Arial Black"/>
              </a:rPr>
              <a:t>society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Another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view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organized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i="1" dirty="0" smtClean="0">
                <a:latin typeface="Arial Black"/>
                <a:cs typeface="Arial Black"/>
              </a:rPr>
              <a:t>reproduce </a:t>
            </a:r>
            <a:r>
              <a:rPr lang="es-ES_tradnl" i="1" dirty="0" err="1" smtClean="0">
                <a:latin typeface="Arial Black"/>
                <a:cs typeface="Arial Black"/>
              </a:rPr>
              <a:t>inequality</a:t>
            </a:r>
            <a:r>
              <a:rPr lang="es-ES_tradnl" i="1" dirty="0" smtClean="0">
                <a:latin typeface="Arial Black"/>
                <a:cs typeface="Arial Black"/>
              </a:rPr>
              <a:t>—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designed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appear</a:t>
            </a:r>
            <a:r>
              <a:rPr lang="es-ES_tradnl" dirty="0" smtClean="0">
                <a:latin typeface="Arial Black"/>
                <a:cs typeface="Arial Black"/>
              </a:rPr>
              <a:t> neutral </a:t>
            </a:r>
            <a:r>
              <a:rPr lang="es-ES_tradnl" dirty="0" err="1" smtClean="0">
                <a:latin typeface="Arial Black"/>
                <a:cs typeface="Arial Black"/>
              </a:rPr>
              <a:t>but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distinctly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favors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children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from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familes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  <a:endParaRPr lang="es-ES_tradnl" i="1" dirty="0" smtClean="0">
              <a:latin typeface="Arial Black"/>
              <a:cs typeface="Arial Black"/>
            </a:endParaRPr>
          </a:p>
          <a:p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80185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Expected</a:t>
            </a:r>
            <a:r>
              <a:rPr lang="es-ES_tradnl" dirty="0" smtClean="0"/>
              <a:t> </a:t>
            </a:r>
            <a:r>
              <a:rPr lang="es-ES_tradnl" dirty="0" err="1" smtClean="0"/>
              <a:t>Results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905750" cy="4203700"/>
          </a:xfrm>
        </p:spPr>
        <p:txBody>
          <a:bodyPr/>
          <a:lstStyle/>
          <a:p>
            <a:r>
              <a:rPr lang="es-ES_tradnl" dirty="0" smtClean="0">
                <a:latin typeface="Arial Black"/>
                <a:cs typeface="Arial Black"/>
              </a:rPr>
              <a:t>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first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view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we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would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expect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considerable </a:t>
            </a:r>
            <a:r>
              <a:rPr lang="es-ES_tradnl" dirty="0" err="1" smtClean="0">
                <a:latin typeface="Arial Black"/>
                <a:cs typeface="Arial Black"/>
              </a:rPr>
              <a:t>upward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downward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intergenerational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school</a:t>
            </a:r>
            <a:r>
              <a:rPr lang="es-ES_tradnl" dirty="0" smtClean="0">
                <a:latin typeface="Arial Black"/>
                <a:cs typeface="Arial Black"/>
              </a:rPr>
              <a:t>—</a:t>
            </a:r>
            <a:r>
              <a:rPr lang="es-ES_tradnl" dirty="0" err="1" smtClean="0">
                <a:latin typeface="Arial Black"/>
                <a:cs typeface="Arial Black"/>
              </a:rPr>
              <a:t>much</a:t>
            </a:r>
            <a:r>
              <a:rPr lang="es-ES_tradnl" dirty="0" smtClean="0">
                <a:latin typeface="Arial Black"/>
                <a:cs typeface="Arial Black"/>
              </a:rPr>
              <a:t> “</a:t>
            </a:r>
            <a:r>
              <a:rPr lang="es-ES_tradnl" dirty="0" err="1" smtClean="0">
                <a:latin typeface="Arial Black"/>
                <a:cs typeface="Arial Black"/>
              </a:rPr>
              <a:t>resilience</a:t>
            </a:r>
            <a:r>
              <a:rPr lang="es-ES_tradnl" dirty="0" smtClean="0">
                <a:latin typeface="Arial Black"/>
                <a:cs typeface="Arial Black"/>
              </a:rPr>
              <a:t>” </a:t>
            </a:r>
            <a:r>
              <a:rPr lang="es-ES_tradnl" dirty="0" err="1" smtClean="0">
                <a:latin typeface="Arial Black"/>
                <a:cs typeface="Arial Black"/>
              </a:rPr>
              <a:t>among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youth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second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view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we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would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expect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student’s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school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related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student’s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family’s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, and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also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plays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important</a:t>
            </a:r>
            <a:r>
              <a:rPr lang="es-ES_tradnl" dirty="0" smtClean="0">
                <a:latin typeface="Arial Black"/>
                <a:cs typeface="Arial Black"/>
              </a:rPr>
              <a:t> role in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independent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achievement</a:t>
            </a:r>
            <a:r>
              <a:rPr lang="es-ES_tradnl" dirty="0" smtClean="0">
                <a:latin typeface="Arial Black"/>
                <a:cs typeface="Arial Black"/>
              </a:rPr>
              <a:t>. 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30749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699375" cy="1600200"/>
          </a:xfrm>
        </p:spPr>
        <p:txBody>
          <a:bodyPr>
            <a:normAutofit fontScale="90000"/>
          </a:bodyPr>
          <a:lstStyle/>
          <a:p>
            <a:r>
              <a:rPr lang="es-ES_tradnl" sz="4000" dirty="0" err="1" smtClean="0"/>
              <a:t>What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reasoning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behind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view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that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education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is</a:t>
            </a:r>
            <a:r>
              <a:rPr lang="es-ES_tradnl" sz="4000" dirty="0" smtClean="0"/>
              <a:t> a </a:t>
            </a:r>
            <a:r>
              <a:rPr lang="es-ES_tradnl" sz="4000" dirty="0" err="1" smtClean="0"/>
              <a:t>source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mobility</a:t>
            </a:r>
            <a:r>
              <a:rPr lang="es-ES_tradnl" sz="4000" dirty="0" smtClean="0"/>
              <a:t>?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685799"/>
            <a:ext cx="8016875" cy="4251325"/>
          </a:xfrm>
        </p:spPr>
        <p:txBody>
          <a:bodyPr/>
          <a:lstStyle/>
          <a:p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Enlightenment</a:t>
            </a:r>
            <a:r>
              <a:rPr lang="es-ES_tradnl" dirty="0" smtClean="0">
                <a:latin typeface="Arial Black"/>
                <a:cs typeface="Arial Black"/>
              </a:rPr>
              <a:t> ideal, </a:t>
            </a:r>
            <a:r>
              <a:rPr lang="es-ES_tradnl" dirty="0" err="1" smtClean="0">
                <a:latin typeface="Arial Black"/>
                <a:cs typeface="Arial Black"/>
              </a:rPr>
              <a:t>posed</a:t>
            </a:r>
            <a:r>
              <a:rPr lang="es-ES_tradnl" dirty="0" smtClean="0">
                <a:latin typeface="Arial Black"/>
                <a:cs typeface="Arial Black"/>
              </a:rPr>
              <a:t> as a </a:t>
            </a:r>
            <a:r>
              <a:rPr lang="es-ES_tradnl" dirty="0" err="1" smtClean="0">
                <a:latin typeface="Arial Black"/>
                <a:cs typeface="Arial Black"/>
              </a:rPr>
              <a:t>contrast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strict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society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promoted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concept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individuals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with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relevant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skills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would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rise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top in a </a:t>
            </a:r>
            <a:r>
              <a:rPr lang="es-ES_tradnl" dirty="0" err="1" smtClean="0">
                <a:latin typeface="Arial Black"/>
                <a:cs typeface="Arial Black"/>
              </a:rPr>
              <a:t>society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where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all</a:t>
            </a:r>
            <a:r>
              <a:rPr lang="es-ES_tradnl" dirty="0" smtClean="0">
                <a:latin typeface="Arial Black"/>
                <a:cs typeface="Arial Black"/>
              </a:rPr>
              <a:t> are </a:t>
            </a:r>
            <a:r>
              <a:rPr lang="es-ES_tradnl" dirty="0" err="1" smtClean="0">
                <a:latin typeface="Arial Black"/>
                <a:cs typeface="Arial Black"/>
              </a:rPr>
              <a:t>created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equal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free </a:t>
            </a:r>
            <a:r>
              <a:rPr lang="es-ES_tradnl" dirty="0" err="1" smtClean="0">
                <a:latin typeface="Arial Black"/>
                <a:cs typeface="Arial Black"/>
              </a:rPr>
              <a:t>market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puts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premium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skills</a:t>
            </a:r>
            <a:r>
              <a:rPr lang="es-ES_tradnl" dirty="0" smtClean="0">
                <a:latin typeface="Arial Black"/>
                <a:cs typeface="Arial Black"/>
              </a:rPr>
              <a:t>. 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Public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eventually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became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expression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this</a:t>
            </a:r>
            <a:r>
              <a:rPr lang="es-ES_tradnl" dirty="0" smtClean="0">
                <a:latin typeface="Arial Black"/>
                <a:cs typeface="Arial Black"/>
              </a:rPr>
              <a:t> concept, as </a:t>
            </a:r>
            <a:r>
              <a:rPr lang="es-ES_tradnl" dirty="0" err="1" smtClean="0">
                <a:latin typeface="Arial Black"/>
                <a:cs typeface="Arial Black"/>
              </a:rPr>
              <a:t>well</a:t>
            </a:r>
            <a:r>
              <a:rPr lang="es-ES_tradnl" dirty="0" smtClean="0">
                <a:latin typeface="Arial Black"/>
                <a:cs typeface="Arial Black"/>
              </a:rPr>
              <a:t> as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concept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public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>
                <a:latin typeface="Arial Black"/>
                <a:cs typeface="Arial Black"/>
              </a:rPr>
              <a:t>w</a:t>
            </a:r>
            <a:r>
              <a:rPr lang="es-ES_tradnl" dirty="0" err="1" smtClean="0">
                <a:latin typeface="Arial Black"/>
                <a:cs typeface="Arial Black"/>
              </a:rPr>
              <a:t>ould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teach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youth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democratic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values</a:t>
            </a:r>
            <a:r>
              <a:rPr lang="es-ES_tradnl" dirty="0" smtClean="0">
                <a:latin typeface="Arial Black"/>
                <a:cs typeface="Arial Black"/>
              </a:rPr>
              <a:t> (</a:t>
            </a:r>
            <a:r>
              <a:rPr lang="es-ES_tradnl" dirty="0" err="1" smtClean="0">
                <a:latin typeface="Arial Black"/>
                <a:cs typeface="Arial Black"/>
              </a:rPr>
              <a:t>Horace</a:t>
            </a:r>
            <a:r>
              <a:rPr lang="es-ES_tradnl" dirty="0" smtClean="0">
                <a:latin typeface="Arial Black"/>
                <a:cs typeface="Arial Black"/>
              </a:rPr>
              <a:t> Mann, John Dewey).</a:t>
            </a:r>
          </a:p>
          <a:p>
            <a:pPr marL="0" indent="0">
              <a:buNone/>
            </a:pP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83182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858125" cy="1600200"/>
          </a:xfrm>
        </p:spPr>
        <p:txBody>
          <a:bodyPr>
            <a:normAutofit/>
          </a:bodyPr>
          <a:lstStyle/>
          <a:p>
            <a:r>
              <a:rPr lang="es-ES_tradnl" sz="4000" dirty="0" smtClean="0"/>
              <a:t>More </a:t>
            </a:r>
            <a:r>
              <a:rPr lang="es-ES_tradnl" sz="4000" dirty="0" err="1" smtClean="0"/>
              <a:t>recent</a:t>
            </a:r>
            <a:r>
              <a:rPr lang="es-ES_tradnl" sz="4000" dirty="0" smtClean="0"/>
              <a:t> </a:t>
            </a:r>
            <a:r>
              <a:rPr lang="es-ES_tradnl" sz="4000" dirty="0" err="1" smtClean="0"/>
              <a:t>expressions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the</a:t>
            </a:r>
            <a:r>
              <a:rPr lang="es-ES_tradnl" sz="4000" dirty="0" smtClean="0"/>
              <a:t> ideal of </a:t>
            </a:r>
            <a:r>
              <a:rPr lang="es-ES_tradnl" sz="4000" dirty="0" err="1" smtClean="0"/>
              <a:t>education</a:t>
            </a:r>
            <a:r>
              <a:rPr lang="es-ES_tradnl" sz="4000" dirty="0" smtClean="0"/>
              <a:t> as a </a:t>
            </a:r>
            <a:r>
              <a:rPr lang="es-ES_tradnl" sz="4000" dirty="0" err="1" smtClean="0"/>
              <a:t>source</a:t>
            </a:r>
            <a:r>
              <a:rPr lang="es-ES_tradnl" sz="4000" dirty="0" smtClean="0"/>
              <a:t> of </a:t>
            </a:r>
            <a:r>
              <a:rPr lang="es-ES_tradnl" sz="4000" dirty="0" err="1" smtClean="0"/>
              <a:t>mobility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685800"/>
            <a:ext cx="8445499" cy="3886200"/>
          </a:xfrm>
        </p:spPr>
        <p:txBody>
          <a:bodyPr>
            <a:normAutofit/>
          </a:bodyPr>
          <a:lstStyle/>
          <a:p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international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audiences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concept of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quality</a:t>
            </a:r>
            <a:r>
              <a:rPr lang="es-ES_tradnl" dirty="0" smtClean="0">
                <a:latin typeface="Arial Black"/>
                <a:cs typeface="Arial Black"/>
              </a:rPr>
              <a:t> as a </a:t>
            </a:r>
            <a:r>
              <a:rPr lang="es-ES_tradnl" dirty="0" err="1" smtClean="0">
                <a:latin typeface="Arial Black"/>
                <a:cs typeface="Arial Black"/>
              </a:rPr>
              <a:t>means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promote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greater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 and social </a:t>
            </a:r>
            <a:r>
              <a:rPr lang="es-ES_tradnl" dirty="0" err="1" smtClean="0">
                <a:latin typeface="Arial Black"/>
                <a:cs typeface="Arial Black"/>
              </a:rPr>
              <a:t>equality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strongly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supported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all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major</a:t>
            </a:r>
            <a:r>
              <a:rPr lang="es-ES_tradnl" dirty="0" smtClean="0">
                <a:latin typeface="Arial Black"/>
                <a:cs typeface="Arial Black"/>
              </a:rPr>
              <a:t> agencies—</a:t>
            </a:r>
            <a:r>
              <a:rPr lang="es-ES_tradnl" dirty="0" err="1" smtClean="0">
                <a:latin typeface="Arial Black"/>
                <a:cs typeface="Arial Black"/>
              </a:rPr>
              <a:t>World</a:t>
            </a:r>
            <a:r>
              <a:rPr lang="es-ES_tradnl" dirty="0" smtClean="0">
                <a:latin typeface="Arial Black"/>
                <a:cs typeface="Arial Black"/>
              </a:rPr>
              <a:t> Bank, UNESCO, and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OECD. 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PISA,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example</a:t>
            </a:r>
            <a:r>
              <a:rPr lang="es-ES_tradnl" dirty="0" smtClean="0">
                <a:latin typeface="Arial Black"/>
                <a:cs typeface="Arial Black"/>
              </a:rPr>
              <a:t>, has </a:t>
            </a:r>
            <a:r>
              <a:rPr lang="es-ES_tradnl" dirty="0" err="1" smtClean="0">
                <a:latin typeface="Arial Black"/>
                <a:cs typeface="Arial Black"/>
              </a:rPr>
              <a:t>consistently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downplayed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role of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defining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and has </a:t>
            </a:r>
            <a:r>
              <a:rPr lang="es-ES_tradnl" dirty="0" err="1" smtClean="0">
                <a:latin typeface="Arial Black"/>
                <a:cs typeface="Arial Black"/>
              </a:rPr>
              <a:t>pushed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concepts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such</a:t>
            </a:r>
            <a:r>
              <a:rPr lang="es-ES_tradnl" dirty="0" smtClean="0">
                <a:latin typeface="Arial Black"/>
                <a:cs typeface="Arial Black"/>
              </a:rPr>
              <a:t> as “</a:t>
            </a:r>
            <a:r>
              <a:rPr lang="es-ES_tradnl" dirty="0" err="1" smtClean="0">
                <a:latin typeface="Arial Black"/>
                <a:cs typeface="Arial Black"/>
              </a:rPr>
              <a:t>resiliency</a:t>
            </a:r>
            <a:r>
              <a:rPr lang="es-ES_tradnl" dirty="0" smtClean="0">
                <a:latin typeface="Arial Black"/>
                <a:cs typeface="Arial Black"/>
              </a:rPr>
              <a:t>” in </a:t>
            </a:r>
            <a:r>
              <a:rPr lang="es-ES_tradnl" dirty="0" err="1" smtClean="0">
                <a:latin typeface="Arial Black"/>
                <a:cs typeface="Arial Black"/>
              </a:rPr>
              <a:t>focusing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low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youth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who</a:t>
            </a:r>
            <a:r>
              <a:rPr lang="es-ES_tradnl" dirty="0" smtClean="0">
                <a:latin typeface="Arial Black"/>
                <a:cs typeface="Arial Black"/>
              </a:rPr>
              <a:t> score </a:t>
            </a:r>
            <a:r>
              <a:rPr lang="es-ES_tradnl" dirty="0" err="1" smtClean="0">
                <a:latin typeface="Arial Black"/>
                <a:cs typeface="Arial Black"/>
              </a:rPr>
              <a:t>high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PISA.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18525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4000" dirty="0"/>
              <a:t>More </a:t>
            </a:r>
            <a:r>
              <a:rPr lang="es-ES_tradnl" sz="4000" dirty="0" err="1"/>
              <a:t>recent</a:t>
            </a:r>
            <a:r>
              <a:rPr lang="es-ES_tradnl" sz="4000" dirty="0"/>
              <a:t> </a:t>
            </a:r>
            <a:r>
              <a:rPr lang="es-ES_tradnl" sz="4000" dirty="0" err="1"/>
              <a:t>expressions</a:t>
            </a:r>
            <a:r>
              <a:rPr lang="es-ES_tradnl" sz="4000" dirty="0"/>
              <a:t> of </a:t>
            </a:r>
            <a:r>
              <a:rPr lang="es-ES_tradnl" sz="4000" dirty="0" err="1"/>
              <a:t>the</a:t>
            </a:r>
            <a:r>
              <a:rPr lang="es-ES_tradnl" sz="4000" dirty="0"/>
              <a:t> ideal of </a:t>
            </a:r>
            <a:r>
              <a:rPr lang="es-ES_tradnl" sz="4000" dirty="0" err="1"/>
              <a:t>education</a:t>
            </a:r>
            <a:r>
              <a:rPr lang="es-ES_tradnl" sz="4000" dirty="0"/>
              <a:t> as a </a:t>
            </a:r>
            <a:r>
              <a:rPr lang="es-ES_tradnl" sz="4000" dirty="0" err="1"/>
              <a:t>source</a:t>
            </a:r>
            <a:r>
              <a:rPr lang="es-ES_tradnl" sz="4000" dirty="0"/>
              <a:t> of </a:t>
            </a:r>
            <a:r>
              <a:rPr lang="es-ES_tradnl" sz="4000" dirty="0" err="1"/>
              <a:t>mobility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1" y="685799"/>
            <a:ext cx="8683624" cy="4314825"/>
          </a:xfrm>
        </p:spPr>
        <p:txBody>
          <a:bodyPr>
            <a:normAutofit fontScale="92500"/>
          </a:bodyPr>
          <a:lstStyle/>
          <a:p>
            <a:endParaRPr lang="es-ES_tradnl" dirty="0" smtClean="0"/>
          </a:p>
          <a:p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second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part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argument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as a </a:t>
            </a:r>
            <a:r>
              <a:rPr lang="es-ES_tradnl" dirty="0" err="1" smtClean="0">
                <a:latin typeface="Arial Black"/>
                <a:cs typeface="Arial Black"/>
              </a:rPr>
              <a:t>source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achievement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contributes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wages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independent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individual’s</a:t>
            </a:r>
            <a:r>
              <a:rPr lang="es-ES_tradnl" dirty="0" smtClean="0">
                <a:latin typeface="Arial Black"/>
                <a:cs typeface="Arial Black"/>
              </a:rPr>
              <a:t> social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background</a:t>
            </a:r>
            <a:r>
              <a:rPr lang="es-ES_tradnl" dirty="0" smtClean="0">
                <a:latin typeface="Arial Black"/>
                <a:cs typeface="Arial Black"/>
              </a:rPr>
              <a:t>, and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relationship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growing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stronger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over</a:t>
            </a:r>
            <a:r>
              <a:rPr lang="es-ES_tradnl" dirty="0" smtClean="0">
                <a:latin typeface="Arial Black"/>
                <a:cs typeface="Arial Black"/>
              </a:rPr>
              <a:t> time (</a:t>
            </a:r>
            <a:r>
              <a:rPr lang="es-ES_tradnl" dirty="0" err="1" smtClean="0">
                <a:latin typeface="Arial Black"/>
                <a:cs typeface="Arial Black"/>
              </a:rPr>
              <a:t>Murnane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Willet</a:t>
            </a:r>
            <a:r>
              <a:rPr lang="es-ES_tradnl" dirty="0" smtClean="0">
                <a:latin typeface="Arial Black"/>
                <a:cs typeface="Arial Black"/>
              </a:rPr>
              <a:t>, and Levy, 1995).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UNESCO has </a:t>
            </a:r>
            <a:r>
              <a:rPr lang="es-ES_tradnl" dirty="0" err="1" smtClean="0">
                <a:latin typeface="Arial Black"/>
                <a:cs typeface="Arial Black"/>
              </a:rPr>
              <a:t>also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picked</a:t>
            </a:r>
            <a:r>
              <a:rPr lang="es-ES_tradnl" dirty="0" smtClean="0">
                <a:latin typeface="Arial Black"/>
                <a:cs typeface="Arial Black"/>
              </a:rPr>
              <a:t> up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theme</a:t>
            </a:r>
            <a:r>
              <a:rPr lang="es-ES_tradnl" dirty="0" smtClean="0">
                <a:latin typeface="Arial Black"/>
                <a:cs typeface="Arial Black"/>
              </a:rPr>
              <a:t> (2005). 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If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achievement</a:t>
            </a:r>
            <a:r>
              <a:rPr lang="es-ES_tradnl" dirty="0" smtClean="0">
                <a:latin typeface="Arial Black"/>
                <a:cs typeface="Arial Black"/>
              </a:rPr>
              <a:t> can </a:t>
            </a:r>
            <a:r>
              <a:rPr lang="es-ES_tradnl" dirty="0" err="1" smtClean="0">
                <a:latin typeface="Arial Black"/>
                <a:cs typeface="Arial Black"/>
              </a:rPr>
              <a:t>increase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wages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it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means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can </a:t>
            </a:r>
            <a:r>
              <a:rPr lang="es-ES_tradnl" dirty="0" err="1" smtClean="0">
                <a:latin typeface="Arial Black"/>
                <a:cs typeface="Arial Black"/>
              </a:rPr>
              <a:t>improve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regardless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individual’s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family’s</a:t>
            </a:r>
            <a:r>
              <a:rPr lang="es-ES_tradnl" dirty="0" smtClean="0">
                <a:latin typeface="Arial Black"/>
                <a:cs typeface="Arial Black"/>
              </a:rPr>
              <a:t> social position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27221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1999"/>
            <a:ext cx="8350250" cy="1651001"/>
          </a:xfrm>
        </p:spPr>
        <p:txBody>
          <a:bodyPr>
            <a:normAutofit/>
          </a:bodyPr>
          <a:lstStyle/>
          <a:p>
            <a:r>
              <a:rPr lang="es-ES_tradnl" sz="3200" dirty="0" err="1" smtClean="0"/>
              <a:t>What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reasoning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behind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view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education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does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not</a:t>
            </a:r>
            <a:r>
              <a:rPr lang="es-ES_tradnl" sz="3200" dirty="0" smtClean="0"/>
              <a:t> produce </a:t>
            </a:r>
            <a:r>
              <a:rPr lang="es-ES_tradnl" sz="3200" dirty="0" err="1" smtClean="0"/>
              <a:t>significant</a:t>
            </a:r>
            <a:r>
              <a:rPr lang="es-ES_tradnl" sz="3200" dirty="0" smtClean="0"/>
              <a:t> social </a:t>
            </a:r>
            <a:r>
              <a:rPr lang="es-ES_tradnl" sz="3200" dirty="0" err="1" smtClean="0"/>
              <a:t>mobility</a:t>
            </a:r>
            <a:r>
              <a:rPr lang="es-ES_tradnl" sz="3200" dirty="0" smtClean="0"/>
              <a:t>?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685800"/>
            <a:ext cx="8493125" cy="3886200"/>
          </a:xfrm>
        </p:spPr>
        <p:txBody>
          <a:bodyPr/>
          <a:lstStyle/>
          <a:p>
            <a:r>
              <a:rPr lang="es-ES_tradnl" dirty="0" smtClean="0">
                <a:latin typeface="Arial Black"/>
                <a:cs typeface="Arial Black"/>
              </a:rPr>
              <a:t>In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1970s, </a:t>
            </a:r>
            <a:r>
              <a:rPr lang="es-ES_tradnl" dirty="0" err="1" smtClean="0">
                <a:latin typeface="Arial Black"/>
                <a:cs typeface="Arial Black"/>
              </a:rPr>
              <a:t>Bowles</a:t>
            </a:r>
            <a:r>
              <a:rPr lang="es-ES_tradnl" dirty="0" smtClean="0">
                <a:latin typeface="Arial Black"/>
                <a:cs typeface="Arial Black"/>
              </a:rPr>
              <a:t> &amp; </a:t>
            </a:r>
            <a:r>
              <a:rPr lang="es-ES_tradnl" dirty="0" err="1" smtClean="0">
                <a:latin typeface="Arial Black"/>
                <a:cs typeface="Arial Black"/>
              </a:rPr>
              <a:t>Gintis</a:t>
            </a:r>
            <a:r>
              <a:rPr lang="es-ES_tradnl" dirty="0" smtClean="0">
                <a:latin typeface="Arial Black"/>
                <a:cs typeface="Arial Black"/>
              </a:rPr>
              <a:t> (1975) </a:t>
            </a:r>
            <a:r>
              <a:rPr lang="es-ES_tradnl" dirty="0" err="1" smtClean="0">
                <a:latin typeface="Arial Black"/>
                <a:cs typeface="Arial Black"/>
              </a:rPr>
              <a:t>made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empirical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argument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’ test scores </a:t>
            </a:r>
            <a:r>
              <a:rPr lang="es-ES_tradnl" dirty="0" err="1" smtClean="0">
                <a:latin typeface="Arial Black"/>
                <a:cs typeface="Arial Black"/>
              </a:rPr>
              <a:t>showed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very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little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relationship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wages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controlling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for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’ </a:t>
            </a:r>
            <a:r>
              <a:rPr lang="es-ES_tradnl" dirty="0" err="1" smtClean="0">
                <a:latin typeface="Arial Black"/>
                <a:cs typeface="Arial Black"/>
              </a:rPr>
              <a:t>level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, and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related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student’s</a:t>
            </a:r>
            <a:r>
              <a:rPr lang="es-ES_tradnl" dirty="0" smtClean="0">
                <a:latin typeface="Arial Black"/>
                <a:cs typeface="Arial Black"/>
              </a:rPr>
              <a:t> SES.</a:t>
            </a:r>
          </a:p>
          <a:p>
            <a:r>
              <a:rPr lang="es-ES_tradnl" dirty="0" smtClean="0">
                <a:latin typeface="Arial Black"/>
                <a:cs typeface="Arial Black"/>
              </a:rPr>
              <a:t>Bourdieu &amp; </a:t>
            </a:r>
            <a:r>
              <a:rPr lang="es-ES_tradnl" dirty="0" err="1" smtClean="0">
                <a:latin typeface="Arial Black"/>
                <a:cs typeface="Arial Black"/>
              </a:rPr>
              <a:t>Passeron</a:t>
            </a:r>
            <a:r>
              <a:rPr lang="es-ES_tradnl" dirty="0" smtClean="0">
                <a:latin typeface="Arial Black"/>
                <a:cs typeface="Arial Black"/>
              </a:rPr>
              <a:t> (1979) </a:t>
            </a:r>
            <a:r>
              <a:rPr lang="es-ES_tradnl" dirty="0" err="1" smtClean="0">
                <a:latin typeface="Arial Black"/>
                <a:cs typeface="Arial Black"/>
              </a:rPr>
              <a:t>argued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actually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organized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“reproduce”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new </a:t>
            </a:r>
            <a:r>
              <a:rPr lang="es-ES_tradnl" dirty="0" err="1" smtClean="0">
                <a:latin typeface="Arial Black"/>
                <a:cs typeface="Arial Black"/>
              </a:rPr>
              <a:t>class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structure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characteristic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capitalist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societies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45921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4572000"/>
            <a:ext cx="8445499" cy="1666876"/>
          </a:xfrm>
        </p:spPr>
        <p:txBody>
          <a:bodyPr>
            <a:noAutofit/>
          </a:bodyPr>
          <a:lstStyle/>
          <a:p>
            <a:r>
              <a:rPr lang="es-ES_tradnl" sz="3600" dirty="0" err="1"/>
              <a:t>W</a:t>
            </a:r>
            <a:r>
              <a:rPr lang="es-ES_tradnl" sz="3200" dirty="0" err="1"/>
              <a:t>hat</a:t>
            </a:r>
            <a:r>
              <a:rPr lang="es-ES_tradnl" sz="3200" dirty="0"/>
              <a:t> </a:t>
            </a:r>
            <a:r>
              <a:rPr lang="es-ES_tradnl" sz="3200" dirty="0" err="1"/>
              <a:t>is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reasoning</a:t>
            </a:r>
            <a:r>
              <a:rPr lang="es-ES_tradnl" sz="3200" dirty="0"/>
              <a:t> </a:t>
            </a:r>
            <a:r>
              <a:rPr lang="es-ES_tradnl" sz="3200" dirty="0" err="1"/>
              <a:t>behind</a:t>
            </a:r>
            <a:r>
              <a:rPr lang="es-ES_tradnl" sz="3200" dirty="0"/>
              <a:t> </a:t>
            </a:r>
            <a:r>
              <a:rPr lang="es-ES_tradnl" sz="3200" dirty="0" err="1"/>
              <a:t>the</a:t>
            </a:r>
            <a:r>
              <a:rPr lang="es-ES_tradnl" sz="3200" dirty="0"/>
              <a:t> </a:t>
            </a:r>
            <a:r>
              <a:rPr lang="es-ES_tradnl" sz="3200" dirty="0" err="1"/>
              <a:t>view</a:t>
            </a:r>
            <a:r>
              <a:rPr lang="es-ES_tradnl" sz="3200" dirty="0"/>
              <a:t> </a:t>
            </a:r>
            <a:r>
              <a:rPr lang="es-ES_tradnl" sz="3200" dirty="0" err="1"/>
              <a:t>that</a:t>
            </a:r>
            <a:r>
              <a:rPr lang="es-ES_tradnl" sz="3200" dirty="0"/>
              <a:t> </a:t>
            </a:r>
            <a:r>
              <a:rPr lang="es-ES_tradnl" sz="3200" dirty="0" err="1"/>
              <a:t>education</a:t>
            </a:r>
            <a:r>
              <a:rPr lang="es-ES_tradnl" sz="3200" dirty="0"/>
              <a:t> </a:t>
            </a:r>
            <a:r>
              <a:rPr lang="es-ES_tradnl" sz="3200" dirty="0" err="1"/>
              <a:t>does</a:t>
            </a:r>
            <a:r>
              <a:rPr lang="es-ES_tradnl" sz="3200" dirty="0"/>
              <a:t> </a:t>
            </a:r>
            <a:r>
              <a:rPr lang="es-ES_tradnl" sz="3200" dirty="0" err="1"/>
              <a:t>not</a:t>
            </a:r>
            <a:r>
              <a:rPr lang="es-ES_tradnl" sz="3200" dirty="0"/>
              <a:t> produce </a:t>
            </a:r>
            <a:r>
              <a:rPr lang="es-ES_tradnl" sz="3200" dirty="0" err="1"/>
              <a:t>significant</a:t>
            </a:r>
            <a:r>
              <a:rPr lang="es-ES_tradnl" sz="3200" dirty="0"/>
              <a:t> social </a:t>
            </a:r>
            <a:r>
              <a:rPr lang="es-ES_tradnl" sz="3200" dirty="0" err="1" smtClean="0"/>
              <a:t>mobility</a:t>
            </a:r>
            <a:r>
              <a:rPr lang="es-ES_tradnl" sz="3200" dirty="0" smtClean="0"/>
              <a:t>?</a:t>
            </a:r>
            <a:endParaRPr lang="es-ES_tradnl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1" y="685800"/>
            <a:ext cx="8604248" cy="3886200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Arial Black"/>
                <a:cs typeface="Arial Black"/>
              </a:rPr>
              <a:t>B&amp;P </a:t>
            </a:r>
            <a:r>
              <a:rPr lang="es-ES_tradnl" dirty="0" err="1">
                <a:latin typeface="Arial Black"/>
                <a:cs typeface="Arial Black"/>
              </a:rPr>
              <a:t>a</a:t>
            </a:r>
            <a:r>
              <a:rPr lang="es-ES_tradnl" dirty="0" err="1" smtClean="0">
                <a:latin typeface="Arial Black"/>
                <a:cs typeface="Arial Black"/>
              </a:rPr>
              <a:t>rgued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mechanism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reproduction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was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system’s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emphasis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skills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families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taught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their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children</a:t>
            </a:r>
            <a:r>
              <a:rPr lang="es-ES_tradnl" dirty="0" smtClean="0">
                <a:latin typeface="Arial Black"/>
                <a:cs typeface="Arial Black"/>
              </a:rPr>
              <a:t> at home, </a:t>
            </a:r>
            <a:r>
              <a:rPr lang="es-ES_tradnl" dirty="0" err="1" smtClean="0">
                <a:latin typeface="Arial Black"/>
                <a:cs typeface="Arial Black"/>
              </a:rPr>
              <a:t>especially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language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skills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Others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showed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as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got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access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lower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,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and social </a:t>
            </a:r>
            <a:r>
              <a:rPr lang="es-ES_tradnl" dirty="0" err="1" smtClean="0">
                <a:latin typeface="Arial Black"/>
                <a:cs typeface="Arial Black"/>
              </a:rPr>
              <a:t>value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completing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those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fell</a:t>
            </a:r>
            <a:r>
              <a:rPr lang="es-ES_tradnl" dirty="0" smtClean="0">
                <a:latin typeface="Arial Black"/>
                <a:cs typeface="Arial Black"/>
              </a:rPr>
              <a:t>, and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systematically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attained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levels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schooling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types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schools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had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higher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value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737798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Summarizing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arguments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685799"/>
            <a:ext cx="8382001" cy="4505325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 smtClean="0">
                <a:latin typeface="Arial Black"/>
                <a:cs typeface="Arial Black"/>
              </a:rPr>
              <a:t>Those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see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as a </a:t>
            </a:r>
            <a:r>
              <a:rPr lang="es-ES_tradnl" dirty="0" err="1" smtClean="0">
                <a:latin typeface="Arial Black"/>
                <a:cs typeface="Arial Black"/>
              </a:rPr>
              <a:t>source</a:t>
            </a:r>
            <a:r>
              <a:rPr lang="es-ES_tradnl" dirty="0" smtClean="0">
                <a:latin typeface="Arial Black"/>
                <a:cs typeface="Arial Black"/>
              </a:rPr>
              <a:t> of social </a:t>
            </a:r>
            <a:r>
              <a:rPr lang="es-ES_tradnl" dirty="0" err="1" smtClean="0">
                <a:latin typeface="Arial Black"/>
                <a:cs typeface="Arial Black"/>
              </a:rPr>
              <a:t>mobility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emphasize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attainment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function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performance, and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socio-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a </a:t>
            </a:r>
            <a:r>
              <a:rPr lang="es-ES_tradnl" dirty="0" err="1" smtClean="0">
                <a:latin typeface="Arial Black"/>
                <a:cs typeface="Arial Black"/>
              </a:rPr>
              <a:t>function</a:t>
            </a:r>
            <a:r>
              <a:rPr lang="es-ES_tradnl" dirty="0" smtClean="0">
                <a:latin typeface="Arial Black"/>
                <a:cs typeface="Arial Black"/>
              </a:rPr>
              <a:t> of individual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achievement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attainment</a:t>
            </a:r>
            <a:r>
              <a:rPr lang="es-ES_tradnl" dirty="0" smtClean="0">
                <a:latin typeface="Arial Black"/>
                <a:cs typeface="Arial Black"/>
              </a:rPr>
              <a:t>.</a:t>
            </a:r>
          </a:p>
          <a:p>
            <a:r>
              <a:rPr lang="es-ES_tradnl" dirty="0" err="1" smtClean="0">
                <a:latin typeface="Arial Black"/>
                <a:cs typeface="Arial Black"/>
              </a:rPr>
              <a:t>Those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see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</a:t>
            </a:r>
            <a:r>
              <a:rPr lang="es-ES_tradnl" dirty="0" smtClean="0">
                <a:latin typeface="Arial Black"/>
                <a:cs typeface="Arial Black"/>
              </a:rPr>
              <a:t> as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reproducing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structure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who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gets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what</a:t>
            </a:r>
            <a:r>
              <a:rPr lang="es-ES_tradnl" dirty="0" smtClean="0">
                <a:latin typeface="Arial Black"/>
                <a:cs typeface="Arial Black"/>
              </a:rPr>
              <a:t> in </a:t>
            </a:r>
            <a:r>
              <a:rPr lang="es-ES_tradnl" dirty="0" err="1" smtClean="0">
                <a:latin typeface="Arial Black"/>
                <a:cs typeface="Arial Black"/>
              </a:rPr>
              <a:t>society</a:t>
            </a:r>
            <a:r>
              <a:rPr lang="es-ES_tradnl" dirty="0" smtClean="0">
                <a:latin typeface="Arial Black"/>
                <a:cs typeface="Arial Black"/>
              </a:rPr>
              <a:t> (</a:t>
            </a:r>
            <a:r>
              <a:rPr lang="es-ES_tradnl" dirty="0" err="1" smtClean="0">
                <a:latin typeface="Arial Black"/>
                <a:cs typeface="Arial Black"/>
              </a:rPr>
              <a:t>capitalist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socialist</a:t>
            </a:r>
            <a:r>
              <a:rPr lang="es-ES_tradnl" dirty="0" smtClean="0">
                <a:latin typeface="Arial Black"/>
                <a:cs typeface="Arial Black"/>
              </a:rPr>
              <a:t>), </a:t>
            </a:r>
            <a:r>
              <a:rPr lang="es-ES_tradnl" dirty="0" err="1" smtClean="0">
                <a:latin typeface="Arial Black"/>
                <a:cs typeface="Arial Black"/>
              </a:rPr>
              <a:t>emphasize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system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largely</a:t>
            </a:r>
            <a:r>
              <a:rPr lang="es-ES_tradnl" dirty="0" smtClean="0">
                <a:latin typeface="Arial Black"/>
                <a:cs typeface="Arial Black"/>
              </a:rPr>
              <a:t> reproduces </a:t>
            </a:r>
            <a:r>
              <a:rPr lang="es-ES_tradnl" dirty="0" err="1" smtClean="0">
                <a:latin typeface="Arial Black"/>
                <a:cs typeface="Arial Black"/>
              </a:rPr>
              <a:t>academic</a:t>
            </a:r>
            <a:r>
              <a:rPr lang="es-ES_tradnl" dirty="0" smtClean="0">
                <a:latin typeface="Arial Black"/>
                <a:cs typeface="Arial Black"/>
              </a:rPr>
              <a:t> performance </a:t>
            </a:r>
            <a:r>
              <a:rPr lang="es-ES_tradnl" dirty="0" err="1" smtClean="0">
                <a:latin typeface="Arial Black"/>
                <a:cs typeface="Arial Black"/>
              </a:rPr>
              <a:t>based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on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students</a:t>
            </a:r>
            <a:r>
              <a:rPr lang="es-ES_tradnl" dirty="0" smtClean="0">
                <a:latin typeface="Arial Black"/>
                <a:cs typeface="Arial Black"/>
              </a:rPr>
              <a:t>’ SES and </a:t>
            </a:r>
            <a:r>
              <a:rPr lang="es-ES_tradnl" dirty="0" err="1" smtClean="0">
                <a:latin typeface="Arial Black"/>
                <a:cs typeface="Arial Black"/>
              </a:rPr>
              <a:t>that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student</a:t>
            </a:r>
            <a:r>
              <a:rPr lang="es-ES_tradnl" dirty="0" smtClean="0">
                <a:latin typeface="Arial Black"/>
                <a:cs typeface="Arial Black"/>
              </a:rPr>
              <a:t> performance in </a:t>
            </a:r>
            <a:r>
              <a:rPr lang="es-ES_tradnl" dirty="0" err="1" smtClean="0">
                <a:latin typeface="Arial Black"/>
                <a:cs typeface="Arial Black"/>
              </a:rPr>
              <a:t>educational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attainment</a:t>
            </a:r>
            <a:r>
              <a:rPr lang="es-ES_tradnl" dirty="0" smtClean="0">
                <a:latin typeface="Arial Black"/>
                <a:cs typeface="Arial Black"/>
              </a:rPr>
              <a:t> and </a:t>
            </a:r>
            <a:r>
              <a:rPr lang="es-ES_tradnl" dirty="0" err="1" smtClean="0">
                <a:latin typeface="Arial Black"/>
                <a:cs typeface="Arial Black"/>
              </a:rPr>
              <a:t>economic</a:t>
            </a:r>
            <a:r>
              <a:rPr lang="es-ES_tradnl" dirty="0" smtClean="0">
                <a:latin typeface="Arial Black"/>
                <a:cs typeface="Arial Black"/>
              </a:rPr>
              <a:t> and social </a:t>
            </a:r>
            <a:r>
              <a:rPr lang="es-ES_tradnl" dirty="0" err="1" smtClean="0">
                <a:latin typeface="Arial Black"/>
                <a:cs typeface="Arial Black"/>
              </a:rPr>
              <a:t>success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much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less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important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than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family</a:t>
            </a:r>
            <a:r>
              <a:rPr lang="es-ES_tradnl" dirty="0" smtClean="0">
                <a:latin typeface="Arial Black"/>
                <a:cs typeface="Arial Black"/>
              </a:rPr>
              <a:t> SES and </a:t>
            </a:r>
            <a:r>
              <a:rPr lang="es-ES_tradnl" dirty="0" err="1" smtClean="0">
                <a:latin typeface="Arial Black"/>
                <a:cs typeface="Arial Black"/>
              </a:rPr>
              <a:t>the</a:t>
            </a:r>
            <a:r>
              <a:rPr lang="es-ES_tradnl" dirty="0" smtClean="0">
                <a:latin typeface="Arial Black"/>
                <a:cs typeface="Arial Black"/>
              </a:rPr>
              <a:t> SES </a:t>
            </a:r>
            <a:r>
              <a:rPr lang="es-ES_tradnl" dirty="0" err="1" smtClean="0">
                <a:latin typeface="Arial Black"/>
                <a:cs typeface="Arial Black"/>
              </a:rPr>
              <a:t>networks</a:t>
            </a:r>
            <a:r>
              <a:rPr lang="es-ES_tradnl" dirty="0" smtClean="0">
                <a:latin typeface="Arial Black"/>
                <a:cs typeface="Arial Black"/>
              </a:rPr>
              <a:t> of </a:t>
            </a:r>
            <a:r>
              <a:rPr lang="es-ES_tradnl" dirty="0" err="1" smtClean="0">
                <a:latin typeface="Arial Black"/>
                <a:cs typeface="Arial Black"/>
              </a:rPr>
              <a:t>these</a:t>
            </a:r>
            <a:r>
              <a:rPr lang="es-ES_tradnl" dirty="0" smtClean="0">
                <a:latin typeface="Arial Black"/>
                <a:cs typeface="Arial Black"/>
              </a:rPr>
              <a:t> </a:t>
            </a:r>
            <a:r>
              <a:rPr lang="es-ES_tradnl" dirty="0" err="1" smtClean="0">
                <a:latin typeface="Arial Black"/>
                <a:cs typeface="Arial Black"/>
              </a:rPr>
              <a:t>families</a:t>
            </a:r>
            <a:r>
              <a:rPr lang="es-ES_tradnl" dirty="0" smtClean="0">
                <a:latin typeface="Arial Black"/>
                <a:cs typeface="Arial Black"/>
              </a:rPr>
              <a:t> (social capital)</a:t>
            </a:r>
            <a:endParaRPr lang="es-ES_tradnl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738925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3210</TotalTime>
  <Words>1447</Words>
  <Application>Microsoft Macintosh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Two Conceptions of Education and Social Mobility</vt:lpstr>
      <vt:lpstr>Alternative Views of the Issue</vt:lpstr>
      <vt:lpstr>Expected Results</vt:lpstr>
      <vt:lpstr>What is the reasoning behind the view that education is a source of mobility?</vt:lpstr>
      <vt:lpstr>More recent expressions of the ideal of education as a source of mobility</vt:lpstr>
      <vt:lpstr> More recent expressions of the ideal of education as a source of mobility</vt:lpstr>
      <vt:lpstr>What is the reasoning behind the view that education does not produce significant social mobility?</vt:lpstr>
      <vt:lpstr>What is the reasoning behind the view that education does not produce significant social mobility?</vt:lpstr>
      <vt:lpstr>Summarizing the arguments</vt:lpstr>
      <vt:lpstr>The role of “choice” in mobility and reproduction</vt:lpstr>
      <vt:lpstr>What do we know empirically about these relationships?</vt:lpstr>
      <vt:lpstr>Does formal education intentionally reproduce social class?</vt:lpstr>
      <vt:lpstr>What does this mean for educational and social policy?</vt:lpstr>
      <vt:lpstr>What does this mean for educational and social policy?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Ways of Looking at Education and Social Mobility</dc:title>
  <dc:creator>Martin Carnoy</dc:creator>
  <cp:lastModifiedBy>Martin Carnoy</cp:lastModifiedBy>
  <cp:revision>20</cp:revision>
  <dcterms:created xsi:type="dcterms:W3CDTF">2016-09-07T07:42:36Z</dcterms:created>
  <dcterms:modified xsi:type="dcterms:W3CDTF">2016-09-11T11:54:37Z</dcterms:modified>
</cp:coreProperties>
</file>