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4"/>
  </p:notesMasterIdLst>
  <p:sldIdLst>
    <p:sldId id="256" r:id="rId3"/>
    <p:sldId id="291" r:id="rId4"/>
    <p:sldId id="305" r:id="rId5"/>
    <p:sldId id="302" r:id="rId6"/>
    <p:sldId id="311" r:id="rId7"/>
    <p:sldId id="304" r:id="rId8"/>
    <p:sldId id="303" r:id="rId9"/>
    <p:sldId id="308" r:id="rId10"/>
    <p:sldId id="307" r:id="rId11"/>
    <p:sldId id="309" r:id="rId12"/>
    <p:sldId id="258" r:id="rId1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Ольга" initials="О"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82"/>
    <a:srgbClr val="21386F"/>
    <a:srgbClr val="1C2A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37" autoAdjust="0"/>
    <p:restoredTop sz="93846" autoAdjust="0"/>
  </p:normalViewPr>
  <p:slideViewPr>
    <p:cSldViewPr snapToGrid="0" snapToObjects="1">
      <p:cViewPr varScale="1">
        <p:scale>
          <a:sx n="66" d="100"/>
          <a:sy n="66" d="100"/>
        </p:scale>
        <p:origin x="122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3EA138-0398-4FDE-9E9A-9AAB19D9C3EA}" type="datetimeFigureOut">
              <a:rPr lang="ru-RU" smtClean="0"/>
              <a:t>15.06.2017</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20D9E0-A2DA-4A1F-9E5F-9FB9987083BD}" type="slidenum">
              <a:rPr lang="ru-RU" smtClean="0"/>
              <a:t>‹#›</a:t>
            </a:fld>
            <a:endParaRPr lang="ru-RU"/>
          </a:p>
        </p:txBody>
      </p:sp>
    </p:spTree>
    <p:extLst>
      <p:ext uri="{BB962C8B-B14F-4D97-AF65-F5344CB8AC3E}">
        <p14:creationId xmlns:p14="http://schemas.microsoft.com/office/powerpoint/2010/main" val="965925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020D9E0-A2DA-4A1F-9E5F-9FB9987083BD}" type="slidenum">
              <a:rPr lang="ru-RU" smtClean="0"/>
              <a:t>4</a:t>
            </a:fld>
            <a:endParaRPr lang="ru-RU"/>
          </a:p>
        </p:txBody>
      </p:sp>
    </p:spTree>
    <p:extLst>
      <p:ext uri="{BB962C8B-B14F-4D97-AF65-F5344CB8AC3E}">
        <p14:creationId xmlns:p14="http://schemas.microsoft.com/office/powerpoint/2010/main" val="2877383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020D9E0-A2DA-4A1F-9E5F-9FB9987083BD}" type="slidenum">
              <a:rPr lang="ru-RU" smtClean="0"/>
              <a:t>5</a:t>
            </a:fld>
            <a:endParaRPr lang="ru-RU"/>
          </a:p>
        </p:txBody>
      </p:sp>
    </p:spTree>
    <p:extLst>
      <p:ext uri="{BB962C8B-B14F-4D97-AF65-F5344CB8AC3E}">
        <p14:creationId xmlns:p14="http://schemas.microsoft.com/office/powerpoint/2010/main" val="2390830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80B43D1-82CB-47B9-95F7-D33685BDFA51}" type="datetime1">
              <a:rPr lang="en-US"/>
              <a:pPr>
                <a:defRPr/>
              </a:pPr>
              <a:t>6/15/2017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B57FFD-70CD-4C5C-8117-5884EA760DE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C801E5-81BD-44E5-8E20-462C2C5FEFE5}" type="datetime1">
              <a:rPr lang="en-US"/>
              <a:pPr>
                <a:defRPr/>
              </a:pPr>
              <a:t>6/15/2017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54BE88E-3ED5-4852-8D89-B50379241A2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4E6D683-A615-41BD-A4D8-17705CB114A0}" type="datetime1">
              <a:rPr lang="en-US"/>
              <a:pPr>
                <a:defRPr/>
              </a:pPr>
              <a:t>6/15/2017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34C045-341C-4E2D-AF88-1D9C5038858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DAFA89B-A420-4FFB-912F-C2AED6C9B51C}" type="datetime1">
              <a:rPr lang="en-US"/>
              <a:pPr>
                <a:defRPr/>
              </a:pPr>
              <a:t>6/15/2017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E494484-5D37-4A24-8846-CEE26DF8026A}" type="slidenum">
              <a:rPr lang="en-US"/>
              <a:pPr>
                <a:defRPr/>
              </a:pPr>
              <a:t>‹#›</a:t>
            </a:fld>
            <a:endParaRPr lang="en-US"/>
          </a:p>
        </p:txBody>
      </p:sp>
    </p:spTree>
    <p:extLst>
      <p:ext uri="{BB962C8B-B14F-4D97-AF65-F5344CB8AC3E}">
        <p14:creationId xmlns:p14="http://schemas.microsoft.com/office/powerpoint/2010/main" val="33594515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09863C7-66C8-4EDD-9BDB-1C8F2D919062}" type="datetime1">
              <a:rPr lang="en-US"/>
              <a:pPr>
                <a:defRPr/>
              </a:pPr>
              <a:t>6/15/2017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BD7DF5A-1198-4578-9C20-447AAB5B7678}" type="slidenum">
              <a:rPr lang="en-US"/>
              <a:pPr>
                <a:defRPr/>
              </a:pPr>
              <a:t>‹#›</a:t>
            </a:fld>
            <a:endParaRPr lang="en-US"/>
          </a:p>
        </p:txBody>
      </p:sp>
    </p:spTree>
    <p:extLst>
      <p:ext uri="{BB962C8B-B14F-4D97-AF65-F5344CB8AC3E}">
        <p14:creationId xmlns:p14="http://schemas.microsoft.com/office/powerpoint/2010/main" val="16042171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147D600-9354-4196-8018-0BBA51B0163F}" type="datetime1">
              <a:rPr lang="en-US"/>
              <a:pPr>
                <a:defRPr/>
              </a:pPr>
              <a:t>6/15/2017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122C58E-1D2E-4227-9C20-29ECB8137FCE}" type="slidenum">
              <a:rPr lang="en-US"/>
              <a:pPr>
                <a:defRPr/>
              </a:pPr>
              <a:t>‹#›</a:t>
            </a:fld>
            <a:endParaRPr lang="en-US"/>
          </a:p>
        </p:txBody>
      </p:sp>
    </p:spTree>
    <p:extLst>
      <p:ext uri="{BB962C8B-B14F-4D97-AF65-F5344CB8AC3E}">
        <p14:creationId xmlns:p14="http://schemas.microsoft.com/office/powerpoint/2010/main" val="37408521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1E37DA8-0DBD-4B9E-8148-5DC447AD3230}" type="datetime1">
              <a:rPr lang="en-US"/>
              <a:pPr>
                <a:defRPr/>
              </a:pPr>
              <a:t>6/15/2017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5352D23-DFEE-4863-B6C6-5F432269B0B9}" type="slidenum">
              <a:rPr lang="en-US"/>
              <a:pPr>
                <a:defRPr/>
              </a:pPr>
              <a:t>‹#›</a:t>
            </a:fld>
            <a:endParaRPr lang="en-US"/>
          </a:p>
        </p:txBody>
      </p:sp>
    </p:spTree>
    <p:extLst>
      <p:ext uri="{BB962C8B-B14F-4D97-AF65-F5344CB8AC3E}">
        <p14:creationId xmlns:p14="http://schemas.microsoft.com/office/powerpoint/2010/main" val="40220563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857E31D-5C93-45BB-96A4-513C5867490A}" type="datetime1">
              <a:rPr lang="en-US"/>
              <a:pPr>
                <a:defRPr/>
              </a:pPr>
              <a:t>6/15/2017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7A892E9C-6B5D-44FF-95D9-AD1FFDA55F7B}" type="slidenum">
              <a:rPr lang="en-US"/>
              <a:pPr>
                <a:defRPr/>
              </a:pPr>
              <a:t>‹#›</a:t>
            </a:fld>
            <a:endParaRPr lang="en-US"/>
          </a:p>
        </p:txBody>
      </p:sp>
    </p:spTree>
    <p:extLst>
      <p:ext uri="{BB962C8B-B14F-4D97-AF65-F5344CB8AC3E}">
        <p14:creationId xmlns:p14="http://schemas.microsoft.com/office/powerpoint/2010/main" val="35071403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D4B388E-5EE2-44CA-A007-3E3317368BE1}" type="datetime1">
              <a:rPr lang="en-US"/>
              <a:pPr>
                <a:defRPr/>
              </a:pPr>
              <a:t>6/15/2017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6C53F3E4-B324-4B22-8CAD-404FB7B6E5CF}" type="slidenum">
              <a:rPr lang="en-US"/>
              <a:pPr>
                <a:defRPr/>
              </a:pPr>
              <a:t>‹#›</a:t>
            </a:fld>
            <a:endParaRPr lang="en-US"/>
          </a:p>
        </p:txBody>
      </p:sp>
    </p:spTree>
    <p:extLst>
      <p:ext uri="{BB962C8B-B14F-4D97-AF65-F5344CB8AC3E}">
        <p14:creationId xmlns:p14="http://schemas.microsoft.com/office/powerpoint/2010/main" val="10011083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ED50DDE-E4E7-4886-A1AE-B797F2B84E85}" type="datetime1">
              <a:rPr lang="en-US"/>
              <a:pPr>
                <a:defRPr/>
              </a:pPr>
              <a:t>6/15/2017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E238B5AB-7A5A-4C5F-B4FF-0B61A9F569C5}" type="slidenum">
              <a:rPr lang="en-US"/>
              <a:pPr>
                <a:defRPr/>
              </a:pPr>
              <a:t>‹#›</a:t>
            </a:fld>
            <a:endParaRPr lang="en-US"/>
          </a:p>
        </p:txBody>
      </p:sp>
    </p:spTree>
    <p:extLst>
      <p:ext uri="{BB962C8B-B14F-4D97-AF65-F5344CB8AC3E}">
        <p14:creationId xmlns:p14="http://schemas.microsoft.com/office/powerpoint/2010/main" val="3484697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03258F3-062C-4898-83B3-CD4AD4733FE7}" type="datetime1">
              <a:rPr lang="en-US"/>
              <a:pPr>
                <a:defRPr/>
              </a:pPr>
              <a:t>6/15/2017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3E24576-A369-48AA-996C-33AF0F42425B}" type="slidenum">
              <a:rPr lang="en-US"/>
              <a:pPr>
                <a:defRPr/>
              </a:pPr>
              <a:t>‹#›</a:t>
            </a:fld>
            <a:endParaRPr lang="en-US"/>
          </a:p>
        </p:txBody>
      </p:sp>
    </p:spTree>
    <p:extLst>
      <p:ext uri="{BB962C8B-B14F-4D97-AF65-F5344CB8AC3E}">
        <p14:creationId xmlns:p14="http://schemas.microsoft.com/office/powerpoint/2010/main" val="3826755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A7838C-AED8-4BA5-8652-AEE276FCC083}" type="datetime1">
              <a:rPr lang="en-US"/>
              <a:pPr>
                <a:defRPr/>
              </a:pPr>
              <a:t>6/15/2017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65F501-F5CC-4E12-934E-78BB5E4DA208}"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1DB050B-A5FD-4E38-BB90-45554F79C13F}" type="datetime1">
              <a:rPr lang="en-US"/>
              <a:pPr>
                <a:defRPr/>
              </a:pPr>
              <a:t>6/15/2017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FA685AA-FA64-4C85-9F91-44200E8DFDEB}" type="slidenum">
              <a:rPr lang="en-US"/>
              <a:pPr>
                <a:defRPr/>
              </a:pPr>
              <a:t>‹#›</a:t>
            </a:fld>
            <a:endParaRPr lang="en-US"/>
          </a:p>
        </p:txBody>
      </p:sp>
    </p:spTree>
    <p:extLst>
      <p:ext uri="{BB962C8B-B14F-4D97-AF65-F5344CB8AC3E}">
        <p14:creationId xmlns:p14="http://schemas.microsoft.com/office/powerpoint/2010/main" val="20391020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7C95083-A55B-4D20-86F9-D1E5C07117D5}" type="datetime1">
              <a:rPr lang="en-US"/>
              <a:pPr>
                <a:defRPr/>
              </a:pPr>
              <a:t>6/15/2017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D42BE8E-02C3-4217-8270-92A5B09C489D}" type="slidenum">
              <a:rPr lang="en-US"/>
              <a:pPr>
                <a:defRPr/>
              </a:pPr>
              <a:t>‹#›</a:t>
            </a:fld>
            <a:endParaRPr lang="en-US"/>
          </a:p>
        </p:txBody>
      </p:sp>
    </p:spTree>
    <p:extLst>
      <p:ext uri="{BB962C8B-B14F-4D97-AF65-F5344CB8AC3E}">
        <p14:creationId xmlns:p14="http://schemas.microsoft.com/office/powerpoint/2010/main" val="6122753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437C35E-31BE-42E7-A4AF-CE715D2535C7}" type="datetime1">
              <a:rPr lang="en-US"/>
              <a:pPr>
                <a:defRPr/>
              </a:pPr>
              <a:t>6/15/2017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A5D2E42-2674-4391-990E-534BFB819E4C}" type="slidenum">
              <a:rPr lang="en-US"/>
              <a:pPr>
                <a:defRPr/>
              </a:pPr>
              <a:t>‹#›</a:t>
            </a:fld>
            <a:endParaRPr lang="en-US"/>
          </a:p>
        </p:txBody>
      </p:sp>
    </p:spTree>
    <p:extLst>
      <p:ext uri="{BB962C8B-B14F-4D97-AF65-F5344CB8AC3E}">
        <p14:creationId xmlns:p14="http://schemas.microsoft.com/office/powerpoint/2010/main" val="4285252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A0F4A4C-A39D-40F9-985D-C7DCB93C0DB5}" type="datetime1">
              <a:rPr lang="en-US"/>
              <a:pPr>
                <a:defRPr/>
              </a:pPr>
              <a:t>6/15/2017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B318A3-27E7-4D27-924C-4173717FF29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CFA3BEA-EE38-406D-A93D-A1B7A0C50F31}" type="datetime1">
              <a:rPr lang="en-US"/>
              <a:pPr>
                <a:defRPr/>
              </a:pPr>
              <a:t>6/15/2017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31699C-A097-4533-BEFF-B1452833F26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D8AF676-6045-4445-B3A3-69CE264AAD80}" type="datetime1">
              <a:rPr lang="en-US"/>
              <a:pPr>
                <a:defRPr/>
              </a:pPr>
              <a:t>6/15/2017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8F8C458-4B9D-4501-AB19-9D129E2810A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4DE988B-86FF-4F79-A487-7C318366F71F}" type="datetime1">
              <a:rPr lang="en-US"/>
              <a:pPr>
                <a:defRPr/>
              </a:pPr>
              <a:t>6/15/2017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C31CD07-29D6-4A4D-ADEA-1E0E2DFE29D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DE96C13-5674-4527-A7EC-B9690D91A02D}" type="datetime1">
              <a:rPr lang="en-US"/>
              <a:pPr>
                <a:defRPr/>
              </a:pPr>
              <a:t>6/15/2017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9D36B3D-EFD3-47A2-82AF-07B5235D984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9A9FD65-7BC8-484C-874A-A3895B64CC55}" type="datetime1">
              <a:rPr lang="en-US"/>
              <a:pPr>
                <a:defRPr/>
              </a:pPr>
              <a:t>6/15/2017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7C45757-2996-489D-9DE7-5C2053F788D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81B2E26-330E-4C2F-B5E7-B7743EB347D8}" type="datetime1">
              <a:rPr lang="en-US"/>
              <a:pPr>
                <a:defRPr/>
              </a:pPr>
              <a:t>6/15/2017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B60040B-1B69-4DF3-82DE-71CA80F2D8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mn-cs"/>
              </a:defRPr>
            </a:lvl1pPr>
          </a:lstStyle>
          <a:p>
            <a:pPr>
              <a:defRPr/>
            </a:pPr>
            <a:fld id="{9FBE2B9D-1697-4090-97E9-0A438BE077E8}" type="datetime1">
              <a:rPr lang="en-US"/>
              <a:pPr>
                <a:defRPr/>
              </a:pPr>
              <a:t>6/15/2017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128"/>
                <a:cs typeface="+mn-cs"/>
              </a:defRPr>
            </a:lvl1pPr>
          </a:lstStyle>
          <a:p>
            <a:pPr>
              <a:defRPr/>
            </a:pPr>
            <a:fld id="{B1F37826-9FC6-4A47-B435-94C6280B7F5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mn-cs"/>
              </a:defRPr>
            </a:lvl1pPr>
          </a:lstStyle>
          <a:p>
            <a:pPr>
              <a:defRPr/>
            </a:pPr>
            <a:fld id="{6E979AF3-E0A3-45C4-8D13-7593B644A605}" type="datetime1">
              <a:rPr lang="en-US"/>
              <a:pPr>
                <a:defRPr/>
              </a:pPr>
              <a:t>6/15/2017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128"/>
                <a:cs typeface="+mn-cs"/>
              </a:defRPr>
            </a:lvl1pPr>
          </a:lstStyle>
          <a:p>
            <a:pPr>
              <a:defRPr/>
            </a:pPr>
            <a:fld id="{C375F94C-8C74-451D-970F-A2326071CE2A}" type="slidenum">
              <a:rPr lang="en-US"/>
              <a:pPr>
                <a:defRPr/>
              </a:pPr>
              <a:t>‹#›</a:t>
            </a:fld>
            <a:endParaRPr lang="en-US"/>
          </a:p>
        </p:txBody>
      </p:sp>
    </p:spTree>
    <p:extLst>
      <p:ext uri="{BB962C8B-B14F-4D97-AF65-F5344CB8AC3E}">
        <p14:creationId xmlns:p14="http://schemas.microsoft.com/office/powerpoint/2010/main" val="19504027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128"/>
          <a:cs typeface="ＭＳ Ｐゴシック"/>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128"/>
          <a:cs typeface="ＭＳ Ｐゴシック"/>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ＭＳ Ｐゴシック"/>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Title 1"/>
          <p:cNvSpPr>
            <a:spLocks noGrp="1"/>
          </p:cNvSpPr>
          <p:nvPr>
            <p:ph type="ctrTitle"/>
          </p:nvPr>
        </p:nvSpPr>
        <p:spPr>
          <a:xfrm>
            <a:off x="685800" y="2130425"/>
            <a:ext cx="7772400" cy="2206625"/>
          </a:xfrm>
        </p:spPr>
        <p:txBody>
          <a:bodyPr/>
          <a:lstStyle/>
          <a:p>
            <a:pPr eaLnBrk="1" hangingPunct="1"/>
            <a:r>
              <a:rPr lang="en-US" sz="2900" b="1" dirty="0" smtClean="0">
                <a:solidFill>
                  <a:srgbClr val="21386F"/>
                </a:solidFill>
                <a:latin typeface="Myriad Pro Semibold"/>
                <a:ea typeface="ＭＳ Ｐゴシック"/>
                <a:cs typeface="ＭＳ Ｐゴシック"/>
              </a:rPr>
              <a:t>Russian Apprenticeships in Comparative Perspective </a:t>
            </a:r>
          </a:p>
        </p:txBody>
      </p:sp>
      <p:sp>
        <p:nvSpPr>
          <p:cNvPr id="13315" name="Subtitle 2"/>
          <p:cNvSpPr>
            <a:spLocks noGrp="1"/>
          </p:cNvSpPr>
          <p:nvPr>
            <p:ph type="subTitle" idx="1"/>
          </p:nvPr>
        </p:nvSpPr>
        <p:spPr>
          <a:xfrm>
            <a:off x="1371600" y="4468812"/>
            <a:ext cx="6400800" cy="1412223"/>
          </a:xfrm>
        </p:spPr>
        <p:txBody>
          <a:bodyPr/>
          <a:lstStyle/>
          <a:p>
            <a:pPr eaLnBrk="1" hangingPunct="1"/>
            <a:r>
              <a:rPr kumimoji="1" lang="en-US" sz="1400" dirty="0" smtClean="0">
                <a:solidFill>
                  <a:srgbClr val="000066"/>
                </a:solidFill>
                <a:latin typeface="Myriad Pro"/>
                <a:ea typeface="ＭＳ Ｐゴシック"/>
                <a:cs typeface="ＭＳ Ｐゴシック"/>
              </a:rPr>
              <a:t>Prepared by Olga </a:t>
            </a:r>
            <a:r>
              <a:rPr kumimoji="1" lang="en-US" sz="1400" dirty="0" err="1" smtClean="0">
                <a:solidFill>
                  <a:srgbClr val="000066"/>
                </a:solidFill>
                <a:latin typeface="Myriad Pro"/>
                <a:ea typeface="ＭＳ Ｐゴシック"/>
                <a:cs typeface="ＭＳ Ｐゴシック"/>
              </a:rPr>
              <a:t>Romanova</a:t>
            </a:r>
            <a:r>
              <a:rPr kumimoji="1" lang="en-US" sz="1400" dirty="0" smtClean="0">
                <a:solidFill>
                  <a:srgbClr val="000066"/>
                </a:solidFill>
                <a:latin typeface="Myriad Pro"/>
                <a:ea typeface="ＭＳ Ｐゴシック"/>
                <a:cs typeface="ＭＳ Ｐゴシック"/>
              </a:rPr>
              <a:t>,</a:t>
            </a:r>
          </a:p>
          <a:p>
            <a:pPr eaLnBrk="1" hangingPunct="1"/>
            <a:r>
              <a:rPr lang="en-US" sz="1400" dirty="0"/>
              <a:t>Analyst at the Center for Vocational Education and Training </a:t>
            </a:r>
            <a:br>
              <a:rPr lang="en-US" sz="1400" dirty="0"/>
            </a:br>
            <a:r>
              <a:rPr lang="en-US" sz="1400" dirty="0"/>
              <a:t>Institute of Education </a:t>
            </a:r>
            <a:br>
              <a:rPr lang="en-US" sz="1400" dirty="0"/>
            </a:br>
            <a:r>
              <a:rPr lang="en-US" sz="1400" dirty="0"/>
              <a:t>National Research University </a:t>
            </a:r>
            <a:br>
              <a:rPr lang="en-US" sz="1400" dirty="0"/>
            </a:br>
            <a:r>
              <a:rPr lang="en-US" sz="1400" dirty="0"/>
              <a:t>Higher School Of Economics</a:t>
            </a:r>
            <a:endParaRPr kumimoji="1" lang="en-US" sz="1400" dirty="0" smtClean="0">
              <a:solidFill>
                <a:srgbClr val="000066"/>
              </a:solidFill>
              <a:latin typeface="Myriad Pro"/>
              <a:ea typeface="ＭＳ Ｐゴシック"/>
              <a:cs typeface="ＭＳ Ｐゴシック"/>
            </a:endParaRPr>
          </a:p>
        </p:txBody>
      </p:sp>
      <p:sp>
        <p:nvSpPr>
          <p:cNvPr id="13316" name="Subtitle 2"/>
          <p:cNvSpPr txBox="1">
            <a:spLocks/>
          </p:cNvSpPr>
          <p:nvPr/>
        </p:nvSpPr>
        <p:spPr bwMode="auto">
          <a:xfrm>
            <a:off x="1371600" y="6467475"/>
            <a:ext cx="6400800" cy="349250"/>
          </a:xfrm>
          <a:prstGeom prst="rect">
            <a:avLst/>
          </a:prstGeom>
          <a:noFill/>
          <a:ln w="9525">
            <a:noFill/>
            <a:miter lim="800000"/>
            <a:headEnd/>
            <a:tailEnd/>
          </a:ln>
        </p:spPr>
        <p:txBody>
          <a:bodyPr/>
          <a:lstStyle/>
          <a:p>
            <a:pPr algn="ctr">
              <a:spcBef>
                <a:spcPct val="20000"/>
              </a:spcBef>
            </a:pPr>
            <a:r>
              <a:rPr lang="ru-RU" sz="800" dirty="0">
                <a:solidFill>
                  <a:schemeClr val="bg1"/>
                </a:solidFill>
              </a:rPr>
              <a:t>Высшая школа экономики, Москва, </a:t>
            </a:r>
          </a:p>
          <a:p>
            <a:pPr algn="ctr">
              <a:spcBef>
                <a:spcPct val="20000"/>
              </a:spcBef>
            </a:pPr>
            <a:r>
              <a:rPr lang="en-US" sz="800" dirty="0">
                <a:solidFill>
                  <a:schemeClr val="bg1"/>
                </a:solidFill>
              </a:rPr>
              <a:t>www.hse.ru</a:t>
            </a:r>
            <a:r>
              <a:rPr lang="ru-RU" sz="800" dirty="0">
                <a:solidFill>
                  <a:schemeClr val="bg1"/>
                </a:solidFill>
              </a:rPr>
              <a:t> </a:t>
            </a:r>
            <a:endParaRPr kumimoji="1" lang="ru-RU" sz="800" dirty="0">
              <a:solidFill>
                <a:schemeClr val="bg1"/>
              </a:solidFill>
              <a:latin typeface="Myriad Pro"/>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Subtitle 2"/>
          <p:cNvSpPr txBox="1">
            <a:spLocks/>
          </p:cNvSpPr>
          <p:nvPr/>
        </p:nvSpPr>
        <p:spPr bwMode="auto">
          <a:xfrm>
            <a:off x="134754" y="6415088"/>
            <a:ext cx="4264209" cy="246062"/>
          </a:xfrm>
          <a:prstGeom prst="rect">
            <a:avLst/>
          </a:prstGeom>
          <a:noFill/>
          <a:ln w="9525">
            <a:noFill/>
            <a:miter lim="800000"/>
            <a:headEnd/>
            <a:tailEnd/>
          </a:ln>
        </p:spPr>
        <p:txBody>
          <a:bodyPr/>
          <a:lstStyle/>
          <a:p>
            <a:pPr>
              <a:spcBef>
                <a:spcPct val="20000"/>
              </a:spcBef>
            </a:pPr>
            <a:r>
              <a:rPr lang="ru-RU" sz="800" dirty="0">
                <a:solidFill>
                  <a:prstClr val="white"/>
                </a:solidFill>
                <a:latin typeface="Arial" pitchFamily="34" charset="0"/>
              </a:rPr>
              <a:t>Высшая школа экономики, </a:t>
            </a:r>
            <a:r>
              <a:rPr lang="ru-RU" sz="800" dirty="0" smtClean="0">
                <a:solidFill>
                  <a:prstClr val="white"/>
                </a:solidFill>
                <a:latin typeface="Arial" pitchFamily="34" charset="0"/>
              </a:rPr>
              <a:t>Москва</a:t>
            </a:r>
            <a:endParaRPr kumimoji="1" lang="ru-RU" sz="800" dirty="0">
              <a:solidFill>
                <a:prstClr val="white"/>
              </a:solidFill>
              <a:latin typeface="Myriad Pro"/>
            </a:endParaRPr>
          </a:p>
        </p:txBody>
      </p:sp>
      <p:sp>
        <p:nvSpPr>
          <p:cNvPr id="10244" name="Rectangle 12"/>
          <p:cNvSpPr>
            <a:spLocks noChangeArrowheads="1"/>
          </p:cNvSpPr>
          <p:nvPr/>
        </p:nvSpPr>
        <p:spPr bwMode="auto">
          <a:xfrm flipV="1">
            <a:off x="4433876" y="1725848"/>
            <a:ext cx="4219234" cy="646331"/>
          </a:xfrm>
          <a:prstGeom prst="rect">
            <a:avLst/>
          </a:prstGeom>
          <a:noFill/>
          <a:ln w="9525">
            <a:noFill/>
            <a:miter lim="800000"/>
            <a:headEnd/>
            <a:tailEnd/>
          </a:ln>
        </p:spPr>
        <p:txBody>
          <a:bodyPr wrap="square">
            <a:spAutoFit/>
          </a:bodyPr>
          <a:lstStyle/>
          <a:p>
            <a:endParaRPr lang="ru-RU" sz="1200" b="1" dirty="0" smtClean="0">
              <a:solidFill>
                <a:prstClr val="black"/>
              </a:solidFill>
              <a:latin typeface="Arial" pitchFamily="34" charset="0"/>
            </a:endParaRPr>
          </a:p>
          <a:p>
            <a:endParaRPr lang="ru-RU" sz="1200" b="1" dirty="0">
              <a:solidFill>
                <a:prstClr val="black"/>
              </a:solidFill>
              <a:latin typeface="Arial" pitchFamily="34" charset="0"/>
            </a:endParaRPr>
          </a:p>
          <a:p>
            <a:endParaRPr lang="ru-RU" sz="1200" dirty="0">
              <a:solidFill>
                <a:prstClr val="black"/>
              </a:solidFill>
              <a:latin typeface="Arial" pitchFamily="34" charset="0"/>
            </a:endParaRPr>
          </a:p>
        </p:txBody>
      </p:sp>
      <p:pic>
        <p:nvPicPr>
          <p:cNvPr id="3" name="Рисунок 2"/>
          <p:cNvPicPr>
            <a:picLocks noChangeAspect="1"/>
          </p:cNvPicPr>
          <p:nvPr/>
        </p:nvPicPr>
        <p:blipFill>
          <a:blip r:embed="rId3"/>
          <a:stretch>
            <a:fillRect/>
          </a:stretch>
        </p:blipFill>
        <p:spPr>
          <a:xfrm>
            <a:off x="134754" y="6415088"/>
            <a:ext cx="2840982" cy="249958"/>
          </a:xfrm>
          <a:prstGeom prst="rect">
            <a:avLst/>
          </a:prstGeom>
        </p:spPr>
      </p:pic>
      <p:sp>
        <p:nvSpPr>
          <p:cNvPr id="2" name="TextBox 1"/>
          <p:cNvSpPr txBox="1"/>
          <p:nvPr/>
        </p:nvSpPr>
        <p:spPr>
          <a:xfrm>
            <a:off x="2685448" y="527603"/>
            <a:ext cx="1441420" cy="369332"/>
          </a:xfrm>
          <a:prstGeom prst="rect">
            <a:avLst/>
          </a:prstGeom>
          <a:noFill/>
        </p:spPr>
        <p:txBody>
          <a:bodyPr wrap="none" rtlCol="0">
            <a:spAutoFit/>
          </a:bodyPr>
          <a:lstStyle/>
          <a:p>
            <a:r>
              <a:rPr lang="en-US" dirty="0" smtClean="0">
                <a:solidFill>
                  <a:schemeClr val="bg1"/>
                </a:solidFill>
              </a:rPr>
              <a:t>Conclusions</a:t>
            </a:r>
            <a:endParaRPr lang="ru-RU" dirty="0">
              <a:solidFill>
                <a:schemeClr val="bg1"/>
              </a:solidFill>
            </a:endParaRPr>
          </a:p>
        </p:txBody>
      </p:sp>
      <p:sp>
        <p:nvSpPr>
          <p:cNvPr id="5" name="TextBox 4"/>
          <p:cNvSpPr txBox="1"/>
          <p:nvPr/>
        </p:nvSpPr>
        <p:spPr>
          <a:xfrm>
            <a:off x="1222408" y="1725848"/>
            <a:ext cx="184731" cy="369332"/>
          </a:xfrm>
          <a:prstGeom prst="rect">
            <a:avLst/>
          </a:prstGeom>
          <a:noFill/>
        </p:spPr>
        <p:txBody>
          <a:bodyPr wrap="none" rtlCol="0">
            <a:spAutoFit/>
          </a:bodyPr>
          <a:lstStyle/>
          <a:p>
            <a:endParaRPr lang="ru-RU" dirty="0"/>
          </a:p>
        </p:txBody>
      </p:sp>
      <p:sp>
        <p:nvSpPr>
          <p:cNvPr id="6" name="TextBox 5"/>
          <p:cNvSpPr txBox="1"/>
          <p:nvPr/>
        </p:nvSpPr>
        <p:spPr>
          <a:xfrm>
            <a:off x="760396" y="1725847"/>
            <a:ext cx="7777212" cy="3416320"/>
          </a:xfrm>
          <a:prstGeom prst="rect">
            <a:avLst/>
          </a:prstGeom>
          <a:noFill/>
        </p:spPr>
        <p:txBody>
          <a:bodyPr wrap="square" rtlCol="0">
            <a:spAutoFit/>
          </a:bodyPr>
          <a:lstStyle/>
          <a:p>
            <a:endParaRPr lang="en-US" dirty="0" smtClean="0"/>
          </a:p>
          <a:p>
            <a:r>
              <a:rPr lang="en-US" dirty="0" smtClean="0"/>
              <a:t>The obligation to employ for a fixed term after graduation of targeted education/training program allows us to find a </a:t>
            </a:r>
            <a:r>
              <a:rPr lang="en-US" dirty="0"/>
              <a:t>connection </a:t>
            </a:r>
            <a:r>
              <a:rPr lang="en-US" dirty="0" smtClean="0"/>
              <a:t>with state </a:t>
            </a:r>
            <a:r>
              <a:rPr lang="en-US" dirty="0"/>
              <a:t>intervention  </a:t>
            </a:r>
            <a:r>
              <a:rPr lang="en-US" dirty="0" smtClean="0"/>
              <a:t>mechanisms into the labor market, which are implied in planned economy countries.</a:t>
            </a:r>
          </a:p>
          <a:p>
            <a:endParaRPr lang="en-US" dirty="0" smtClean="0"/>
          </a:p>
          <a:p>
            <a:r>
              <a:rPr lang="en-US" dirty="0" smtClean="0"/>
              <a:t>It seems to be a particular topic of interest to analyze the transformation and regeneration of the Soviet Union (and other planned economy countries) policies nowadays. </a:t>
            </a:r>
          </a:p>
          <a:p>
            <a:endParaRPr lang="en-US" dirty="0" smtClean="0"/>
          </a:p>
          <a:p>
            <a:r>
              <a:rPr lang="en-US" dirty="0" smtClean="0"/>
              <a:t>The key interest is the analysis of obligations, which are fixed in contracts and legislative acts governing the relationship between all stakeholders.</a:t>
            </a:r>
            <a:endParaRPr lang="ru-RU" dirty="0"/>
          </a:p>
        </p:txBody>
      </p:sp>
    </p:spTree>
    <p:extLst>
      <p:ext uri="{BB962C8B-B14F-4D97-AF65-F5344CB8AC3E}">
        <p14:creationId xmlns:p14="http://schemas.microsoft.com/office/powerpoint/2010/main" val="4033584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Subtitle 2"/>
          <p:cNvSpPr>
            <a:spLocks noGrp="1"/>
          </p:cNvSpPr>
          <p:nvPr>
            <p:ph type="subTitle" idx="1"/>
          </p:nvPr>
        </p:nvSpPr>
        <p:spPr>
          <a:xfrm>
            <a:off x="1371600" y="4468813"/>
            <a:ext cx="6400800" cy="908050"/>
          </a:xfrm>
        </p:spPr>
        <p:txBody>
          <a:bodyPr/>
          <a:lstStyle/>
          <a:p>
            <a:r>
              <a:rPr lang="ru-RU" sz="1200" smtClean="0">
                <a:solidFill>
                  <a:srgbClr val="003F82"/>
                </a:solidFill>
                <a:latin typeface="Myriad Pro"/>
                <a:ea typeface="ＭＳ Ｐゴシック"/>
                <a:cs typeface="ＭＳ Ｐゴシック"/>
              </a:rPr>
              <a:t>101000, Россия, Москва, Мясницкая ул., д. 20</a:t>
            </a:r>
          </a:p>
          <a:p>
            <a:r>
              <a:rPr lang="ru-RU" sz="1200" smtClean="0">
                <a:solidFill>
                  <a:srgbClr val="003F82"/>
                </a:solidFill>
                <a:latin typeface="Myriad Pro"/>
                <a:ea typeface="ＭＳ Ｐゴシック"/>
                <a:cs typeface="ＭＳ Ｐゴシック"/>
              </a:rPr>
              <a:t>Тел.: (495) 621-7983, факс: (495) 628-7931</a:t>
            </a:r>
            <a:endParaRPr lang="en-US" sz="1200" smtClean="0">
              <a:solidFill>
                <a:srgbClr val="003F82"/>
              </a:solidFill>
              <a:latin typeface="Myriad Pro"/>
              <a:ea typeface="ＭＳ Ｐゴシック"/>
              <a:cs typeface="ＭＳ Ｐゴシック"/>
            </a:endParaRPr>
          </a:p>
          <a:p>
            <a:r>
              <a:rPr lang="en-US" sz="1200" smtClean="0">
                <a:solidFill>
                  <a:srgbClr val="003F82"/>
                </a:solidFill>
                <a:latin typeface="Myriad Pro"/>
                <a:ea typeface="ＭＳ Ｐゴシック"/>
                <a:cs typeface="ＭＳ Ｐゴシック"/>
              </a:rPr>
              <a:t>www.hse.ru</a:t>
            </a:r>
            <a:endParaRPr lang="ru-RU" sz="1200" smtClean="0">
              <a:solidFill>
                <a:srgbClr val="003F82"/>
              </a:solidFill>
              <a:latin typeface="Myriad Pro"/>
              <a:ea typeface="ＭＳ Ｐゴシック"/>
              <a:cs typeface="ＭＳ Ｐゴシック"/>
            </a:endParaRPr>
          </a:p>
        </p:txBody>
      </p:sp>
      <p:sp>
        <p:nvSpPr>
          <p:cNvPr id="2" name="TextBox 1"/>
          <p:cNvSpPr txBox="1"/>
          <p:nvPr/>
        </p:nvSpPr>
        <p:spPr>
          <a:xfrm>
            <a:off x="2560320" y="2011679"/>
            <a:ext cx="4793381" cy="461665"/>
          </a:xfrm>
          <a:prstGeom prst="rect">
            <a:avLst/>
          </a:prstGeom>
          <a:noFill/>
        </p:spPr>
        <p:txBody>
          <a:bodyPr wrap="square" rtlCol="0">
            <a:spAutoFit/>
          </a:bodyPr>
          <a:lstStyle/>
          <a:p>
            <a:r>
              <a:rPr lang="en-US" sz="2400" dirty="0" smtClean="0">
                <a:ln w="0"/>
                <a:solidFill>
                  <a:schemeClr val="accent1"/>
                </a:solidFill>
                <a:effectLst>
                  <a:outerShdw blurRad="38100" dist="25400" dir="5400000" algn="ctr" rotWithShape="0">
                    <a:srgbClr val="6E747A">
                      <a:alpha val="43000"/>
                    </a:srgbClr>
                  </a:outerShdw>
                </a:effectLst>
              </a:rPr>
              <a:t>Thank you for your attention!</a:t>
            </a:r>
            <a:endParaRPr lang="ru-RU" sz="2400" dirty="0">
              <a:ln w="0"/>
              <a:solidFill>
                <a:schemeClr val="accent1"/>
              </a:solidFill>
              <a:effectLst>
                <a:outerShdw blurRad="38100" dist="25400" dir="5400000" algn="ctr" rotWithShape="0">
                  <a:srgbClr val="6E747A">
                    <a:alpha val="43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Subtitle 2"/>
          <p:cNvSpPr txBox="1">
            <a:spLocks/>
          </p:cNvSpPr>
          <p:nvPr/>
        </p:nvSpPr>
        <p:spPr bwMode="auto">
          <a:xfrm>
            <a:off x="134754" y="6415088"/>
            <a:ext cx="4264209" cy="246062"/>
          </a:xfrm>
          <a:prstGeom prst="rect">
            <a:avLst/>
          </a:prstGeom>
          <a:noFill/>
          <a:ln w="9525">
            <a:noFill/>
            <a:miter lim="800000"/>
            <a:headEnd/>
            <a:tailEnd/>
          </a:ln>
        </p:spPr>
        <p:txBody>
          <a:bodyPr/>
          <a:lstStyle/>
          <a:p>
            <a:pPr>
              <a:spcBef>
                <a:spcPct val="20000"/>
              </a:spcBef>
            </a:pPr>
            <a:r>
              <a:rPr lang="ru-RU" sz="800" dirty="0">
                <a:solidFill>
                  <a:prstClr val="white"/>
                </a:solidFill>
                <a:latin typeface="Arial" pitchFamily="34" charset="0"/>
              </a:rPr>
              <a:t>Высшая школа экономики, </a:t>
            </a:r>
            <a:r>
              <a:rPr lang="ru-RU" sz="800" dirty="0" smtClean="0">
                <a:solidFill>
                  <a:prstClr val="white"/>
                </a:solidFill>
                <a:latin typeface="Arial" pitchFamily="34" charset="0"/>
              </a:rPr>
              <a:t>Москва</a:t>
            </a:r>
            <a:endParaRPr kumimoji="1" lang="ru-RU" sz="800" dirty="0">
              <a:solidFill>
                <a:prstClr val="white"/>
              </a:solidFill>
              <a:latin typeface="Myriad Pro"/>
            </a:endParaRPr>
          </a:p>
        </p:txBody>
      </p:sp>
      <p:sp>
        <p:nvSpPr>
          <p:cNvPr id="10244" name="Rectangle 12"/>
          <p:cNvSpPr>
            <a:spLocks noChangeArrowheads="1"/>
          </p:cNvSpPr>
          <p:nvPr/>
        </p:nvSpPr>
        <p:spPr bwMode="auto">
          <a:xfrm flipV="1">
            <a:off x="4433876" y="1725848"/>
            <a:ext cx="4219234" cy="646331"/>
          </a:xfrm>
          <a:prstGeom prst="rect">
            <a:avLst/>
          </a:prstGeom>
          <a:noFill/>
          <a:ln w="9525">
            <a:noFill/>
            <a:miter lim="800000"/>
            <a:headEnd/>
            <a:tailEnd/>
          </a:ln>
        </p:spPr>
        <p:txBody>
          <a:bodyPr wrap="square">
            <a:spAutoFit/>
          </a:bodyPr>
          <a:lstStyle/>
          <a:p>
            <a:endParaRPr lang="ru-RU" sz="1200" b="1" dirty="0" smtClean="0">
              <a:solidFill>
                <a:prstClr val="black"/>
              </a:solidFill>
              <a:latin typeface="Arial" pitchFamily="34" charset="0"/>
            </a:endParaRPr>
          </a:p>
          <a:p>
            <a:endParaRPr lang="ru-RU" sz="1200" b="1" dirty="0">
              <a:solidFill>
                <a:prstClr val="black"/>
              </a:solidFill>
              <a:latin typeface="Arial" pitchFamily="34" charset="0"/>
            </a:endParaRPr>
          </a:p>
          <a:p>
            <a:endParaRPr lang="ru-RU" sz="1200" dirty="0">
              <a:solidFill>
                <a:prstClr val="black"/>
              </a:solidFill>
              <a:latin typeface="Arial" pitchFamily="34" charset="0"/>
            </a:endParaRPr>
          </a:p>
        </p:txBody>
      </p:sp>
      <p:pic>
        <p:nvPicPr>
          <p:cNvPr id="3" name="Рисунок 2"/>
          <p:cNvPicPr>
            <a:picLocks noChangeAspect="1"/>
          </p:cNvPicPr>
          <p:nvPr/>
        </p:nvPicPr>
        <p:blipFill>
          <a:blip r:embed="rId3"/>
          <a:stretch>
            <a:fillRect/>
          </a:stretch>
        </p:blipFill>
        <p:spPr>
          <a:xfrm>
            <a:off x="134754" y="6415088"/>
            <a:ext cx="2840982" cy="249958"/>
          </a:xfrm>
          <a:prstGeom prst="rect">
            <a:avLst/>
          </a:prstGeom>
        </p:spPr>
      </p:pic>
      <p:sp>
        <p:nvSpPr>
          <p:cNvPr id="4" name="TextBox 3"/>
          <p:cNvSpPr txBox="1"/>
          <p:nvPr/>
        </p:nvSpPr>
        <p:spPr>
          <a:xfrm>
            <a:off x="134754" y="2140732"/>
            <a:ext cx="4389120" cy="2585323"/>
          </a:xfrm>
          <a:prstGeom prst="rect">
            <a:avLst/>
          </a:prstGeom>
          <a:noFill/>
        </p:spPr>
        <p:txBody>
          <a:bodyPr wrap="square" rtlCol="0">
            <a:spAutoFit/>
          </a:bodyPr>
          <a:lstStyle/>
          <a:p>
            <a:pPr marL="285750" indent="-285750">
              <a:buFont typeface="Arial" panose="020B0604020202020204" pitchFamily="34" charset="0"/>
              <a:buChar char="•"/>
            </a:pPr>
            <a:r>
              <a:rPr lang="en-US" dirty="0"/>
              <a:t>Article 56 of the Federal Law "On Education in the Russian </a:t>
            </a:r>
            <a:r>
              <a:rPr lang="en-US" dirty="0" smtClean="0"/>
              <a:t>Federation”</a:t>
            </a:r>
          </a:p>
          <a:p>
            <a:endParaRPr lang="ru-RU" dirty="0" smtClean="0"/>
          </a:p>
          <a:p>
            <a:pPr marL="285750" indent="-285750">
              <a:buFont typeface="Arial" panose="020B0604020202020204" pitchFamily="34" charset="0"/>
              <a:buChar char="•"/>
            </a:pPr>
            <a:r>
              <a:rPr lang="en-US" dirty="0"/>
              <a:t>Resolution of the Government of the Russian Federation November 27, 2013 No. 1076 "On the Procedure for Execution and Terminating the Treaty on Target Admission and Targeted Education"</a:t>
            </a:r>
            <a:endParaRPr lang="ru-RU" dirty="0"/>
          </a:p>
        </p:txBody>
      </p:sp>
      <p:sp>
        <p:nvSpPr>
          <p:cNvPr id="5" name="Прямоугольник 4"/>
          <p:cNvSpPr/>
          <p:nvPr/>
        </p:nvSpPr>
        <p:spPr>
          <a:xfrm>
            <a:off x="134755" y="1443191"/>
            <a:ext cx="3830854" cy="67436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latin typeface="Times New Roman" panose="02020603050405020304" pitchFamily="18" charset="0"/>
                <a:cs typeface="Times New Roman" panose="02020603050405020304" pitchFamily="18" charset="0"/>
              </a:rPr>
              <a:t>Legal framework</a:t>
            </a:r>
            <a:endParaRPr lang="ru-RU" dirty="0">
              <a:latin typeface="Times New Roman" panose="02020603050405020304" pitchFamily="18" charset="0"/>
              <a:cs typeface="Times New Roman" panose="02020603050405020304" pitchFamily="18" charset="0"/>
            </a:endParaRPr>
          </a:p>
        </p:txBody>
      </p:sp>
      <p:sp>
        <p:nvSpPr>
          <p:cNvPr id="18" name="Прямоугольник 17"/>
          <p:cNvSpPr/>
          <p:nvPr/>
        </p:nvSpPr>
        <p:spPr>
          <a:xfrm>
            <a:off x="4822256" y="1443190"/>
            <a:ext cx="3830854" cy="67436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latin typeface="Times New Roman" panose="02020603050405020304" pitchFamily="18" charset="0"/>
                <a:cs typeface="Times New Roman" panose="02020603050405020304" pitchFamily="18" charset="0"/>
              </a:rPr>
              <a:t>Policies</a:t>
            </a:r>
            <a:endParaRPr lang="ru-RU" dirty="0">
              <a:latin typeface="Times New Roman" panose="02020603050405020304" pitchFamily="18" charset="0"/>
              <a:cs typeface="Times New Roman" panose="02020603050405020304" pitchFamily="18" charset="0"/>
            </a:endParaRPr>
          </a:p>
        </p:txBody>
      </p:sp>
      <p:sp>
        <p:nvSpPr>
          <p:cNvPr id="6" name="TextBox 5"/>
          <p:cNvSpPr txBox="1"/>
          <p:nvPr/>
        </p:nvSpPr>
        <p:spPr>
          <a:xfrm>
            <a:off x="4880008" y="2140731"/>
            <a:ext cx="3753851" cy="4062651"/>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t>Federal level</a:t>
            </a:r>
          </a:p>
          <a:p>
            <a:r>
              <a:rPr lang="en-US" sz="1600" dirty="0" smtClean="0"/>
              <a:t>Priority </a:t>
            </a:r>
            <a:r>
              <a:rPr lang="en-US" sz="1600" dirty="0"/>
              <a:t>project "Education" (2016-2021) in the direction "Training highly qualified specialists and laborers, according to modern standards and advanced </a:t>
            </a:r>
            <a:r>
              <a:rPr lang="en-US" sz="1600" dirty="0" smtClean="0"/>
              <a:t>technologies“</a:t>
            </a:r>
          </a:p>
          <a:p>
            <a:pPr marL="285750" indent="-285750">
              <a:buFont typeface="Arial" panose="020B0604020202020204" pitchFamily="34" charset="0"/>
              <a:buChar char="•"/>
            </a:pPr>
            <a:r>
              <a:rPr lang="en-US" sz="1600" b="1" dirty="0" smtClean="0"/>
              <a:t>Examples at the regional level</a:t>
            </a:r>
          </a:p>
          <a:p>
            <a:pPr marL="285750" indent="-285750">
              <a:buFont typeface="Wingdings" panose="05000000000000000000" pitchFamily="2" charset="2"/>
              <a:buChar char="Ø"/>
            </a:pPr>
            <a:r>
              <a:rPr lang="en-US" sz="1600" dirty="0"/>
              <a:t>"Development of vocational education in </a:t>
            </a:r>
            <a:r>
              <a:rPr lang="en-US" sz="1600" dirty="0" smtClean="0"/>
              <a:t>Kostroma </a:t>
            </a:r>
            <a:r>
              <a:rPr lang="en-US" sz="1600" dirty="0"/>
              <a:t>region in </a:t>
            </a:r>
            <a:r>
              <a:rPr lang="en-US" sz="1600" dirty="0" smtClean="0"/>
              <a:t>2017-2019“ – by 2019 not less that 45% of VET students at TE.</a:t>
            </a:r>
          </a:p>
          <a:p>
            <a:pPr marL="285750" indent="-285750">
              <a:buFont typeface="Wingdings" panose="05000000000000000000" pitchFamily="2" charset="2"/>
              <a:buChar char="Ø"/>
            </a:pPr>
            <a:r>
              <a:rPr lang="en-US" sz="1600" dirty="0"/>
              <a:t>Strategy of Social and Economic Development of </a:t>
            </a:r>
            <a:r>
              <a:rPr lang="en-US" sz="1600" dirty="0" smtClean="0"/>
              <a:t>Krasnoyarsk </a:t>
            </a:r>
            <a:r>
              <a:rPr lang="en-US" sz="1600" dirty="0" smtClean="0"/>
              <a:t>Region </a:t>
            </a:r>
            <a:r>
              <a:rPr lang="en-US" sz="1600" dirty="0" smtClean="0"/>
              <a:t>– by 2030 75% of VET students at TE.</a:t>
            </a:r>
          </a:p>
          <a:p>
            <a:endParaRPr lang="ru-RU" dirty="0"/>
          </a:p>
        </p:txBody>
      </p:sp>
      <p:sp>
        <p:nvSpPr>
          <p:cNvPr id="7" name="TextBox 6"/>
          <p:cNvSpPr txBox="1"/>
          <p:nvPr/>
        </p:nvSpPr>
        <p:spPr>
          <a:xfrm>
            <a:off x="1780675" y="469852"/>
            <a:ext cx="5416996" cy="369332"/>
          </a:xfrm>
          <a:prstGeom prst="rect">
            <a:avLst/>
          </a:prstGeom>
          <a:noFill/>
        </p:spPr>
        <p:txBody>
          <a:bodyPr wrap="none" rtlCol="0">
            <a:spAutoFit/>
          </a:bodyPr>
          <a:lstStyle/>
          <a:p>
            <a:r>
              <a:rPr lang="en-US" dirty="0" smtClean="0">
                <a:solidFill>
                  <a:schemeClr val="bg1"/>
                </a:solidFill>
              </a:rPr>
              <a:t>Targeted Education (TE) - Apprenticeship in Russia</a:t>
            </a:r>
            <a:endParaRPr lang="ru-RU" dirty="0">
              <a:solidFill>
                <a:schemeClr val="bg1"/>
              </a:solidFill>
            </a:endParaRPr>
          </a:p>
        </p:txBody>
      </p:sp>
    </p:spTree>
    <p:extLst>
      <p:ext uri="{BB962C8B-B14F-4D97-AF65-F5344CB8AC3E}">
        <p14:creationId xmlns:p14="http://schemas.microsoft.com/office/powerpoint/2010/main" val="32822441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Subtitle 2"/>
          <p:cNvSpPr txBox="1">
            <a:spLocks/>
          </p:cNvSpPr>
          <p:nvPr/>
        </p:nvSpPr>
        <p:spPr bwMode="auto">
          <a:xfrm>
            <a:off x="134754" y="6415088"/>
            <a:ext cx="4264209" cy="246062"/>
          </a:xfrm>
          <a:prstGeom prst="rect">
            <a:avLst/>
          </a:prstGeom>
          <a:noFill/>
          <a:ln w="9525">
            <a:noFill/>
            <a:miter lim="800000"/>
            <a:headEnd/>
            <a:tailEnd/>
          </a:ln>
        </p:spPr>
        <p:txBody>
          <a:bodyPr/>
          <a:lstStyle/>
          <a:p>
            <a:pPr>
              <a:spcBef>
                <a:spcPct val="20000"/>
              </a:spcBef>
            </a:pPr>
            <a:r>
              <a:rPr lang="ru-RU" sz="800" dirty="0">
                <a:solidFill>
                  <a:prstClr val="white"/>
                </a:solidFill>
                <a:latin typeface="Arial" pitchFamily="34" charset="0"/>
              </a:rPr>
              <a:t>Высшая школа экономики, </a:t>
            </a:r>
            <a:r>
              <a:rPr lang="ru-RU" sz="800" dirty="0" smtClean="0">
                <a:solidFill>
                  <a:prstClr val="white"/>
                </a:solidFill>
                <a:latin typeface="Arial" pitchFamily="34" charset="0"/>
              </a:rPr>
              <a:t>Москва</a:t>
            </a:r>
            <a:endParaRPr kumimoji="1" lang="ru-RU" sz="800" dirty="0">
              <a:solidFill>
                <a:prstClr val="white"/>
              </a:solidFill>
              <a:latin typeface="Myriad Pro"/>
            </a:endParaRPr>
          </a:p>
        </p:txBody>
      </p:sp>
      <p:sp>
        <p:nvSpPr>
          <p:cNvPr id="10244" name="Rectangle 12"/>
          <p:cNvSpPr>
            <a:spLocks noChangeArrowheads="1"/>
          </p:cNvSpPr>
          <p:nvPr/>
        </p:nvSpPr>
        <p:spPr bwMode="auto">
          <a:xfrm flipV="1">
            <a:off x="4433876" y="1725848"/>
            <a:ext cx="4219234" cy="646331"/>
          </a:xfrm>
          <a:prstGeom prst="rect">
            <a:avLst/>
          </a:prstGeom>
          <a:noFill/>
          <a:ln w="9525">
            <a:noFill/>
            <a:miter lim="800000"/>
            <a:headEnd/>
            <a:tailEnd/>
          </a:ln>
        </p:spPr>
        <p:txBody>
          <a:bodyPr wrap="square">
            <a:spAutoFit/>
          </a:bodyPr>
          <a:lstStyle/>
          <a:p>
            <a:endParaRPr lang="ru-RU" sz="1200" b="1" dirty="0" smtClean="0">
              <a:solidFill>
                <a:prstClr val="black"/>
              </a:solidFill>
              <a:latin typeface="Arial" pitchFamily="34" charset="0"/>
            </a:endParaRPr>
          </a:p>
          <a:p>
            <a:endParaRPr lang="ru-RU" sz="1200" b="1" dirty="0">
              <a:solidFill>
                <a:prstClr val="black"/>
              </a:solidFill>
              <a:latin typeface="Arial" pitchFamily="34" charset="0"/>
            </a:endParaRPr>
          </a:p>
          <a:p>
            <a:endParaRPr lang="ru-RU" sz="1200" dirty="0">
              <a:solidFill>
                <a:prstClr val="black"/>
              </a:solidFill>
              <a:latin typeface="Arial" pitchFamily="34" charset="0"/>
            </a:endParaRPr>
          </a:p>
        </p:txBody>
      </p:sp>
      <p:pic>
        <p:nvPicPr>
          <p:cNvPr id="3" name="Рисунок 2"/>
          <p:cNvPicPr>
            <a:picLocks noChangeAspect="1"/>
          </p:cNvPicPr>
          <p:nvPr/>
        </p:nvPicPr>
        <p:blipFill>
          <a:blip r:embed="rId3"/>
          <a:stretch>
            <a:fillRect/>
          </a:stretch>
        </p:blipFill>
        <p:spPr>
          <a:xfrm>
            <a:off x="134754" y="6415088"/>
            <a:ext cx="2840982" cy="249958"/>
          </a:xfrm>
          <a:prstGeom prst="rect">
            <a:avLst/>
          </a:prstGeom>
        </p:spPr>
      </p:pic>
      <p:graphicFrame>
        <p:nvGraphicFramePr>
          <p:cNvPr id="4" name="Таблица 3"/>
          <p:cNvGraphicFramePr>
            <a:graphicFrameLocks noGrp="1"/>
          </p:cNvGraphicFramePr>
          <p:nvPr>
            <p:extLst>
              <p:ext uri="{D42A27DB-BD31-4B8C-83A1-F6EECF244321}">
                <p14:modId xmlns:p14="http://schemas.microsoft.com/office/powerpoint/2010/main" val="4104780312"/>
              </p:ext>
            </p:extLst>
          </p:nvPr>
        </p:nvGraphicFramePr>
        <p:xfrm>
          <a:off x="134755" y="1376413"/>
          <a:ext cx="8730113" cy="4774739"/>
        </p:xfrm>
        <a:graphic>
          <a:graphicData uri="http://schemas.openxmlformats.org/drawingml/2006/table">
            <a:tbl>
              <a:tblPr firstRow="1" firstCol="1" bandRow="1"/>
              <a:tblGrid>
                <a:gridCol w="2354133"/>
                <a:gridCol w="2125882"/>
                <a:gridCol w="2124216"/>
                <a:gridCol w="2125882"/>
              </a:tblGrid>
              <a:tr h="228771">
                <a:tc>
                  <a:txBody>
                    <a:bodyPr/>
                    <a:lstStyle/>
                    <a:p>
                      <a:pPr>
                        <a:lnSpc>
                          <a:spcPct val="107000"/>
                        </a:lnSpc>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Aspects</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Germany</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nSpc>
                          <a:spcPct val="107000"/>
                        </a:lnSpc>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Switzerland </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nSpc>
                          <a:spcPct val="107000"/>
                        </a:lnSpc>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Austria</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r>
              <a:tr h="228771">
                <a:tc>
                  <a:txBody>
                    <a:bodyPr/>
                    <a:lstStyle/>
                    <a:p>
                      <a:pPr>
                        <a:lnSpc>
                          <a:spcPct val="107000"/>
                        </a:lnSpc>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Underlying legal principles</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100">
                          <a:effectLst/>
                          <a:latin typeface="Times New Roman" panose="02020603050405020304" pitchFamily="18" charset="0"/>
                          <a:ea typeface="Calibri" panose="020F0502020204030204" pitchFamily="34" charset="0"/>
                          <a:cs typeface="Times New Roman" panose="02020603050405020304" pitchFamily="18" charset="0"/>
                        </a:rPr>
                        <a:t>Vocational Training Act (2012)</a:t>
                      </a: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Vocational Education Act (2005)</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Vocational Training Act (2012)</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5803">
                <a:tc>
                  <a:txBody>
                    <a:bodyPr/>
                    <a:lstStyle/>
                    <a:p>
                      <a:pPr>
                        <a:lnSpc>
                          <a:spcPct val="107000"/>
                        </a:lnSpc>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Remuneration</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Training employers are obliged to pay apprentices an appropriate so called “training allowances”, </a:t>
                      </a:r>
                      <a:r>
                        <a:rPr lang="en-US" sz="1100" dirty="0" smtClean="0">
                          <a:effectLst/>
                          <a:latin typeface="Times New Roman" panose="02020603050405020304" pitchFamily="18" charset="0"/>
                          <a:ea typeface="Calibri" panose="020F0502020204030204" pitchFamily="34" charset="0"/>
                          <a:cs typeface="Times New Roman" panose="02020603050405020304" pitchFamily="18" charset="0"/>
                        </a:rPr>
                        <a:t>an amount which is </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fixed </a:t>
                      </a:r>
                      <a:r>
                        <a:rPr lang="en-US" sz="1100" dirty="0" smtClean="0">
                          <a:effectLst/>
                          <a:latin typeface="Times New Roman" panose="02020603050405020304" pitchFamily="18" charset="0"/>
                          <a:ea typeface="Calibri" panose="020F0502020204030204" pitchFamily="34" charset="0"/>
                          <a:cs typeface="Times New Roman" panose="02020603050405020304" pitchFamily="18" charset="0"/>
                        </a:rPr>
                        <a:t>by the </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social partners in the different sector collective agreement and  are also subject to the trainees age and experience with the enterprise</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Legislation does not impose a minimum wage. The salary is decided by the company and the apprentice. In most cases it is based on the recommendations of the branch.</a:t>
                      </a:r>
                      <a:endParaRPr lang="ru-RU" sz="1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Apprenticeship remuneration is laid down for each individual apprenticeship occupation in collective bargaining agreements. Where no collective bargaining agreements exist, it is necessary to agree on the apprenticeship remuneration in the apprenticeship contract individually. The remuneration increases with every apprenticeship year until, in the final year, it totals an approximate average of 80 % of the corresponding skilled worker’s wage.</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3853">
                <a:tc>
                  <a:txBody>
                    <a:bodyPr/>
                    <a:lstStyle/>
                    <a:p>
                      <a:pPr>
                        <a:lnSpc>
                          <a:spcPct val="107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Financing of apprenticeship-type schemes</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Net costs of the factories </a:t>
                      </a:r>
                      <a:r>
                        <a:rPr lang="en-US" sz="1100" dirty="0" smtClean="0">
                          <a:effectLst/>
                          <a:latin typeface="Times New Roman" panose="02020603050405020304" pitchFamily="18" charset="0"/>
                          <a:ea typeface="Calibri" panose="020F0502020204030204" pitchFamily="34" charset="0"/>
                          <a:cs typeface="Times New Roman" panose="02020603050405020304" pitchFamily="18" charset="0"/>
                        </a:rPr>
                        <a:t>total</a:t>
                      </a:r>
                      <a:r>
                        <a:rPr lang="en-US" sz="1100" baseline="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100" dirty="0" smtClean="0">
                          <a:effectLst/>
                          <a:latin typeface="Times New Roman" panose="02020603050405020304" pitchFamily="18" charset="0"/>
                          <a:ea typeface="Calibri" panose="020F0502020204030204" pitchFamily="34" charset="0"/>
                          <a:cs typeface="Times New Roman" panose="02020603050405020304" pitchFamily="18" charset="0"/>
                        </a:rPr>
                        <a:t>amount </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of 84% of the total training costs (2007): supported on case-by- case basis through public funding</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smtClean="0">
                          <a:effectLst/>
                          <a:latin typeface="Times New Roman" panose="02020603050405020304" pitchFamily="18" charset="0"/>
                          <a:ea typeface="Calibri" panose="020F0502020204030204" pitchFamily="34" charset="0"/>
                          <a:cs typeface="Times New Roman" panose="02020603050405020304" pitchFamily="18" charset="0"/>
                        </a:rPr>
                        <a:t>Share of private expenses for the basic vocational training - </a:t>
                      </a:r>
                      <a:r>
                        <a:rPr lang="en-US" sz="1100" dirty="0" err="1" smtClean="0">
                          <a:effectLst/>
                          <a:latin typeface="Times New Roman" panose="02020603050405020304" pitchFamily="18" charset="0"/>
                          <a:ea typeface="Calibri" panose="020F0502020204030204" pitchFamily="34" charset="0"/>
                          <a:cs typeface="Times New Roman" panose="02020603050405020304" pitchFamily="18" charset="0"/>
                        </a:rPr>
                        <a:t>approx</a:t>
                      </a:r>
                      <a:r>
                        <a:rPr lang="en-US" sz="1100" dirty="0" smtClean="0">
                          <a:effectLst/>
                          <a:latin typeface="Times New Roman" panose="02020603050405020304" pitchFamily="18" charset="0"/>
                          <a:ea typeface="Calibri" panose="020F0502020204030204" pitchFamily="34" charset="0"/>
                          <a:cs typeface="Times New Roman" panose="02020603050405020304" pitchFamily="18" charset="0"/>
                        </a:rPr>
                        <a:t> 43% (2010); industry-specific vocational training funds</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Companies (</a:t>
                      </a:r>
                      <a:r>
                        <a:rPr lang="en-US" sz="1100" dirty="0" err="1">
                          <a:effectLst/>
                          <a:latin typeface="Times New Roman" panose="02020603050405020304" pitchFamily="18" charset="0"/>
                          <a:ea typeface="Calibri" panose="020F0502020204030204" pitchFamily="34" charset="0"/>
                          <a:cs typeface="Times New Roman" panose="02020603050405020304" pitchFamily="18" charset="0"/>
                        </a:rPr>
                        <a:t>approx</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¾ of the overall training costs), supported by public funding)</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541">
                <a:tc>
                  <a:txBody>
                    <a:bodyPr/>
                    <a:lstStyle/>
                    <a:p>
                      <a:pPr>
                        <a:lnSpc>
                          <a:spcPct val="107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Legal framework</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Enterprise-student/</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apprentice</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Enterprise-student/</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apprentice</a:t>
                      </a:r>
                      <a:endParaRPr lang="ru-RU"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Enterprise-student/</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apprentice</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1771048" y="269507"/>
            <a:ext cx="6718434" cy="369332"/>
          </a:xfrm>
          <a:prstGeom prst="rect">
            <a:avLst/>
          </a:prstGeom>
          <a:noFill/>
        </p:spPr>
        <p:txBody>
          <a:bodyPr wrap="square" rtlCol="0">
            <a:spAutoFit/>
          </a:bodyPr>
          <a:lstStyle/>
          <a:p>
            <a:r>
              <a:rPr lang="en-US" dirty="0" smtClean="0">
                <a:solidFill>
                  <a:schemeClr val="bg1"/>
                </a:solidFill>
              </a:rPr>
              <a:t>Austria, Germany, Switzerland: Classic apprenticeship systems</a:t>
            </a:r>
            <a:endParaRPr lang="ru-RU" dirty="0">
              <a:solidFill>
                <a:schemeClr val="bg1"/>
              </a:solidFill>
            </a:endParaRPr>
          </a:p>
        </p:txBody>
      </p:sp>
      <p:sp>
        <p:nvSpPr>
          <p:cNvPr id="5" name="Прямоугольник 4"/>
          <p:cNvSpPr/>
          <p:nvPr/>
        </p:nvSpPr>
        <p:spPr>
          <a:xfrm>
            <a:off x="3118586" y="5390147"/>
            <a:ext cx="4600876" cy="20213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Mainly company-based countries</a:t>
            </a:r>
            <a:endParaRPr lang="ru-RU" dirty="0"/>
          </a:p>
        </p:txBody>
      </p:sp>
    </p:spTree>
    <p:extLst>
      <p:ext uri="{BB962C8B-B14F-4D97-AF65-F5344CB8AC3E}">
        <p14:creationId xmlns:p14="http://schemas.microsoft.com/office/powerpoint/2010/main" val="2406893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42" name="Subtitle 2"/>
          <p:cNvSpPr txBox="1">
            <a:spLocks/>
          </p:cNvSpPr>
          <p:nvPr/>
        </p:nvSpPr>
        <p:spPr bwMode="auto">
          <a:xfrm>
            <a:off x="134754" y="6271524"/>
            <a:ext cx="4264209" cy="246062"/>
          </a:xfrm>
          <a:prstGeom prst="rect">
            <a:avLst/>
          </a:prstGeom>
          <a:noFill/>
          <a:ln w="9525">
            <a:noFill/>
            <a:miter lim="800000"/>
            <a:headEnd/>
            <a:tailEnd/>
          </a:ln>
        </p:spPr>
        <p:txBody>
          <a:bodyPr/>
          <a:lstStyle/>
          <a:p>
            <a:pPr>
              <a:spcBef>
                <a:spcPct val="20000"/>
              </a:spcBef>
            </a:pPr>
            <a:r>
              <a:rPr lang="ru-RU" sz="800" dirty="0">
                <a:solidFill>
                  <a:prstClr val="white"/>
                </a:solidFill>
                <a:latin typeface="Arial" pitchFamily="34" charset="0"/>
              </a:rPr>
              <a:t>Высшая школа экономики, </a:t>
            </a:r>
            <a:r>
              <a:rPr lang="ru-RU" sz="800" dirty="0" smtClean="0">
                <a:solidFill>
                  <a:prstClr val="white"/>
                </a:solidFill>
                <a:latin typeface="Arial" pitchFamily="34" charset="0"/>
              </a:rPr>
              <a:t>Москва</a:t>
            </a:r>
            <a:endParaRPr kumimoji="1" lang="ru-RU" sz="800" dirty="0">
              <a:solidFill>
                <a:prstClr val="white"/>
              </a:solidFill>
              <a:latin typeface="Myriad Pro"/>
            </a:endParaRPr>
          </a:p>
        </p:txBody>
      </p:sp>
      <p:sp>
        <p:nvSpPr>
          <p:cNvPr id="10244" name="Rectangle 12"/>
          <p:cNvSpPr>
            <a:spLocks noChangeArrowheads="1"/>
          </p:cNvSpPr>
          <p:nvPr/>
        </p:nvSpPr>
        <p:spPr bwMode="auto">
          <a:xfrm flipV="1">
            <a:off x="4433876" y="1725848"/>
            <a:ext cx="4219234" cy="646331"/>
          </a:xfrm>
          <a:prstGeom prst="rect">
            <a:avLst/>
          </a:prstGeom>
          <a:noFill/>
          <a:ln w="9525">
            <a:noFill/>
            <a:miter lim="800000"/>
            <a:headEnd/>
            <a:tailEnd/>
          </a:ln>
        </p:spPr>
        <p:txBody>
          <a:bodyPr wrap="square">
            <a:spAutoFit/>
          </a:bodyPr>
          <a:lstStyle/>
          <a:p>
            <a:endParaRPr lang="ru-RU" sz="1200" b="1" dirty="0" smtClean="0">
              <a:solidFill>
                <a:prstClr val="black"/>
              </a:solidFill>
              <a:latin typeface="Arial" pitchFamily="34" charset="0"/>
            </a:endParaRPr>
          </a:p>
          <a:p>
            <a:endParaRPr lang="ru-RU" sz="1200" b="1" dirty="0">
              <a:solidFill>
                <a:prstClr val="black"/>
              </a:solidFill>
              <a:latin typeface="Arial" pitchFamily="34" charset="0"/>
            </a:endParaRPr>
          </a:p>
          <a:p>
            <a:endParaRPr lang="ru-RU" sz="1200" dirty="0">
              <a:solidFill>
                <a:prstClr val="black"/>
              </a:solidFill>
              <a:latin typeface="Arial" pitchFamily="34" charset="0"/>
            </a:endParaRPr>
          </a:p>
        </p:txBody>
      </p:sp>
      <p:pic>
        <p:nvPicPr>
          <p:cNvPr id="3" name="Рисунок 2"/>
          <p:cNvPicPr>
            <a:picLocks noChangeAspect="1"/>
          </p:cNvPicPr>
          <p:nvPr/>
        </p:nvPicPr>
        <p:blipFill>
          <a:blip r:embed="rId4"/>
          <a:stretch>
            <a:fillRect/>
          </a:stretch>
        </p:blipFill>
        <p:spPr>
          <a:xfrm>
            <a:off x="134754" y="6415088"/>
            <a:ext cx="2840982" cy="249958"/>
          </a:xfrm>
          <a:prstGeom prst="rect">
            <a:avLst/>
          </a:prstGeom>
        </p:spPr>
      </p:pic>
      <p:sp>
        <p:nvSpPr>
          <p:cNvPr id="4" name="TextBox 3"/>
          <p:cNvSpPr txBox="1"/>
          <p:nvPr/>
        </p:nvSpPr>
        <p:spPr>
          <a:xfrm>
            <a:off x="1771048" y="269507"/>
            <a:ext cx="6718434" cy="369332"/>
          </a:xfrm>
          <a:prstGeom prst="rect">
            <a:avLst/>
          </a:prstGeom>
          <a:noFill/>
        </p:spPr>
        <p:txBody>
          <a:bodyPr wrap="square" rtlCol="0">
            <a:spAutoFit/>
          </a:bodyPr>
          <a:lstStyle/>
          <a:p>
            <a:r>
              <a:rPr lang="en-US" dirty="0" smtClean="0">
                <a:solidFill>
                  <a:schemeClr val="bg1"/>
                </a:solidFill>
              </a:rPr>
              <a:t>Poland, Slovakia, Spain: Developing apprenticeship systems</a:t>
            </a:r>
            <a:endParaRPr lang="ru-RU" dirty="0">
              <a:solidFill>
                <a:schemeClr val="bg1"/>
              </a:solidFill>
            </a:endParaRPr>
          </a:p>
        </p:txBody>
      </p:sp>
      <p:graphicFrame>
        <p:nvGraphicFramePr>
          <p:cNvPr id="9" name="Таблица 8"/>
          <p:cNvGraphicFramePr>
            <a:graphicFrameLocks noGrp="1"/>
          </p:cNvGraphicFramePr>
          <p:nvPr>
            <p:extLst>
              <p:ext uri="{D42A27DB-BD31-4B8C-83A1-F6EECF244321}">
                <p14:modId xmlns:p14="http://schemas.microsoft.com/office/powerpoint/2010/main" val="3866826102"/>
              </p:ext>
            </p:extLst>
          </p:nvPr>
        </p:nvGraphicFramePr>
        <p:xfrm>
          <a:off x="134754" y="1337911"/>
          <a:ext cx="8835991" cy="5147366"/>
        </p:xfrm>
        <a:graphic>
          <a:graphicData uri="http://schemas.openxmlformats.org/drawingml/2006/table">
            <a:tbl>
              <a:tblPr firstRow="1" firstCol="1" bandRow="1"/>
              <a:tblGrid>
                <a:gridCol w="2519220"/>
                <a:gridCol w="2273180"/>
                <a:gridCol w="1686029"/>
                <a:gridCol w="2357562"/>
              </a:tblGrid>
              <a:tr h="182713">
                <a:tc>
                  <a:txBody>
                    <a:bodyPr/>
                    <a:lstStyle/>
                    <a:p>
                      <a:pPr>
                        <a:lnSpc>
                          <a:spcPct val="107000"/>
                        </a:lnSpc>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Aspects</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370" marR="2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Slovakia</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4370" marR="2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nSpc>
                          <a:spcPct val="107000"/>
                        </a:lnSpc>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Spain</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4370" marR="2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nSpc>
                          <a:spcPct val="107000"/>
                        </a:lnSpc>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Poland</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4370" marR="2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r>
              <a:tr h="573309">
                <a:tc>
                  <a:txBody>
                    <a:bodyPr/>
                    <a:lstStyle/>
                    <a:p>
                      <a:pPr>
                        <a:lnSpc>
                          <a:spcPct val="107000"/>
                        </a:lnSpc>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Underlying legal principles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4370" marR="2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Vocational Education and Training Act (2015)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4370" marR="2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200">
                          <a:effectLst/>
                          <a:latin typeface="Calibri" panose="020F0502020204030204" pitchFamily="34" charset="0"/>
                          <a:ea typeface="Calibri" panose="020F0502020204030204" pitchFamily="34" charset="0"/>
                          <a:cs typeface="Times New Roman" panose="02020603050405020304" pitchFamily="18" charset="0"/>
                        </a:rPr>
                        <a:t>Vocational Education and Training (2002)</a:t>
                      </a:r>
                    </a:p>
                  </a:txBody>
                  <a:tcPr marL="24370" marR="2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Education System Act (1991)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4370" marR="2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2869">
                <a:tc>
                  <a:txBody>
                    <a:bodyPr/>
                    <a:lstStyle/>
                    <a:p>
                      <a:pPr>
                        <a:lnSpc>
                          <a:spcPct val="107000"/>
                        </a:lnSpc>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Remuneration</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370" marR="2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Remuneration for productive work equals </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up to </a:t>
                      </a:r>
                      <a:r>
                        <a:rPr lang="en-US" sz="1200" dirty="0">
                          <a:effectLst/>
                          <a:latin typeface="Calibri" panose="020F0502020204030204" pitchFamily="34" charset="0"/>
                          <a:ea typeface="Calibri" panose="020F0502020204030204" pitchFamily="34" charset="0"/>
                          <a:cs typeface="Times New Roman" panose="02020603050405020304" pitchFamily="18" charset="0"/>
                        </a:rPr>
                        <a:t>50 % - 100 % of </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the </a:t>
                      </a:r>
                      <a:r>
                        <a:rPr lang="en-US" sz="1200" dirty="0">
                          <a:effectLst/>
                          <a:latin typeface="Calibri" panose="020F0502020204030204" pitchFamily="34" charset="0"/>
                          <a:ea typeface="Calibri" panose="020F0502020204030204" pitchFamily="34" charset="0"/>
                          <a:cs typeface="Times New Roman" panose="02020603050405020304" pitchFamily="18" charset="0"/>
                        </a:rPr>
                        <a:t>minimum wage</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 stipend from a company can reach up to a maximum of four times the subsistence costs</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 motivation stipend offered monthly in three levels </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equaling   65 </a:t>
                      </a:r>
                      <a:r>
                        <a:rPr lang="en-US" sz="1200" dirty="0">
                          <a:effectLst/>
                          <a:latin typeface="Calibri" panose="020F0502020204030204" pitchFamily="34" charset="0"/>
                          <a:ea typeface="Calibri" panose="020F0502020204030204" pitchFamily="34" charset="0"/>
                          <a:cs typeface="Times New Roman" panose="02020603050405020304" pitchFamily="18" charset="0"/>
                        </a:rPr>
                        <a:t>%, 45 % and 25 % of the</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subsistence costs</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370" marR="2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new Royal Decree stipulates that the remuneration of workers under contract for training and apprenticeships will be established in a collective agreement and cannot in any case be lower than the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interprofessional</a:t>
                      </a:r>
                      <a:r>
                        <a:rPr lang="en-US" sz="1200" dirty="0">
                          <a:effectLst/>
                          <a:latin typeface="Calibri" panose="020F0502020204030204" pitchFamily="34" charset="0"/>
                          <a:ea typeface="Calibri" panose="020F0502020204030204" pitchFamily="34" charset="0"/>
                          <a:cs typeface="Times New Roman" panose="02020603050405020304" pitchFamily="18" charset="0"/>
                        </a:rPr>
                        <a:t> minimum wage in line with the hours that have been worked</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370" marR="2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Apprentices may receive some compensation for work/training practices. Students are entitled to </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receive </a:t>
                      </a:r>
                      <a:r>
                        <a:rPr lang="en-US" sz="1200" dirty="0">
                          <a:effectLst/>
                          <a:latin typeface="Calibri" panose="020F0502020204030204" pitchFamily="34" charset="0"/>
                          <a:ea typeface="Calibri" panose="020F0502020204030204" pitchFamily="34" charset="0"/>
                          <a:cs typeface="Times New Roman" panose="02020603050405020304" pitchFamily="18" charset="0"/>
                        </a:rPr>
                        <a:t>from their school some reimbursement funds for their travel and living expenses. During vocational training  the remuneration cannot be less than 4% of the national monthly average salary.</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370" marR="2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8933">
                <a:tc>
                  <a:txBody>
                    <a:bodyPr/>
                    <a:lstStyle/>
                    <a:p>
                      <a:pPr>
                        <a:lnSpc>
                          <a:spcPct val="107000"/>
                        </a:lnSpc>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Financing of apprenticeship-type schemes</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370" marR="2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ct val="107000"/>
                        </a:lnSpc>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Public </a:t>
                      </a:r>
                      <a:r>
                        <a:rPr lang="en-US" sz="1200" dirty="0">
                          <a:effectLst/>
                          <a:latin typeface="Calibri" panose="020F0502020204030204" pitchFamily="34" charset="0"/>
                          <a:ea typeface="Calibri" panose="020F0502020204030204" pitchFamily="34" charset="0"/>
                          <a:cs typeface="Times New Roman" panose="02020603050405020304" pitchFamily="18" charset="0"/>
                        </a:rPr>
                        <a:t>sector as the </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main</a:t>
                      </a: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source </a:t>
                      </a:r>
                      <a:r>
                        <a:rPr lang="en-US" sz="1200" dirty="0">
                          <a:effectLst/>
                          <a:latin typeface="Calibri" panose="020F0502020204030204" pitchFamily="34" charset="0"/>
                          <a:ea typeface="Calibri" panose="020F0502020204030204" pitchFamily="34" charset="0"/>
                          <a:cs typeface="Times New Roman" panose="02020603050405020304" pitchFamily="18" charset="0"/>
                        </a:rPr>
                        <a:t>of </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financing, </a:t>
                      </a:r>
                      <a:r>
                        <a:rPr lang="en-US" sz="1200" dirty="0">
                          <a:effectLst/>
                          <a:latin typeface="Calibri" panose="020F0502020204030204" pitchFamily="34" charset="0"/>
                          <a:ea typeface="Calibri" panose="020F0502020204030204" pitchFamily="34" charset="0"/>
                          <a:cs typeface="Times New Roman" panose="02020603050405020304" pitchFamily="18" charset="0"/>
                        </a:rPr>
                        <a:t>both national and European funds (i.e. the ESF) (85%-95%). </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Private</a:t>
                      </a: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sources </a:t>
                      </a:r>
                      <a:r>
                        <a:rPr lang="en-US" sz="1200" dirty="0">
                          <a:effectLst/>
                          <a:latin typeface="Calibri" panose="020F0502020204030204" pitchFamily="34" charset="0"/>
                          <a:ea typeface="Calibri" panose="020F0502020204030204" pitchFamily="34" charset="0"/>
                          <a:cs typeface="Times New Roman" panose="02020603050405020304" pitchFamily="18" charset="0"/>
                        </a:rPr>
                        <a:t>(i.e. students and households, private companies’, etc.) contribute to a </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lesser</a:t>
                      </a: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extent </a:t>
                      </a:r>
                      <a:r>
                        <a:rPr lang="en-US" sz="1200" dirty="0">
                          <a:effectLst/>
                          <a:latin typeface="Calibri" panose="020F0502020204030204" pitchFamily="34" charset="0"/>
                          <a:ea typeface="Calibri" panose="020F0502020204030204" pitchFamily="34" charset="0"/>
                          <a:cs typeface="Times New Roman" panose="02020603050405020304" pitchFamily="18" charset="0"/>
                        </a:rPr>
                        <a:t>(15%-5%). Usually, the amount of public funding for schools is set according </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to</a:t>
                      </a: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the </a:t>
                      </a:r>
                      <a:r>
                        <a:rPr lang="en-US" sz="1200" dirty="0">
                          <a:effectLst/>
                          <a:latin typeface="Calibri" panose="020F0502020204030204" pitchFamily="34" charset="0"/>
                          <a:ea typeface="Calibri" panose="020F0502020204030204" pitchFamily="34" charset="0"/>
                          <a:cs typeface="Times New Roman" panose="02020603050405020304" pitchFamily="18" charset="0"/>
                        </a:rPr>
                        <a:t>number of students.</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370" marR="2437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nSpc>
                          <a:spcPct val="107000"/>
                        </a:lnSpc>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370" marR="2437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9353">
                <a:tc>
                  <a:txBody>
                    <a:bodyPr/>
                    <a:lstStyle/>
                    <a:p>
                      <a:pPr>
                        <a:lnSpc>
                          <a:spcPct val="107000"/>
                        </a:lnSpc>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Legal framework</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4370" marR="2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Enterprise-student/</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apprentice</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370" marR="2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Enterprise- VET school/provider</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370" marR="2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Enterprise- VET school/provider</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370" marR="2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Прямоугольник 11"/>
          <p:cNvSpPr/>
          <p:nvPr/>
        </p:nvSpPr>
        <p:spPr>
          <a:xfrm>
            <a:off x="3336002" y="5722216"/>
            <a:ext cx="4600876" cy="20213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Mainly </a:t>
            </a:r>
            <a:r>
              <a:rPr lang="en-US" dirty="0" smtClean="0"/>
              <a:t>schoo</a:t>
            </a:r>
            <a:r>
              <a:rPr lang="en-US" dirty="0"/>
              <a:t>l</a:t>
            </a:r>
            <a:r>
              <a:rPr lang="en-US" dirty="0" smtClean="0"/>
              <a:t>-based </a:t>
            </a:r>
            <a:r>
              <a:rPr lang="en-US" dirty="0"/>
              <a:t>countries</a:t>
            </a:r>
            <a:endParaRPr lang="ru-RU" dirty="0"/>
          </a:p>
        </p:txBody>
      </p:sp>
    </p:spTree>
    <p:extLst>
      <p:ext uri="{BB962C8B-B14F-4D97-AF65-F5344CB8AC3E}">
        <p14:creationId xmlns:p14="http://schemas.microsoft.com/office/powerpoint/2010/main" val="2515218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42" name="Subtitle 2"/>
          <p:cNvSpPr txBox="1">
            <a:spLocks/>
          </p:cNvSpPr>
          <p:nvPr/>
        </p:nvSpPr>
        <p:spPr bwMode="auto">
          <a:xfrm>
            <a:off x="134754" y="6271524"/>
            <a:ext cx="4264209" cy="246062"/>
          </a:xfrm>
          <a:prstGeom prst="rect">
            <a:avLst/>
          </a:prstGeom>
          <a:noFill/>
          <a:ln w="9525">
            <a:noFill/>
            <a:miter lim="800000"/>
            <a:headEnd/>
            <a:tailEnd/>
          </a:ln>
        </p:spPr>
        <p:txBody>
          <a:bodyPr/>
          <a:lstStyle/>
          <a:p>
            <a:pPr>
              <a:spcBef>
                <a:spcPct val="20000"/>
              </a:spcBef>
            </a:pPr>
            <a:r>
              <a:rPr lang="ru-RU" sz="800" dirty="0">
                <a:solidFill>
                  <a:prstClr val="white"/>
                </a:solidFill>
                <a:latin typeface="Arial" pitchFamily="34" charset="0"/>
              </a:rPr>
              <a:t>Высшая школа экономики, </a:t>
            </a:r>
            <a:r>
              <a:rPr lang="ru-RU" sz="800" dirty="0" smtClean="0">
                <a:solidFill>
                  <a:prstClr val="white"/>
                </a:solidFill>
                <a:latin typeface="Arial" pitchFamily="34" charset="0"/>
              </a:rPr>
              <a:t>Москва</a:t>
            </a:r>
            <a:endParaRPr kumimoji="1" lang="ru-RU" sz="800" dirty="0">
              <a:solidFill>
                <a:prstClr val="white"/>
              </a:solidFill>
              <a:latin typeface="Myriad Pro"/>
            </a:endParaRPr>
          </a:p>
        </p:txBody>
      </p:sp>
      <p:sp>
        <p:nvSpPr>
          <p:cNvPr id="10244" name="Rectangle 12"/>
          <p:cNvSpPr>
            <a:spLocks noChangeArrowheads="1"/>
          </p:cNvSpPr>
          <p:nvPr/>
        </p:nvSpPr>
        <p:spPr bwMode="auto">
          <a:xfrm flipV="1">
            <a:off x="4433876" y="1725848"/>
            <a:ext cx="4219234" cy="646331"/>
          </a:xfrm>
          <a:prstGeom prst="rect">
            <a:avLst/>
          </a:prstGeom>
          <a:noFill/>
          <a:ln w="9525">
            <a:noFill/>
            <a:miter lim="800000"/>
            <a:headEnd/>
            <a:tailEnd/>
          </a:ln>
        </p:spPr>
        <p:txBody>
          <a:bodyPr wrap="square">
            <a:spAutoFit/>
          </a:bodyPr>
          <a:lstStyle/>
          <a:p>
            <a:endParaRPr lang="ru-RU" sz="1200" b="1" dirty="0" smtClean="0">
              <a:solidFill>
                <a:prstClr val="black"/>
              </a:solidFill>
              <a:latin typeface="Arial" pitchFamily="34" charset="0"/>
            </a:endParaRPr>
          </a:p>
          <a:p>
            <a:endParaRPr lang="ru-RU" sz="1200" b="1" dirty="0">
              <a:solidFill>
                <a:prstClr val="black"/>
              </a:solidFill>
              <a:latin typeface="Arial" pitchFamily="34" charset="0"/>
            </a:endParaRPr>
          </a:p>
          <a:p>
            <a:endParaRPr lang="ru-RU" sz="1200" dirty="0">
              <a:solidFill>
                <a:prstClr val="black"/>
              </a:solidFill>
              <a:latin typeface="Arial" pitchFamily="34" charset="0"/>
            </a:endParaRPr>
          </a:p>
        </p:txBody>
      </p:sp>
      <p:pic>
        <p:nvPicPr>
          <p:cNvPr id="3" name="Рисунок 2"/>
          <p:cNvPicPr>
            <a:picLocks noChangeAspect="1"/>
          </p:cNvPicPr>
          <p:nvPr/>
        </p:nvPicPr>
        <p:blipFill>
          <a:blip r:embed="rId4"/>
          <a:stretch>
            <a:fillRect/>
          </a:stretch>
        </p:blipFill>
        <p:spPr>
          <a:xfrm>
            <a:off x="134754" y="6415088"/>
            <a:ext cx="2840982" cy="249958"/>
          </a:xfrm>
          <a:prstGeom prst="rect">
            <a:avLst/>
          </a:prstGeom>
        </p:spPr>
      </p:pic>
      <p:sp>
        <p:nvSpPr>
          <p:cNvPr id="4" name="TextBox 3"/>
          <p:cNvSpPr txBox="1"/>
          <p:nvPr/>
        </p:nvSpPr>
        <p:spPr>
          <a:xfrm>
            <a:off x="1771048" y="269507"/>
            <a:ext cx="6718434" cy="369332"/>
          </a:xfrm>
          <a:prstGeom prst="rect">
            <a:avLst/>
          </a:prstGeom>
          <a:noFill/>
        </p:spPr>
        <p:txBody>
          <a:bodyPr wrap="square" rtlCol="0">
            <a:spAutoFit/>
          </a:bodyPr>
          <a:lstStyle/>
          <a:p>
            <a:r>
              <a:rPr lang="en-US" dirty="0" smtClean="0">
                <a:solidFill>
                  <a:schemeClr val="bg1"/>
                </a:solidFill>
              </a:rPr>
              <a:t>Some specific features of Russian Targeted Training</a:t>
            </a:r>
            <a:endParaRPr lang="ru-RU" dirty="0">
              <a:solidFill>
                <a:schemeClr val="bg1"/>
              </a:solidFill>
            </a:endParaRPr>
          </a:p>
        </p:txBody>
      </p:sp>
      <p:sp>
        <p:nvSpPr>
          <p:cNvPr id="5" name="TextBox 4"/>
          <p:cNvSpPr txBox="1"/>
          <p:nvPr/>
        </p:nvSpPr>
        <p:spPr>
          <a:xfrm>
            <a:off x="511444" y="1588576"/>
            <a:ext cx="7978038" cy="2554545"/>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Only enterprises with the state share in the registered capital and governmental institutions have the right to become a stakeholder of the apprentice scheme (</a:t>
            </a:r>
            <a:r>
              <a:rPr lang="en-US" sz="1600" dirty="0"/>
              <a:t>Article </a:t>
            </a:r>
            <a:r>
              <a:rPr lang="en-US" sz="1600" dirty="0" smtClean="0"/>
              <a:t>56 (3) </a:t>
            </a:r>
            <a:r>
              <a:rPr lang="en-US" sz="1600" dirty="0"/>
              <a:t>of the Federal Law "On Education in the Russian Federation</a:t>
            </a:r>
            <a:r>
              <a:rPr lang="en-US" sz="1600" dirty="0" smtClean="0"/>
              <a:t>”)</a:t>
            </a:r>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r>
              <a:rPr lang="en-US" sz="1600" dirty="0" smtClean="0"/>
              <a:t>There is not legally entitled guarantees of </a:t>
            </a:r>
            <a:r>
              <a:rPr lang="en-US" sz="1600" dirty="0"/>
              <a:t>minimum  scholarships, incentive payments, compensation for housing costs, payment for educational services, etc</a:t>
            </a:r>
            <a:r>
              <a:rPr lang="en-US" sz="1600" dirty="0" smtClean="0"/>
              <a:t>.</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The financing scheme includes usage of regional or federal budget (exactly in the same way when students enroll on a traditional, predominantly school-based vocational program</a:t>
            </a:r>
            <a:r>
              <a:rPr lang="ru-RU" sz="1600" dirty="0" smtClean="0"/>
              <a:t>)</a:t>
            </a:r>
            <a:r>
              <a:rPr lang="en-US" sz="1600" dirty="0" smtClean="0"/>
              <a:t>. </a:t>
            </a:r>
          </a:p>
        </p:txBody>
      </p:sp>
    </p:spTree>
    <p:extLst>
      <p:ext uri="{BB962C8B-B14F-4D97-AF65-F5344CB8AC3E}">
        <p14:creationId xmlns:p14="http://schemas.microsoft.com/office/powerpoint/2010/main" val="21710932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Subtitle 2"/>
          <p:cNvSpPr txBox="1">
            <a:spLocks/>
          </p:cNvSpPr>
          <p:nvPr/>
        </p:nvSpPr>
        <p:spPr bwMode="auto">
          <a:xfrm>
            <a:off x="134754" y="6415088"/>
            <a:ext cx="4264209" cy="246062"/>
          </a:xfrm>
          <a:prstGeom prst="rect">
            <a:avLst/>
          </a:prstGeom>
          <a:noFill/>
          <a:ln w="9525">
            <a:noFill/>
            <a:miter lim="800000"/>
            <a:headEnd/>
            <a:tailEnd/>
          </a:ln>
        </p:spPr>
        <p:txBody>
          <a:bodyPr/>
          <a:lstStyle/>
          <a:p>
            <a:pPr>
              <a:spcBef>
                <a:spcPct val="20000"/>
              </a:spcBef>
            </a:pPr>
            <a:r>
              <a:rPr lang="ru-RU" sz="800" dirty="0">
                <a:solidFill>
                  <a:prstClr val="white"/>
                </a:solidFill>
                <a:latin typeface="Arial" pitchFamily="34" charset="0"/>
              </a:rPr>
              <a:t>Высшая школа экономики, </a:t>
            </a:r>
            <a:r>
              <a:rPr lang="ru-RU" sz="800" dirty="0" smtClean="0">
                <a:solidFill>
                  <a:prstClr val="white"/>
                </a:solidFill>
                <a:latin typeface="Arial" pitchFamily="34" charset="0"/>
              </a:rPr>
              <a:t>Москва</a:t>
            </a:r>
            <a:endParaRPr kumimoji="1" lang="ru-RU" sz="800" dirty="0">
              <a:solidFill>
                <a:prstClr val="white"/>
              </a:solidFill>
              <a:latin typeface="Myriad Pro"/>
            </a:endParaRPr>
          </a:p>
        </p:txBody>
      </p:sp>
      <p:sp>
        <p:nvSpPr>
          <p:cNvPr id="10244" name="Rectangle 12"/>
          <p:cNvSpPr>
            <a:spLocks noChangeArrowheads="1"/>
          </p:cNvSpPr>
          <p:nvPr/>
        </p:nvSpPr>
        <p:spPr bwMode="auto">
          <a:xfrm flipV="1">
            <a:off x="4433876" y="1725848"/>
            <a:ext cx="4219234" cy="646331"/>
          </a:xfrm>
          <a:prstGeom prst="rect">
            <a:avLst/>
          </a:prstGeom>
          <a:noFill/>
          <a:ln w="9525">
            <a:noFill/>
            <a:miter lim="800000"/>
            <a:headEnd/>
            <a:tailEnd/>
          </a:ln>
        </p:spPr>
        <p:txBody>
          <a:bodyPr wrap="square">
            <a:spAutoFit/>
          </a:bodyPr>
          <a:lstStyle/>
          <a:p>
            <a:endParaRPr lang="ru-RU" sz="1200" b="1" dirty="0" smtClean="0">
              <a:solidFill>
                <a:prstClr val="black"/>
              </a:solidFill>
              <a:latin typeface="Arial" pitchFamily="34" charset="0"/>
            </a:endParaRPr>
          </a:p>
          <a:p>
            <a:endParaRPr lang="ru-RU" sz="1200" b="1" dirty="0">
              <a:solidFill>
                <a:prstClr val="black"/>
              </a:solidFill>
              <a:latin typeface="Arial" pitchFamily="34" charset="0"/>
            </a:endParaRPr>
          </a:p>
          <a:p>
            <a:endParaRPr lang="ru-RU" sz="1200" dirty="0">
              <a:solidFill>
                <a:prstClr val="black"/>
              </a:solidFill>
              <a:latin typeface="Arial" pitchFamily="34" charset="0"/>
            </a:endParaRPr>
          </a:p>
        </p:txBody>
      </p:sp>
      <p:pic>
        <p:nvPicPr>
          <p:cNvPr id="3" name="Рисунок 2"/>
          <p:cNvPicPr>
            <a:picLocks noChangeAspect="1"/>
          </p:cNvPicPr>
          <p:nvPr/>
        </p:nvPicPr>
        <p:blipFill>
          <a:blip r:embed="rId3"/>
          <a:stretch>
            <a:fillRect/>
          </a:stretch>
        </p:blipFill>
        <p:spPr>
          <a:xfrm>
            <a:off x="134754" y="6415088"/>
            <a:ext cx="2840982" cy="249958"/>
          </a:xfrm>
          <a:prstGeom prst="rect">
            <a:avLst/>
          </a:prstGeom>
        </p:spPr>
      </p:pic>
      <p:sp>
        <p:nvSpPr>
          <p:cNvPr id="2" name="TextBox 1"/>
          <p:cNvSpPr txBox="1"/>
          <p:nvPr/>
        </p:nvSpPr>
        <p:spPr>
          <a:xfrm>
            <a:off x="1421535" y="440976"/>
            <a:ext cx="6250494" cy="369332"/>
          </a:xfrm>
          <a:prstGeom prst="rect">
            <a:avLst/>
          </a:prstGeom>
          <a:noFill/>
        </p:spPr>
        <p:txBody>
          <a:bodyPr wrap="none" rtlCol="0">
            <a:spAutoFit/>
          </a:bodyPr>
          <a:lstStyle/>
          <a:p>
            <a:r>
              <a:rPr lang="en-US" dirty="0" smtClean="0">
                <a:solidFill>
                  <a:schemeClr val="bg1"/>
                </a:solidFill>
              </a:rPr>
              <a:t>Typology of apprenticeship and training contracts in Europe</a:t>
            </a:r>
            <a:endParaRPr lang="ru-RU" dirty="0">
              <a:solidFill>
                <a:schemeClr val="bg1"/>
              </a:solidFill>
            </a:endParaRPr>
          </a:p>
        </p:txBody>
      </p:sp>
      <p:sp>
        <p:nvSpPr>
          <p:cNvPr id="6" name="Овал 5"/>
          <p:cNvSpPr/>
          <p:nvPr/>
        </p:nvSpPr>
        <p:spPr>
          <a:xfrm>
            <a:off x="5576" y="1453415"/>
            <a:ext cx="1549669" cy="1328287"/>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t>Enterprise</a:t>
            </a:r>
            <a:endParaRPr lang="ru-RU" sz="1600" dirty="0"/>
          </a:p>
        </p:txBody>
      </p:sp>
      <p:sp>
        <p:nvSpPr>
          <p:cNvPr id="10" name="Овал 9"/>
          <p:cNvSpPr/>
          <p:nvPr/>
        </p:nvSpPr>
        <p:spPr>
          <a:xfrm>
            <a:off x="1363781" y="1449519"/>
            <a:ext cx="1549669" cy="1328287"/>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t>Student/</a:t>
            </a:r>
          </a:p>
          <a:p>
            <a:pPr algn="ctr"/>
            <a:r>
              <a:rPr lang="en-US" sz="1600" dirty="0" smtClean="0"/>
              <a:t>Apprentice</a:t>
            </a:r>
            <a:endParaRPr lang="ru-RU" sz="1600" dirty="0"/>
          </a:p>
        </p:txBody>
      </p:sp>
      <p:sp>
        <p:nvSpPr>
          <p:cNvPr id="11" name="Овал 10"/>
          <p:cNvSpPr/>
          <p:nvPr/>
        </p:nvSpPr>
        <p:spPr>
          <a:xfrm>
            <a:off x="4535488" y="1420632"/>
            <a:ext cx="1549669" cy="1328287"/>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t>Student/</a:t>
            </a:r>
          </a:p>
          <a:p>
            <a:pPr algn="ctr"/>
            <a:r>
              <a:rPr lang="en-US" sz="1600" dirty="0" smtClean="0"/>
              <a:t>Apprentice</a:t>
            </a:r>
            <a:endParaRPr lang="ru-RU" sz="1600" dirty="0"/>
          </a:p>
        </p:txBody>
      </p:sp>
      <p:sp>
        <p:nvSpPr>
          <p:cNvPr id="12" name="Овал 11"/>
          <p:cNvSpPr/>
          <p:nvPr/>
        </p:nvSpPr>
        <p:spPr>
          <a:xfrm>
            <a:off x="3029935" y="1439857"/>
            <a:ext cx="1549669" cy="1328287"/>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t>Enterprise</a:t>
            </a:r>
            <a:endParaRPr lang="ru-RU" sz="1600" dirty="0"/>
          </a:p>
        </p:txBody>
      </p:sp>
      <p:sp>
        <p:nvSpPr>
          <p:cNvPr id="13" name="Овал 12"/>
          <p:cNvSpPr/>
          <p:nvPr/>
        </p:nvSpPr>
        <p:spPr>
          <a:xfrm>
            <a:off x="3786485" y="2527800"/>
            <a:ext cx="1549669" cy="1328287"/>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t>VET school/</a:t>
            </a:r>
          </a:p>
          <a:p>
            <a:pPr algn="ctr"/>
            <a:r>
              <a:rPr lang="en-US" sz="1600" dirty="0" smtClean="0"/>
              <a:t>provider</a:t>
            </a:r>
            <a:endParaRPr lang="ru-RU" sz="1600" dirty="0"/>
          </a:p>
        </p:txBody>
      </p:sp>
      <p:sp>
        <p:nvSpPr>
          <p:cNvPr id="15" name="Овал 14"/>
          <p:cNvSpPr/>
          <p:nvPr/>
        </p:nvSpPr>
        <p:spPr>
          <a:xfrm>
            <a:off x="6206882" y="1474140"/>
            <a:ext cx="1549669" cy="1328287"/>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t>VET school/</a:t>
            </a:r>
          </a:p>
          <a:p>
            <a:pPr algn="ctr"/>
            <a:r>
              <a:rPr lang="en-US" sz="1600" dirty="0" smtClean="0"/>
              <a:t>provider</a:t>
            </a:r>
            <a:endParaRPr lang="ru-RU" sz="1600" dirty="0"/>
          </a:p>
        </p:txBody>
      </p:sp>
      <p:sp>
        <p:nvSpPr>
          <p:cNvPr id="16" name="Овал 15"/>
          <p:cNvSpPr/>
          <p:nvPr/>
        </p:nvSpPr>
        <p:spPr>
          <a:xfrm>
            <a:off x="7509879" y="1408215"/>
            <a:ext cx="1549669" cy="1328287"/>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t>Enterprise</a:t>
            </a:r>
            <a:endParaRPr lang="ru-RU" sz="1600" dirty="0"/>
          </a:p>
        </p:txBody>
      </p:sp>
      <p:sp>
        <p:nvSpPr>
          <p:cNvPr id="7" name="Двойная стрелка влево/вправо 6"/>
          <p:cNvSpPr/>
          <p:nvPr/>
        </p:nvSpPr>
        <p:spPr>
          <a:xfrm>
            <a:off x="1125283" y="1817090"/>
            <a:ext cx="560612" cy="296572"/>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8" name="Двойная стрелка влево/вправо 17"/>
          <p:cNvSpPr/>
          <p:nvPr/>
        </p:nvSpPr>
        <p:spPr>
          <a:xfrm>
            <a:off x="7298011" y="1725848"/>
            <a:ext cx="580265" cy="333247"/>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9" name="Тройная стрелка влево/вправо/вверх 8"/>
          <p:cNvSpPr/>
          <p:nvPr/>
        </p:nvSpPr>
        <p:spPr>
          <a:xfrm rot="10800000">
            <a:off x="4206179" y="2390988"/>
            <a:ext cx="726329" cy="412050"/>
          </a:xfrm>
          <a:prstGeom prst="leftRigh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cxnSp>
        <p:nvCxnSpPr>
          <p:cNvPr id="19" name="Скругленная соединительная линия 18"/>
          <p:cNvCxnSpPr>
            <a:stCxn id="6" idx="3"/>
          </p:cNvCxnSpPr>
          <p:nvPr/>
        </p:nvCxnSpPr>
        <p:spPr>
          <a:xfrm rot="16200000" flipH="1">
            <a:off x="235568" y="2584131"/>
            <a:ext cx="810539" cy="816634"/>
          </a:xfrm>
          <a:prstGeom prst="curvedConnector2">
            <a:avLst/>
          </a:prstGeom>
          <a:ln>
            <a:prstDash val="dash"/>
            <a:tailEnd type="triangle"/>
          </a:ln>
        </p:spPr>
        <p:style>
          <a:lnRef idx="2">
            <a:schemeClr val="accent1"/>
          </a:lnRef>
          <a:fillRef idx="0">
            <a:schemeClr val="accent1"/>
          </a:fillRef>
          <a:effectRef idx="1">
            <a:schemeClr val="accent1"/>
          </a:effectRef>
          <a:fontRef idx="minor">
            <a:schemeClr val="tx1"/>
          </a:fontRef>
        </p:style>
      </p:cxnSp>
      <p:cxnSp>
        <p:nvCxnSpPr>
          <p:cNvPr id="21" name="Скругленная соединительная линия 20"/>
          <p:cNvCxnSpPr>
            <a:stCxn id="16" idx="5"/>
          </p:cNvCxnSpPr>
          <p:nvPr/>
        </p:nvCxnSpPr>
        <p:spPr>
          <a:xfrm rot="5400000">
            <a:off x="8031612" y="2510099"/>
            <a:ext cx="769112" cy="832872"/>
          </a:xfrm>
          <a:prstGeom prst="curvedConnector2">
            <a:avLst/>
          </a:prstGeom>
          <a:ln>
            <a:prstDash val="dash"/>
            <a:tailEnd type="triangle"/>
          </a:ln>
        </p:spPr>
        <p:style>
          <a:lnRef idx="2">
            <a:schemeClr val="accent1"/>
          </a:lnRef>
          <a:fillRef idx="0">
            <a:schemeClr val="accent1"/>
          </a:fillRef>
          <a:effectRef idx="1">
            <a:schemeClr val="accent1"/>
          </a:effectRef>
          <a:fontRef idx="minor">
            <a:schemeClr val="tx1"/>
          </a:fontRef>
        </p:style>
      </p:cxnSp>
      <p:cxnSp>
        <p:nvCxnSpPr>
          <p:cNvPr id="23" name="Прямая со стрелкой 22"/>
          <p:cNvCxnSpPr>
            <a:stCxn id="13" idx="4"/>
          </p:cNvCxnSpPr>
          <p:nvPr/>
        </p:nvCxnSpPr>
        <p:spPr>
          <a:xfrm>
            <a:off x="4561320" y="3856087"/>
            <a:ext cx="18284" cy="696662"/>
          </a:xfrm>
          <a:prstGeom prst="straightConnector1">
            <a:avLst/>
          </a:prstGeom>
          <a:ln>
            <a:prstDash val="dash"/>
            <a:tailEnd type="triangle"/>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1049155" y="3208923"/>
            <a:ext cx="1993302" cy="2308324"/>
          </a:xfrm>
          <a:prstGeom prst="rect">
            <a:avLst/>
          </a:prstGeom>
          <a:noFill/>
        </p:spPr>
        <p:txBody>
          <a:bodyPr wrap="square" rtlCol="0">
            <a:spAutoFit/>
          </a:bodyPr>
          <a:lstStyle/>
          <a:p>
            <a:r>
              <a:rPr lang="en-US" i="1" dirty="0" smtClean="0"/>
              <a:t>Majority of EU countries:</a:t>
            </a:r>
          </a:p>
          <a:p>
            <a:r>
              <a:rPr lang="en-US" dirty="0" smtClean="0"/>
              <a:t>Germany, Switzerland, Austria, Denmark, France, the UK, Slovakia, etc.</a:t>
            </a:r>
          </a:p>
        </p:txBody>
      </p:sp>
      <p:sp>
        <p:nvSpPr>
          <p:cNvPr id="25" name="TextBox 24"/>
          <p:cNvSpPr txBox="1"/>
          <p:nvPr/>
        </p:nvSpPr>
        <p:spPr>
          <a:xfrm>
            <a:off x="4398964" y="4677877"/>
            <a:ext cx="1530198" cy="646331"/>
          </a:xfrm>
          <a:prstGeom prst="rect">
            <a:avLst/>
          </a:prstGeom>
          <a:noFill/>
        </p:spPr>
        <p:txBody>
          <a:bodyPr wrap="square" rtlCol="0">
            <a:spAutoFit/>
          </a:bodyPr>
          <a:lstStyle/>
          <a:p>
            <a:r>
              <a:rPr lang="en-US" dirty="0" smtClean="0"/>
              <a:t>Estonia, the Netherlands</a:t>
            </a:r>
            <a:endParaRPr lang="ru-RU" dirty="0"/>
          </a:p>
        </p:txBody>
      </p:sp>
      <p:sp>
        <p:nvSpPr>
          <p:cNvPr id="27" name="TextBox 26"/>
          <p:cNvSpPr txBox="1"/>
          <p:nvPr/>
        </p:nvSpPr>
        <p:spPr>
          <a:xfrm>
            <a:off x="6959065" y="3334409"/>
            <a:ext cx="1212783" cy="646331"/>
          </a:xfrm>
          <a:prstGeom prst="rect">
            <a:avLst/>
          </a:prstGeom>
          <a:noFill/>
        </p:spPr>
        <p:txBody>
          <a:bodyPr wrap="square" rtlCol="0">
            <a:spAutoFit/>
          </a:bodyPr>
          <a:lstStyle/>
          <a:p>
            <a:r>
              <a:rPr lang="en-US" dirty="0" smtClean="0"/>
              <a:t>Poland,</a:t>
            </a:r>
          </a:p>
          <a:p>
            <a:r>
              <a:rPr lang="en-US" dirty="0" smtClean="0"/>
              <a:t>Spain</a:t>
            </a:r>
            <a:endParaRPr lang="ru-RU" dirty="0"/>
          </a:p>
        </p:txBody>
      </p:sp>
      <p:sp>
        <p:nvSpPr>
          <p:cNvPr id="28" name="Овал 27"/>
          <p:cNvSpPr/>
          <p:nvPr/>
        </p:nvSpPr>
        <p:spPr>
          <a:xfrm>
            <a:off x="7198695" y="5189921"/>
            <a:ext cx="1636293" cy="1434165"/>
          </a:xfrm>
          <a:prstGeom prst="ellipse">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Russia</a:t>
            </a:r>
            <a:endParaRPr lang="ru-RU" dirty="0"/>
          </a:p>
        </p:txBody>
      </p:sp>
      <p:cxnSp>
        <p:nvCxnSpPr>
          <p:cNvPr id="30" name="Прямая со стрелкой 29"/>
          <p:cNvCxnSpPr>
            <a:stCxn id="13" idx="6"/>
            <a:endCxn id="28" idx="1"/>
          </p:cNvCxnSpPr>
          <p:nvPr/>
        </p:nvCxnSpPr>
        <p:spPr>
          <a:xfrm>
            <a:off x="5336154" y="3191944"/>
            <a:ext cx="2102171" cy="2208006"/>
          </a:xfrm>
          <a:prstGeom prst="straightConnector1">
            <a:avLst/>
          </a:prstGeom>
          <a:ln w="12700">
            <a:prstDash val="lgDash"/>
            <a:tailEnd type="triangle"/>
          </a:ln>
        </p:spPr>
        <p:style>
          <a:lnRef idx="2">
            <a:schemeClr val="accent1"/>
          </a:lnRef>
          <a:fillRef idx="0">
            <a:schemeClr val="accent1"/>
          </a:fillRef>
          <a:effectRef idx="1">
            <a:schemeClr val="accent1"/>
          </a:effectRef>
          <a:fontRef idx="minor">
            <a:schemeClr val="tx1"/>
          </a:fontRef>
        </p:style>
      </p:cxnSp>
      <p:sp>
        <p:nvSpPr>
          <p:cNvPr id="10240" name="TextBox 10239"/>
          <p:cNvSpPr txBox="1"/>
          <p:nvPr/>
        </p:nvSpPr>
        <p:spPr>
          <a:xfrm>
            <a:off x="1310479" y="1289474"/>
            <a:ext cx="456633" cy="369332"/>
          </a:xfrm>
          <a:prstGeom prst="rect">
            <a:avLst/>
          </a:prstGeom>
          <a:noFill/>
        </p:spPr>
        <p:txBody>
          <a:bodyPr wrap="square" rtlCol="0">
            <a:spAutoFit/>
          </a:bodyPr>
          <a:lstStyle/>
          <a:p>
            <a:r>
              <a:rPr lang="en-US" b="1" dirty="0" smtClean="0"/>
              <a:t>1</a:t>
            </a:r>
            <a:endParaRPr lang="ru-RU" b="1" dirty="0"/>
          </a:p>
        </p:txBody>
      </p:sp>
      <p:sp>
        <p:nvSpPr>
          <p:cNvPr id="10241" name="TextBox 10240"/>
          <p:cNvSpPr txBox="1"/>
          <p:nvPr/>
        </p:nvSpPr>
        <p:spPr>
          <a:xfrm>
            <a:off x="4398964" y="1289474"/>
            <a:ext cx="312906" cy="369332"/>
          </a:xfrm>
          <a:prstGeom prst="rect">
            <a:avLst/>
          </a:prstGeom>
          <a:noFill/>
        </p:spPr>
        <p:txBody>
          <a:bodyPr wrap="none" rtlCol="0">
            <a:spAutoFit/>
          </a:bodyPr>
          <a:lstStyle/>
          <a:p>
            <a:r>
              <a:rPr lang="en-US" b="1" dirty="0" smtClean="0"/>
              <a:t>2</a:t>
            </a:r>
            <a:endParaRPr lang="ru-RU" b="1" dirty="0"/>
          </a:p>
        </p:txBody>
      </p:sp>
      <p:sp>
        <p:nvSpPr>
          <p:cNvPr id="10243" name="TextBox 10242"/>
          <p:cNvSpPr txBox="1"/>
          <p:nvPr/>
        </p:nvSpPr>
        <p:spPr>
          <a:xfrm>
            <a:off x="7474814" y="1268749"/>
            <a:ext cx="312906" cy="369332"/>
          </a:xfrm>
          <a:prstGeom prst="rect">
            <a:avLst/>
          </a:prstGeom>
          <a:noFill/>
        </p:spPr>
        <p:txBody>
          <a:bodyPr wrap="none" rtlCol="0">
            <a:spAutoFit/>
          </a:bodyPr>
          <a:lstStyle/>
          <a:p>
            <a:r>
              <a:rPr lang="en-US" b="1" dirty="0" smtClean="0"/>
              <a:t>3</a:t>
            </a:r>
            <a:endParaRPr lang="ru-RU" b="1" dirty="0"/>
          </a:p>
        </p:txBody>
      </p:sp>
    </p:spTree>
    <p:extLst>
      <p:ext uri="{BB962C8B-B14F-4D97-AF65-F5344CB8AC3E}">
        <p14:creationId xmlns:p14="http://schemas.microsoft.com/office/powerpoint/2010/main" val="3405516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Прямоугольник 5"/>
          <p:cNvSpPr/>
          <p:nvPr/>
        </p:nvSpPr>
        <p:spPr>
          <a:xfrm>
            <a:off x="135887" y="3465934"/>
            <a:ext cx="3968979" cy="242556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dirty="0"/>
          </a:p>
        </p:txBody>
      </p:sp>
      <p:sp>
        <p:nvSpPr>
          <p:cNvPr id="10242" name="Subtitle 2"/>
          <p:cNvSpPr txBox="1">
            <a:spLocks/>
          </p:cNvSpPr>
          <p:nvPr/>
        </p:nvSpPr>
        <p:spPr bwMode="auto">
          <a:xfrm>
            <a:off x="134754" y="6415088"/>
            <a:ext cx="4264209" cy="246062"/>
          </a:xfrm>
          <a:prstGeom prst="rect">
            <a:avLst/>
          </a:prstGeom>
          <a:noFill/>
          <a:ln w="9525">
            <a:noFill/>
            <a:miter lim="800000"/>
            <a:headEnd/>
            <a:tailEnd/>
          </a:ln>
        </p:spPr>
        <p:txBody>
          <a:bodyPr/>
          <a:lstStyle/>
          <a:p>
            <a:pPr>
              <a:spcBef>
                <a:spcPct val="20000"/>
              </a:spcBef>
            </a:pPr>
            <a:r>
              <a:rPr lang="ru-RU" sz="800" dirty="0">
                <a:solidFill>
                  <a:prstClr val="white"/>
                </a:solidFill>
                <a:latin typeface="Arial" pitchFamily="34" charset="0"/>
              </a:rPr>
              <a:t>Высшая школа экономики, </a:t>
            </a:r>
            <a:r>
              <a:rPr lang="ru-RU" sz="800" dirty="0" smtClean="0">
                <a:solidFill>
                  <a:prstClr val="white"/>
                </a:solidFill>
                <a:latin typeface="Arial" pitchFamily="34" charset="0"/>
              </a:rPr>
              <a:t>Москва</a:t>
            </a:r>
            <a:endParaRPr kumimoji="1" lang="ru-RU" sz="800" dirty="0">
              <a:solidFill>
                <a:prstClr val="white"/>
              </a:solidFill>
              <a:latin typeface="Myriad Pro"/>
            </a:endParaRPr>
          </a:p>
        </p:txBody>
      </p:sp>
      <p:sp>
        <p:nvSpPr>
          <p:cNvPr id="10244" name="Rectangle 12"/>
          <p:cNvSpPr>
            <a:spLocks noChangeArrowheads="1"/>
          </p:cNvSpPr>
          <p:nvPr/>
        </p:nvSpPr>
        <p:spPr bwMode="auto">
          <a:xfrm flipV="1">
            <a:off x="4433876" y="1725848"/>
            <a:ext cx="4219234" cy="646331"/>
          </a:xfrm>
          <a:prstGeom prst="rect">
            <a:avLst/>
          </a:prstGeom>
          <a:noFill/>
          <a:ln w="9525">
            <a:noFill/>
            <a:miter lim="800000"/>
            <a:headEnd/>
            <a:tailEnd/>
          </a:ln>
        </p:spPr>
        <p:txBody>
          <a:bodyPr wrap="square">
            <a:spAutoFit/>
          </a:bodyPr>
          <a:lstStyle/>
          <a:p>
            <a:endParaRPr lang="ru-RU" sz="1200" b="1" dirty="0" smtClean="0">
              <a:solidFill>
                <a:prstClr val="black"/>
              </a:solidFill>
              <a:latin typeface="Arial" pitchFamily="34" charset="0"/>
            </a:endParaRPr>
          </a:p>
          <a:p>
            <a:endParaRPr lang="ru-RU" sz="1200" b="1" dirty="0">
              <a:solidFill>
                <a:prstClr val="black"/>
              </a:solidFill>
              <a:latin typeface="Arial" pitchFamily="34" charset="0"/>
            </a:endParaRPr>
          </a:p>
          <a:p>
            <a:endParaRPr lang="ru-RU" sz="1200" dirty="0">
              <a:solidFill>
                <a:prstClr val="black"/>
              </a:solidFill>
              <a:latin typeface="Arial" pitchFamily="34" charset="0"/>
            </a:endParaRPr>
          </a:p>
        </p:txBody>
      </p:sp>
      <p:pic>
        <p:nvPicPr>
          <p:cNvPr id="3" name="Рисунок 2"/>
          <p:cNvPicPr>
            <a:picLocks noChangeAspect="1"/>
          </p:cNvPicPr>
          <p:nvPr/>
        </p:nvPicPr>
        <p:blipFill>
          <a:blip r:embed="rId3"/>
          <a:stretch>
            <a:fillRect/>
          </a:stretch>
        </p:blipFill>
        <p:spPr>
          <a:xfrm>
            <a:off x="134754" y="6415088"/>
            <a:ext cx="2840982" cy="249958"/>
          </a:xfrm>
          <a:prstGeom prst="rect">
            <a:avLst/>
          </a:prstGeom>
        </p:spPr>
      </p:pic>
      <p:sp>
        <p:nvSpPr>
          <p:cNvPr id="2" name="TextBox 1"/>
          <p:cNvSpPr txBox="1"/>
          <p:nvPr/>
        </p:nvSpPr>
        <p:spPr>
          <a:xfrm>
            <a:off x="231006" y="1356515"/>
            <a:ext cx="3628725" cy="1200329"/>
          </a:xfrm>
          <a:prstGeom prst="rect">
            <a:avLst/>
          </a:prstGeom>
          <a:noFill/>
        </p:spPr>
        <p:txBody>
          <a:bodyPr wrap="square" rtlCol="0">
            <a:spAutoFit/>
          </a:bodyPr>
          <a:lstStyle/>
          <a:p>
            <a:r>
              <a:rPr lang="en-US" dirty="0" smtClean="0"/>
              <a:t>Normally contracts end </a:t>
            </a:r>
            <a:r>
              <a:rPr lang="en-US" dirty="0"/>
              <a:t>simultaneously with the completion </a:t>
            </a:r>
            <a:r>
              <a:rPr lang="en-US"/>
              <a:t>of </a:t>
            </a:r>
            <a:r>
              <a:rPr lang="en-US" smtClean="0"/>
              <a:t>the </a:t>
            </a:r>
            <a:r>
              <a:rPr lang="en-US" dirty="0"/>
              <a:t>training </a:t>
            </a:r>
            <a:r>
              <a:rPr lang="en-US" dirty="0" smtClean="0"/>
              <a:t>program.</a:t>
            </a:r>
            <a:endParaRPr lang="ru-RU" dirty="0"/>
          </a:p>
        </p:txBody>
      </p:sp>
      <p:sp>
        <p:nvSpPr>
          <p:cNvPr id="4" name="TextBox 3"/>
          <p:cNvSpPr txBox="1"/>
          <p:nvPr/>
        </p:nvSpPr>
        <p:spPr>
          <a:xfrm>
            <a:off x="209761" y="3801554"/>
            <a:ext cx="3821229" cy="1754326"/>
          </a:xfrm>
          <a:prstGeom prst="rect">
            <a:avLst/>
          </a:prstGeom>
          <a:noFill/>
        </p:spPr>
        <p:txBody>
          <a:bodyPr wrap="square" rtlCol="0">
            <a:spAutoFit/>
          </a:bodyPr>
          <a:lstStyle/>
          <a:p>
            <a:r>
              <a:rPr lang="en-US" dirty="0" smtClean="0"/>
              <a:t>Germany “Vocational </a:t>
            </a:r>
            <a:r>
              <a:rPr lang="en-US" dirty="0"/>
              <a:t>T</a:t>
            </a:r>
            <a:r>
              <a:rPr lang="en-US" dirty="0" smtClean="0"/>
              <a:t>raining Act”</a:t>
            </a:r>
          </a:p>
          <a:p>
            <a:r>
              <a:rPr lang="en-US" dirty="0" smtClean="0"/>
              <a:t>Article 12/1</a:t>
            </a:r>
          </a:p>
          <a:p>
            <a:r>
              <a:rPr lang="en-US" dirty="0" smtClean="0"/>
              <a:t>“</a:t>
            </a:r>
            <a:r>
              <a:rPr lang="en-US" i="1" dirty="0" smtClean="0"/>
              <a:t>An </a:t>
            </a:r>
            <a:r>
              <a:rPr lang="en-US" i="1" dirty="0"/>
              <a:t>agreement, which is limiting the apprentice in his professional activity after the end of the apprenticeship, is null (</a:t>
            </a:r>
            <a:r>
              <a:rPr lang="en-US" i="1" dirty="0" smtClean="0"/>
              <a:t>void)”.</a:t>
            </a:r>
            <a:endParaRPr lang="ru-RU" i="1" dirty="0"/>
          </a:p>
        </p:txBody>
      </p:sp>
      <p:sp>
        <p:nvSpPr>
          <p:cNvPr id="7" name="Прямоугольник 6"/>
          <p:cNvSpPr/>
          <p:nvPr/>
        </p:nvSpPr>
        <p:spPr>
          <a:xfrm>
            <a:off x="4433877" y="2117557"/>
            <a:ext cx="4392490" cy="429753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dirty="0"/>
              <a:t>Slovakia Labor Code § 53 (2)</a:t>
            </a:r>
            <a:endParaRPr lang="ru-RU" dirty="0"/>
          </a:p>
          <a:p>
            <a:r>
              <a:rPr lang="en-US" i="1" dirty="0" smtClean="0"/>
              <a:t>“An </a:t>
            </a:r>
            <a:r>
              <a:rPr lang="en-US" i="1" dirty="0"/>
              <a:t>employer for whom a pupil is receiving vocational training may conclude an</a:t>
            </a:r>
            <a:endParaRPr lang="ru-RU" dirty="0"/>
          </a:p>
          <a:p>
            <a:r>
              <a:rPr lang="en-US" i="1" dirty="0"/>
              <a:t>agreement with the pupil in a secondary vocational school or vocational training </a:t>
            </a:r>
            <a:r>
              <a:rPr lang="en-US" i="1" dirty="0" smtClean="0"/>
              <a:t>center in</a:t>
            </a:r>
            <a:r>
              <a:rPr lang="en-US" dirty="0"/>
              <a:t> </a:t>
            </a:r>
            <a:r>
              <a:rPr lang="en-US" i="1" dirty="0" smtClean="0"/>
              <a:t>which </a:t>
            </a:r>
            <a:r>
              <a:rPr lang="en-US" i="1" dirty="0"/>
              <a:t>the pupil agrees that after passing </a:t>
            </a:r>
            <a:r>
              <a:rPr lang="en-US" i="1" dirty="0" smtClean="0"/>
              <a:t>his/her </a:t>
            </a:r>
            <a:r>
              <a:rPr lang="en-US" i="1" dirty="0"/>
              <a:t>final examinations or </a:t>
            </a:r>
            <a:r>
              <a:rPr lang="en-US" i="1" dirty="0" smtClean="0"/>
              <a:t>school-leaving</a:t>
            </a:r>
            <a:r>
              <a:rPr lang="en-US" dirty="0"/>
              <a:t> </a:t>
            </a:r>
            <a:r>
              <a:rPr lang="en-US" i="1" dirty="0" smtClean="0"/>
              <a:t>examinations </a:t>
            </a:r>
            <a:r>
              <a:rPr lang="en-US" i="1" dirty="0"/>
              <a:t>or after completing his/her studies (vocational training</a:t>
            </a:r>
            <a:r>
              <a:rPr lang="en-US" b="1" i="1" dirty="0"/>
              <a:t>) he/she will </a:t>
            </a:r>
            <a:r>
              <a:rPr lang="en-US" b="1" i="1" dirty="0" smtClean="0"/>
              <a:t>remain</a:t>
            </a:r>
            <a:r>
              <a:rPr lang="en-US" b="1" dirty="0"/>
              <a:t> </a:t>
            </a:r>
            <a:r>
              <a:rPr lang="en-US" b="1" i="1" dirty="0" smtClean="0"/>
              <a:t>an </a:t>
            </a:r>
            <a:r>
              <a:rPr lang="en-US" b="1" i="1" dirty="0"/>
              <a:t>employee of the employer for a fixed period, at most three years, or reimburse </a:t>
            </a:r>
            <a:r>
              <a:rPr lang="en-US" b="1" i="1" dirty="0" smtClean="0"/>
              <a:t>the</a:t>
            </a:r>
            <a:r>
              <a:rPr lang="en-US" b="1" dirty="0"/>
              <a:t> </a:t>
            </a:r>
            <a:r>
              <a:rPr lang="en-US" b="1" i="1" dirty="0" smtClean="0"/>
              <a:t>employer </a:t>
            </a:r>
            <a:r>
              <a:rPr lang="en-US" b="1" i="1" dirty="0"/>
              <a:t>the reasonable expenses </a:t>
            </a:r>
            <a:r>
              <a:rPr lang="en-US" i="1" dirty="0"/>
              <a:t>that the employer incurred for his/her </a:t>
            </a:r>
            <a:r>
              <a:rPr lang="en-US" i="1" dirty="0" smtClean="0"/>
              <a:t>vocational</a:t>
            </a:r>
            <a:r>
              <a:rPr lang="en-US" dirty="0"/>
              <a:t> </a:t>
            </a:r>
            <a:r>
              <a:rPr lang="en-US" i="1" dirty="0" smtClean="0"/>
              <a:t>training </a:t>
            </a:r>
            <a:r>
              <a:rPr lang="en-US" i="1" dirty="0"/>
              <a:t>in applicable areas or </a:t>
            </a:r>
            <a:r>
              <a:rPr lang="en-US" i="1" dirty="0" smtClean="0"/>
              <a:t>subjects”. </a:t>
            </a:r>
            <a:endParaRPr lang="ru-RU" dirty="0"/>
          </a:p>
        </p:txBody>
      </p:sp>
      <p:cxnSp>
        <p:nvCxnSpPr>
          <p:cNvPr id="11" name="Скругленная соединительная линия 10"/>
          <p:cNvCxnSpPr/>
          <p:nvPr/>
        </p:nvCxnSpPr>
        <p:spPr>
          <a:xfrm rot="10800000" flipH="1" flipV="1">
            <a:off x="377487" y="1942109"/>
            <a:ext cx="1889371" cy="1509254"/>
          </a:xfrm>
          <a:prstGeom prst="curvedConnector4">
            <a:avLst>
              <a:gd name="adj1" fmla="val -12099"/>
              <a:gd name="adj2" fmla="val 69883"/>
            </a:avLst>
          </a:prstGeom>
          <a:ln>
            <a:prstDash val="dash"/>
            <a:tailEnd type="triangle"/>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4019370" y="1248978"/>
            <a:ext cx="4959004" cy="877163"/>
          </a:xfrm>
          <a:prstGeom prst="rect">
            <a:avLst/>
          </a:prstGeom>
          <a:noFill/>
        </p:spPr>
        <p:txBody>
          <a:bodyPr wrap="square" rtlCol="0">
            <a:spAutoFit/>
          </a:bodyPr>
          <a:lstStyle/>
          <a:p>
            <a:pPr algn="ctr"/>
            <a:r>
              <a:rPr lang="en-US" sz="1700" dirty="0" smtClean="0"/>
              <a:t>Slovakia, Russia, Belarus use contracts which oblige students to mandatory employment after graduation </a:t>
            </a:r>
            <a:endParaRPr lang="ru-RU" sz="1700" dirty="0"/>
          </a:p>
        </p:txBody>
      </p:sp>
      <p:sp>
        <p:nvSpPr>
          <p:cNvPr id="13" name="TextBox 12"/>
          <p:cNvSpPr txBox="1"/>
          <p:nvPr/>
        </p:nvSpPr>
        <p:spPr>
          <a:xfrm>
            <a:off x="2595478" y="433186"/>
            <a:ext cx="3018775" cy="369332"/>
          </a:xfrm>
          <a:prstGeom prst="rect">
            <a:avLst/>
          </a:prstGeom>
          <a:noFill/>
        </p:spPr>
        <p:txBody>
          <a:bodyPr wrap="none" rtlCol="0">
            <a:spAutoFit/>
          </a:bodyPr>
          <a:lstStyle/>
          <a:p>
            <a:r>
              <a:rPr lang="en-US" dirty="0" smtClean="0">
                <a:solidFill>
                  <a:schemeClr val="bg1"/>
                </a:solidFill>
              </a:rPr>
              <a:t>Obligations after graduation</a:t>
            </a:r>
            <a:endParaRPr lang="ru-RU" dirty="0">
              <a:solidFill>
                <a:schemeClr val="bg1"/>
              </a:solidFill>
            </a:endParaRPr>
          </a:p>
        </p:txBody>
      </p:sp>
    </p:spTree>
    <p:extLst>
      <p:ext uri="{BB962C8B-B14F-4D97-AF65-F5344CB8AC3E}">
        <p14:creationId xmlns:p14="http://schemas.microsoft.com/office/powerpoint/2010/main" val="2582092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Subtitle 2"/>
          <p:cNvSpPr txBox="1">
            <a:spLocks/>
          </p:cNvSpPr>
          <p:nvPr/>
        </p:nvSpPr>
        <p:spPr bwMode="auto">
          <a:xfrm>
            <a:off x="134754" y="6415088"/>
            <a:ext cx="4264209" cy="246062"/>
          </a:xfrm>
          <a:prstGeom prst="rect">
            <a:avLst/>
          </a:prstGeom>
          <a:noFill/>
          <a:ln w="9525">
            <a:noFill/>
            <a:miter lim="800000"/>
            <a:headEnd/>
            <a:tailEnd/>
          </a:ln>
        </p:spPr>
        <p:txBody>
          <a:bodyPr/>
          <a:lstStyle/>
          <a:p>
            <a:pPr>
              <a:spcBef>
                <a:spcPct val="20000"/>
              </a:spcBef>
            </a:pPr>
            <a:r>
              <a:rPr lang="ru-RU" sz="800" dirty="0">
                <a:solidFill>
                  <a:prstClr val="white"/>
                </a:solidFill>
                <a:latin typeface="Arial" pitchFamily="34" charset="0"/>
              </a:rPr>
              <a:t>Высшая школа экономики, </a:t>
            </a:r>
            <a:r>
              <a:rPr lang="ru-RU" sz="800" dirty="0" smtClean="0">
                <a:solidFill>
                  <a:prstClr val="white"/>
                </a:solidFill>
                <a:latin typeface="Arial" pitchFamily="34" charset="0"/>
              </a:rPr>
              <a:t>Москва</a:t>
            </a:r>
            <a:endParaRPr kumimoji="1" lang="ru-RU" sz="800" dirty="0">
              <a:solidFill>
                <a:prstClr val="white"/>
              </a:solidFill>
              <a:latin typeface="Myriad Pro"/>
            </a:endParaRPr>
          </a:p>
        </p:txBody>
      </p:sp>
      <p:sp>
        <p:nvSpPr>
          <p:cNvPr id="10244" name="Rectangle 12"/>
          <p:cNvSpPr>
            <a:spLocks noChangeArrowheads="1"/>
          </p:cNvSpPr>
          <p:nvPr/>
        </p:nvSpPr>
        <p:spPr bwMode="auto">
          <a:xfrm flipV="1">
            <a:off x="4398963" y="1588196"/>
            <a:ext cx="4219234" cy="646331"/>
          </a:xfrm>
          <a:prstGeom prst="rect">
            <a:avLst/>
          </a:prstGeom>
          <a:noFill/>
          <a:ln w="9525">
            <a:noFill/>
            <a:miter lim="800000"/>
            <a:headEnd/>
            <a:tailEnd/>
          </a:ln>
        </p:spPr>
        <p:txBody>
          <a:bodyPr wrap="square">
            <a:spAutoFit/>
          </a:bodyPr>
          <a:lstStyle/>
          <a:p>
            <a:endParaRPr lang="ru-RU" sz="1200" b="1" dirty="0" smtClean="0">
              <a:solidFill>
                <a:prstClr val="black"/>
              </a:solidFill>
              <a:latin typeface="Arial" pitchFamily="34" charset="0"/>
            </a:endParaRPr>
          </a:p>
          <a:p>
            <a:endParaRPr lang="ru-RU" sz="1200" b="1" dirty="0">
              <a:solidFill>
                <a:prstClr val="black"/>
              </a:solidFill>
              <a:latin typeface="Arial" pitchFamily="34" charset="0"/>
            </a:endParaRPr>
          </a:p>
          <a:p>
            <a:endParaRPr lang="ru-RU" sz="1200" dirty="0">
              <a:solidFill>
                <a:prstClr val="black"/>
              </a:solidFill>
              <a:latin typeface="Arial" pitchFamily="34" charset="0"/>
            </a:endParaRPr>
          </a:p>
        </p:txBody>
      </p:sp>
      <p:pic>
        <p:nvPicPr>
          <p:cNvPr id="3" name="Рисунок 2"/>
          <p:cNvPicPr>
            <a:picLocks noChangeAspect="1"/>
          </p:cNvPicPr>
          <p:nvPr/>
        </p:nvPicPr>
        <p:blipFill>
          <a:blip r:embed="rId3"/>
          <a:stretch>
            <a:fillRect/>
          </a:stretch>
        </p:blipFill>
        <p:spPr>
          <a:xfrm>
            <a:off x="134754" y="6415088"/>
            <a:ext cx="2840982" cy="249958"/>
          </a:xfrm>
          <a:prstGeom prst="rect">
            <a:avLst/>
          </a:prstGeom>
        </p:spPr>
      </p:pic>
      <p:sp>
        <p:nvSpPr>
          <p:cNvPr id="2" name="Прямоугольник 1"/>
          <p:cNvSpPr/>
          <p:nvPr/>
        </p:nvSpPr>
        <p:spPr>
          <a:xfrm>
            <a:off x="42320" y="1455173"/>
            <a:ext cx="3780503" cy="3785652"/>
          </a:xfrm>
          <a:prstGeom prst="rect">
            <a:avLst/>
          </a:prstGeom>
        </p:spPr>
        <p:txBody>
          <a:bodyPr wrap="square">
            <a:spAutoFit/>
          </a:bodyPr>
          <a:lstStyle/>
          <a:p>
            <a:r>
              <a:rPr lang="en-US" sz="1600" dirty="0" smtClean="0"/>
              <a:t>“</a:t>
            </a:r>
            <a:r>
              <a:rPr lang="en-US" sz="1600" dirty="0" err="1" smtClean="0"/>
              <a:t>Raspredelenie</a:t>
            </a:r>
            <a:r>
              <a:rPr lang="en-US" sz="1600" dirty="0"/>
              <a:t>”-a system of nationally-administered </a:t>
            </a:r>
            <a:r>
              <a:rPr lang="en-US" sz="1600" dirty="0" smtClean="0"/>
              <a:t>job allocation in the USSR.</a:t>
            </a:r>
          </a:p>
          <a:p>
            <a:endParaRPr lang="en-US" sz="1600" dirty="0"/>
          </a:p>
          <a:p>
            <a:pPr marL="285750" indent="-285750" algn="just">
              <a:buFont typeface="Wingdings" panose="05000000000000000000" pitchFamily="2" charset="2"/>
              <a:buChar char="Ø"/>
            </a:pPr>
            <a:r>
              <a:rPr lang="en-US" sz="1600" dirty="0" smtClean="0"/>
              <a:t>“Regulation </a:t>
            </a:r>
            <a:r>
              <a:rPr lang="en-US" sz="1600" dirty="0"/>
              <a:t>on the personal </a:t>
            </a:r>
            <a:r>
              <a:rPr lang="en-US" sz="1600" dirty="0" smtClean="0"/>
              <a:t>allocation </a:t>
            </a:r>
            <a:r>
              <a:rPr lang="en-US" sz="1600" dirty="0"/>
              <a:t>of young professionals graduating from higher education </a:t>
            </a:r>
            <a:r>
              <a:rPr lang="en-US" sz="1600" dirty="0" smtClean="0"/>
              <a:t>institutions”</a:t>
            </a:r>
            <a:r>
              <a:rPr lang="ru-RU" sz="1600" dirty="0" smtClean="0"/>
              <a:t> (1958)</a:t>
            </a:r>
            <a:endParaRPr lang="en-US" sz="1600" dirty="0" smtClean="0"/>
          </a:p>
          <a:p>
            <a:pPr marL="285750" indent="-285750" algn="just">
              <a:buFont typeface="Wingdings" panose="05000000000000000000" pitchFamily="2" charset="2"/>
              <a:buChar char="Ø"/>
            </a:pPr>
            <a:endParaRPr lang="ru-RU" sz="1600" dirty="0" smtClean="0"/>
          </a:p>
          <a:p>
            <a:pPr marL="285750" indent="-285750" algn="just">
              <a:buFont typeface="Wingdings" panose="05000000000000000000" pitchFamily="2" charset="2"/>
              <a:buChar char="Ø"/>
            </a:pPr>
            <a:r>
              <a:rPr lang="en-US" sz="1600" dirty="0" smtClean="0"/>
              <a:t>“Resolution </a:t>
            </a:r>
            <a:r>
              <a:rPr lang="en-US" sz="1600" dirty="0"/>
              <a:t>of the Council of Ministers of the USSR and the Central Committee of the CPSU On improving the </a:t>
            </a:r>
            <a:r>
              <a:rPr lang="en-US" sz="1600" dirty="0" smtClean="0"/>
              <a:t>allocation and </a:t>
            </a:r>
            <a:r>
              <a:rPr lang="en-US" sz="1600" dirty="0"/>
              <a:t>use of specialists of higher and secondary </a:t>
            </a:r>
            <a:r>
              <a:rPr lang="en-US" sz="1600" dirty="0" smtClean="0"/>
              <a:t>qualifications” (1978)</a:t>
            </a:r>
            <a:endParaRPr lang="ru-RU" sz="1600" dirty="0"/>
          </a:p>
        </p:txBody>
      </p:sp>
      <p:sp>
        <p:nvSpPr>
          <p:cNvPr id="4" name="Прямоугольник 3"/>
          <p:cNvSpPr/>
          <p:nvPr/>
        </p:nvSpPr>
        <p:spPr>
          <a:xfrm>
            <a:off x="5338916" y="1375452"/>
            <a:ext cx="1268361" cy="49993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TE</a:t>
            </a:r>
            <a:endParaRPr lang="ru-RU" dirty="0"/>
          </a:p>
        </p:txBody>
      </p:sp>
      <p:sp>
        <p:nvSpPr>
          <p:cNvPr id="7" name="Прямоугольник 6"/>
          <p:cNvSpPr/>
          <p:nvPr/>
        </p:nvSpPr>
        <p:spPr>
          <a:xfrm>
            <a:off x="3836607" y="1372358"/>
            <a:ext cx="1516093" cy="50302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i="1" dirty="0" err="1" smtClean="0"/>
              <a:t>Raspredelenie</a:t>
            </a:r>
            <a:endParaRPr lang="ru-RU" i="1" dirty="0"/>
          </a:p>
        </p:txBody>
      </p:sp>
      <p:sp>
        <p:nvSpPr>
          <p:cNvPr id="5" name="TextBox 4"/>
          <p:cNvSpPr txBox="1"/>
          <p:nvPr/>
        </p:nvSpPr>
        <p:spPr>
          <a:xfrm>
            <a:off x="6629945" y="1902043"/>
            <a:ext cx="2314456" cy="4431983"/>
          </a:xfrm>
          <a:prstGeom prst="rect">
            <a:avLst/>
          </a:prstGeom>
          <a:noFill/>
        </p:spPr>
        <p:txBody>
          <a:bodyPr wrap="square" rtlCol="0">
            <a:spAutoFit/>
          </a:bodyPr>
          <a:lstStyle/>
          <a:p>
            <a:r>
              <a:rPr lang="en-US" sz="1400" b="1" dirty="0" smtClean="0"/>
              <a:t>Solves the problems of enterprises with labor force recruitment</a:t>
            </a:r>
          </a:p>
          <a:p>
            <a:endParaRPr lang="en-US" sz="1400" b="1" dirty="0" smtClean="0"/>
          </a:p>
          <a:p>
            <a:r>
              <a:rPr lang="en-US" sz="1400" b="1" dirty="0" smtClean="0"/>
              <a:t>Provides mandatory employment for graduates </a:t>
            </a:r>
          </a:p>
          <a:p>
            <a:endParaRPr lang="en-US" sz="1400" b="1" dirty="0"/>
          </a:p>
          <a:p>
            <a:r>
              <a:rPr lang="en-US" sz="1400" b="1" dirty="0" smtClean="0"/>
              <a:t>Regulated predominantly by government institutions</a:t>
            </a:r>
          </a:p>
          <a:p>
            <a:endParaRPr lang="en-US" sz="1400" b="1" dirty="0"/>
          </a:p>
          <a:p>
            <a:r>
              <a:rPr lang="en-US" sz="1400" b="1" dirty="0" smtClean="0"/>
              <a:t>Reimbursement of training investment </a:t>
            </a:r>
          </a:p>
          <a:p>
            <a:endParaRPr lang="en-US" sz="1400" b="1" dirty="0"/>
          </a:p>
          <a:p>
            <a:r>
              <a:rPr lang="en-US" sz="1400" b="1" dirty="0" smtClean="0"/>
              <a:t>Student are active participants in decision making on the choice of the future work place</a:t>
            </a:r>
            <a:endParaRPr lang="en-US" sz="1400" b="1" dirty="0"/>
          </a:p>
          <a:p>
            <a:endParaRPr lang="ru-RU" sz="1600" b="1" dirty="0"/>
          </a:p>
        </p:txBody>
      </p:sp>
      <p:pic>
        <p:nvPicPr>
          <p:cNvPr id="3074" name="Picture 2" descr="Картинки по запросу галочка и крестик 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6175" y="5151276"/>
            <a:ext cx="527342" cy="52734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Картинки по запросу галочка и крестик 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16228" y="5148665"/>
            <a:ext cx="557196" cy="55719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Картинки по запросу галочка и крестик 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6175" y="4384404"/>
            <a:ext cx="527342" cy="52734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Картинки по запросу галочка и крестик 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21653" y="3566264"/>
            <a:ext cx="551771" cy="55177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Картинки по запросу галочка и крестик 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12293" y="2759094"/>
            <a:ext cx="565067" cy="565067"/>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Картинки по запросу галочка и крестик 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07097" y="2038757"/>
            <a:ext cx="556967" cy="556967"/>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descr="Картинки по запросу галочка и крестик 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20164" y="4354752"/>
            <a:ext cx="557196" cy="55719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Картинки по запросу галочка и крестик 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52738" y="2047885"/>
            <a:ext cx="556967" cy="55696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Картинки по запросу галочка и крестик 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4456" y="2767194"/>
            <a:ext cx="556967" cy="556967"/>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Картинки по запросу галочка и крестик 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4457" y="3566264"/>
            <a:ext cx="556967" cy="55696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34754" y="5645647"/>
            <a:ext cx="4955458" cy="769441"/>
          </a:xfrm>
          <a:prstGeom prst="rect">
            <a:avLst/>
          </a:prstGeom>
          <a:noFill/>
        </p:spPr>
        <p:txBody>
          <a:bodyPr wrap="square" rtlCol="0">
            <a:spAutoFit/>
          </a:bodyPr>
          <a:lstStyle/>
          <a:p>
            <a:r>
              <a:rPr lang="en-US" sz="2800" dirty="0" smtClean="0"/>
              <a:t>! </a:t>
            </a:r>
            <a:r>
              <a:rPr lang="en-US" sz="1600" dirty="0" smtClean="0"/>
              <a:t>The TE contract obligations are symmetrical for the enterprise and the student.</a:t>
            </a:r>
            <a:endParaRPr lang="ru-RU" sz="1600" dirty="0"/>
          </a:p>
        </p:txBody>
      </p:sp>
      <p:sp>
        <p:nvSpPr>
          <p:cNvPr id="8" name="TextBox 7"/>
          <p:cNvSpPr txBox="1"/>
          <p:nvPr/>
        </p:nvSpPr>
        <p:spPr>
          <a:xfrm>
            <a:off x="2135682" y="474095"/>
            <a:ext cx="2890535" cy="369332"/>
          </a:xfrm>
          <a:prstGeom prst="rect">
            <a:avLst/>
          </a:prstGeom>
          <a:noFill/>
        </p:spPr>
        <p:txBody>
          <a:bodyPr wrap="none" rtlCol="0">
            <a:spAutoFit/>
          </a:bodyPr>
          <a:lstStyle/>
          <a:p>
            <a:r>
              <a:rPr lang="en-US" dirty="0" smtClean="0">
                <a:solidFill>
                  <a:schemeClr val="bg1"/>
                </a:solidFill>
              </a:rPr>
              <a:t>The Soviet Union Legacy?</a:t>
            </a:r>
            <a:endParaRPr lang="ru-RU" dirty="0">
              <a:solidFill>
                <a:schemeClr val="bg1"/>
              </a:solidFill>
            </a:endParaRPr>
          </a:p>
        </p:txBody>
      </p:sp>
    </p:spTree>
    <p:extLst>
      <p:ext uri="{BB962C8B-B14F-4D97-AF65-F5344CB8AC3E}">
        <p14:creationId xmlns:p14="http://schemas.microsoft.com/office/powerpoint/2010/main" val="3494548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Subtitle 2"/>
          <p:cNvSpPr txBox="1">
            <a:spLocks/>
          </p:cNvSpPr>
          <p:nvPr/>
        </p:nvSpPr>
        <p:spPr bwMode="auto">
          <a:xfrm>
            <a:off x="134754" y="6415088"/>
            <a:ext cx="4264209" cy="246062"/>
          </a:xfrm>
          <a:prstGeom prst="rect">
            <a:avLst/>
          </a:prstGeom>
          <a:noFill/>
          <a:ln w="9525">
            <a:noFill/>
            <a:miter lim="800000"/>
            <a:headEnd/>
            <a:tailEnd/>
          </a:ln>
        </p:spPr>
        <p:txBody>
          <a:bodyPr/>
          <a:lstStyle/>
          <a:p>
            <a:pPr>
              <a:spcBef>
                <a:spcPct val="20000"/>
              </a:spcBef>
            </a:pPr>
            <a:r>
              <a:rPr lang="ru-RU" sz="800" dirty="0">
                <a:solidFill>
                  <a:prstClr val="white"/>
                </a:solidFill>
                <a:latin typeface="Arial" pitchFamily="34" charset="0"/>
              </a:rPr>
              <a:t>Высшая школа экономики, </a:t>
            </a:r>
            <a:r>
              <a:rPr lang="ru-RU" sz="800" dirty="0" smtClean="0">
                <a:solidFill>
                  <a:prstClr val="white"/>
                </a:solidFill>
                <a:latin typeface="Arial" pitchFamily="34" charset="0"/>
              </a:rPr>
              <a:t>Москва</a:t>
            </a:r>
            <a:endParaRPr kumimoji="1" lang="ru-RU" sz="800" dirty="0">
              <a:solidFill>
                <a:prstClr val="white"/>
              </a:solidFill>
              <a:latin typeface="Myriad Pro"/>
            </a:endParaRPr>
          </a:p>
        </p:txBody>
      </p:sp>
      <p:sp>
        <p:nvSpPr>
          <p:cNvPr id="10244" name="Rectangle 12"/>
          <p:cNvSpPr>
            <a:spLocks noChangeArrowheads="1"/>
          </p:cNvSpPr>
          <p:nvPr/>
        </p:nvSpPr>
        <p:spPr bwMode="auto">
          <a:xfrm flipV="1">
            <a:off x="4433876" y="1725848"/>
            <a:ext cx="4219234" cy="646331"/>
          </a:xfrm>
          <a:prstGeom prst="rect">
            <a:avLst/>
          </a:prstGeom>
          <a:noFill/>
          <a:ln w="9525">
            <a:noFill/>
            <a:miter lim="800000"/>
            <a:headEnd/>
            <a:tailEnd/>
          </a:ln>
        </p:spPr>
        <p:txBody>
          <a:bodyPr wrap="square">
            <a:spAutoFit/>
          </a:bodyPr>
          <a:lstStyle/>
          <a:p>
            <a:endParaRPr lang="ru-RU" sz="1200" b="1" dirty="0" smtClean="0">
              <a:solidFill>
                <a:prstClr val="black"/>
              </a:solidFill>
              <a:latin typeface="Arial" pitchFamily="34" charset="0"/>
            </a:endParaRPr>
          </a:p>
          <a:p>
            <a:endParaRPr lang="ru-RU" sz="1200" b="1" dirty="0">
              <a:solidFill>
                <a:prstClr val="black"/>
              </a:solidFill>
              <a:latin typeface="Arial" pitchFamily="34" charset="0"/>
            </a:endParaRPr>
          </a:p>
          <a:p>
            <a:endParaRPr lang="ru-RU" sz="1200" dirty="0">
              <a:solidFill>
                <a:prstClr val="black"/>
              </a:solidFill>
              <a:latin typeface="Arial" pitchFamily="34" charset="0"/>
            </a:endParaRPr>
          </a:p>
        </p:txBody>
      </p:sp>
      <p:pic>
        <p:nvPicPr>
          <p:cNvPr id="3" name="Рисунок 2"/>
          <p:cNvPicPr>
            <a:picLocks noChangeAspect="1"/>
          </p:cNvPicPr>
          <p:nvPr/>
        </p:nvPicPr>
        <p:blipFill>
          <a:blip r:embed="rId3"/>
          <a:stretch>
            <a:fillRect/>
          </a:stretch>
        </p:blipFill>
        <p:spPr>
          <a:xfrm>
            <a:off x="134754" y="6165130"/>
            <a:ext cx="2840982" cy="249958"/>
          </a:xfrm>
          <a:prstGeom prst="rect">
            <a:avLst/>
          </a:prstGeom>
        </p:spPr>
      </p:pic>
      <p:sp>
        <p:nvSpPr>
          <p:cNvPr id="2" name="Прямоугольник 1"/>
          <p:cNvSpPr/>
          <p:nvPr/>
        </p:nvSpPr>
        <p:spPr>
          <a:xfrm>
            <a:off x="550606" y="1838632"/>
            <a:ext cx="8209936" cy="4582473"/>
          </a:xfrm>
          <a:prstGeom prst="rect">
            <a:avLst/>
          </a:prstGeom>
        </p:spPr>
        <p:txBody>
          <a:bodyPr wrap="square">
            <a:spAutoFit/>
          </a:bodyPr>
          <a:lstStyle/>
          <a:p>
            <a:pPr algn="just">
              <a:lnSpc>
                <a:spcPct val="150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Potential benefits of apprenticeships without pre-employment </a:t>
            </a:r>
            <a:r>
              <a:rPr lang="en-US" dirty="0" smtClean="0">
                <a:latin typeface="Times New Roman" panose="02020603050405020304" pitchFamily="18" charset="0"/>
                <a:ea typeface="Calibri" panose="020F0502020204030204" pitchFamily="34" charset="0"/>
                <a:cs typeface="Times New Roman" panose="02020603050405020304" pitchFamily="18" charset="0"/>
              </a:rPr>
              <a:t>binding labor </a:t>
            </a:r>
            <a:r>
              <a:rPr lang="en-US" dirty="0">
                <a:latin typeface="Times New Roman" panose="02020603050405020304" pitchFamily="18" charset="0"/>
                <a:ea typeface="Calibri" panose="020F0502020204030204" pitchFamily="34" charset="0"/>
                <a:cs typeface="Times New Roman" panose="02020603050405020304" pitchFamily="18" charset="0"/>
              </a:rPr>
              <a:t>contracts </a:t>
            </a:r>
            <a:r>
              <a:rPr lang="en-US" dirty="0" smtClean="0">
                <a:latin typeface="Times New Roman" panose="02020603050405020304" pitchFamily="18" charset="0"/>
                <a:ea typeface="Calibri" panose="020F0502020204030204" pitchFamily="34" charset="0"/>
                <a:cs typeface="Times New Roman" panose="02020603050405020304" pitchFamily="18" charset="0"/>
              </a:rPr>
              <a:t>are*: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US" dirty="0">
                <a:latin typeface="Times New Roman" panose="02020603050405020304" pitchFamily="18" charset="0"/>
                <a:ea typeface="Calibri" panose="020F0502020204030204" pitchFamily="34" charset="0"/>
                <a:cs typeface="Times New Roman" panose="02020603050405020304" pitchFamily="18" charset="0"/>
              </a:rPr>
              <a:t>The productive contribution of apprentices to the employer during their period of apprenticeship.</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US" dirty="0">
                <a:latin typeface="Times New Roman" panose="02020603050405020304" pitchFamily="18" charset="0"/>
                <a:ea typeface="Calibri" panose="020F0502020204030204" pitchFamily="34" charset="0"/>
                <a:cs typeface="Times New Roman" panose="02020603050405020304" pitchFamily="18" charset="0"/>
              </a:rPr>
              <a:t>Recruitment of the most productive apprentice graduates as valued employees </a:t>
            </a:r>
            <a:r>
              <a:rPr lang="en-US" dirty="0" smtClean="0">
                <a:latin typeface="Times New Roman" panose="02020603050405020304" pitchFamily="18" charset="0"/>
                <a:ea typeface="Calibri" panose="020F0502020204030204" pitchFamily="34" charset="0"/>
                <a:cs typeface="Times New Roman" panose="02020603050405020304" pitchFamily="18" charset="0"/>
              </a:rPr>
              <a:t>generates benefits </a:t>
            </a:r>
            <a:r>
              <a:rPr lang="en-US" dirty="0">
                <a:latin typeface="Times New Roman" panose="02020603050405020304" pitchFamily="18" charset="0"/>
                <a:ea typeface="Calibri" panose="020F0502020204030204" pitchFamily="34" charset="0"/>
                <a:cs typeface="Times New Roman" panose="02020603050405020304" pitchFamily="18" charset="0"/>
              </a:rPr>
              <a:t>after the end of the apprentice period (long-term benefits).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US" dirty="0">
                <a:latin typeface="Times New Roman" panose="02020603050405020304" pitchFamily="18" charset="0"/>
                <a:ea typeface="Calibri" panose="020F0502020204030204" pitchFamily="34" charset="0"/>
                <a:cs typeface="Times New Roman" panose="02020603050405020304" pitchFamily="18" charset="0"/>
              </a:rPr>
              <a:t>Employers offering apprenticeships enhance their reputation as they may be seen as contributing to the common good. This may indirectly increase profits if companies are seen as socially responsible, thus, are more likely to sell their products and services (however, these benefits are difficult to measure</a:t>
            </a:r>
            <a:r>
              <a:rPr lang="en-US" dirty="0" smtClean="0">
                <a:latin typeface="Times New Roman" panose="02020603050405020304" pitchFamily="18" charset="0"/>
                <a:ea typeface="Calibri" panose="020F0502020204030204" pitchFamily="34" charset="0"/>
                <a:cs typeface="Times New Roman" panose="02020603050405020304" pitchFamily="18" charset="0"/>
              </a:rPr>
              <a:t>).</a:t>
            </a:r>
          </a:p>
          <a:p>
            <a:pPr lvl="0" algn="just">
              <a:lnSpc>
                <a:spcPct val="107000"/>
              </a:lnSpc>
              <a:spcAft>
                <a:spcPts val="0"/>
              </a:spcAft>
            </a:pPr>
            <a:endParaRPr lang="en-US"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7000"/>
              </a:lnSpc>
              <a:spcAft>
                <a:spcPts val="0"/>
              </a:spcAft>
            </a:pP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7000"/>
              </a:lnSpc>
              <a:spcAft>
                <a:spcPts val="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7000"/>
              </a:lnSpc>
              <a:spcAft>
                <a:spcPts val="0"/>
              </a:spcAft>
            </a:pPr>
            <a:r>
              <a:rPr lang="en-US" sz="1200" dirty="0" smtClean="0">
                <a:latin typeface="Calibri" panose="020F0502020204030204" pitchFamily="34" charset="0"/>
                <a:ea typeface="Calibri" panose="020F0502020204030204" pitchFamily="34" charset="0"/>
                <a:cs typeface="Times New Roman" panose="02020603050405020304" pitchFamily="18" charset="0"/>
              </a:rPr>
              <a:t>*[</a:t>
            </a:r>
            <a:r>
              <a:rPr lang="en-US" sz="1200" dirty="0" err="1">
                <a:latin typeface="Calibri" panose="020F0502020204030204" pitchFamily="34" charset="0"/>
                <a:ea typeface="Calibri" panose="020F0502020204030204" pitchFamily="34" charset="0"/>
                <a:cs typeface="Times New Roman" panose="02020603050405020304" pitchFamily="18" charset="0"/>
              </a:rPr>
              <a:t>Kuczera</a:t>
            </a:r>
            <a:r>
              <a:rPr lang="en-US" sz="1200" dirty="0">
                <a:latin typeface="Calibri" panose="020F0502020204030204" pitchFamily="34" charset="0"/>
                <a:ea typeface="Calibri" panose="020F0502020204030204" pitchFamily="34" charset="0"/>
                <a:cs typeface="Times New Roman" panose="02020603050405020304" pitchFamily="18" charset="0"/>
              </a:rPr>
              <a:t>, M. (2017), “Striking the right balance: Costs and benefits of apprenticeship”, OECD Education Working Papers, No. 153, OECD Publishing, Paris. http://dx.doi.org/10.1787/995fff01-en]</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1471270" y="431154"/>
            <a:ext cx="6801862" cy="369332"/>
          </a:xfrm>
          <a:prstGeom prst="rect">
            <a:avLst/>
          </a:prstGeom>
          <a:noFill/>
        </p:spPr>
        <p:txBody>
          <a:bodyPr wrap="none" rtlCol="0">
            <a:spAutoFit/>
          </a:bodyPr>
          <a:lstStyle/>
          <a:p>
            <a:r>
              <a:rPr lang="en-US" dirty="0">
                <a:solidFill>
                  <a:schemeClr val="bg1"/>
                </a:solidFill>
              </a:rPr>
              <a:t>A</a:t>
            </a:r>
            <a:r>
              <a:rPr lang="en-US" dirty="0" smtClean="0">
                <a:solidFill>
                  <a:schemeClr val="bg1"/>
                </a:solidFill>
              </a:rPr>
              <a:t>pprenticeships </a:t>
            </a:r>
            <a:r>
              <a:rPr lang="en-US" dirty="0">
                <a:solidFill>
                  <a:schemeClr val="bg1"/>
                </a:solidFill>
              </a:rPr>
              <a:t>without pre-employment binding labor contracts </a:t>
            </a:r>
            <a:endParaRPr lang="ru-RU" dirty="0">
              <a:solidFill>
                <a:schemeClr val="bg1"/>
              </a:solidFill>
            </a:endParaRPr>
          </a:p>
        </p:txBody>
      </p:sp>
    </p:spTree>
    <p:extLst>
      <p:ext uri="{BB962C8B-B14F-4D97-AF65-F5344CB8AC3E}">
        <p14:creationId xmlns:p14="http://schemas.microsoft.com/office/powerpoint/2010/main" val="31155863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3399</TotalTime>
  <Words>1442</Words>
  <Application>Microsoft Office PowerPoint</Application>
  <PresentationFormat>Экран (4:3)</PresentationFormat>
  <Paragraphs>165</Paragraphs>
  <Slides>11</Slides>
  <Notes>2</Notes>
  <HiddenSlides>0</HiddenSlides>
  <MMClips>0</MMClips>
  <ScaleCrop>false</ScaleCrop>
  <HeadingPairs>
    <vt:vector size="6" baseType="variant">
      <vt:variant>
        <vt:lpstr>Использованные шрифты</vt:lpstr>
      </vt:variant>
      <vt:variant>
        <vt:i4>8</vt:i4>
      </vt:variant>
      <vt:variant>
        <vt:lpstr>Тема</vt:lpstr>
      </vt:variant>
      <vt:variant>
        <vt:i4>2</vt:i4>
      </vt:variant>
      <vt:variant>
        <vt:lpstr>Заголовки слайдов</vt:lpstr>
      </vt:variant>
      <vt:variant>
        <vt:i4>11</vt:i4>
      </vt:variant>
    </vt:vector>
  </HeadingPairs>
  <TitlesOfParts>
    <vt:vector size="21" baseType="lpstr">
      <vt:lpstr>ＭＳ Ｐゴシック</vt:lpstr>
      <vt:lpstr>Arial</vt:lpstr>
      <vt:lpstr>Calibri</vt:lpstr>
      <vt:lpstr>Myriad Pro</vt:lpstr>
      <vt:lpstr>Myriad Pro Semibold</vt:lpstr>
      <vt:lpstr>Symbol</vt:lpstr>
      <vt:lpstr>Times New Roman</vt:lpstr>
      <vt:lpstr>Wingdings</vt:lpstr>
      <vt:lpstr>Office Theme</vt:lpstr>
      <vt:lpstr>1_Office Theme</vt:lpstr>
      <vt:lpstr>Russian Apprenticeships in Comparative Perspective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vkremlev</dc:creator>
  <cp:lastModifiedBy>Ольга</cp:lastModifiedBy>
  <cp:revision>260</cp:revision>
  <dcterms:created xsi:type="dcterms:W3CDTF">2010-09-30T06:45:29Z</dcterms:created>
  <dcterms:modified xsi:type="dcterms:W3CDTF">2017-06-15T09:36:33Z</dcterms:modified>
</cp:coreProperties>
</file>