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8" r:id="rId4"/>
    <p:sldId id="269" r:id="rId5"/>
    <p:sldId id="270" r:id="rId6"/>
    <p:sldId id="271" r:id="rId7"/>
    <p:sldId id="265" r:id="rId8"/>
    <p:sldId id="266" r:id="rId9"/>
    <p:sldId id="264" r:id="rId10"/>
    <p:sldId id="262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065-4D53-B09A-C81C1F5A4E5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065-4D53-B09A-C81C1F5A4E5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065-4D53-B09A-C81C1F5A4E5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D065-4D53-B09A-C81C1F5A4E5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5BEB-497A-B870-E4F5EBD133EC}"/>
              </c:ext>
            </c:extLst>
          </c:dPt>
          <c:dLbls>
            <c:dLbl>
              <c:idx val="1"/>
              <c:layout>
                <c:manualLayout>
                  <c:x val="-0.14844291338582688"/>
                  <c:y val="-9.02314004635103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688462379702537"/>
                  <c:y val="-0.1511449810023806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3547069116360455"/>
                  <c:y val="0.141625873023380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 rot="0" vert="horz"/>
              <a:lstStyle/>
              <a:p>
                <a:pPr>
                  <a:defRPr sz="1600"/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[Книга1.xlsx]Лист1!$B$1:$F$1</c:f>
              <c:strCache>
                <c:ptCount val="5"/>
                <c:pt idx="0">
                  <c:v>traditional ties</c:v>
                </c:pt>
                <c:pt idx="1">
                  <c:v>partnerships in establishing standards and assessing qualification exams</c:v>
                </c:pt>
                <c:pt idx="2">
                  <c:v>cross-training agreements</c:v>
                </c:pt>
                <c:pt idx="3">
                  <c:v>support for students</c:v>
                </c:pt>
                <c:pt idx="4">
                  <c:v>direct investments by firms into the schools</c:v>
                </c:pt>
              </c:strCache>
            </c:strRef>
          </c:cat>
          <c:val>
            <c:numRef>
              <c:f>[Книга1.xlsx]Лист1!$B$24:$F$24</c:f>
              <c:numCache>
                <c:formatCode>0.0</c:formatCode>
                <c:ptCount val="5"/>
                <c:pt idx="0">
                  <c:v>28.052805280528055</c:v>
                </c:pt>
                <c:pt idx="1">
                  <c:v>21.122112211221122</c:v>
                </c:pt>
                <c:pt idx="2">
                  <c:v>10.561056105610561</c:v>
                </c:pt>
                <c:pt idx="3">
                  <c:v>16.171617161716171</c:v>
                </c:pt>
                <c:pt idx="4">
                  <c:v>14.521452145214523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65-4D53-B09A-C81C1F5A4E5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8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95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403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87DD2-A9CA-4805-95BD-B1B3E5B9F895}" type="datetime1">
              <a:rPr lang="en-US"/>
              <a:pPr>
                <a:defRPr/>
              </a:pPr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8190-DA23-44E0-B2AD-66A24CF4E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25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DDDA-92F7-4DC8-97C0-30964B5083BE}" type="datetime1">
              <a:rPr lang="en-US"/>
              <a:pPr>
                <a:defRPr/>
              </a:pPr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CF20E-F7A6-4399-A1DE-F5F7E84D4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48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6622-CDAE-484A-8A31-EA49AD3664A6}" type="datetime1">
              <a:rPr lang="en-US"/>
              <a:pPr>
                <a:defRPr/>
              </a:pPr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5A120-D49A-449F-855D-453B59D40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55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C45F7-8A43-4C64-8ABB-BDB8C196E249}" type="datetime1">
              <a:rPr lang="en-US"/>
              <a:pPr>
                <a:defRPr/>
              </a:pPr>
              <a:t>6/14/2017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6422C-CDB8-45D9-8132-FE8725590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29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1FE17-7BC7-4A6E-9F54-FA7F0EBBAF85}" type="datetime1">
              <a:rPr lang="en-US"/>
              <a:pPr>
                <a:defRPr/>
              </a:pPr>
              <a:t>6/14/2017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95EC-4586-4F1D-A0D4-51E7AA014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79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352A6-E08E-4E87-9852-F66C0428F0F1}" type="datetime1">
              <a:rPr lang="en-US"/>
              <a:pPr>
                <a:defRPr/>
              </a:pPr>
              <a:t>6/14/2017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1AC0-6378-43C5-9F50-0F769FA05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57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FC8D-5B4D-4AAF-B053-CB3073770CC7}" type="datetime1">
              <a:rPr lang="en-US"/>
              <a:pPr>
                <a:defRPr/>
              </a:pPr>
              <a:t>6/14/2017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6B50-1DCC-4B45-8A82-0C2C44944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54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3389-8E18-4A84-9563-6C29F3E810B3}" type="datetime1">
              <a:rPr lang="en-US"/>
              <a:pPr>
                <a:defRPr/>
              </a:pPr>
              <a:t>6/14/2017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26E17-05E1-4D93-A6F2-CCDCA1808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3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514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F26B5-8BF2-4381-929B-8CD16D9808D5}" type="datetime1">
              <a:rPr lang="en-US"/>
              <a:pPr>
                <a:defRPr/>
              </a:pPr>
              <a:t>6/14/2017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FE81B-0237-451D-B970-9F397D177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96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BC50D-2ACF-489D-BB24-0EB4B6BDE601}" type="datetime1">
              <a:rPr lang="en-US"/>
              <a:pPr>
                <a:defRPr/>
              </a:pPr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7FFA9-DE2B-4951-84BC-6E6504FAD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24789-751A-4AB7-8866-2C3C6F7FE15E}" type="datetime1">
              <a:rPr lang="en-US"/>
              <a:pPr>
                <a:defRPr/>
              </a:pPr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CA16D-E8E1-49A8-94BB-3FC604835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9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5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16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34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0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07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9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15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A679-66E2-4B8F-8506-29B6C8473228}" type="datetimeFigureOut">
              <a:rPr lang="ru-RU" smtClean="0"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25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491592-CB56-4F9E-8D2E-676654CBA277}" type="datetime1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6/14/2017</a:t>
            </a:fld>
            <a:endParaRPr 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06EB5CC-4E7C-4521-B10F-FD903758A85A}" type="slidenum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782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2017</a:t>
            </a:r>
            <a:endParaRPr lang="ru-RU" sz="900" dirty="0">
              <a:solidFill>
                <a:prstClr val="white"/>
              </a:solidFill>
              <a:latin typeface="Arial" pitchFamily="34" charset="0"/>
            </a:endParaRPr>
          </a:p>
          <a:p>
            <a:pPr algn="ctr"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sz="900" dirty="0">
                <a:solidFill>
                  <a:prstClr val="white"/>
                </a:solidFill>
                <a:latin typeface="Arial" pitchFamily="34" charset="0"/>
              </a:rPr>
              <a:t>www.hse.ru</a:t>
            </a: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 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2051" name="Title 1"/>
          <p:cNvSpPr>
            <a:spLocks noGrp="1"/>
          </p:cNvSpPr>
          <p:nvPr/>
        </p:nvSpPr>
        <p:spPr bwMode="auto">
          <a:xfrm>
            <a:off x="295275" y="3429000"/>
            <a:ext cx="85534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ru-RU" sz="2900" b="1">
              <a:solidFill>
                <a:srgbClr val="21386F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052" name="Заголовок 6"/>
          <p:cNvSpPr>
            <a:spLocks noGrp="1"/>
          </p:cNvSpPr>
          <p:nvPr>
            <p:ph type="ctrTitle"/>
          </p:nvPr>
        </p:nvSpPr>
        <p:spPr>
          <a:xfrm>
            <a:off x="439738" y="2492896"/>
            <a:ext cx="8408987" cy="1470025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  <a:t>Analysis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of PPP Contracts from Russia</a:t>
            </a: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0272" y="5230941"/>
            <a:ext cx="1897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242852"/>
                </a:solidFill>
                <a:latin typeface="Century Schoolbook" pitchFamily="18" charset="0"/>
                <a:ea typeface="Batang" pitchFamily="18" charset="-127"/>
              </a:rPr>
              <a:t>Dydurev</a:t>
            </a:r>
            <a:r>
              <a:rPr lang="en-US" sz="2000" dirty="0">
                <a:solidFill>
                  <a:srgbClr val="242852"/>
                </a:solidFill>
                <a:latin typeface="Century Schoolbook" pitchFamily="18" charset="0"/>
                <a:ea typeface="Batang" pitchFamily="18" charset="-127"/>
              </a:rPr>
              <a:t> F</a:t>
            </a:r>
            <a:r>
              <a:rPr lang="en-US" sz="2000" dirty="0" smtClean="0">
                <a:solidFill>
                  <a:srgbClr val="242852"/>
                </a:solidFill>
                <a:latin typeface="Century Schoolbook" pitchFamily="18" charset="0"/>
                <a:ea typeface="Batang" pitchFamily="18" charset="-127"/>
              </a:rPr>
              <a:t>. F.</a:t>
            </a:r>
          </a:p>
          <a:p>
            <a:r>
              <a:rPr lang="en-US" sz="2000" dirty="0" err="1" smtClean="0">
                <a:solidFill>
                  <a:srgbClr val="242852"/>
                </a:solidFill>
                <a:latin typeface="Century Schoolbook" pitchFamily="18" charset="0"/>
                <a:ea typeface="Batang" pitchFamily="18" charset="-127"/>
              </a:rPr>
              <a:t>Shabalin</a:t>
            </a:r>
            <a:r>
              <a:rPr lang="en-US" sz="2000" dirty="0" smtClean="0">
                <a:solidFill>
                  <a:srgbClr val="242852"/>
                </a:solidFill>
                <a:latin typeface="Century Schoolbook" pitchFamily="18" charset="0"/>
                <a:ea typeface="Batang" pitchFamily="18" charset="-127"/>
              </a:rPr>
              <a:t> A. I.</a:t>
            </a:r>
          </a:p>
        </p:txBody>
      </p:sp>
    </p:spTree>
    <p:extLst>
      <p:ext uri="{BB962C8B-B14F-4D97-AF65-F5344CB8AC3E}">
        <p14:creationId xmlns:p14="http://schemas.microsoft.com/office/powerpoint/2010/main" val="13054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Research questions?</a:t>
            </a:r>
            <a:endParaRPr lang="en-US" sz="32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2017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>
                <a:defRPr/>
              </a:pPr>
              <a:t>10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628800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Can the contracts provide additional credibility of the data on PPP in Russia? The idea is to use them as a verification </a:t>
            </a:r>
            <a:r>
              <a:rPr lang="en-US" dirty="0" smtClean="0">
                <a:solidFill>
                  <a:schemeClr val="tx2"/>
                </a:solidFill>
              </a:rPr>
              <a:t>tool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What </a:t>
            </a:r>
            <a:r>
              <a:rPr lang="en-US" dirty="0">
                <a:solidFill>
                  <a:schemeClr val="tx2"/>
                </a:solidFill>
              </a:rPr>
              <a:t>contracts are built within the Soviet tradition and reproduce the paternalistic system of relations between the participants of the PPP?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What agreements testify to the emergence of new economic relations between colleges and enterprises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What is a </a:t>
            </a:r>
            <a:r>
              <a:rPr lang="en-US" dirty="0" smtClean="0">
                <a:solidFill>
                  <a:schemeClr val="tx2"/>
                </a:solidFill>
              </a:rPr>
              <a:t>new </a:t>
            </a:r>
            <a:r>
              <a:rPr lang="en-US" dirty="0">
                <a:solidFill>
                  <a:schemeClr val="tx2"/>
                </a:solidFill>
              </a:rPr>
              <a:t>subjects of </a:t>
            </a:r>
            <a:r>
              <a:rPr lang="en-US" dirty="0" smtClean="0">
                <a:solidFill>
                  <a:schemeClr val="tx2"/>
                </a:solidFill>
              </a:rPr>
              <a:t>public partnership </a:t>
            </a:r>
            <a:r>
              <a:rPr lang="en-US" dirty="0">
                <a:solidFill>
                  <a:schemeClr val="tx2"/>
                </a:solidFill>
              </a:rPr>
              <a:t>in the field of PPP formed over the past 15 years?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Legal </a:t>
            </a:r>
            <a:r>
              <a:rPr lang="en-US" sz="3200" dirty="0" smtClean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acts</a:t>
            </a:r>
            <a:endParaRPr lang="en-US" sz="32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2017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>
                <a:defRPr/>
              </a:pPr>
              <a:t>2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691511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Government </a:t>
            </a:r>
            <a:r>
              <a:rPr lang="en-US" sz="1600" dirty="0" smtClean="0">
                <a:solidFill>
                  <a:schemeClr val="tx2"/>
                </a:solidFill>
              </a:rPr>
              <a:t>order 30.03.2015  </a:t>
            </a:r>
            <a:r>
              <a:rPr lang="en-US" sz="1600" dirty="0">
                <a:solidFill>
                  <a:schemeClr val="tx2"/>
                </a:solidFill>
              </a:rPr>
              <a:t>№ 349-р «Set of measures aimed at improving VET system for 2015-2020»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Government </a:t>
            </a:r>
            <a:r>
              <a:rPr lang="en-US" sz="1600" dirty="0" smtClean="0">
                <a:solidFill>
                  <a:schemeClr val="tx2"/>
                </a:solidFill>
              </a:rPr>
              <a:t>order 9.07.2014 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№ 1250-р </a:t>
            </a:r>
            <a:r>
              <a:rPr lang="ru-RU" sz="1600" dirty="0" smtClean="0">
                <a:solidFill>
                  <a:schemeClr val="tx2"/>
                </a:solidFill>
              </a:rPr>
              <a:t>«</a:t>
            </a:r>
            <a:r>
              <a:rPr lang="en-US" sz="1600" dirty="0">
                <a:solidFill>
                  <a:schemeClr val="tx2"/>
                </a:solidFill>
              </a:rPr>
              <a:t>Set of measures to ensure increase in labor productivity, creation and modernization of high-performance </a:t>
            </a:r>
            <a:r>
              <a:rPr lang="en-US" sz="1600" dirty="0" smtClean="0">
                <a:solidFill>
                  <a:schemeClr val="tx2"/>
                </a:solidFill>
              </a:rPr>
              <a:t>jobs</a:t>
            </a:r>
            <a:r>
              <a:rPr lang="ru-RU" sz="1600" dirty="0" smtClean="0">
                <a:solidFill>
                  <a:schemeClr val="tx2"/>
                </a:solidFill>
              </a:rPr>
              <a:t>»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Government order </a:t>
            </a:r>
            <a:r>
              <a:rPr lang="en-US" sz="1600" dirty="0" smtClean="0">
                <a:solidFill>
                  <a:schemeClr val="tx2"/>
                </a:solidFill>
              </a:rPr>
              <a:t> 3.03.2015 </a:t>
            </a:r>
            <a:r>
              <a:rPr lang="ru-RU" sz="1600" dirty="0" smtClean="0">
                <a:solidFill>
                  <a:schemeClr val="tx2"/>
                </a:solidFill>
              </a:rPr>
              <a:t>№ </a:t>
            </a:r>
            <a:r>
              <a:rPr lang="ru-RU" sz="1600" dirty="0">
                <a:solidFill>
                  <a:schemeClr val="tx2"/>
                </a:solidFill>
              </a:rPr>
              <a:t>366-р </a:t>
            </a:r>
            <a:r>
              <a:rPr lang="ru-RU" sz="1600" dirty="0" smtClean="0">
                <a:solidFill>
                  <a:schemeClr val="tx2"/>
                </a:solidFill>
              </a:rPr>
              <a:t>«</a:t>
            </a:r>
            <a:r>
              <a:rPr lang="en-US" sz="1600" dirty="0" smtClean="0">
                <a:solidFill>
                  <a:schemeClr val="tx2"/>
                </a:solidFill>
              </a:rPr>
              <a:t>Set </a:t>
            </a:r>
            <a:r>
              <a:rPr lang="en-US" sz="1600" dirty="0">
                <a:solidFill>
                  <a:schemeClr val="tx2"/>
                </a:solidFill>
              </a:rPr>
              <a:t>of measures aimed at popularization of workers and engineering professions</a:t>
            </a:r>
            <a:r>
              <a:rPr lang="ru-RU" sz="1600" dirty="0" smtClean="0">
                <a:solidFill>
                  <a:schemeClr val="tx2"/>
                </a:solidFill>
              </a:rPr>
              <a:t>»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The order of Ministry of Education of Russian Federation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14.06.2013 </a:t>
            </a:r>
            <a:r>
              <a:rPr lang="ru-RU" sz="1600" dirty="0" smtClean="0">
                <a:solidFill>
                  <a:schemeClr val="tx2"/>
                </a:solidFill>
              </a:rPr>
              <a:t>г</a:t>
            </a:r>
            <a:r>
              <a:rPr lang="ru-RU" sz="1600" dirty="0">
                <a:solidFill>
                  <a:schemeClr val="tx2"/>
                </a:solidFill>
              </a:rPr>
              <a:t>. № 464 </a:t>
            </a:r>
            <a:r>
              <a:rPr lang="ru-RU" sz="1600" dirty="0" smtClean="0">
                <a:solidFill>
                  <a:schemeClr val="tx2"/>
                </a:solidFill>
              </a:rPr>
              <a:t>«</a:t>
            </a:r>
            <a:r>
              <a:rPr lang="en-US" sz="1600" dirty="0">
                <a:solidFill>
                  <a:schemeClr val="tx2"/>
                </a:solidFill>
              </a:rPr>
              <a:t>Approval of the order of organization and implementation of educational activities for educational programs of </a:t>
            </a:r>
            <a:r>
              <a:rPr lang="en-US" sz="1600" dirty="0" smtClean="0">
                <a:solidFill>
                  <a:schemeClr val="tx2"/>
                </a:solidFill>
              </a:rPr>
              <a:t>VET</a:t>
            </a:r>
            <a:r>
              <a:rPr lang="ru-RU" sz="1600" dirty="0" smtClean="0">
                <a:solidFill>
                  <a:schemeClr val="tx2"/>
                </a:solidFill>
              </a:rPr>
              <a:t>»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The order of Ministry of Education of Russian Federation </a:t>
            </a:r>
            <a:r>
              <a:rPr lang="ru-RU" sz="1600" dirty="0">
                <a:solidFill>
                  <a:schemeClr val="tx2"/>
                </a:solidFill>
              </a:rPr>
              <a:t>18.04.2013 г. № 291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«</a:t>
            </a:r>
            <a:r>
              <a:rPr lang="en-US" sz="1600" dirty="0" smtClean="0">
                <a:solidFill>
                  <a:schemeClr val="tx2"/>
                </a:solidFill>
              </a:rPr>
              <a:t>Regulations </a:t>
            </a:r>
            <a:r>
              <a:rPr lang="en-US" sz="1600" dirty="0">
                <a:solidFill>
                  <a:schemeClr val="tx2"/>
                </a:solidFill>
              </a:rPr>
              <a:t>on the </a:t>
            </a:r>
            <a:r>
              <a:rPr lang="en-US" sz="1600" dirty="0" smtClean="0">
                <a:solidFill>
                  <a:schemeClr val="tx2"/>
                </a:solidFill>
              </a:rPr>
              <a:t>practice </a:t>
            </a:r>
            <a:r>
              <a:rPr lang="en-US" sz="1600" dirty="0">
                <a:solidFill>
                  <a:schemeClr val="tx2"/>
                </a:solidFill>
              </a:rPr>
              <a:t>of </a:t>
            </a:r>
            <a:r>
              <a:rPr lang="en-US" sz="1600" dirty="0" smtClean="0">
                <a:solidFill>
                  <a:schemeClr val="tx2"/>
                </a:solidFill>
              </a:rPr>
              <a:t>students learning </a:t>
            </a:r>
            <a:r>
              <a:rPr lang="en-US" sz="1600" dirty="0">
                <a:solidFill>
                  <a:schemeClr val="tx2"/>
                </a:solidFill>
              </a:rPr>
              <a:t>the p</a:t>
            </a:r>
            <a:r>
              <a:rPr lang="en-US" sz="1600" dirty="0" smtClean="0">
                <a:solidFill>
                  <a:schemeClr val="tx2"/>
                </a:solidFill>
              </a:rPr>
              <a:t>rofessional educational programs </a:t>
            </a:r>
            <a:r>
              <a:rPr lang="en-US" sz="1600" dirty="0">
                <a:solidFill>
                  <a:schemeClr val="tx2"/>
                </a:solidFill>
              </a:rPr>
              <a:t>of </a:t>
            </a:r>
            <a:r>
              <a:rPr lang="en-US" sz="1600" dirty="0" smtClean="0">
                <a:solidFill>
                  <a:schemeClr val="tx2"/>
                </a:solidFill>
              </a:rPr>
              <a:t>VET</a:t>
            </a:r>
            <a:r>
              <a:rPr lang="ru-RU" sz="1600" dirty="0" smtClean="0">
                <a:solidFill>
                  <a:schemeClr val="tx2"/>
                </a:solidFill>
              </a:rPr>
              <a:t>»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3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What are the difficulties of studying dual training in Russia?</a:t>
            </a: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2017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>
                <a:defRPr/>
              </a:pPr>
              <a:t>3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628800"/>
            <a:ext cx="82912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There is no legal definition of dual training in legislation and ministerial </a:t>
            </a:r>
            <a:r>
              <a:rPr lang="en-US" dirty="0" smtClean="0">
                <a:solidFill>
                  <a:schemeClr val="tx2"/>
                </a:solidFill>
              </a:rPr>
              <a:t>documents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Regional dual training models are in the experimental testing stage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>
                <a:solidFill>
                  <a:schemeClr val="tx2"/>
                </a:solidFill>
              </a:rPr>
              <a:t>Recognition effect</a:t>
            </a:r>
            <a:r>
              <a:rPr lang="en-US" dirty="0">
                <a:solidFill>
                  <a:schemeClr val="tx2"/>
                </a:solidFill>
              </a:rPr>
              <a:t>: the individual elements of dual training are similar to the forms of training used in the Soviet </a:t>
            </a:r>
            <a:r>
              <a:rPr lang="en-US" dirty="0" smtClean="0">
                <a:solidFill>
                  <a:schemeClr val="tx2"/>
                </a:solidFill>
              </a:rPr>
              <a:t>era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There is no certainty in the criteria for evaluating dual training: "the introduction of a dual model or its </a:t>
            </a:r>
            <a:r>
              <a:rPr lang="en-US" u="sng" dirty="0">
                <a:solidFill>
                  <a:schemeClr val="tx2"/>
                </a:solidFill>
              </a:rPr>
              <a:t>individual elements</a:t>
            </a:r>
            <a:r>
              <a:rPr lang="en-US" dirty="0" smtClean="0">
                <a:solidFill>
                  <a:schemeClr val="tx2"/>
                </a:solidFill>
              </a:rPr>
              <a:t>"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3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What are the difficulties of studying dual training in Russia?</a:t>
            </a: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2017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>
                <a:defRPr/>
              </a:pPr>
              <a:t>4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153454"/>
              </p:ext>
            </p:extLst>
          </p:nvPr>
        </p:nvGraphicFramePr>
        <p:xfrm>
          <a:off x="615347" y="1673199"/>
          <a:ext cx="7913306" cy="3190007"/>
        </p:xfrm>
        <a:graphic>
          <a:graphicData uri="http://schemas.openxmlformats.org/drawingml/2006/table">
            <a:tbl>
              <a:tblPr firstRow="1" firstCol="1" bandRow="1"/>
              <a:tblGrid>
                <a:gridCol w="34090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73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88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Субъект Российской Федерации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Intentional learning, students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Colleges using dual training,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Belgorod region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Kaluga region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Krasnodar region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Lipetsk region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Nizhny Novgorod Region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Novosibirsk region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Perm Region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 Republic of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Sakha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Yakutia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Republic of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Tatarstan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Samara Region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Sverdlovsk region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4" marR="6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5302949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Within 5 months, 575 contracts were selected related to various aspects of the relationship between regional governments, the VET system and employers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3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Data sources:</a:t>
            </a: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2017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>
                <a:defRPr/>
              </a:pPr>
              <a:t>5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628800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Applications and reports on the Priority Project "Education" 2007-2011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Regional applications and reports of 75 regions submitted for getting support from VET regional development programs </a:t>
            </a:r>
            <a:r>
              <a:rPr lang="en-US" dirty="0" smtClean="0">
                <a:solidFill>
                  <a:schemeClr val="tx2"/>
                </a:solidFill>
              </a:rPr>
              <a:t>in</a:t>
            </a:r>
            <a:r>
              <a:rPr lang="ru-RU" dirty="0" smtClean="0">
                <a:solidFill>
                  <a:schemeClr val="tx2"/>
                </a:solidFill>
              </a:rPr>
              <a:t> 2011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2013 </a:t>
            </a:r>
            <a:r>
              <a:rPr lang="en-US" dirty="0" smtClean="0">
                <a:solidFill>
                  <a:schemeClr val="tx2"/>
                </a:solidFill>
              </a:rPr>
              <a:t>years.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Regional education development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Region </a:t>
            </a:r>
            <a:r>
              <a:rPr lang="en-US" dirty="0">
                <a:solidFill>
                  <a:schemeClr val="tx2"/>
                </a:solidFill>
              </a:rPr>
              <a:t>data </a:t>
            </a:r>
            <a:r>
              <a:rPr lang="en-US" dirty="0" smtClean="0">
                <a:solidFill>
                  <a:schemeClr val="tx2"/>
                </a:solidFill>
              </a:rPr>
              <a:t>(Ministers of </a:t>
            </a:r>
            <a:r>
              <a:rPr lang="en-US" dirty="0">
                <a:solidFill>
                  <a:schemeClr val="tx2"/>
                </a:solidFill>
              </a:rPr>
              <a:t>Education)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Website of educational organizations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General typology of contracts in the field of PPP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Высшая школа экономики, Москва,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2017</a:t>
            </a:r>
            <a:endParaRPr kumimoji="1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charset="0"/>
              <a:ea typeface="MS PGothic" pitchFamily="34" charset="-128"/>
              <a:cs typeface="+mn-cs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FD8B82-937F-406A-A44F-1E63A45D7899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168744"/>
              </p:ext>
            </p:extLst>
          </p:nvPr>
        </p:nvGraphicFramePr>
        <p:xfrm>
          <a:off x="215204" y="1390825"/>
          <a:ext cx="8677276" cy="4702470"/>
        </p:xfrm>
        <a:graphic>
          <a:graphicData uri="http://schemas.openxmlformats.org/drawingml/2006/table">
            <a:tbl>
              <a:tblPr firstRow="1" firstCol="1" bandRow="1"/>
              <a:tblGrid>
                <a:gridCol w="12200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65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6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Contract</a:t>
                      </a:r>
                      <a:r>
                        <a:rPr lang="en-US" sz="14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sides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Type of contract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Subject of contract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Financial commitment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28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Firm – state administration</a:t>
                      </a:r>
                    </a:p>
                  </a:txBody>
                  <a:tcPr marL="49058" marR="49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Public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Improvement of VET system, provision of skills' balance at the region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 b="0" baseline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Commitments</a:t>
                      </a:r>
                      <a:r>
                        <a:rPr lang="ru-RU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:</a:t>
                      </a:r>
                      <a:endParaRPr lang="ru-RU" sz="105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Number of students who passed the practice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Number of programs developed together with the firm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Number of multifunctional centers in the management of which the firm takes part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Share of the company's employees passing training annually on the basis of the college</a:t>
                      </a:r>
                      <a:endParaRPr lang="ru-RU" sz="1050" b="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YES</a:t>
                      </a:r>
                      <a:endParaRPr lang="ru-RU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Forms:</a:t>
                      </a:r>
                      <a:endParaRPr lang="ru-RU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Direct co-financing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Scholarship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0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College</a:t>
                      </a:r>
                      <a:r>
                        <a:rPr lang="en-US" sz="14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 firm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Civil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Implementation of the integrated training model</a:t>
                      </a:r>
                      <a:r>
                        <a:rPr lang="ru-RU" sz="105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Commitments</a:t>
                      </a:r>
                      <a:r>
                        <a:rPr lang="ru-RU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:</a:t>
                      </a:r>
                      <a:endParaRPr lang="ru-RU" sz="105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Participation in the development of curricula; examinations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Practice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Training of teachers on the basis of the enterprise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Maintenance of equipment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Provision of laboratories for conducting classes / Olympiads</a:t>
                      </a:r>
                      <a:endParaRPr lang="ru-RU" sz="105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1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SOME CASES</a:t>
                      </a:r>
                      <a:endParaRPr lang="en-US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Forms:</a:t>
                      </a:r>
                      <a:endParaRPr lang="ru-RU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Direct co-financing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Scholarship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Transfer of property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3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College-college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Social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partnership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Training of qualified specialists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Commitments</a:t>
                      </a:r>
                      <a:r>
                        <a:rPr lang="ru-RU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:</a:t>
                      </a:r>
                      <a:endParaRPr lang="ru-RU" sz="105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The state order for training of workers and specialists (</a:t>
                      </a:r>
                      <a:r>
                        <a:rPr lang="ru-RU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«КЦП» </a:t>
                      </a: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 Russian)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Provision of additional (paid) educational services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NO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7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General typology of contracts in the field of PPP</a:t>
            </a: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Высшая школа экономики, Москва,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2017</a:t>
            </a:r>
            <a:endParaRPr kumimoji="1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charset="0"/>
              <a:ea typeface="MS PGothic" pitchFamily="34" charset="-128"/>
              <a:cs typeface="+mn-cs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FD8B82-937F-406A-A44F-1E63A45D7899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464292"/>
              </p:ext>
            </p:extLst>
          </p:nvPr>
        </p:nvGraphicFramePr>
        <p:xfrm>
          <a:off x="290661" y="1556791"/>
          <a:ext cx="8677276" cy="4528699"/>
        </p:xfrm>
        <a:graphic>
          <a:graphicData uri="http://schemas.openxmlformats.org/drawingml/2006/table">
            <a:tbl>
              <a:tblPr firstRow="1" firstCol="1" bandRow="1"/>
              <a:tblGrid>
                <a:gridCol w="12200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65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1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Contract</a:t>
                      </a:r>
                      <a:r>
                        <a:rPr lang="en-US" sz="14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sides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Type of contract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Subject of contract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Financial commitment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1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College – state administration</a:t>
                      </a: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Public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Strategic partnership aimed at implementation of an innovative educational program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Commitments</a:t>
                      </a:r>
                      <a:r>
                        <a:rPr lang="ru-RU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:</a:t>
                      </a:r>
                      <a:endParaRPr lang="ru-RU" sz="105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Intentional learning</a:t>
                      </a:r>
                    </a:p>
                    <a:p>
                      <a:pPr marL="228600" indent="-2286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Study of skills needs in region</a:t>
                      </a:r>
                    </a:p>
                    <a:p>
                      <a:pPr marL="228600" indent="-2286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Employment of graduates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1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SOME CASES</a:t>
                      </a:r>
                      <a:endParaRPr lang="ru-RU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Forms:</a:t>
                      </a:r>
                      <a:endParaRPr lang="ru-RU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Scholarship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Transfer of property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42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College – firm – state 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administration (regional</a:t>
                      </a:r>
                      <a:r>
                        <a:rPr lang="en-US" sz="14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Ministry of Education)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Public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Interaction of the contracts'</a:t>
                      </a:r>
                      <a:r>
                        <a:rPr lang="en-US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sides</a:t>
                      </a: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in the training of workers and specialists for enterprises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Commitments</a:t>
                      </a:r>
                      <a:r>
                        <a:rPr lang="ru-RU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:</a:t>
                      </a:r>
                      <a:endParaRPr lang="ru-RU" sz="105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Study of skills needs in region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Development of curricula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Practice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The state order for training of workers and specialists  </a:t>
                      </a: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«КЦП» </a:t>
                      </a: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 Russian)</a:t>
                      </a: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YES</a:t>
                      </a:r>
                      <a:endParaRPr lang="ru-RU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Forms:</a:t>
                      </a:r>
                      <a:endParaRPr lang="ru-RU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Direct financing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Scholarship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Equipment</a:t>
                      </a:r>
                      <a:endParaRPr lang="ru-RU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22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Student</a:t>
                      </a:r>
                      <a:r>
                        <a:rPr lang="en-US" sz="14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 firm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Labour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Схема целевого </a:t>
                      </a:r>
                      <a:r>
                        <a:rPr lang="ru-RU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обучения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Commitments</a:t>
                      </a:r>
                      <a:r>
                        <a:rPr lang="ru-RU" sz="105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:</a:t>
                      </a:r>
                      <a:endParaRPr lang="ru-RU" sz="105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Firm: scholarship</a:t>
                      </a:r>
                      <a:endParaRPr lang="ru-RU" sz="105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Student</a:t>
                      </a:r>
                      <a:r>
                        <a:rPr lang="ru-RU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employment contract after graduation</a:t>
                      </a:r>
                      <a:r>
                        <a:rPr lang="ru-RU" sz="105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YES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8" marR="49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0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white"/>
                </a:solidFill>
                <a:latin typeface="Calibri"/>
                <a:ea typeface="MS PGothic" pitchFamily="34" charset="-128"/>
                <a:cs typeface="Arial" pitchFamily="34" charset="0"/>
              </a:rPr>
              <a:t>T</a:t>
            </a:r>
            <a:r>
              <a:rPr lang="en-US" sz="3200" dirty="0" smtClean="0">
                <a:solidFill>
                  <a:prstClr val="white"/>
                </a:solidFill>
                <a:latin typeface="Calibri"/>
                <a:ea typeface="MS PGothic" pitchFamily="34" charset="-128"/>
                <a:cs typeface="Arial" pitchFamily="34" charset="0"/>
              </a:rPr>
              <a:t>ypes of contracts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Высшая школа экономики, Москва,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2017</a:t>
            </a:r>
            <a:endParaRPr kumimoji="1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charset="0"/>
              <a:ea typeface="MS PGothic" pitchFamily="34" charset="-128"/>
              <a:cs typeface="+mn-cs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FD8B82-937F-406A-A44F-1E63A45D7899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757645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Agreement on strategic partnership between the Government of the region and the </a:t>
            </a:r>
            <a:r>
              <a:rPr lang="en-US" dirty="0" smtClean="0">
                <a:solidFill>
                  <a:schemeClr val="tx2"/>
                </a:solidFill>
              </a:rPr>
              <a:t>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Agreement on interaction between the Government of the region and the </a:t>
            </a:r>
            <a:r>
              <a:rPr lang="en-US" dirty="0" smtClean="0">
                <a:solidFill>
                  <a:schemeClr val="tx2"/>
                </a:solidFill>
              </a:rPr>
              <a:t>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Charitable assistance between a non-profit organization and a </a:t>
            </a:r>
            <a:r>
              <a:rPr lang="en-US" dirty="0" smtClean="0">
                <a:solidFill>
                  <a:schemeClr val="tx2"/>
                </a:solidFill>
              </a:rPr>
              <a:t>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Agreement on cooperation between the college and the regional </a:t>
            </a:r>
            <a:r>
              <a:rPr lang="en-US" dirty="0" smtClean="0">
                <a:solidFill>
                  <a:schemeClr val="tx2"/>
                </a:solidFill>
              </a:rPr>
              <a:t>court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3-sided cooperation agreement between firms, the Department of Education and the </a:t>
            </a:r>
            <a:r>
              <a:rPr lang="en-US" dirty="0" smtClean="0">
                <a:solidFill>
                  <a:schemeClr val="tx2"/>
                </a:solidFill>
              </a:rPr>
              <a:t>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Contract for professional </a:t>
            </a:r>
            <a:r>
              <a:rPr lang="en-US" dirty="0" smtClean="0">
                <a:solidFill>
                  <a:schemeClr val="tx2"/>
                </a:solidFill>
              </a:rPr>
              <a:t>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Agreement between college and </a:t>
            </a:r>
            <a:r>
              <a:rPr lang="en-US" dirty="0" smtClean="0">
                <a:solidFill>
                  <a:schemeClr val="tx2"/>
                </a:solidFill>
              </a:rPr>
              <a:t>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Student </a:t>
            </a:r>
            <a:r>
              <a:rPr lang="en-US" dirty="0" smtClean="0">
                <a:solidFill>
                  <a:schemeClr val="tx2"/>
                </a:solidFill>
              </a:rPr>
              <a:t>contract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Agreement on social </a:t>
            </a:r>
            <a:r>
              <a:rPr lang="en-US" dirty="0" smtClean="0">
                <a:solidFill>
                  <a:schemeClr val="tx2"/>
                </a:solidFill>
              </a:rPr>
              <a:t>partnership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Cooperative </a:t>
            </a:r>
            <a:r>
              <a:rPr lang="en-US" dirty="0">
                <a:solidFill>
                  <a:schemeClr val="tx2"/>
                </a:solidFill>
              </a:rPr>
              <a:t>activity</a:t>
            </a:r>
            <a:endParaRPr lang="ru-R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Mechanisms of interaction</a:t>
            </a: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2017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9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034109"/>
              </p:ext>
            </p:extLst>
          </p:nvPr>
        </p:nvGraphicFramePr>
        <p:xfrm>
          <a:off x="0" y="1340769"/>
          <a:ext cx="9144000" cy="5074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077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909</Words>
  <Application>Microsoft Office PowerPoint</Application>
  <PresentationFormat>Экран (4:3)</PresentationFormat>
  <Paragraphs>195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Office Theme</vt:lpstr>
      <vt:lpstr>Analysis of PPP Contracts from Russia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Прогнозирование востребованных компетенций и мониторинг качества подготовки кадров в субъектах Российской Федерации</dc:title>
  <dc:creator>Шабалин Алексей Игоревич</dc:creator>
  <cp:lastModifiedBy>Пользователь Windows</cp:lastModifiedBy>
  <cp:revision>40</cp:revision>
  <dcterms:created xsi:type="dcterms:W3CDTF">2015-12-15T15:01:36Z</dcterms:created>
  <dcterms:modified xsi:type="dcterms:W3CDTF">2017-06-15T10:06:49Z</dcterms:modified>
</cp:coreProperties>
</file>