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74" r:id="rId4"/>
    <p:sldId id="265" r:id="rId5"/>
    <p:sldId id="272" r:id="rId6"/>
    <p:sldId id="267" r:id="rId7"/>
    <p:sldId id="268" r:id="rId8"/>
    <p:sldId id="275" r:id="rId9"/>
    <p:sldId id="260" r:id="rId10"/>
    <p:sldId id="263" r:id="rId11"/>
    <p:sldId id="261" r:id="rId12"/>
    <p:sldId id="257" r:id="rId13"/>
    <p:sldId id="258" r:id="rId14"/>
    <p:sldId id="273" r:id="rId15"/>
    <p:sldId id="259" r:id="rId16"/>
    <p:sldId id="276" r:id="rId17"/>
    <p:sldId id="269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086" autoAdjust="0"/>
  </p:normalViewPr>
  <p:slideViewPr>
    <p:cSldViewPr>
      <p:cViewPr>
        <p:scale>
          <a:sx n="90" d="100"/>
          <a:sy n="90" d="100"/>
        </p:scale>
        <p:origin x="-22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A8B35-C702-4B7A-BE39-E95AE600D4FA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0521F-95C8-4ECC-985D-0D6F336AD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788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0521F-95C8-4ECC-985D-0D6F336AD7D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4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25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3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320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78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36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83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64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80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93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28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7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82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45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40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4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4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4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42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89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42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52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7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21FEE-6531-477C-902B-436E1FBC149B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15609-380A-4E93-91D7-304B95E792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8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1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tps:/www.facebook.com/modernchildhood/" TargetMode="External"/><Relationship Id="rId2" Type="http://schemas.openxmlformats.org/officeDocument/2006/relationships/hyperlink" Target="https://www.facebook.com/modernchildhood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se.ru/org/persons/260848" TargetMode="External"/><Relationship Id="rId3" Type="http://schemas.openxmlformats.org/officeDocument/2006/relationships/hyperlink" Target="https://publications.hse.ru/view/208623439" TargetMode="External"/><Relationship Id="rId7" Type="http://schemas.openxmlformats.org/officeDocument/2006/relationships/hyperlink" Target="https://www.hse.ru/org/persons/189897" TargetMode="External"/><Relationship Id="rId2" Type="http://schemas.openxmlformats.org/officeDocument/2006/relationships/hyperlink" Target="https://medium.com/thesis-not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lications.hse.ru/view/207709286" TargetMode="External"/><Relationship Id="rId5" Type="http://schemas.openxmlformats.org/officeDocument/2006/relationships/hyperlink" Target="https://www.hse.ru/org/persons/26436157" TargetMode="External"/><Relationship Id="rId10" Type="http://schemas.openxmlformats.org/officeDocument/2006/relationships/hyperlink" Target="http://doi.org/10.17323/1814-9545-2016-4-106-122" TargetMode="External"/><Relationship Id="rId4" Type="http://schemas.openxmlformats.org/officeDocument/2006/relationships/hyperlink" Target="https://publications.hse.ru/view/207709632" TargetMode="External"/><Relationship Id="rId9" Type="http://schemas.openxmlformats.org/officeDocument/2006/relationships/hyperlink" Target="https://publications.hse.ru/view/191924759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Центр исследований современного детства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89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ver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340768"/>
            <a:ext cx="6948264" cy="35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09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34377"/>
            <a:ext cx="6876256" cy="687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111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8720"/>
            <a:ext cx="9040327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478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640" y="542925"/>
            <a:ext cx="7501135" cy="1001713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ru-RU" sz="3200" dirty="0">
              <a:solidFill>
                <a:srgbClr val="FFFFFF"/>
              </a:solidFill>
            </a:endParaRPr>
          </a:p>
          <a:p>
            <a:r>
              <a:rPr lang="ru-RU" sz="3200" b="1" dirty="0">
                <a:solidFill>
                  <a:srgbClr val="FFFFFF"/>
                </a:solidFill>
              </a:rPr>
              <a:t>С докладом выступит Иван Смирнов</a:t>
            </a:r>
            <a:r>
              <a:rPr lang="en-US" dirty="0"/>
              <a:t/>
            </a:r>
            <a:br>
              <a:rPr lang="en-US" dirty="0"/>
            </a:br>
            <a:r>
              <a:rPr lang="ru-RU" sz="3200" b="1" dirty="0">
                <a:solidFill>
                  <a:srgbClr val="FFFFFF"/>
                </a:solidFill>
              </a:rPr>
              <a:t>28 сентября 18.00 - 20.00 (104)</a:t>
            </a:r>
            <a:endParaRPr dirty="0"/>
          </a:p>
          <a:p>
            <a:pPr algn="r"/>
            <a:endParaRPr lang="ru-RU" sz="3200" b="1" dirty="0">
              <a:solidFill>
                <a:srgbClr val="FF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b="1" smtClean="0">
                <a:latin typeface="Calibri"/>
                <a:cs typeface="+mn-ea"/>
              </a:rPr>
              <a:t>Семинар</a:t>
            </a:r>
          </a:p>
          <a:p>
            <a:pPr marL="0" indent="0">
              <a:buNone/>
            </a:pPr>
            <a:endParaRPr lang="ru-RU" b="1" dirty="0" smtClean="0">
              <a:latin typeface="Calibri"/>
              <a:cs typeface="+mn-ea"/>
            </a:endParaRPr>
          </a:p>
          <a:p>
            <a:pPr marL="0" indent="0">
              <a:buNone/>
            </a:pPr>
            <a:r>
              <a:rPr lang="ru-RU" sz="2000" b="1" dirty="0" smtClean="0">
                <a:latin typeface="Calibri"/>
                <a:cs typeface="+mn-ea"/>
              </a:rPr>
              <a:t>28 сентября, 18.00, Институт образования, ауд. 104</a:t>
            </a:r>
          </a:p>
          <a:p>
            <a:pPr>
              <a:buNone/>
            </a:pPr>
            <a:r>
              <a:rPr lang="ru-RU" sz="2800" dirty="0" smtClean="0"/>
              <a:t>Цифровое </a:t>
            </a:r>
            <a:r>
              <a:rPr lang="ru-RU" sz="2800" dirty="0"/>
              <a:t>пространство и неравенство в образовании: Дифференциация учащихся по академической успеваемости в социальной сети </a:t>
            </a:r>
            <a:r>
              <a:rPr lang="ru-RU" sz="2800" dirty="0" err="1"/>
              <a:t>ВКонтакте</a:t>
            </a:r>
            <a:r>
              <a:rPr lang="ru-RU" sz="2800" dirty="0"/>
              <a:t>»</a:t>
            </a:r>
            <a:endParaRPr sz="2800" dirty="0"/>
          </a:p>
          <a:p>
            <a:pPr marL="0" indent="0" algn="ctr">
              <a:buNone/>
            </a:pPr>
            <a:endParaRPr lang="ru-RU" sz="3600" b="1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ru-RU" sz="2400" b="1" dirty="0">
                <a:solidFill>
                  <a:srgbClr val="FFFFFF"/>
                </a:solidFill>
                <a:hlinkClick r:id="rId2"/>
              </a:rPr>
              <a:t>h</a:t>
            </a:r>
            <a:r>
              <a:rPr lang="ru-RU" sz="2400" b="1" dirty="0">
                <a:solidFill>
                  <a:srgbClr val="FFFFFF"/>
                </a:solidFill>
                <a:hlinkClick r:id="rId3"/>
              </a:rPr>
              <a:t>ttps://www.facebook.com/modernchildhood/</a:t>
            </a:r>
            <a:r>
              <a:rPr lang="ru-RU" sz="2400" b="1" dirty="0">
                <a:solidFill>
                  <a:srgbClr val="FFFFFF"/>
                </a:solidFill>
              </a:rPr>
              <a:t> </a:t>
            </a:r>
            <a:endParaRPr sz="2400" b="1" dirty="0">
              <a:solidFill>
                <a:srgbClr val="FFFFFF"/>
              </a:solidFill>
            </a:endParaRPr>
          </a:p>
          <a:p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9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58411" cy="596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9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/>
              <a:t>Заметки по теме диссертации </a:t>
            </a: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medium.com/thesis-notes</a:t>
            </a:r>
            <a:endParaRPr lang="ru-RU" sz="2000" dirty="0" smtClean="0"/>
          </a:p>
          <a:p>
            <a:r>
              <a:rPr lang="en-US" sz="2000" dirty="0"/>
              <a:t>Smirnov I., </a:t>
            </a:r>
            <a:r>
              <a:rPr lang="en-US" sz="2000" dirty="0" err="1"/>
              <a:t>Thurner</a:t>
            </a:r>
            <a:r>
              <a:rPr lang="en-US" sz="2000" dirty="0"/>
              <a:t> S. </a:t>
            </a:r>
            <a:r>
              <a:rPr lang="en-US" sz="2000" dirty="0">
                <a:hlinkClick r:id="rId3"/>
              </a:rPr>
              <a:t>Formation of </a:t>
            </a:r>
            <a:r>
              <a:rPr lang="en-US" sz="2000" dirty="0" err="1">
                <a:hlinkClick r:id="rId3"/>
              </a:rPr>
              <a:t>homophily</a:t>
            </a:r>
            <a:r>
              <a:rPr lang="en-US" sz="2000" dirty="0">
                <a:hlinkClick r:id="rId3"/>
              </a:rPr>
              <a:t> in academic performance: Students change their friends rather than performance</a:t>
            </a:r>
            <a:r>
              <a:rPr lang="en-US" sz="2000" dirty="0"/>
              <a:t> // </a:t>
            </a:r>
            <a:r>
              <a:rPr lang="en-US" sz="2000" i="1" dirty="0" err="1"/>
              <a:t>Plos</a:t>
            </a:r>
            <a:r>
              <a:rPr lang="en-US" sz="2000" i="1" dirty="0"/>
              <a:t> One</a:t>
            </a:r>
            <a:r>
              <a:rPr lang="en-US" sz="2000" dirty="0"/>
              <a:t>. 2017. Vol. 12. No. 8 </a:t>
            </a:r>
            <a:endParaRPr lang="ru-RU" sz="2000" dirty="0"/>
          </a:p>
          <a:p>
            <a:r>
              <a:rPr lang="en-US" sz="2000" dirty="0"/>
              <a:t>Smirnov I. </a:t>
            </a:r>
            <a:r>
              <a:rPr lang="en-US" sz="2000" i="1" dirty="0">
                <a:hlinkClick r:id="rId4"/>
              </a:rPr>
              <a:t>The Digital Flynn Effect: Complexity of Posts on Social Media Increases over Time</a:t>
            </a:r>
            <a:r>
              <a:rPr lang="en-US" sz="2000" dirty="0"/>
              <a:t> / Cornell University. Series </a:t>
            </a:r>
            <a:r>
              <a:rPr lang="en-US" sz="2000" dirty="0" err="1"/>
              <a:t>physics.soc-ph</a:t>
            </a:r>
            <a:r>
              <a:rPr lang="en-US" sz="2000" dirty="0"/>
              <a:t> "arxiv.org". 2017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r>
              <a:rPr lang="ru-RU" sz="2000" dirty="0">
                <a:hlinkClick r:id="rId5"/>
              </a:rPr>
              <a:t>Поливанова К. Н.</a:t>
            </a:r>
            <a:r>
              <a:rPr lang="ru-RU" sz="2000" dirty="0"/>
              <a:t>, Смирнов И. Б. </a:t>
            </a:r>
            <a:r>
              <a:rPr lang="ru-RU" sz="2000" dirty="0">
                <a:hlinkClick r:id="rId6"/>
              </a:rPr>
              <a:t>Что в профиле тебе моем: Данные «</a:t>
            </a:r>
            <a:r>
              <a:rPr lang="ru-RU" sz="2000" dirty="0" err="1">
                <a:hlinkClick r:id="rId6"/>
              </a:rPr>
              <a:t>ВКонтакте</a:t>
            </a:r>
            <a:r>
              <a:rPr lang="ru-RU" sz="2000" dirty="0">
                <a:hlinkClick r:id="rId6"/>
              </a:rPr>
              <a:t>» как инструмент изучения интересов современных подростков</a:t>
            </a:r>
            <a:r>
              <a:rPr lang="ru-RU" sz="2000" dirty="0"/>
              <a:t> // Вопросы образования. 2017. № 2. С. 134-152. </a:t>
            </a:r>
          </a:p>
          <a:p>
            <a:r>
              <a:rPr lang="ru-RU" sz="2000" dirty="0"/>
              <a:t>Смирнов И. Б., </a:t>
            </a:r>
            <a:r>
              <a:rPr lang="ru-RU" sz="2000" dirty="0" err="1">
                <a:hlinkClick r:id="rId7"/>
              </a:rPr>
              <a:t>Сивак</a:t>
            </a:r>
            <a:r>
              <a:rPr lang="ru-RU" sz="2000" dirty="0">
                <a:hlinkClick r:id="rId7"/>
              </a:rPr>
              <a:t> Е. В.</a:t>
            </a:r>
            <a:r>
              <a:rPr lang="ru-RU" sz="2000" dirty="0"/>
              <a:t>, </a:t>
            </a:r>
            <a:r>
              <a:rPr lang="ru-RU" sz="2000" dirty="0">
                <a:hlinkClick r:id="rId8"/>
              </a:rPr>
              <a:t>Козьмина Я. Я.</a:t>
            </a:r>
            <a:r>
              <a:rPr lang="ru-RU" sz="2000" dirty="0"/>
              <a:t> </a:t>
            </a:r>
            <a:r>
              <a:rPr lang="ru-RU" sz="2000" dirty="0">
                <a:hlinkClick r:id="rId9"/>
              </a:rPr>
              <a:t>В поисках утраченных профилей: достоверность данных </a:t>
            </a:r>
            <a:r>
              <a:rPr lang="ru-RU" sz="2000" dirty="0" err="1">
                <a:hlinkClick r:id="rId9"/>
              </a:rPr>
              <a:t>ВКонтакте</a:t>
            </a:r>
            <a:r>
              <a:rPr lang="ru-RU" sz="2000" dirty="0">
                <a:hlinkClick r:id="rId9"/>
              </a:rPr>
              <a:t> и их значение для исследований образования</a:t>
            </a:r>
            <a:r>
              <a:rPr lang="ru-RU" sz="2000" dirty="0"/>
              <a:t> // Вопросы образования. 2016. № 4. С. 106-122. </a:t>
            </a:r>
            <a:r>
              <a:rPr lang="ru-RU" sz="2000" dirty="0" err="1">
                <a:hlinkClick r:id="rId10"/>
              </a:rPr>
              <a:t>doi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4587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Межуниверситетский факультатив "Современное детство", курсы повышения квалификации … Нужно ли бояться кризиса детства и можно ли его побороть?</a:t>
            </a:r>
            <a:endParaRPr lang="en-US" b="1" dirty="0"/>
          </a:p>
          <a:p>
            <a:r>
              <a:rPr lang="ru-RU" dirty="0"/>
              <a:t>Современное детство  -  новое детство</a:t>
            </a:r>
            <a:endParaRPr lang="en-US" b="1" dirty="0"/>
          </a:p>
          <a:p>
            <a:r>
              <a:rPr lang="ru-RU" dirty="0"/>
              <a:t>Современные дети и подростки: как понять, кто они такие и как их учить, наблюдая за их поведением и интересами</a:t>
            </a:r>
            <a:endParaRPr lang="en-US" b="1" dirty="0"/>
          </a:p>
          <a:p>
            <a:r>
              <a:rPr lang="ru-RU" dirty="0"/>
              <a:t>Современная семья</a:t>
            </a:r>
            <a:endParaRPr lang="en-US" b="1" dirty="0"/>
          </a:p>
          <a:p>
            <a:r>
              <a:rPr lang="ru-RU" dirty="0"/>
              <a:t>Современная школа. С какими вызовами она сталкивается, и какие ресурсы у нее есть</a:t>
            </a:r>
            <a:endParaRPr lang="en-US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854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Learning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 </a:t>
            </a:r>
            <a:r>
              <a:rPr lang="ru-RU" dirty="0" err="1"/>
              <a:t>doing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dirty="0"/>
              <a:t>Навыки проведения исследований</a:t>
            </a:r>
            <a:endParaRPr lang="ru-RU" dirty="0"/>
          </a:p>
          <a:p>
            <a:pPr lvl="1"/>
            <a:r>
              <a:rPr lang="ru-RU" sz="2400" dirty="0"/>
              <a:t>Аналитика</a:t>
            </a:r>
          </a:p>
          <a:p>
            <a:pPr lvl="1"/>
            <a:r>
              <a:rPr lang="ru-RU" sz="2400" dirty="0"/>
              <a:t>Конструирование исследований</a:t>
            </a:r>
          </a:p>
          <a:p>
            <a:pPr lvl="1"/>
            <a:r>
              <a:rPr lang="ru-RU" sz="2400" dirty="0"/>
              <a:t>Работа с данными нового типа</a:t>
            </a:r>
          </a:p>
          <a:p>
            <a:r>
              <a:rPr lang="ru-RU" sz="2400" dirty="0"/>
              <a:t>Разработка измерительных инструментов</a:t>
            </a:r>
          </a:p>
          <a:p>
            <a:r>
              <a:rPr lang="ru-RU" sz="2400" dirty="0"/>
              <a:t>Работа с медиа</a:t>
            </a:r>
          </a:p>
          <a:p>
            <a:r>
              <a:rPr lang="ru-RU" sz="2400" dirty="0"/>
              <a:t>Участие в образовательном проектировании</a:t>
            </a:r>
          </a:p>
        </p:txBody>
      </p:sp>
    </p:spTree>
    <p:extLst>
      <p:ext uri="{BB962C8B-B14F-4D97-AF65-F5344CB8AC3E}">
        <p14:creationId xmlns:p14="http://schemas.microsoft.com/office/powerpoint/2010/main" val="895577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Представление центра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История </a:t>
            </a:r>
          </a:p>
          <a:p>
            <a:r>
              <a:rPr lang="ru-RU" dirty="0" smtClean="0"/>
              <a:t>Семинар «Современное детство»</a:t>
            </a:r>
          </a:p>
          <a:p>
            <a:r>
              <a:rPr lang="ru-RU" dirty="0" smtClean="0"/>
              <a:t>Консорциум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597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dirty="0"/>
              <a:t>Расширенное образовательное пространство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en-US" sz="2400" dirty="0"/>
              <a:t>Leisure education </a:t>
            </a:r>
            <a:r>
              <a:rPr lang="ru-RU" sz="2400" dirty="0"/>
              <a:t>и неравенство: эффект Матфея, или накапливаемое преимущество</a:t>
            </a:r>
          </a:p>
          <a:p>
            <a:pPr marL="0" indent="0">
              <a:buNone/>
            </a:pPr>
            <a:r>
              <a:rPr lang="ru-RU" sz="2400" dirty="0"/>
              <a:t>Школа как районный центр притяжения</a:t>
            </a:r>
          </a:p>
        </p:txBody>
      </p:sp>
      <p:pic>
        <p:nvPicPr>
          <p:cNvPr id="4" name="Рисунок 3" descr="Карта от 29.11.1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973" y="2421084"/>
            <a:ext cx="7087180" cy="44369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9306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«Размыкание» образовательного пространства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200" dirty="0"/>
              <a:t>Альтернативные формы обучения </a:t>
            </a:r>
          </a:p>
          <a:p>
            <a:r>
              <a:rPr lang="ru-RU" sz="2200" dirty="0"/>
              <a:t>Причины перехода </a:t>
            </a:r>
            <a:endParaRPr lang="en-US" sz="2200" dirty="0" smtClean="0"/>
          </a:p>
          <a:p>
            <a:r>
              <a:rPr lang="ru-RU" sz="2200" dirty="0" smtClean="0"/>
              <a:t>Портрет </a:t>
            </a:r>
            <a:r>
              <a:rPr lang="ru-RU" sz="2200" dirty="0"/>
              <a:t>семей (социально-демографические и психологические характеристики)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96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Parenting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ru-RU" dirty="0"/>
              <a:t>Современные родительские культуры: интенсивное материнство, </a:t>
            </a:r>
            <a:r>
              <a:rPr lang="en-US" dirty="0"/>
              <a:t>alfa-parenting, paranoid parenting </a:t>
            </a:r>
            <a:r>
              <a:rPr lang="en-US" dirty="0" err="1"/>
              <a:t>etc</a:t>
            </a:r>
            <a:r>
              <a:rPr lang="ru-RU" dirty="0"/>
              <a:t>.</a:t>
            </a:r>
            <a:endParaRPr lang="en-US" dirty="0"/>
          </a:p>
          <a:p>
            <a:pPr lvl="1">
              <a:buFontTx/>
              <a:buChar char="-"/>
            </a:pPr>
            <a:r>
              <a:rPr lang="ru-RU" dirty="0"/>
              <a:t>Какие родительские системы взглядов и практик существуют? Как родители выбирают между ними?</a:t>
            </a:r>
          </a:p>
          <a:p>
            <a:pPr lvl="1">
              <a:buFontTx/>
              <a:buChar char="-"/>
            </a:pPr>
            <a:r>
              <a:rPr lang="ru-RU" dirty="0"/>
              <a:t>Повседневность материнства (дневник одного дня) </a:t>
            </a:r>
          </a:p>
          <a:p>
            <a:pPr>
              <a:buFontTx/>
              <a:buChar char="-"/>
            </a:pPr>
            <a:r>
              <a:rPr lang="ru-RU" dirty="0"/>
              <a:t>Поддержка и вмешательство: </a:t>
            </a:r>
          </a:p>
          <a:p>
            <a:pPr lvl="1">
              <a:buFontTx/>
              <a:buChar char="-"/>
            </a:pPr>
            <a:r>
              <a:rPr lang="ru-RU" dirty="0"/>
              <a:t>Кто и как присоединяется к заботе родителей о ребенке? Как это сказывается на родительстве? Как это оценивается родителями?</a:t>
            </a:r>
            <a:endParaRPr lang="en-US" dirty="0"/>
          </a:p>
          <a:p>
            <a:pPr lvl="1">
              <a:buFontTx/>
              <a:buChar char="-"/>
            </a:pPr>
            <a:r>
              <a:rPr lang="ru-RU" b="1" dirty="0" err="1"/>
              <a:t>Уберизация</a:t>
            </a:r>
            <a:r>
              <a:rPr lang="ru-RU" b="1" dirty="0"/>
              <a:t> </a:t>
            </a:r>
            <a:r>
              <a:rPr lang="ru-RU" dirty="0"/>
              <a:t>заботы о детях</a:t>
            </a:r>
          </a:p>
        </p:txBody>
      </p:sp>
    </p:spTree>
    <p:extLst>
      <p:ext uri="{BB962C8B-B14F-4D97-AF65-F5344CB8AC3E}">
        <p14:creationId xmlns:p14="http://schemas.microsoft.com/office/powerpoint/2010/main" val="1109572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Дошкольное детство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838" y="1282700"/>
            <a:ext cx="8335962" cy="539139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ru-RU" dirty="0"/>
              <a:t>Социальный взрослый и близкий взрослый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Экономическое поведение родителей как проекция представлений о потребностях ребенка</a:t>
            </a:r>
          </a:p>
          <a:p>
            <a:r>
              <a:rPr lang="ru-RU" dirty="0"/>
              <a:t>Условия дошкольного образования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4" descr="20170912_103716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895475"/>
            <a:ext cx="2547487" cy="3396143"/>
          </a:xfrm>
          <a:prstGeom prst="rect">
            <a:avLst/>
          </a:prstGeom>
        </p:spPr>
      </p:pic>
      <p:pic>
        <p:nvPicPr>
          <p:cNvPr id="6" name="Рисунок 6" descr="20170912_1036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733550"/>
            <a:ext cx="2743200" cy="3657600"/>
          </a:xfrm>
          <a:prstGeom prst="rect">
            <a:avLst/>
          </a:prstGeom>
        </p:spPr>
      </p:pic>
      <p:pic>
        <p:nvPicPr>
          <p:cNvPr id="8" name="Рисунок 8" descr="20170912_103613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2000250"/>
            <a:ext cx="2278314" cy="30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16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6634829" cy="4168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dirty="0" smtClean="0"/>
              <a:t>Ребенок, подросток, взрослый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579296" cy="5361459"/>
          </a:xfrm>
        </p:spPr>
        <p:txBody>
          <a:bodyPr/>
          <a:lstStyle/>
          <a:p>
            <a:r>
              <a:rPr lang="ru-RU" sz="2400" dirty="0" smtClean="0"/>
              <a:t>Кто в кого превращается и когда?</a:t>
            </a:r>
          </a:p>
          <a:p>
            <a:r>
              <a:rPr lang="ru-RU" sz="2400" dirty="0" smtClean="0"/>
              <a:t>Как понять, кто перед тобой?</a:t>
            </a:r>
          </a:p>
          <a:p>
            <a:r>
              <a:rPr lang="ru-RU" sz="2400" dirty="0" smtClean="0"/>
              <a:t>Как проходят будни современных детей и их семей?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55746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лассика кино блогспот 20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70233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Повседневность подростков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Интересы</a:t>
            </a:r>
          </a:p>
          <a:p>
            <a:pPr marL="0" indent="0">
              <a:buNone/>
            </a:pPr>
            <a:r>
              <a:rPr lang="ru-RU" sz="2400" dirty="0"/>
              <a:t>Дружба</a:t>
            </a:r>
          </a:p>
          <a:p>
            <a:pPr marL="0" indent="0">
              <a:buNone/>
            </a:pPr>
            <a:r>
              <a:rPr lang="ru-RU" sz="2400" dirty="0"/>
              <a:t>Мобильность</a:t>
            </a:r>
          </a:p>
          <a:p>
            <a:pPr marL="0" indent="0">
              <a:buNone/>
            </a:pPr>
            <a:r>
              <a:rPr lang="ru-RU" sz="2400" dirty="0"/>
              <a:t>Психологические состояния</a:t>
            </a:r>
          </a:p>
          <a:p>
            <a:pPr marL="0" indent="0">
              <a:buNone/>
            </a:pPr>
            <a:r>
              <a:rPr lang="ru-RU" sz="24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159408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09120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Пилотное исследование: </a:t>
            </a:r>
          </a:p>
          <a:p>
            <a:pPr marL="0" indent="0">
              <a:buNone/>
            </a:pPr>
            <a:r>
              <a:rPr lang="en-US" dirty="0"/>
              <a:t>GPS </a:t>
            </a:r>
            <a:r>
              <a:rPr lang="ru-RU" dirty="0"/>
              <a:t>+ данные о психологических состояниях (</a:t>
            </a:r>
            <a:r>
              <a:rPr lang="en-US" dirty="0"/>
              <a:t>experience sampling</a:t>
            </a:r>
            <a:r>
              <a:rPr lang="ru-RU" dirty="0"/>
              <a:t>)</a:t>
            </a:r>
            <a:r>
              <a:rPr lang="en-US" dirty="0"/>
              <a:t> + </a:t>
            </a:r>
            <a:r>
              <a:rPr lang="ru-RU" dirty="0"/>
              <a:t>социальные связь (профили </a:t>
            </a:r>
            <a:r>
              <a:rPr lang="ru-RU" dirty="0" err="1"/>
              <a:t>Вконтакте</a:t>
            </a:r>
            <a:r>
              <a:rPr lang="ru-RU" dirty="0"/>
              <a:t>) + успеваемость</a:t>
            </a:r>
          </a:p>
          <a:p>
            <a:pPr marL="0" indent="0">
              <a:buNone/>
            </a:pPr>
            <a:r>
              <a:rPr lang="ru-RU" dirty="0"/>
              <a:t>Динамические данные</a:t>
            </a:r>
          </a:p>
        </p:txBody>
      </p:sp>
      <p:pic>
        <p:nvPicPr>
          <p:cNvPr id="4" name="Содержимое 3" descr="trend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404664"/>
            <a:ext cx="65659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0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282</Words>
  <Application>Microsoft Office PowerPoint</Application>
  <PresentationFormat>Экран (4:3)</PresentationFormat>
  <Paragraphs>86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1_Тема Office</vt:lpstr>
      <vt:lpstr>Центр исследований современного детства</vt:lpstr>
      <vt:lpstr>Представление центра</vt:lpstr>
      <vt:lpstr>Расширенное образовательное пространство</vt:lpstr>
      <vt:lpstr>«Размыкание» образовательного пространства</vt:lpstr>
      <vt:lpstr>Parenting</vt:lpstr>
      <vt:lpstr>Дошкольное детство</vt:lpstr>
      <vt:lpstr>Ребенок, подросток, взрослый</vt:lpstr>
      <vt:lpstr>Повседневность подростков </vt:lpstr>
      <vt:lpstr>Презентация PowerPoint</vt:lpstr>
      <vt:lpstr>Презентация PowerPoint</vt:lpstr>
      <vt:lpstr>Презентация PowerPoint</vt:lpstr>
      <vt:lpstr>Презентация PowerPoint</vt:lpstr>
      <vt:lpstr> С докладом выступит Иван Смирнов 28 сентября 18.00 - 20.00 (104) </vt:lpstr>
      <vt:lpstr>Презентация PowerPoint</vt:lpstr>
      <vt:lpstr>Презентация PowerPoint</vt:lpstr>
      <vt:lpstr>Образовательные программы</vt:lpstr>
      <vt:lpstr>Learning by doing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Elizaveta Sivak</dc:creator>
  <cp:lastModifiedBy>Elizaveta Sivak</cp:lastModifiedBy>
  <cp:revision>207</cp:revision>
  <dcterms:created xsi:type="dcterms:W3CDTF">2017-09-11T09:33:24Z</dcterms:created>
  <dcterms:modified xsi:type="dcterms:W3CDTF">2017-09-14T09:16:08Z</dcterms:modified>
</cp:coreProperties>
</file>