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8" r:id="rId10"/>
    <p:sldId id="264" r:id="rId11"/>
    <p:sldId id="265" r:id="rId12"/>
    <p:sldId id="269" r:id="rId13"/>
    <p:sldId id="270" r:id="rId14"/>
    <p:sldId id="271" r:id="rId15"/>
    <p:sldId id="266" r:id="rId16"/>
    <p:sldId id="272"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04"/>
    <p:restoredTop sz="94699"/>
  </p:normalViewPr>
  <p:slideViewPr>
    <p:cSldViewPr snapToGrid="0" snapToObjects="1">
      <p:cViewPr>
        <p:scale>
          <a:sx n="83" d="100"/>
          <a:sy n="83" d="100"/>
        </p:scale>
        <p:origin x="224" y="5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martin:Desktop:US%20States%20Study%20EPI:Tables1%20NEW%20PISA%20State-based%20study_June%20_2015.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martin:Desktop:US%20States%20Study%20EPI:Tables1%20NEW%20PISA%20State-based%20study_June%20_2015.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martin:Desktop:US%20States%20Study%20EPI:Tables1%20NEW%20PISA%20State-based%20study_June%20_2015.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martin:Desktop:US%20States%20Study%20EPI:Tables1%20NEW%20PISA%20State-based%20study_June%20_2015.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martin:Desktop:US%20States%20Study%20EPI:Tables1%20NEW%20PISA%20State-based%20study_June%20_2015.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martin:Desktop:Brazil%20PISA_SAEB%202014:For%20Izabel%20SAEB%20means%20mathematics%20(Martin-Carnoys-MacBook-Pro's%20conflicted%20copy%202014-04-21).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Users/martin/Desktop/Australia%20paper/Regression%20models%20AUS_2_All_12_26.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'Graphs 2A+2B'!$B$2</c:f>
              <c:strCache>
                <c:ptCount val="1"/>
                <c:pt idx="0">
                  <c:v>Mathematics</c:v>
                </c:pt>
              </c:strCache>
            </c:strRef>
          </c:tx>
          <c:spPr>
            <a:solidFill>
              <a:srgbClr val="0000FF"/>
            </a:solidFill>
          </c:spPr>
          <c:invertIfNegative val="0"/>
          <c:cat>
            <c:strRef>
              <c:f>'Graphs 2A+2B'!$A$3:$A$14</c:f>
              <c:strCache>
                <c:ptCount val="12"/>
                <c:pt idx="0">
                  <c:v>Florida</c:v>
                </c:pt>
                <c:pt idx="1">
                  <c:v>Commedticut</c:v>
                </c:pt>
                <c:pt idx="2">
                  <c:v>Massachusetts</c:v>
                </c:pt>
                <c:pt idx="3">
                  <c:v>France</c:v>
                </c:pt>
                <c:pt idx="4">
                  <c:v>Germany</c:v>
                </c:pt>
                <c:pt idx="5">
                  <c:v>UK</c:v>
                </c:pt>
                <c:pt idx="6">
                  <c:v>USA</c:v>
                </c:pt>
                <c:pt idx="7">
                  <c:v>Canada</c:v>
                </c:pt>
                <c:pt idx="8">
                  <c:v>Finland</c:v>
                </c:pt>
                <c:pt idx="9">
                  <c:v>Korea</c:v>
                </c:pt>
                <c:pt idx="10">
                  <c:v>Poland</c:v>
                </c:pt>
                <c:pt idx="11">
                  <c:v>Ireland</c:v>
                </c:pt>
              </c:strCache>
            </c:strRef>
          </c:cat>
          <c:val>
            <c:numRef>
              <c:f>'Graphs 2A+2B'!$B$3:$B$14</c:f>
              <c:numCache>
                <c:formatCode>General</c:formatCode>
                <c:ptCount val="12"/>
                <c:pt idx="0">
                  <c:v>473.0</c:v>
                </c:pt>
                <c:pt idx="1">
                  <c:v>493.0</c:v>
                </c:pt>
                <c:pt idx="2">
                  <c:v>504.0</c:v>
                </c:pt>
                <c:pt idx="3">
                  <c:v>490.0</c:v>
                </c:pt>
                <c:pt idx="4">
                  <c:v>496.0</c:v>
                </c:pt>
                <c:pt idx="5">
                  <c:v>485.0</c:v>
                </c:pt>
                <c:pt idx="6">
                  <c:v>482.0</c:v>
                </c:pt>
                <c:pt idx="7">
                  <c:v>509.0</c:v>
                </c:pt>
                <c:pt idx="8">
                  <c:v>508.0</c:v>
                </c:pt>
                <c:pt idx="9">
                  <c:v>525.0</c:v>
                </c:pt>
                <c:pt idx="10">
                  <c:v>510.0</c:v>
                </c:pt>
                <c:pt idx="11">
                  <c:v>491.0</c:v>
                </c:pt>
              </c:numCache>
            </c:numRef>
          </c:val>
        </c:ser>
        <c:ser>
          <c:idx val="1"/>
          <c:order val="1"/>
          <c:tx>
            <c:strRef>
              <c:f>'Graphs 2A+2B'!$C$2</c:f>
              <c:strCache>
                <c:ptCount val="1"/>
                <c:pt idx="0">
                  <c:v>Reading</c:v>
                </c:pt>
              </c:strCache>
            </c:strRef>
          </c:tx>
          <c:spPr>
            <a:solidFill>
              <a:srgbClr val="FF0000"/>
            </a:solidFill>
          </c:spPr>
          <c:invertIfNegative val="0"/>
          <c:cat>
            <c:strRef>
              <c:f>'Graphs 2A+2B'!$A$3:$A$14</c:f>
              <c:strCache>
                <c:ptCount val="12"/>
                <c:pt idx="0">
                  <c:v>Florida</c:v>
                </c:pt>
                <c:pt idx="1">
                  <c:v>Commedticut</c:v>
                </c:pt>
                <c:pt idx="2">
                  <c:v>Massachusetts</c:v>
                </c:pt>
                <c:pt idx="3">
                  <c:v>France</c:v>
                </c:pt>
                <c:pt idx="4">
                  <c:v>Germany</c:v>
                </c:pt>
                <c:pt idx="5">
                  <c:v>UK</c:v>
                </c:pt>
                <c:pt idx="6">
                  <c:v>USA</c:v>
                </c:pt>
                <c:pt idx="7">
                  <c:v>Canada</c:v>
                </c:pt>
                <c:pt idx="8">
                  <c:v>Finland</c:v>
                </c:pt>
                <c:pt idx="9">
                  <c:v>Korea</c:v>
                </c:pt>
                <c:pt idx="10">
                  <c:v>Poland</c:v>
                </c:pt>
                <c:pt idx="11">
                  <c:v>Ireland</c:v>
                </c:pt>
              </c:strCache>
            </c:strRef>
          </c:cat>
          <c:val>
            <c:numRef>
              <c:f>'Graphs 2A+2B'!$C$3:$C$14</c:f>
              <c:numCache>
                <c:formatCode>General</c:formatCode>
                <c:ptCount val="12"/>
                <c:pt idx="0">
                  <c:v>498.0</c:v>
                </c:pt>
                <c:pt idx="1">
                  <c:v>509.0</c:v>
                </c:pt>
                <c:pt idx="2">
                  <c:v>519.0</c:v>
                </c:pt>
                <c:pt idx="3">
                  <c:v>501.0</c:v>
                </c:pt>
                <c:pt idx="4">
                  <c:v>495.0</c:v>
                </c:pt>
                <c:pt idx="5">
                  <c:v>490.0</c:v>
                </c:pt>
                <c:pt idx="6">
                  <c:v>499.0</c:v>
                </c:pt>
                <c:pt idx="7">
                  <c:v>513.0</c:v>
                </c:pt>
                <c:pt idx="8">
                  <c:v>512.0</c:v>
                </c:pt>
                <c:pt idx="9">
                  <c:v>512.0</c:v>
                </c:pt>
                <c:pt idx="10">
                  <c:v>511.0</c:v>
                </c:pt>
                <c:pt idx="11">
                  <c:v>512.0</c:v>
                </c:pt>
              </c:numCache>
            </c:numRef>
          </c:val>
        </c:ser>
        <c:dLbls>
          <c:showLegendKey val="0"/>
          <c:showVal val="0"/>
          <c:showCatName val="0"/>
          <c:showSerName val="0"/>
          <c:showPercent val="0"/>
          <c:showBubbleSize val="0"/>
        </c:dLbls>
        <c:gapWidth val="150"/>
        <c:axId val="1204520096"/>
        <c:axId val="1204522416"/>
      </c:barChart>
      <c:catAx>
        <c:axId val="1204520096"/>
        <c:scaling>
          <c:orientation val="minMax"/>
        </c:scaling>
        <c:delete val="0"/>
        <c:axPos val="b"/>
        <c:numFmt formatCode="General" sourceLinked="0"/>
        <c:majorTickMark val="out"/>
        <c:minorTickMark val="none"/>
        <c:tickLblPos val="nextTo"/>
        <c:txPr>
          <a:bodyPr/>
          <a:lstStyle/>
          <a:p>
            <a:pPr>
              <a:defRPr sz="1100"/>
            </a:pPr>
            <a:endParaRPr lang="en-US"/>
          </a:p>
        </c:txPr>
        <c:crossAx val="1204522416"/>
        <c:crosses val="autoZero"/>
        <c:auto val="1"/>
        <c:lblAlgn val="ctr"/>
        <c:lblOffset val="100"/>
        <c:noMultiLvlLbl val="0"/>
      </c:catAx>
      <c:valAx>
        <c:axId val="1204522416"/>
        <c:scaling>
          <c:orientation val="minMax"/>
          <c:min val="450.0"/>
        </c:scaling>
        <c:delete val="0"/>
        <c:axPos val="l"/>
        <c:majorGridlines/>
        <c:title>
          <c:tx>
            <c:rich>
              <a:bodyPr rot="-5400000" vert="horz"/>
              <a:lstStyle/>
              <a:p>
                <a:pPr>
                  <a:defRPr/>
                </a:pPr>
                <a:r>
                  <a:rPr lang="en-US"/>
                  <a:t>PISA Math and Reading</a:t>
                </a:r>
                <a:r>
                  <a:rPr lang="en-US" baseline="0"/>
                  <a:t> Scores Adjusted to US Weights</a:t>
                </a:r>
                <a:endParaRPr lang="en-US"/>
              </a:p>
            </c:rich>
          </c:tx>
          <c:layout/>
          <c:overlay val="0"/>
        </c:title>
        <c:numFmt formatCode="General" sourceLinked="1"/>
        <c:majorTickMark val="out"/>
        <c:minorTickMark val="none"/>
        <c:tickLblPos val="nextTo"/>
        <c:txPr>
          <a:bodyPr/>
          <a:lstStyle/>
          <a:p>
            <a:pPr>
              <a:defRPr sz="1100"/>
            </a:pPr>
            <a:endParaRPr lang="en-US"/>
          </a:p>
        </c:txPr>
        <c:crossAx val="1204520096"/>
        <c:crosses val="autoZero"/>
        <c:crossBetween val="between"/>
      </c:valAx>
    </c:plotArea>
    <c:legend>
      <c:legendPos val="b"/>
      <c:layout/>
      <c:overlay val="0"/>
      <c:txPr>
        <a:bodyPr/>
        <a:lstStyle/>
        <a:p>
          <a:pPr>
            <a:defRPr sz="11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'Graph Table 5'!$B$2</c:f>
              <c:strCache>
                <c:ptCount val="1"/>
                <c:pt idx="0">
                  <c:v>1999</c:v>
                </c:pt>
              </c:strCache>
            </c:strRef>
          </c:tx>
          <c:spPr>
            <a:solidFill>
              <a:srgbClr val="0000FF"/>
            </a:solidFill>
          </c:spPr>
          <c:invertIfNegative val="0"/>
          <c:cat>
            <c:strRef>
              <c:f>'Graph Table 5'!$A$3:$A$10</c:f>
              <c:strCache>
                <c:ptCount val="8"/>
                <c:pt idx="0">
                  <c:v>Connecicut</c:v>
                </c:pt>
                <c:pt idx="1">
                  <c:v>Massachusetts</c:v>
                </c:pt>
                <c:pt idx="2">
                  <c:v>Indiana</c:v>
                </c:pt>
                <c:pt idx="3">
                  <c:v>North Carolina</c:v>
                </c:pt>
                <c:pt idx="4">
                  <c:v>Finland</c:v>
                </c:pt>
                <c:pt idx="5">
                  <c:v>Korea</c:v>
                </c:pt>
                <c:pt idx="6">
                  <c:v>England</c:v>
                </c:pt>
                <c:pt idx="7">
                  <c:v>USA</c:v>
                </c:pt>
              </c:strCache>
            </c:strRef>
          </c:cat>
          <c:val>
            <c:numRef>
              <c:f>'Graph Table 5'!$B$3:$B$10</c:f>
              <c:numCache>
                <c:formatCode>General</c:formatCode>
                <c:ptCount val="8"/>
                <c:pt idx="0">
                  <c:v>493.0</c:v>
                </c:pt>
                <c:pt idx="1">
                  <c:v>498.0</c:v>
                </c:pt>
                <c:pt idx="2">
                  <c:v>496.0</c:v>
                </c:pt>
                <c:pt idx="3">
                  <c:v>485.0</c:v>
                </c:pt>
                <c:pt idx="4">
                  <c:v>512.0</c:v>
                </c:pt>
                <c:pt idx="5">
                  <c:v>577.0</c:v>
                </c:pt>
                <c:pt idx="6">
                  <c:v>484.0</c:v>
                </c:pt>
                <c:pt idx="7">
                  <c:v>490.0</c:v>
                </c:pt>
              </c:numCache>
            </c:numRef>
          </c:val>
        </c:ser>
        <c:ser>
          <c:idx val="1"/>
          <c:order val="1"/>
          <c:tx>
            <c:strRef>
              <c:f>'Graph Table 5'!$C$2</c:f>
              <c:strCache>
                <c:ptCount val="1"/>
                <c:pt idx="0">
                  <c:v>2011</c:v>
                </c:pt>
              </c:strCache>
            </c:strRef>
          </c:tx>
          <c:spPr>
            <a:solidFill>
              <a:srgbClr val="FF0000"/>
            </a:solidFill>
          </c:spPr>
          <c:invertIfNegative val="0"/>
          <c:cat>
            <c:strRef>
              <c:f>'Graph Table 5'!$A$3:$A$10</c:f>
              <c:strCache>
                <c:ptCount val="8"/>
                <c:pt idx="0">
                  <c:v>Connecicut</c:v>
                </c:pt>
                <c:pt idx="1">
                  <c:v>Massachusetts</c:v>
                </c:pt>
                <c:pt idx="2">
                  <c:v>Indiana</c:v>
                </c:pt>
                <c:pt idx="3">
                  <c:v>North Carolina</c:v>
                </c:pt>
                <c:pt idx="4">
                  <c:v>Finland</c:v>
                </c:pt>
                <c:pt idx="5">
                  <c:v>Korea</c:v>
                </c:pt>
                <c:pt idx="6">
                  <c:v>England</c:v>
                </c:pt>
                <c:pt idx="7">
                  <c:v>USA</c:v>
                </c:pt>
              </c:strCache>
            </c:strRef>
          </c:cat>
          <c:val>
            <c:numRef>
              <c:f>'Graph Table 5'!$C$3:$C$10</c:f>
              <c:numCache>
                <c:formatCode>General</c:formatCode>
                <c:ptCount val="8"/>
                <c:pt idx="0">
                  <c:v>511.0</c:v>
                </c:pt>
                <c:pt idx="1">
                  <c:v>552.0</c:v>
                </c:pt>
                <c:pt idx="2">
                  <c:v>521.0</c:v>
                </c:pt>
                <c:pt idx="3">
                  <c:v>537.0</c:v>
                </c:pt>
                <c:pt idx="4">
                  <c:v>507.0</c:v>
                </c:pt>
                <c:pt idx="5">
                  <c:v>593.0</c:v>
                </c:pt>
                <c:pt idx="6">
                  <c:v>507.0</c:v>
                </c:pt>
                <c:pt idx="7">
                  <c:v>510.0</c:v>
                </c:pt>
              </c:numCache>
            </c:numRef>
          </c:val>
        </c:ser>
        <c:dLbls>
          <c:showLegendKey val="0"/>
          <c:showVal val="0"/>
          <c:showCatName val="0"/>
          <c:showSerName val="0"/>
          <c:showPercent val="0"/>
          <c:showBubbleSize val="0"/>
        </c:dLbls>
        <c:gapWidth val="150"/>
        <c:axId val="1247180464"/>
        <c:axId val="1247182944"/>
      </c:barChart>
      <c:catAx>
        <c:axId val="1247180464"/>
        <c:scaling>
          <c:orientation val="minMax"/>
        </c:scaling>
        <c:delete val="0"/>
        <c:axPos val="b"/>
        <c:numFmt formatCode="General" sourceLinked="0"/>
        <c:majorTickMark val="out"/>
        <c:minorTickMark val="none"/>
        <c:tickLblPos val="nextTo"/>
        <c:crossAx val="1247182944"/>
        <c:crosses val="autoZero"/>
        <c:auto val="1"/>
        <c:lblAlgn val="ctr"/>
        <c:lblOffset val="100"/>
        <c:noMultiLvlLbl val="0"/>
      </c:catAx>
      <c:valAx>
        <c:axId val="1247182944"/>
        <c:scaling>
          <c:orientation val="minMax"/>
          <c:min val="300.0"/>
        </c:scaling>
        <c:delete val="0"/>
        <c:axPos val="l"/>
        <c:majorGridlines/>
        <c:title>
          <c:tx>
            <c:rich>
              <a:bodyPr rot="-5400000" vert="horz"/>
              <a:lstStyle/>
              <a:p>
                <a:pPr>
                  <a:defRPr/>
                </a:pPr>
                <a:r>
                  <a:rPr lang="en-US"/>
                  <a:t>TIMSS Mathematics Scale Score Adjusted  to 2011 U.S. Weights</a:t>
                </a:r>
              </a:p>
            </c:rich>
          </c:tx>
          <c:layout/>
          <c:overlay val="0"/>
        </c:title>
        <c:numFmt formatCode="General" sourceLinked="1"/>
        <c:majorTickMark val="out"/>
        <c:minorTickMark val="none"/>
        <c:tickLblPos val="nextTo"/>
        <c:crossAx val="1247180464"/>
        <c:crosses val="autoZero"/>
        <c:crossBetween val="between"/>
      </c:valAx>
    </c:plotArea>
    <c:legend>
      <c:legendPos val="b"/>
      <c:layout/>
      <c:overlay val="0"/>
      <c:txPr>
        <a:bodyPr/>
        <a:lstStyle/>
        <a:p>
          <a:pPr>
            <a:defRPr sz="1100"/>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'Macintosh HD:private:var:folders:8j:m0dkvyxs2pdfc_6bzvjgs43r0000gp:T:com.apple.mail:com.apple.mail:compose:attach:[Tables New PISA 2012 paper 10_14.xlsx]State Matchups'!$A$73</c:f>
              <c:strCache>
                <c:ptCount val="1"/>
                <c:pt idx="0">
                  <c:v>Iowa Adjusted</c:v>
                </c:pt>
              </c:strCache>
            </c:strRef>
          </c:tx>
          <c:spPr>
            <a:ln>
              <a:solidFill>
                <a:schemeClr val="accent3">
                  <a:lumMod val="75000"/>
                </a:schemeClr>
              </a:solidFill>
            </a:ln>
          </c:spPr>
          <c:marker>
            <c:symbol val="diamond"/>
            <c:size val="5"/>
            <c:spPr>
              <a:solidFill>
                <a:schemeClr val="accent3">
                  <a:lumMod val="75000"/>
                </a:schemeClr>
              </a:solidFill>
              <a:ln>
                <a:solidFill>
                  <a:schemeClr val="accent3">
                    <a:lumMod val="75000"/>
                  </a:schemeClr>
                </a:solidFill>
              </a:ln>
            </c:spPr>
          </c:marker>
          <c:cat>
            <c:numRef>
              <c:f>'Macintosh HD:private:var:folders:8j:m0dkvyxs2pdfc_6bzvjgs43r0000gp:T:com.apple.mail:com.apple.mail:compose:attach:[Tables New PISA 2012 paper 10_14.xlsx]State Matchups'!$B$72:$J$72</c:f>
              <c:numCache>
                <c:formatCode>General</c:formatCode>
                <c:ptCount val="9"/>
                <c:pt idx="0">
                  <c:v>1992.0</c:v>
                </c:pt>
                <c:pt idx="1">
                  <c:v>1996.0</c:v>
                </c:pt>
                <c:pt idx="2">
                  <c:v>2000.0</c:v>
                </c:pt>
                <c:pt idx="3">
                  <c:v>2003.0</c:v>
                </c:pt>
                <c:pt idx="4">
                  <c:v>2005.0</c:v>
                </c:pt>
                <c:pt idx="5">
                  <c:v>2007.0</c:v>
                </c:pt>
                <c:pt idx="6">
                  <c:v>2009.0</c:v>
                </c:pt>
                <c:pt idx="7">
                  <c:v>2011.0</c:v>
                </c:pt>
                <c:pt idx="8">
                  <c:v>2013.0</c:v>
                </c:pt>
              </c:numCache>
            </c:numRef>
          </c:cat>
          <c:val>
            <c:numRef>
              <c:f>'Macintosh HD:private:var:folders:8j:m0dkvyxs2pdfc_6bzvjgs43r0000gp:T:com.apple.mail:com.apple.mail:compose:attach:[Tables New PISA 2012 paper 10_14.xlsx]State Matchups'!$B$73:$J$73</c:f>
              <c:numCache>
                <c:formatCode>General</c:formatCode>
                <c:ptCount val="9"/>
                <c:pt idx="0">
                  <c:v>273.02</c:v>
                </c:pt>
                <c:pt idx="1">
                  <c:v>275.94</c:v>
                </c:pt>
                <c:pt idx="2">
                  <c:v>278.6371428571429</c:v>
                </c:pt>
                <c:pt idx="3">
                  <c:v>280.66</c:v>
                </c:pt>
                <c:pt idx="4">
                  <c:v>280.19</c:v>
                </c:pt>
                <c:pt idx="5">
                  <c:v>283.67</c:v>
                </c:pt>
                <c:pt idx="6">
                  <c:v>281.6</c:v>
                </c:pt>
                <c:pt idx="7">
                  <c:v>284.66</c:v>
                </c:pt>
                <c:pt idx="8">
                  <c:v>283.64</c:v>
                </c:pt>
              </c:numCache>
            </c:numRef>
          </c:val>
          <c:smooth val="0"/>
        </c:ser>
        <c:ser>
          <c:idx val="1"/>
          <c:order val="1"/>
          <c:tx>
            <c:strRef>
              <c:f>'Macintosh HD:private:var:folders:8j:m0dkvyxs2pdfc_6bzvjgs43r0000gp:T:com.apple.mail:com.apple.mail:compose:attach:[Tables New PISA 2012 paper 10_14.xlsx]State Matchups'!$A$74</c:f>
              <c:strCache>
                <c:ptCount val="1"/>
                <c:pt idx="0">
                  <c:v>Minnesota Adjusted</c:v>
                </c:pt>
              </c:strCache>
            </c:strRef>
          </c:tx>
          <c:spPr>
            <a:ln>
              <a:solidFill>
                <a:schemeClr val="accent4"/>
              </a:solidFill>
            </a:ln>
          </c:spPr>
          <c:marker>
            <c:symbol val="diamond"/>
            <c:size val="5"/>
            <c:spPr>
              <a:solidFill>
                <a:schemeClr val="accent4"/>
              </a:solidFill>
              <a:ln>
                <a:solidFill>
                  <a:schemeClr val="accent4"/>
                </a:solidFill>
              </a:ln>
            </c:spPr>
          </c:marker>
          <c:cat>
            <c:numRef>
              <c:f>'Macintosh HD:private:var:folders:8j:m0dkvyxs2pdfc_6bzvjgs43r0000gp:T:com.apple.mail:com.apple.mail:compose:attach:[Tables New PISA 2012 paper 10_14.xlsx]State Matchups'!$B$72:$J$72</c:f>
              <c:numCache>
                <c:formatCode>General</c:formatCode>
                <c:ptCount val="9"/>
                <c:pt idx="0">
                  <c:v>1992.0</c:v>
                </c:pt>
                <c:pt idx="1">
                  <c:v>1996.0</c:v>
                </c:pt>
                <c:pt idx="2">
                  <c:v>2000.0</c:v>
                </c:pt>
                <c:pt idx="3">
                  <c:v>2003.0</c:v>
                </c:pt>
                <c:pt idx="4">
                  <c:v>2005.0</c:v>
                </c:pt>
                <c:pt idx="5">
                  <c:v>2007.0</c:v>
                </c:pt>
                <c:pt idx="6">
                  <c:v>2009.0</c:v>
                </c:pt>
                <c:pt idx="7">
                  <c:v>2011.0</c:v>
                </c:pt>
                <c:pt idx="8">
                  <c:v>2013.0</c:v>
                </c:pt>
              </c:numCache>
            </c:numRef>
          </c:cat>
          <c:val>
            <c:numRef>
              <c:f>'Macintosh HD:private:var:folders:8j:m0dkvyxs2pdfc_6bzvjgs43r0000gp:T:com.apple.mail:com.apple.mail:compose:attach:[Tables New PISA 2012 paper 10_14.xlsx]State Matchups'!$B$74:$J$74</c:f>
              <c:numCache>
                <c:formatCode>General</c:formatCode>
                <c:ptCount val="9"/>
                <c:pt idx="0">
                  <c:v>268.84</c:v>
                </c:pt>
                <c:pt idx="1">
                  <c:v>275.94</c:v>
                </c:pt>
                <c:pt idx="2">
                  <c:v>279.48</c:v>
                </c:pt>
                <c:pt idx="3">
                  <c:v>285.33</c:v>
                </c:pt>
                <c:pt idx="4">
                  <c:v>286.89</c:v>
                </c:pt>
                <c:pt idx="5">
                  <c:v>286.76</c:v>
                </c:pt>
                <c:pt idx="6">
                  <c:v>290.75</c:v>
                </c:pt>
                <c:pt idx="7">
                  <c:v>292.98</c:v>
                </c:pt>
                <c:pt idx="8">
                  <c:v>291.62</c:v>
                </c:pt>
              </c:numCache>
            </c:numRef>
          </c:val>
          <c:smooth val="0"/>
        </c:ser>
        <c:ser>
          <c:idx val="2"/>
          <c:order val="2"/>
          <c:tx>
            <c:strRef>
              <c:f>'Macintosh HD:private:var:folders:8j:m0dkvyxs2pdfc_6bzvjgs43r0000gp:T:com.apple.mail:com.apple.mail:compose:attach:[Tables New PISA 2012 paper 10_14.xlsx]State Matchups'!$A$75</c:f>
              <c:strCache>
                <c:ptCount val="1"/>
                <c:pt idx="0">
                  <c:v>Iowa Observed</c:v>
                </c:pt>
              </c:strCache>
            </c:strRef>
          </c:tx>
          <c:spPr>
            <a:ln>
              <a:solidFill>
                <a:schemeClr val="accent3">
                  <a:lumMod val="75000"/>
                </a:schemeClr>
              </a:solidFill>
              <a:prstDash val="sysDash"/>
            </a:ln>
          </c:spPr>
          <c:marker>
            <c:symbol val="square"/>
            <c:size val="5"/>
            <c:spPr>
              <a:solidFill>
                <a:schemeClr val="accent3">
                  <a:lumMod val="75000"/>
                </a:schemeClr>
              </a:solidFill>
            </c:spPr>
          </c:marker>
          <c:cat>
            <c:numRef>
              <c:f>'Macintosh HD:private:var:folders:8j:m0dkvyxs2pdfc_6bzvjgs43r0000gp:T:com.apple.mail:com.apple.mail:compose:attach:[Tables New PISA 2012 paper 10_14.xlsx]State Matchups'!$B$72:$J$72</c:f>
              <c:numCache>
                <c:formatCode>General</c:formatCode>
                <c:ptCount val="9"/>
                <c:pt idx="0">
                  <c:v>1992.0</c:v>
                </c:pt>
                <c:pt idx="1">
                  <c:v>1996.0</c:v>
                </c:pt>
                <c:pt idx="2">
                  <c:v>2000.0</c:v>
                </c:pt>
                <c:pt idx="3">
                  <c:v>2003.0</c:v>
                </c:pt>
                <c:pt idx="4">
                  <c:v>2005.0</c:v>
                </c:pt>
                <c:pt idx="5">
                  <c:v>2007.0</c:v>
                </c:pt>
                <c:pt idx="6">
                  <c:v>2009.0</c:v>
                </c:pt>
                <c:pt idx="7">
                  <c:v>2011.0</c:v>
                </c:pt>
                <c:pt idx="8">
                  <c:v>2013.0</c:v>
                </c:pt>
              </c:numCache>
            </c:numRef>
          </c:cat>
          <c:val>
            <c:numRef>
              <c:f>'Macintosh HD:private:var:folders:8j:m0dkvyxs2pdfc_6bzvjgs43r0000gp:T:com.apple.mail:com.apple.mail:compose:attach:[Tables New PISA 2012 paper 10_14.xlsx]State Matchups'!$B$75:$J$75</c:f>
              <c:numCache>
                <c:formatCode>General</c:formatCode>
                <c:ptCount val="9"/>
                <c:pt idx="0">
                  <c:v>283.36</c:v>
                </c:pt>
                <c:pt idx="1">
                  <c:v>284.99</c:v>
                </c:pt>
                <c:pt idx="2">
                  <c:v>284.3976255682026</c:v>
                </c:pt>
                <c:pt idx="3">
                  <c:v>283.953344744355</c:v>
                </c:pt>
                <c:pt idx="4">
                  <c:v>283.810928831672</c:v>
                </c:pt>
                <c:pt idx="5">
                  <c:v>285.2269031465966</c:v>
                </c:pt>
                <c:pt idx="6">
                  <c:v>284.170178554705</c:v>
                </c:pt>
                <c:pt idx="7">
                  <c:v>284.9208360587039</c:v>
                </c:pt>
                <c:pt idx="8">
                  <c:v>285.07</c:v>
                </c:pt>
              </c:numCache>
            </c:numRef>
          </c:val>
          <c:smooth val="0"/>
        </c:ser>
        <c:ser>
          <c:idx val="3"/>
          <c:order val="3"/>
          <c:tx>
            <c:strRef>
              <c:f>'Macintosh HD:private:var:folders:8j:m0dkvyxs2pdfc_6bzvjgs43r0000gp:T:com.apple.mail:com.apple.mail:compose:attach:[Tables New PISA 2012 paper 10_14.xlsx]State Matchups'!$A$76</c:f>
              <c:strCache>
                <c:ptCount val="1"/>
                <c:pt idx="0">
                  <c:v>Minnesota Observed</c:v>
                </c:pt>
              </c:strCache>
            </c:strRef>
          </c:tx>
          <c:spPr>
            <a:ln>
              <a:prstDash val="sysDash"/>
            </a:ln>
          </c:spPr>
          <c:cat>
            <c:numRef>
              <c:f>'Macintosh HD:private:var:folders:8j:m0dkvyxs2pdfc_6bzvjgs43r0000gp:T:com.apple.mail:com.apple.mail:compose:attach:[Tables New PISA 2012 paper 10_14.xlsx]State Matchups'!$B$72:$J$72</c:f>
              <c:numCache>
                <c:formatCode>General</c:formatCode>
                <c:ptCount val="9"/>
                <c:pt idx="0">
                  <c:v>1992.0</c:v>
                </c:pt>
                <c:pt idx="1">
                  <c:v>1996.0</c:v>
                </c:pt>
                <c:pt idx="2">
                  <c:v>2000.0</c:v>
                </c:pt>
                <c:pt idx="3">
                  <c:v>2003.0</c:v>
                </c:pt>
                <c:pt idx="4">
                  <c:v>2005.0</c:v>
                </c:pt>
                <c:pt idx="5">
                  <c:v>2007.0</c:v>
                </c:pt>
                <c:pt idx="6">
                  <c:v>2009.0</c:v>
                </c:pt>
                <c:pt idx="7">
                  <c:v>2011.0</c:v>
                </c:pt>
                <c:pt idx="8">
                  <c:v>2013.0</c:v>
                </c:pt>
              </c:numCache>
            </c:numRef>
          </c:cat>
          <c:val>
            <c:numRef>
              <c:f>'Macintosh HD:private:var:folders:8j:m0dkvyxs2pdfc_6bzvjgs43r0000gp:T:com.apple.mail:com.apple.mail:compose:attach:[Tables New PISA 2012 paper 10_14.xlsx]State Matchups'!$B$76:$J$76</c:f>
              <c:numCache>
                <c:formatCode>General</c:formatCode>
                <c:ptCount val="9"/>
                <c:pt idx="0">
                  <c:v>282.39</c:v>
                </c:pt>
                <c:pt idx="1">
                  <c:v>284.05</c:v>
                </c:pt>
                <c:pt idx="2">
                  <c:v>287.65</c:v>
                </c:pt>
                <c:pt idx="3">
                  <c:v>290.6800559786236</c:v>
                </c:pt>
                <c:pt idx="4">
                  <c:v>290.074995791089</c:v>
                </c:pt>
                <c:pt idx="5">
                  <c:v>291.8511165385391</c:v>
                </c:pt>
                <c:pt idx="6">
                  <c:v>294.443320106986</c:v>
                </c:pt>
                <c:pt idx="7">
                  <c:v>294.946422810345</c:v>
                </c:pt>
                <c:pt idx="8">
                  <c:v>294.59</c:v>
                </c:pt>
              </c:numCache>
            </c:numRef>
          </c:val>
          <c:smooth val="0"/>
        </c:ser>
        <c:dLbls>
          <c:showLegendKey val="0"/>
          <c:showVal val="0"/>
          <c:showCatName val="0"/>
          <c:showSerName val="0"/>
          <c:showPercent val="0"/>
          <c:showBubbleSize val="0"/>
        </c:dLbls>
        <c:marker val="1"/>
        <c:smooth val="0"/>
        <c:axId val="1247230992"/>
        <c:axId val="1247234256"/>
      </c:lineChart>
      <c:catAx>
        <c:axId val="1247230992"/>
        <c:scaling>
          <c:orientation val="minMax"/>
        </c:scaling>
        <c:delete val="0"/>
        <c:axPos val="b"/>
        <c:numFmt formatCode="General" sourceLinked="1"/>
        <c:majorTickMark val="out"/>
        <c:minorTickMark val="none"/>
        <c:tickLblPos val="nextTo"/>
        <c:crossAx val="1247234256"/>
        <c:crosses val="autoZero"/>
        <c:auto val="1"/>
        <c:lblAlgn val="ctr"/>
        <c:lblOffset val="100"/>
        <c:noMultiLvlLbl val="0"/>
      </c:catAx>
      <c:valAx>
        <c:axId val="1247234256"/>
        <c:scaling>
          <c:orientation val="minMax"/>
          <c:min val="265.0"/>
        </c:scaling>
        <c:delete val="0"/>
        <c:axPos val="l"/>
        <c:majorGridlines/>
        <c:title>
          <c:tx>
            <c:rich>
              <a:bodyPr rot="-5400000" vert="horz"/>
              <a:lstStyle/>
              <a:p>
                <a:pPr>
                  <a:defRPr/>
                </a:pPr>
                <a:r>
                  <a:rPr lang="en-US"/>
                  <a:t>NAEP 8th Grade Mathatmatics</a:t>
                </a:r>
                <a:r>
                  <a:rPr lang="en-US" baseline="0"/>
                  <a:t> Scale Score</a:t>
                </a:r>
                <a:endParaRPr lang="en-US"/>
              </a:p>
            </c:rich>
          </c:tx>
          <c:layout/>
          <c:overlay val="0"/>
        </c:title>
        <c:numFmt formatCode="General" sourceLinked="1"/>
        <c:majorTickMark val="out"/>
        <c:minorTickMark val="none"/>
        <c:tickLblPos val="nextTo"/>
        <c:crossAx val="1247230992"/>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'Macintosh HD:private:var:folders:8j:m0dkvyxs2pdfc_6bzvjgs43r0000gp:T:com.apple.mail:com.apple.mail:compose:attach:[Tables New PISA 2012 paper 10_14.xlsx]State Matchups'!$A$10</c:f>
              <c:strCache>
                <c:ptCount val="1"/>
                <c:pt idx="0">
                  <c:v>Connecticut Adjusted</c:v>
                </c:pt>
              </c:strCache>
            </c:strRef>
          </c:tx>
          <c:cat>
            <c:numRef>
              <c:f>'Macintosh HD:private:var:folders:8j:m0dkvyxs2pdfc_6bzvjgs43r0000gp:T:com.apple.mail:com.apple.mail:compose:attach:[Tables New PISA 2012 paper 10_14.xlsx]State Matchups'!$B$9:$J$9</c:f>
              <c:numCache>
                <c:formatCode>General</c:formatCode>
                <c:ptCount val="9"/>
                <c:pt idx="0">
                  <c:v>1992.0</c:v>
                </c:pt>
                <c:pt idx="1">
                  <c:v>1996.0</c:v>
                </c:pt>
                <c:pt idx="2">
                  <c:v>2000.0</c:v>
                </c:pt>
                <c:pt idx="3">
                  <c:v>2003.0</c:v>
                </c:pt>
                <c:pt idx="4">
                  <c:v>2005.0</c:v>
                </c:pt>
                <c:pt idx="5">
                  <c:v>2007.0</c:v>
                </c:pt>
                <c:pt idx="6">
                  <c:v>2009.0</c:v>
                </c:pt>
                <c:pt idx="7">
                  <c:v>2011.0</c:v>
                </c:pt>
                <c:pt idx="8">
                  <c:v>2013.0</c:v>
                </c:pt>
              </c:numCache>
            </c:numRef>
          </c:cat>
          <c:val>
            <c:numRef>
              <c:f>'Macintosh HD:private:var:folders:8j:m0dkvyxs2pdfc_6bzvjgs43r0000gp:T:com.apple.mail:com.apple.mail:compose:attach:[Tables New PISA 2012 paper 10_14.xlsx]State Matchups'!$B$10:$J$10</c:f>
              <c:numCache>
                <c:formatCode>General</c:formatCode>
                <c:ptCount val="9"/>
                <c:pt idx="0">
                  <c:v>265.72</c:v>
                </c:pt>
                <c:pt idx="1">
                  <c:v>271.76</c:v>
                </c:pt>
                <c:pt idx="2">
                  <c:v>274.26</c:v>
                </c:pt>
                <c:pt idx="3">
                  <c:v>280.52</c:v>
                </c:pt>
                <c:pt idx="4">
                  <c:v>278.42</c:v>
                </c:pt>
                <c:pt idx="5">
                  <c:v>277.74</c:v>
                </c:pt>
                <c:pt idx="6">
                  <c:v>282.7</c:v>
                </c:pt>
                <c:pt idx="7">
                  <c:v>282.83</c:v>
                </c:pt>
                <c:pt idx="8">
                  <c:v>281.45</c:v>
                </c:pt>
              </c:numCache>
            </c:numRef>
          </c:val>
          <c:smooth val="0"/>
        </c:ser>
        <c:ser>
          <c:idx val="1"/>
          <c:order val="1"/>
          <c:tx>
            <c:strRef>
              <c:f>'Macintosh HD:private:var:folders:8j:m0dkvyxs2pdfc_6bzvjgs43r0000gp:T:com.apple.mail:com.apple.mail:compose:attach:[Tables New PISA 2012 paper 10_14.xlsx]State Matchups'!$A$11</c:f>
              <c:strCache>
                <c:ptCount val="1"/>
                <c:pt idx="0">
                  <c:v>Massachusetts Adjusted</c:v>
                </c:pt>
              </c:strCache>
            </c:strRef>
          </c:tx>
          <c:spPr>
            <a:ln>
              <a:solidFill>
                <a:schemeClr val="accent4">
                  <a:lumMod val="75000"/>
                </a:schemeClr>
              </a:solidFill>
            </a:ln>
          </c:spPr>
          <c:marker>
            <c:symbol val="square"/>
            <c:size val="4"/>
            <c:spPr>
              <a:solidFill>
                <a:schemeClr val="accent4">
                  <a:lumMod val="75000"/>
                </a:schemeClr>
              </a:solidFill>
              <a:ln>
                <a:solidFill>
                  <a:schemeClr val="accent4">
                    <a:lumMod val="75000"/>
                  </a:schemeClr>
                </a:solidFill>
              </a:ln>
            </c:spPr>
          </c:marker>
          <c:cat>
            <c:numRef>
              <c:f>'Macintosh HD:private:var:folders:8j:m0dkvyxs2pdfc_6bzvjgs43r0000gp:T:com.apple.mail:com.apple.mail:compose:attach:[Tables New PISA 2012 paper 10_14.xlsx]State Matchups'!$B$9:$J$9</c:f>
              <c:numCache>
                <c:formatCode>General</c:formatCode>
                <c:ptCount val="9"/>
                <c:pt idx="0">
                  <c:v>1992.0</c:v>
                </c:pt>
                <c:pt idx="1">
                  <c:v>1996.0</c:v>
                </c:pt>
                <c:pt idx="2">
                  <c:v>2000.0</c:v>
                </c:pt>
                <c:pt idx="3">
                  <c:v>2003.0</c:v>
                </c:pt>
                <c:pt idx="4">
                  <c:v>2005.0</c:v>
                </c:pt>
                <c:pt idx="5">
                  <c:v>2007.0</c:v>
                </c:pt>
                <c:pt idx="6">
                  <c:v>2009.0</c:v>
                </c:pt>
                <c:pt idx="7">
                  <c:v>2011.0</c:v>
                </c:pt>
                <c:pt idx="8">
                  <c:v>2013.0</c:v>
                </c:pt>
              </c:numCache>
            </c:numRef>
          </c:cat>
          <c:val>
            <c:numRef>
              <c:f>'Macintosh HD:private:var:folders:8j:m0dkvyxs2pdfc_6bzvjgs43r0000gp:T:com.apple.mail:com.apple.mail:compose:attach:[Tables New PISA 2012 paper 10_14.xlsx]State Matchups'!$B$11:$J$11</c:f>
              <c:numCache>
                <c:formatCode>General</c:formatCode>
                <c:ptCount val="9"/>
                <c:pt idx="0">
                  <c:v>262.07</c:v>
                </c:pt>
                <c:pt idx="1">
                  <c:v>270.46</c:v>
                </c:pt>
                <c:pt idx="2">
                  <c:v>274.74</c:v>
                </c:pt>
                <c:pt idx="3">
                  <c:v>279.57</c:v>
                </c:pt>
                <c:pt idx="4">
                  <c:v>286.16</c:v>
                </c:pt>
                <c:pt idx="5">
                  <c:v>291.23</c:v>
                </c:pt>
                <c:pt idx="6">
                  <c:v>295.2</c:v>
                </c:pt>
                <c:pt idx="7">
                  <c:v>295.57</c:v>
                </c:pt>
                <c:pt idx="8">
                  <c:v>298.37</c:v>
                </c:pt>
              </c:numCache>
            </c:numRef>
          </c:val>
          <c:smooth val="0"/>
        </c:ser>
        <c:ser>
          <c:idx val="2"/>
          <c:order val="2"/>
          <c:tx>
            <c:strRef>
              <c:f>'Macintosh HD:private:var:folders:8j:m0dkvyxs2pdfc_6bzvjgs43r0000gp:T:com.apple.mail:com.apple.mail:compose:attach:[Tables New PISA 2012 paper 10_14.xlsx]State Matchups'!$A$12</c:f>
              <c:strCache>
                <c:ptCount val="1"/>
                <c:pt idx="0">
                  <c:v>Connecticut Observed</c:v>
                </c:pt>
              </c:strCache>
            </c:strRef>
          </c:tx>
          <c:spPr>
            <a:ln>
              <a:solidFill>
                <a:schemeClr val="accent1"/>
              </a:solidFill>
              <a:prstDash val="sysDash"/>
            </a:ln>
          </c:spPr>
          <c:marker>
            <c:symbol val="diamond"/>
            <c:size val="4"/>
            <c:spPr>
              <a:solidFill>
                <a:schemeClr val="accent1"/>
              </a:solidFill>
              <a:ln>
                <a:solidFill>
                  <a:schemeClr val="accent1"/>
                </a:solidFill>
              </a:ln>
            </c:spPr>
          </c:marker>
          <c:cat>
            <c:numRef>
              <c:f>'Macintosh HD:private:var:folders:8j:m0dkvyxs2pdfc_6bzvjgs43r0000gp:T:com.apple.mail:com.apple.mail:compose:attach:[Tables New PISA 2012 paper 10_14.xlsx]State Matchups'!$B$9:$J$9</c:f>
              <c:numCache>
                <c:formatCode>General</c:formatCode>
                <c:ptCount val="9"/>
                <c:pt idx="0">
                  <c:v>1992.0</c:v>
                </c:pt>
                <c:pt idx="1">
                  <c:v>1996.0</c:v>
                </c:pt>
                <c:pt idx="2">
                  <c:v>2000.0</c:v>
                </c:pt>
                <c:pt idx="3">
                  <c:v>2003.0</c:v>
                </c:pt>
                <c:pt idx="4">
                  <c:v>2005.0</c:v>
                </c:pt>
                <c:pt idx="5">
                  <c:v>2007.0</c:v>
                </c:pt>
                <c:pt idx="6">
                  <c:v>2009.0</c:v>
                </c:pt>
                <c:pt idx="7">
                  <c:v>2011.0</c:v>
                </c:pt>
                <c:pt idx="8">
                  <c:v>2013.0</c:v>
                </c:pt>
              </c:numCache>
            </c:numRef>
          </c:cat>
          <c:val>
            <c:numRef>
              <c:f>'Macintosh HD:private:var:folders:8j:m0dkvyxs2pdfc_6bzvjgs43r0000gp:T:com.apple.mail:com.apple.mail:compose:attach:[Tables New PISA 2012 paper 10_14.xlsx]State Matchups'!$B$12:$J$12</c:f>
              <c:numCache>
                <c:formatCode>General</c:formatCode>
                <c:ptCount val="9"/>
                <c:pt idx="0">
                  <c:v>273.7393445721319</c:v>
                </c:pt>
                <c:pt idx="1">
                  <c:v>279.591244854912</c:v>
                </c:pt>
                <c:pt idx="2">
                  <c:v>280.785141539538</c:v>
                </c:pt>
                <c:pt idx="3">
                  <c:v>283.7298112075786</c:v>
                </c:pt>
                <c:pt idx="4">
                  <c:v>281.068953005311</c:v>
                </c:pt>
                <c:pt idx="5">
                  <c:v>282.4727900620089</c:v>
                </c:pt>
                <c:pt idx="6">
                  <c:v>288.6085134516951</c:v>
                </c:pt>
                <c:pt idx="7">
                  <c:v>286.999944694085</c:v>
                </c:pt>
                <c:pt idx="8">
                  <c:v>285.0</c:v>
                </c:pt>
              </c:numCache>
            </c:numRef>
          </c:val>
          <c:smooth val="0"/>
        </c:ser>
        <c:ser>
          <c:idx val="3"/>
          <c:order val="3"/>
          <c:tx>
            <c:strRef>
              <c:f>'Macintosh HD:private:var:folders:8j:m0dkvyxs2pdfc_6bzvjgs43r0000gp:T:com.apple.mail:com.apple.mail:compose:attach:[Tables New PISA 2012 paper 10_14.xlsx]State Matchups'!$A$13</c:f>
              <c:strCache>
                <c:ptCount val="1"/>
                <c:pt idx="0">
                  <c:v>Massachusetts Observed</c:v>
                </c:pt>
              </c:strCache>
            </c:strRef>
          </c:tx>
          <c:spPr>
            <a:ln>
              <a:solidFill>
                <a:schemeClr val="accent4">
                  <a:lumMod val="50000"/>
                </a:schemeClr>
              </a:solidFill>
              <a:prstDash val="sysDash"/>
            </a:ln>
          </c:spPr>
          <c:marker>
            <c:symbol val="square"/>
            <c:size val="4"/>
            <c:spPr>
              <a:solidFill>
                <a:schemeClr val="accent4">
                  <a:lumMod val="75000"/>
                </a:schemeClr>
              </a:solidFill>
              <a:ln>
                <a:solidFill>
                  <a:schemeClr val="accent4">
                    <a:lumMod val="75000"/>
                  </a:schemeClr>
                </a:solidFill>
              </a:ln>
            </c:spPr>
          </c:marker>
          <c:cat>
            <c:numRef>
              <c:f>'Macintosh HD:private:var:folders:8j:m0dkvyxs2pdfc_6bzvjgs43r0000gp:T:com.apple.mail:com.apple.mail:compose:attach:[Tables New PISA 2012 paper 10_14.xlsx]State Matchups'!$B$9:$J$9</c:f>
              <c:numCache>
                <c:formatCode>General</c:formatCode>
                <c:ptCount val="9"/>
                <c:pt idx="0">
                  <c:v>1992.0</c:v>
                </c:pt>
                <c:pt idx="1">
                  <c:v>1996.0</c:v>
                </c:pt>
                <c:pt idx="2">
                  <c:v>2000.0</c:v>
                </c:pt>
                <c:pt idx="3">
                  <c:v>2003.0</c:v>
                </c:pt>
                <c:pt idx="4">
                  <c:v>2005.0</c:v>
                </c:pt>
                <c:pt idx="5">
                  <c:v>2007.0</c:v>
                </c:pt>
                <c:pt idx="6">
                  <c:v>2009.0</c:v>
                </c:pt>
                <c:pt idx="7">
                  <c:v>2011.0</c:v>
                </c:pt>
                <c:pt idx="8">
                  <c:v>2013.0</c:v>
                </c:pt>
              </c:numCache>
            </c:numRef>
          </c:cat>
          <c:val>
            <c:numRef>
              <c:f>'Macintosh HD:private:var:folders:8j:m0dkvyxs2pdfc_6bzvjgs43r0000gp:T:com.apple.mail:com.apple.mail:compose:attach:[Tables New PISA 2012 paper 10_14.xlsx]State Matchups'!$B$13:$J$13</c:f>
              <c:numCache>
                <c:formatCode>General</c:formatCode>
                <c:ptCount val="9"/>
                <c:pt idx="0">
                  <c:v>272.7832012711751</c:v>
                </c:pt>
                <c:pt idx="1">
                  <c:v>277.565642048853</c:v>
                </c:pt>
                <c:pt idx="2">
                  <c:v>278.949013286235</c:v>
                </c:pt>
                <c:pt idx="3">
                  <c:v>286.5206944801699</c:v>
                </c:pt>
                <c:pt idx="4">
                  <c:v>291.5135411152</c:v>
                </c:pt>
                <c:pt idx="5">
                  <c:v>297.923344483955</c:v>
                </c:pt>
                <c:pt idx="6">
                  <c:v>298.854346618482</c:v>
                </c:pt>
                <c:pt idx="7">
                  <c:v>298.512431105164</c:v>
                </c:pt>
                <c:pt idx="8">
                  <c:v>301.0</c:v>
                </c:pt>
              </c:numCache>
            </c:numRef>
          </c:val>
          <c:smooth val="0"/>
        </c:ser>
        <c:dLbls>
          <c:showLegendKey val="0"/>
          <c:showVal val="0"/>
          <c:showCatName val="0"/>
          <c:showSerName val="0"/>
          <c:showPercent val="0"/>
          <c:showBubbleSize val="0"/>
        </c:dLbls>
        <c:marker val="1"/>
        <c:smooth val="0"/>
        <c:axId val="1245822896"/>
        <c:axId val="1245825184"/>
      </c:lineChart>
      <c:catAx>
        <c:axId val="1245822896"/>
        <c:scaling>
          <c:orientation val="minMax"/>
        </c:scaling>
        <c:delete val="0"/>
        <c:axPos val="b"/>
        <c:numFmt formatCode="General" sourceLinked="1"/>
        <c:majorTickMark val="out"/>
        <c:minorTickMark val="none"/>
        <c:tickLblPos val="nextTo"/>
        <c:crossAx val="1245825184"/>
        <c:crosses val="autoZero"/>
        <c:auto val="1"/>
        <c:lblAlgn val="ctr"/>
        <c:lblOffset val="100"/>
        <c:noMultiLvlLbl val="0"/>
      </c:catAx>
      <c:valAx>
        <c:axId val="1245825184"/>
        <c:scaling>
          <c:orientation val="minMax"/>
          <c:min val="250.0"/>
        </c:scaling>
        <c:delete val="0"/>
        <c:axPos val="l"/>
        <c:majorGridlines/>
        <c:title>
          <c:tx>
            <c:rich>
              <a:bodyPr rot="-5400000" vert="horz"/>
              <a:lstStyle/>
              <a:p>
                <a:pPr>
                  <a:defRPr/>
                </a:pPr>
                <a:r>
                  <a:rPr lang="en-US"/>
                  <a:t>NAEP Math 8th Grade Score,</a:t>
                </a:r>
                <a:r>
                  <a:rPr lang="en-US" baseline="0"/>
                  <a:t> Adjusted and Observed</a:t>
                </a:r>
                <a:endParaRPr lang="en-US"/>
              </a:p>
            </c:rich>
          </c:tx>
          <c:layout/>
          <c:overlay val="0"/>
        </c:title>
        <c:numFmt formatCode="0" sourceLinked="0"/>
        <c:majorTickMark val="out"/>
        <c:minorTickMark val="none"/>
        <c:tickLblPos val="nextTo"/>
        <c:crossAx val="1245822896"/>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'Macintosh HD:private:var:folders:8j:m0dkvyxs2pdfc_6bzvjgs43r0000gp:T:com.apple.mail:com.apple.mail:compose:attach:[Tables New PISA 2012 paper 10_14.xlsx]State Matchups'!$A$4</c:f>
              <c:strCache>
                <c:ptCount val="1"/>
                <c:pt idx="0">
                  <c:v>Calfornia Adjusted</c:v>
                </c:pt>
              </c:strCache>
            </c:strRef>
          </c:tx>
          <c:spPr>
            <a:ln>
              <a:solidFill>
                <a:srgbClr val="0000FF"/>
              </a:solidFill>
            </a:ln>
          </c:spPr>
          <c:marker>
            <c:spPr>
              <a:solidFill>
                <a:srgbClr val="0000FF"/>
              </a:solidFill>
              <a:ln>
                <a:solidFill>
                  <a:srgbClr val="0000FF"/>
                </a:solidFill>
              </a:ln>
            </c:spPr>
          </c:marker>
          <c:cat>
            <c:numRef>
              <c:f>'Macintosh HD:private:var:folders:8j:m0dkvyxs2pdfc_6bzvjgs43r0000gp:T:com.apple.mail:com.apple.mail:compose:attach:[Tables New PISA 2012 paper 10_14.xlsx]State Matchups'!$B$3:$J$3</c:f>
              <c:numCache>
                <c:formatCode>General</c:formatCode>
                <c:ptCount val="9"/>
                <c:pt idx="0">
                  <c:v>1992.0</c:v>
                </c:pt>
                <c:pt idx="1">
                  <c:v>1996.0</c:v>
                </c:pt>
                <c:pt idx="2">
                  <c:v>2000.0</c:v>
                </c:pt>
                <c:pt idx="3">
                  <c:v>2003.0</c:v>
                </c:pt>
                <c:pt idx="4">
                  <c:v>2005.0</c:v>
                </c:pt>
                <c:pt idx="5">
                  <c:v>2007.0</c:v>
                </c:pt>
                <c:pt idx="6">
                  <c:v>2009.0</c:v>
                </c:pt>
                <c:pt idx="7">
                  <c:v>2011.0</c:v>
                </c:pt>
                <c:pt idx="8">
                  <c:v>2013.0</c:v>
                </c:pt>
              </c:numCache>
            </c:numRef>
          </c:cat>
          <c:val>
            <c:numRef>
              <c:f>'Macintosh HD:private:var:folders:8j:m0dkvyxs2pdfc_6bzvjgs43r0000gp:T:com.apple.mail:com.apple.mail:compose:attach:[Tables New PISA 2012 paper 10_14.xlsx]State Matchups'!$B$4:$J$4</c:f>
              <c:numCache>
                <c:formatCode>General</c:formatCode>
                <c:ptCount val="9"/>
                <c:pt idx="0">
                  <c:v>260.3</c:v>
                </c:pt>
                <c:pt idx="1">
                  <c:v>266.08</c:v>
                </c:pt>
                <c:pt idx="2">
                  <c:v>265.0</c:v>
                </c:pt>
                <c:pt idx="3">
                  <c:v>273.45</c:v>
                </c:pt>
                <c:pt idx="4">
                  <c:v>276.15</c:v>
                </c:pt>
                <c:pt idx="5">
                  <c:v>278.38</c:v>
                </c:pt>
                <c:pt idx="6">
                  <c:v>278.84</c:v>
                </c:pt>
                <c:pt idx="7">
                  <c:v>278.34</c:v>
                </c:pt>
                <c:pt idx="8">
                  <c:v>280.71</c:v>
                </c:pt>
              </c:numCache>
            </c:numRef>
          </c:val>
          <c:smooth val="0"/>
        </c:ser>
        <c:ser>
          <c:idx val="1"/>
          <c:order val="1"/>
          <c:tx>
            <c:strRef>
              <c:f>'Macintosh HD:private:var:folders:8j:m0dkvyxs2pdfc_6bzvjgs43r0000gp:T:com.apple.mail:com.apple.mail:compose:attach:[Tables New PISA 2012 paper 10_14.xlsx]State Matchups'!$A$5</c:f>
              <c:strCache>
                <c:ptCount val="1"/>
                <c:pt idx="0">
                  <c:v>Texas Adjusted</c:v>
                </c:pt>
              </c:strCache>
            </c:strRef>
          </c:tx>
          <c:marker>
            <c:symbol val="square"/>
            <c:size val="5"/>
          </c:marker>
          <c:cat>
            <c:numRef>
              <c:f>'Macintosh HD:private:var:folders:8j:m0dkvyxs2pdfc_6bzvjgs43r0000gp:T:com.apple.mail:com.apple.mail:compose:attach:[Tables New PISA 2012 paper 10_14.xlsx]State Matchups'!$B$3:$J$3</c:f>
              <c:numCache>
                <c:formatCode>General</c:formatCode>
                <c:ptCount val="9"/>
                <c:pt idx="0">
                  <c:v>1992.0</c:v>
                </c:pt>
                <c:pt idx="1">
                  <c:v>1996.0</c:v>
                </c:pt>
                <c:pt idx="2">
                  <c:v>2000.0</c:v>
                </c:pt>
                <c:pt idx="3">
                  <c:v>2003.0</c:v>
                </c:pt>
                <c:pt idx="4">
                  <c:v>2005.0</c:v>
                </c:pt>
                <c:pt idx="5">
                  <c:v>2007.0</c:v>
                </c:pt>
                <c:pt idx="6">
                  <c:v>2009.0</c:v>
                </c:pt>
                <c:pt idx="7">
                  <c:v>2011.0</c:v>
                </c:pt>
                <c:pt idx="8">
                  <c:v>2013.0</c:v>
                </c:pt>
              </c:numCache>
            </c:numRef>
          </c:cat>
          <c:val>
            <c:numRef>
              <c:f>'Macintosh HD:private:var:folders:8j:m0dkvyxs2pdfc_6bzvjgs43r0000gp:T:com.apple.mail:com.apple.mail:compose:attach:[Tables New PISA 2012 paper 10_14.xlsx]State Matchups'!$B$5:$J$5</c:f>
              <c:numCache>
                <c:formatCode>General</c:formatCode>
                <c:ptCount val="9"/>
                <c:pt idx="0">
                  <c:v>268.97</c:v>
                </c:pt>
                <c:pt idx="1">
                  <c:v>274.88</c:v>
                </c:pt>
                <c:pt idx="2">
                  <c:v>280.57</c:v>
                </c:pt>
                <c:pt idx="3">
                  <c:v>283.62</c:v>
                </c:pt>
                <c:pt idx="4">
                  <c:v>288.34</c:v>
                </c:pt>
                <c:pt idx="5">
                  <c:v>291.73</c:v>
                </c:pt>
                <c:pt idx="6">
                  <c:v>292.79</c:v>
                </c:pt>
                <c:pt idx="7">
                  <c:v>298.73</c:v>
                </c:pt>
                <c:pt idx="8">
                  <c:v>295.63</c:v>
                </c:pt>
              </c:numCache>
            </c:numRef>
          </c:val>
          <c:smooth val="0"/>
        </c:ser>
        <c:ser>
          <c:idx val="2"/>
          <c:order val="2"/>
          <c:tx>
            <c:strRef>
              <c:f>'Macintosh HD:private:var:folders:8j:m0dkvyxs2pdfc_6bzvjgs43r0000gp:T:com.apple.mail:com.apple.mail:compose:attach:[Tables New PISA 2012 paper 10_14.xlsx]State Matchups'!$A$6</c:f>
              <c:strCache>
                <c:ptCount val="1"/>
                <c:pt idx="0">
                  <c:v>California Observed</c:v>
                </c:pt>
              </c:strCache>
            </c:strRef>
          </c:tx>
          <c:spPr>
            <a:ln>
              <a:solidFill>
                <a:srgbClr val="0000FF"/>
              </a:solidFill>
              <a:prstDash val="sysDash"/>
            </a:ln>
          </c:spPr>
          <c:marker>
            <c:symbol val="diamond"/>
            <c:size val="4"/>
            <c:spPr>
              <a:solidFill>
                <a:srgbClr val="0000FF"/>
              </a:solidFill>
              <a:ln>
                <a:solidFill>
                  <a:srgbClr val="0000FF"/>
                </a:solidFill>
              </a:ln>
            </c:spPr>
          </c:marker>
          <c:cat>
            <c:numRef>
              <c:f>'Macintosh HD:private:var:folders:8j:m0dkvyxs2pdfc_6bzvjgs43r0000gp:T:com.apple.mail:com.apple.mail:compose:attach:[Tables New PISA 2012 paper 10_14.xlsx]State Matchups'!$B$3:$J$3</c:f>
              <c:numCache>
                <c:formatCode>General</c:formatCode>
                <c:ptCount val="9"/>
                <c:pt idx="0">
                  <c:v>1992.0</c:v>
                </c:pt>
                <c:pt idx="1">
                  <c:v>1996.0</c:v>
                </c:pt>
                <c:pt idx="2">
                  <c:v>2000.0</c:v>
                </c:pt>
                <c:pt idx="3">
                  <c:v>2003.0</c:v>
                </c:pt>
                <c:pt idx="4">
                  <c:v>2005.0</c:v>
                </c:pt>
                <c:pt idx="5">
                  <c:v>2007.0</c:v>
                </c:pt>
                <c:pt idx="6">
                  <c:v>2009.0</c:v>
                </c:pt>
                <c:pt idx="7">
                  <c:v>2011.0</c:v>
                </c:pt>
                <c:pt idx="8">
                  <c:v>2013.0</c:v>
                </c:pt>
              </c:numCache>
            </c:numRef>
          </c:cat>
          <c:val>
            <c:numRef>
              <c:f>'Macintosh HD:private:var:folders:8j:m0dkvyxs2pdfc_6bzvjgs43r0000gp:T:com.apple.mail:com.apple.mail:compose:attach:[Tables New PISA 2012 paper 10_14.xlsx]State Matchups'!$B$6:$J$6</c:f>
              <c:numCache>
                <c:formatCode>General</c:formatCode>
                <c:ptCount val="9"/>
                <c:pt idx="0">
                  <c:v>261.0</c:v>
                </c:pt>
                <c:pt idx="1">
                  <c:v>263.0</c:v>
                </c:pt>
                <c:pt idx="2">
                  <c:v>262.0</c:v>
                </c:pt>
                <c:pt idx="3">
                  <c:v>267.0</c:v>
                </c:pt>
                <c:pt idx="4">
                  <c:v>269.0</c:v>
                </c:pt>
                <c:pt idx="5">
                  <c:v>270.0</c:v>
                </c:pt>
                <c:pt idx="6">
                  <c:v>270.0</c:v>
                </c:pt>
                <c:pt idx="7">
                  <c:v>273.0</c:v>
                </c:pt>
                <c:pt idx="8">
                  <c:v>276.0</c:v>
                </c:pt>
              </c:numCache>
            </c:numRef>
          </c:val>
          <c:smooth val="0"/>
        </c:ser>
        <c:ser>
          <c:idx val="3"/>
          <c:order val="3"/>
          <c:tx>
            <c:strRef>
              <c:f>'Macintosh HD:private:var:folders:8j:m0dkvyxs2pdfc_6bzvjgs43r0000gp:T:com.apple.mail:com.apple.mail:compose:attach:[Tables New PISA 2012 paper 10_14.xlsx]State Matchups'!$A$7</c:f>
              <c:strCache>
                <c:ptCount val="1"/>
                <c:pt idx="0">
                  <c:v>Texas Observed</c:v>
                </c:pt>
              </c:strCache>
            </c:strRef>
          </c:tx>
          <c:spPr>
            <a:ln>
              <a:solidFill>
                <a:srgbClr val="E42124"/>
              </a:solidFill>
              <a:prstDash val="sysDash"/>
            </a:ln>
          </c:spPr>
          <c:marker>
            <c:symbol val="square"/>
            <c:size val="3"/>
            <c:spPr>
              <a:solidFill>
                <a:srgbClr val="E42124"/>
              </a:solidFill>
              <a:ln>
                <a:solidFill>
                  <a:srgbClr val="E42124"/>
                </a:solidFill>
                <a:prstDash val="sysDash"/>
              </a:ln>
            </c:spPr>
          </c:marker>
          <c:cat>
            <c:numRef>
              <c:f>'Macintosh HD:private:var:folders:8j:m0dkvyxs2pdfc_6bzvjgs43r0000gp:T:com.apple.mail:com.apple.mail:compose:attach:[Tables New PISA 2012 paper 10_14.xlsx]State Matchups'!$B$3:$J$3</c:f>
              <c:numCache>
                <c:formatCode>General</c:formatCode>
                <c:ptCount val="9"/>
                <c:pt idx="0">
                  <c:v>1992.0</c:v>
                </c:pt>
                <c:pt idx="1">
                  <c:v>1996.0</c:v>
                </c:pt>
                <c:pt idx="2">
                  <c:v>2000.0</c:v>
                </c:pt>
                <c:pt idx="3">
                  <c:v>2003.0</c:v>
                </c:pt>
                <c:pt idx="4">
                  <c:v>2005.0</c:v>
                </c:pt>
                <c:pt idx="5">
                  <c:v>2007.0</c:v>
                </c:pt>
                <c:pt idx="6">
                  <c:v>2009.0</c:v>
                </c:pt>
                <c:pt idx="7">
                  <c:v>2011.0</c:v>
                </c:pt>
                <c:pt idx="8">
                  <c:v>2013.0</c:v>
                </c:pt>
              </c:numCache>
            </c:numRef>
          </c:cat>
          <c:val>
            <c:numRef>
              <c:f>'Macintosh HD:private:var:folders:8j:m0dkvyxs2pdfc_6bzvjgs43r0000gp:T:com.apple.mail:com.apple.mail:compose:attach:[Tables New PISA 2012 paper 10_14.xlsx]State Matchups'!$B$7:$J$7</c:f>
              <c:numCache>
                <c:formatCode>General</c:formatCode>
                <c:ptCount val="9"/>
                <c:pt idx="0">
                  <c:v>265.0</c:v>
                </c:pt>
                <c:pt idx="1">
                  <c:v>270.0</c:v>
                </c:pt>
                <c:pt idx="2">
                  <c:v>275.0</c:v>
                </c:pt>
                <c:pt idx="3">
                  <c:v>277.0</c:v>
                </c:pt>
                <c:pt idx="4">
                  <c:v>281.0</c:v>
                </c:pt>
                <c:pt idx="5">
                  <c:v>286.0</c:v>
                </c:pt>
                <c:pt idx="6">
                  <c:v>287.0</c:v>
                </c:pt>
                <c:pt idx="7">
                  <c:v>290.0</c:v>
                </c:pt>
                <c:pt idx="8">
                  <c:v>288.0</c:v>
                </c:pt>
              </c:numCache>
            </c:numRef>
          </c:val>
          <c:smooth val="0"/>
        </c:ser>
        <c:dLbls>
          <c:showLegendKey val="0"/>
          <c:showVal val="0"/>
          <c:showCatName val="0"/>
          <c:showSerName val="0"/>
          <c:showPercent val="0"/>
          <c:showBubbleSize val="0"/>
        </c:dLbls>
        <c:marker val="1"/>
        <c:smooth val="0"/>
        <c:axId val="1206862544"/>
        <c:axId val="1206853792"/>
      </c:lineChart>
      <c:catAx>
        <c:axId val="1206862544"/>
        <c:scaling>
          <c:orientation val="minMax"/>
        </c:scaling>
        <c:delete val="0"/>
        <c:axPos val="b"/>
        <c:numFmt formatCode="General" sourceLinked="1"/>
        <c:majorTickMark val="out"/>
        <c:minorTickMark val="none"/>
        <c:tickLblPos val="nextTo"/>
        <c:crossAx val="1206853792"/>
        <c:crosses val="autoZero"/>
        <c:auto val="1"/>
        <c:lblAlgn val="ctr"/>
        <c:lblOffset val="100"/>
        <c:noMultiLvlLbl val="0"/>
      </c:catAx>
      <c:valAx>
        <c:axId val="1206853792"/>
        <c:scaling>
          <c:orientation val="minMax"/>
          <c:min val="250.0"/>
        </c:scaling>
        <c:delete val="0"/>
        <c:axPos val="l"/>
        <c:majorGridlines/>
        <c:title>
          <c:tx>
            <c:rich>
              <a:bodyPr rot="-5400000" vert="horz"/>
              <a:lstStyle/>
              <a:p>
                <a:pPr>
                  <a:defRPr/>
                </a:pPr>
                <a:r>
                  <a:rPr lang="en-US"/>
                  <a:t>NAEP Math 8th Grade Scores, Adjusted and Observed</a:t>
                </a:r>
              </a:p>
            </c:rich>
          </c:tx>
          <c:layout/>
          <c:overlay val="0"/>
        </c:title>
        <c:numFmt formatCode="0" sourceLinked="0"/>
        <c:majorTickMark val="out"/>
        <c:minorTickMark val="none"/>
        <c:tickLblPos val="nextTo"/>
        <c:crossAx val="1206862544"/>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Sheet1!$D$47</c:f>
              <c:strCache>
                <c:ptCount val="1"/>
                <c:pt idx="0">
                  <c:v>ME &lt;= 4 years primary</c:v>
                </c:pt>
              </c:strCache>
            </c:strRef>
          </c:tx>
          <c:cat>
            <c:numRef>
              <c:f>Sheet1!$E$46:$K$46</c:f>
              <c:numCache>
                <c:formatCode>General</c:formatCode>
                <c:ptCount val="7"/>
                <c:pt idx="0">
                  <c:v>1995.0</c:v>
                </c:pt>
                <c:pt idx="1">
                  <c:v>1997.0</c:v>
                </c:pt>
                <c:pt idx="2">
                  <c:v>1999.0</c:v>
                </c:pt>
                <c:pt idx="3">
                  <c:v>2001.0</c:v>
                </c:pt>
                <c:pt idx="4">
                  <c:v>2003.0</c:v>
                </c:pt>
                <c:pt idx="5">
                  <c:v>2005.0</c:v>
                </c:pt>
                <c:pt idx="6">
                  <c:v>2011.0</c:v>
                </c:pt>
              </c:numCache>
            </c:numRef>
          </c:cat>
          <c:val>
            <c:numRef>
              <c:f>Sheet1!$E$47:$K$47</c:f>
              <c:numCache>
                <c:formatCode>General</c:formatCode>
                <c:ptCount val="7"/>
                <c:pt idx="0">
                  <c:v>244.0</c:v>
                </c:pt>
                <c:pt idx="1">
                  <c:v>233.0</c:v>
                </c:pt>
                <c:pt idx="2">
                  <c:v>223.0</c:v>
                </c:pt>
                <c:pt idx="3">
                  <c:v>227.0</c:v>
                </c:pt>
                <c:pt idx="4">
                  <c:v>224.0</c:v>
                </c:pt>
                <c:pt idx="5">
                  <c:v>224.0</c:v>
                </c:pt>
                <c:pt idx="6">
                  <c:v>224.0</c:v>
                </c:pt>
              </c:numCache>
            </c:numRef>
          </c:val>
          <c:smooth val="0"/>
        </c:ser>
        <c:ser>
          <c:idx val="1"/>
          <c:order val="1"/>
          <c:tx>
            <c:strRef>
              <c:f>Sheet1!$D$48</c:f>
              <c:strCache>
                <c:ptCount val="1"/>
                <c:pt idx="0">
                  <c:v>ME 4 Complete to 8 </c:v>
                </c:pt>
              </c:strCache>
            </c:strRef>
          </c:tx>
          <c:cat>
            <c:numRef>
              <c:f>Sheet1!$E$46:$K$46</c:f>
              <c:numCache>
                <c:formatCode>General</c:formatCode>
                <c:ptCount val="7"/>
                <c:pt idx="0">
                  <c:v>1995.0</c:v>
                </c:pt>
                <c:pt idx="1">
                  <c:v>1997.0</c:v>
                </c:pt>
                <c:pt idx="2">
                  <c:v>1999.0</c:v>
                </c:pt>
                <c:pt idx="3">
                  <c:v>2001.0</c:v>
                </c:pt>
                <c:pt idx="4">
                  <c:v>2003.0</c:v>
                </c:pt>
                <c:pt idx="5">
                  <c:v>2005.0</c:v>
                </c:pt>
                <c:pt idx="6">
                  <c:v>2011.0</c:v>
                </c:pt>
              </c:numCache>
            </c:numRef>
          </c:cat>
          <c:val>
            <c:numRef>
              <c:f>Sheet1!$E$48:$K$48</c:f>
              <c:numCache>
                <c:formatCode>General</c:formatCode>
                <c:ptCount val="7"/>
                <c:pt idx="4">
                  <c:v>230.0</c:v>
                </c:pt>
                <c:pt idx="5">
                  <c:v>230.0</c:v>
                </c:pt>
                <c:pt idx="6">
                  <c:v>239.0</c:v>
                </c:pt>
              </c:numCache>
            </c:numRef>
          </c:val>
          <c:smooth val="0"/>
        </c:ser>
        <c:ser>
          <c:idx val="2"/>
          <c:order val="2"/>
          <c:tx>
            <c:strRef>
              <c:f>Sheet1!$D$49</c:f>
              <c:strCache>
                <c:ptCount val="1"/>
                <c:pt idx="0">
                  <c:v>ME 5-8 complete</c:v>
                </c:pt>
              </c:strCache>
            </c:strRef>
          </c:tx>
          <c:cat>
            <c:numRef>
              <c:f>Sheet1!$E$46:$K$46</c:f>
              <c:numCache>
                <c:formatCode>General</c:formatCode>
                <c:ptCount val="7"/>
                <c:pt idx="0">
                  <c:v>1995.0</c:v>
                </c:pt>
                <c:pt idx="1">
                  <c:v>1997.0</c:v>
                </c:pt>
                <c:pt idx="2">
                  <c:v>1999.0</c:v>
                </c:pt>
                <c:pt idx="3">
                  <c:v>2001.0</c:v>
                </c:pt>
                <c:pt idx="4">
                  <c:v>2003.0</c:v>
                </c:pt>
                <c:pt idx="5">
                  <c:v>2005.0</c:v>
                </c:pt>
                <c:pt idx="6">
                  <c:v>2011.0</c:v>
                </c:pt>
              </c:numCache>
            </c:numRef>
          </c:cat>
          <c:val>
            <c:numRef>
              <c:f>Sheet1!$E$49:$K$49</c:f>
              <c:numCache>
                <c:formatCode>General</c:formatCode>
                <c:ptCount val="7"/>
                <c:pt idx="0">
                  <c:v>255.0</c:v>
                </c:pt>
                <c:pt idx="1">
                  <c:v>247.0</c:v>
                </c:pt>
                <c:pt idx="2">
                  <c:v>230.0</c:v>
                </c:pt>
                <c:pt idx="3">
                  <c:v>231.0</c:v>
                </c:pt>
              </c:numCache>
            </c:numRef>
          </c:val>
          <c:smooth val="0"/>
        </c:ser>
        <c:ser>
          <c:idx val="3"/>
          <c:order val="3"/>
          <c:tx>
            <c:strRef>
              <c:f>Sheet1!$D$50</c:f>
              <c:strCache>
                <c:ptCount val="1"/>
                <c:pt idx="0">
                  <c:v>ME 8 complete to 11</c:v>
                </c:pt>
              </c:strCache>
            </c:strRef>
          </c:tx>
          <c:cat>
            <c:numRef>
              <c:f>Sheet1!$E$46:$K$46</c:f>
              <c:numCache>
                <c:formatCode>General</c:formatCode>
                <c:ptCount val="7"/>
                <c:pt idx="0">
                  <c:v>1995.0</c:v>
                </c:pt>
                <c:pt idx="1">
                  <c:v>1997.0</c:v>
                </c:pt>
                <c:pt idx="2">
                  <c:v>1999.0</c:v>
                </c:pt>
                <c:pt idx="3">
                  <c:v>2001.0</c:v>
                </c:pt>
                <c:pt idx="4">
                  <c:v>2003.0</c:v>
                </c:pt>
                <c:pt idx="5">
                  <c:v>2005.0</c:v>
                </c:pt>
                <c:pt idx="6">
                  <c:v>2011.0</c:v>
                </c:pt>
              </c:numCache>
            </c:numRef>
          </c:cat>
          <c:val>
            <c:numRef>
              <c:f>Sheet1!$E$50:$K$50</c:f>
              <c:numCache>
                <c:formatCode>General</c:formatCode>
                <c:ptCount val="7"/>
                <c:pt idx="4">
                  <c:v>240.0</c:v>
                </c:pt>
                <c:pt idx="5">
                  <c:v>240.0</c:v>
                </c:pt>
                <c:pt idx="6">
                  <c:v>242.0</c:v>
                </c:pt>
              </c:numCache>
            </c:numRef>
          </c:val>
          <c:smooth val="0"/>
        </c:ser>
        <c:ser>
          <c:idx val="4"/>
          <c:order val="4"/>
          <c:tx>
            <c:strRef>
              <c:f>Sheet1!$D$51</c:f>
              <c:strCache>
                <c:ptCount val="1"/>
                <c:pt idx="0">
                  <c:v>ME 9-11 complete</c:v>
                </c:pt>
              </c:strCache>
            </c:strRef>
          </c:tx>
          <c:cat>
            <c:numRef>
              <c:f>Sheet1!$E$46:$K$46</c:f>
              <c:numCache>
                <c:formatCode>General</c:formatCode>
                <c:ptCount val="7"/>
                <c:pt idx="0">
                  <c:v>1995.0</c:v>
                </c:pt>
                <c:pt idx="1">
                  <c:v>1997.0</c:v>
                </c:pt>
                <c:pt idx="2">
                  <c:v>1999.0</c:v>
                </c:pt>
                <c:pt idx="3">
                  <c:v>2001.0</c:v>
                </c:pt>
                <c:pt idx="4">
                  <c:v>2003.0</c:v>
                </c:pt>
                <c:pt idx="5">
                  <c:v>2005.0</c:v>
                </c:pt>
                <c:pt idx="6">
                  <c:v>2011.0</c:v>
                </c:pt>
              </c:numCache>
            </c:numRef>
          </c:cat>
          <c:val>
            <c:numRef>
              <c:f>Sheet1!$E$51:$K$51</c:f>
              <c:numCache>
                <c:formatCode>General</c:formatCode>
                <c:ptCount val="7"/>
                <c:pt idx="0">
                  <c:v>273.0</c:v>
                </c:pt>
                <c:pt idx="1">
                  <c:v>262.0</c:v>
                </c:pt>
                <c:pt idx="2">
                  <c:v>248.0</c:v>
                </c:pt>
                <c:pt idx="3">
                  <c:v>252.0</c:v>
                </c:pt>
              </c:numCache>
            </c:numRef>
          </c:val>
          <c:smooth val="0"/>
        </c:ser>
        <c:ser>
          <c:idx val="5"/>
          <c:order val="5"/>
          <c:tx>
            <c:strRef>
              <c:f>Sheet1!$D$52</c:f>
              <c:strCache>
                <c:ptCount val="1"/>
                <c:pt idx="0">
                  <c:v>ME 11 Complete to some college</c:v>
                </c:pt>
              </c:strCache>
            </c:strRef>
          </c:tx>
          <c:cat>
            <c:numRef>
              <c:f>Sheet1!$E$46:$K$46</c:f>
              <c:numCache>
                <c:formatCode>General</c:formatCode>
                <c:ptCount val="7"/>
                <c:pt idx="0">
                  <c:v>1995.0</c:v>
                </c:pt>
                <c:pt idx="1">
                  <c:v>1997.0</c:v>
                </c:pt>
                <c:pt idx="2">
                  <c:v>1999.0</c:v>
                </c:pt>
                <c:pt idx="3">
                  <c:v>2001.0</c:v>
                </c:pt>
                <c:pt idx="4">
                  <c:v>2003.0</c:v>
                </c:pt>
                <c:pt idx="5">
                  <c:v>2005.0</c:v>
                </c:pt>
                <c:pt idx="6">
                  <c:v>2011.0</c:v>
                </c:pt>
              </c:numCache>
            </c:numRef>
          </c:cat>
          <c:val>
            <c:numRef>
              <c:f>Sheet1!$E$52:$K$52</c:f>
              <c:numCache>
                <c:formatCode>General</c:formatCode>
                <c:ptCount val="7"/>
                <c:pt idx="4">
                  <c:v>253.0</c:v>
                </c:pt>
                <c:pt idx="5">
                  <c:v>249.0</c:v>
                </c:pt>
                <c:pt idx="6">
                  <c:v>256.0</c:v>
                </c:pt>
              </c:numCache>
            </c:numRef>
          </c:val>
          <c:smooth val="0"/>
        </c:ser>
        <c:ser>
          <c:idx val="6"/>
          <c:order val="6"/>
          <c:tx>
            <c:strRef>
              <c:f>Sheet1!$D$53</c:f>
              <c:strCache>
                <c:ptCount val="1"/>
                <c:pt idx="0">
                  <c:v>ME University </c:v>
                </c:pt>
              </c:strCache>
            </c:strRef>
          </c:tx>
          <c:cat>
            <c:numRef>
              <c:f>Sheet1!$E$46:$K$46</c:f>
              <c:numCache>
                <c:formatCode>General</c:formatCode>
                <c:ptCount val="7"/>
                <c:pt idx="0">
                  <c:v>1995.0</c:v>
                </c:pt>
                <c:pt idx="1">
                  <c:v>1997.0</c:v>
                </c:pt>
                <c:pt idx="2">
                  <c:v>1999.0</c:v>
                </c:pt>
                <c:pt idx="3">
                  <c:v>2001.0</c:v>
                </c:pt>
                <c:pt idx="4">
                  <c:v>2003.0</c:v>
                </c:pt>
                <c:pt idx="5">
                  <c:v>2005.0</c:v>
                </c:pt>
                <c:pt idx="6">
                  <c:v>2011.0</c:v>
                </c:pt>
              </c:numCache>
            </c:numRef>
          </c:cat>
          <c:val>
            <c:numRef>
              <c:f>Sheet1!$E$53:$K$53</c:f>
              <c:numCache>
                <c:formatCode>General</c:formatCode>
                <c:ptCount val="7"/>
                <c:pt idx="0">
                  <c:v>287.0</c:v>
                </c:pt>
                <c:pt idx="1">
                  <c:v>282.0</c:v>
                </c:pt>
                <c:pt idx="2">
                  <c:v>263.0</c:v>
                </c:pt>
                <c:pt idx="3">
                  <c:v>275.0</c:v>
                </c:pt>
              </c:numCache>
            </c:numRef>
          </c:val>
          <c:smooth val="0"/>
        </c:ser>
        <c:ser>
          <c:idx val="7"/>
          <c:order val="7"/>
          <c:tx>
            <c:strRef>
              <c:f>Sheet1!$D$54</c:f>
              <c:strCache>
                <c:ptCount val="1"/>
                <c:pt idx="0">
                  <c:v>ME University Complete</c:v>
                </c:pt>
              </c:strCache>
            </c:strRef>
          </c:tx>
          <c:cat>
            <c:numRef>
              <c:f>Sheet1!$E$46:$K$46</c:f>
              <c:numCache>
                <c:formatCode>General</c:formatCode>
                <c:ptCount val="7"/>
                <c:pt idx="0">
                  <c:v>1995.0</c:v>
                </c:pt>
                <c:pt idx="1">
                  <c:v>1997.0</c:v>
                </c:pt>
                <c:pt idx="2">
                  <c:v>1999.0</c:v>
                </c:pt>
                <c:pt idx="3">
                  <c:v>2001.0</c:v>
                </c:pt>
                <c:pt idx="4">
                  <c:v>2003.0</c:v>
                </c:pt>
                <c:pt idx="5">
                  <c:v>2005.0</c:v>
                </c:pt>
                <c:pt idx="6">
                  <c:v>2011.0</c:v>
                </c:pt>
              </c:numCache>
            </c:numRef>
          </c:cat>
          <c:val>
            <c:numRef>
              <c:f>Sheet1!$E$54:$K$54</c:f>
              <c:numCache>
                <c:formatCode>General</c:formatCode>
                <c:ptCount val="7"/>
                <c:pt idx="4">
                  <c:v>271.0</c:v>
                </c:pt>
                <c:pt idx="5">
                  <c:v>267.0</c:v>
                </c:pt>
                <c:pt idx="6">
                  <c:v>270.0</c:v>
                </c:pt>
              </c:numCache>
            </c:numRef>
          </c:val>
          <c:smooth val="0"/>
        </c:ser>
        <c:dLbls>
          <c:showLegendKey val="0"/>
          <c:showVal val="0"/>
          <c:showCatName val="0"/>
          <c:showSerName val="0"/>
          <c:showPercent val="0"/>
          <c:showBubbleSize val="0"/>
        </c:dLbls>
        <c:marker val="1"/>
        <c:smooth val="0"/>
        <c:axId val="1204582240"/>
        <c:axId val="1204585504"/>
      </c:lineChart>
      <c:catAx>
        <c:axId val="1204582240"/>
        <c:scaling>
          <c:orientation val="minMax"/>
        </c:scaling>
        <c:delete val="0"/>
        <c:axPos val="b"/>
        <c:numFmt formatCode="General" sourceLinked="1"/>
        <c:majorTickMark val="out"/>
        <c:minorTickMark val="none"/>
        <c:tickLblPos val="nextTo"/>
        <c:crossAx val="1204585504"/>
        <c:crosses val="autoZero"/>
        <c:auto val="1"/>
        <c:lblAlgn val="ctr"/>
        <c:lblOffset val="100"/>
        <c:noMultiLvlLbl val="0"/>
      </c:catAx>
      <c:valAx>
        <c:axId val="1204585504"/>
        <c:scaling>
          <c:orientation val="minMax"/>
          <c:min val="200.0"/>
        </c:scaling>
        <c:delete val="0"/>
        <c:axPos val="l"/>
        <c:majorGridlines/>
        <c:title>
          <c:tx>
            <c:rich>
              <a:bodyPr rot="-5400000" vert="horz"/>
              <a:lstStyle/>
              <a:p>
                <a:pPr>
                  <a:defRPr/>
                </a:pPr>
                <a:r>
                  <a:rPr lang="en-US"/>
                  <a:t>SAEB</a:t>
                </a:r>
                <a:r>
                  <a:rPr lang="en-US" baseline="0"/>
                  <a:t> Portuguese Scale Score</a:t>
                </a:r>
                <a:endParaRPr lang="en-US"/>
              </a:p>
            </c:rich>
          </c:tx>
          <c:layout/>
          <c:overlay val="0"/>
        </c:title>
        <c:numFmt formatCode="General" sourceLinked="1"/>
        <c:majorTickMark val="out"/>
        <c:minorTickMark val="none"/>
        <c:tickLblPos val="nextTo"/>
        <c:crossAx val="1204582240"/>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'Graphs for Reading'!$K$17</c:f>
              <c:strCache>
                <c:ptCount val="1"/>
                <c:pt idx="0">
                  <c:v>VIC Adjusted</c:v>
                </c:pt>
              </c:strCache>
            </c:strRef>
          </c:tx>
          <c:spPr>
            <a:ln w="41275" cap="rnd">
              <a:solidFill>
                <a:schemeClr val="accent2">
                  <a:lumMod val="75000"/>
                </a:schemeClr>
              </a:solidFill>
              <a:round/>
            </a:ln>
            <a:effectLst/>
          </c:spPr>
          <c:marker>
            <c:symbol val="circle"/>
            <c:size val="5"/>
            <c:spPr>
              <a:solidFill>
                <a:schemeClr val="accent1"/>
              </a:solidFill>
              <a:ln w="9525">
                <a:solidFill>
                  <a:schemeClr val="accent2">
                    <a:lumMod val="75000"/>
                  </a:schemeClr>
                </a:solidFill>
              </a:ln>
              <a:effectLst/>
            </c:spPr>
          </c:marker>
          <c:cat>
            <c:numRef>
              <c:f>'Graphs for Reading'!$L$16:$Q$16</c:f>
              <c:numCache>
                <c:formatCode>General</c:formatCode>
                <c:ptCount val="6"/>
                <c:pt idx="0">
                  <c:v>2000.0</c:v>
                </c:pt>
                <c:pt idx="1">
                  <c:v>2003.0</c:v>
                </c:pt>
                <c:pt idx="2">
                  <c:v>2006.0</c:v>
                </c:pt>
                <c:pt idx="3">
                  <c:v>2009.0</c:v>
                </c:pt>
                <c:pt idx="4">
                  <c:v>2012.0</c:v>
                </c:pt>
                <c:pt idx="5">
                  <c:v>2015.0</c:v>
                </c:pt>
              </c:numCache>
            </c:numRef>
          </c:cat>
          <c:val>
            <c:numRef>
              <c:f>'Graphs for Reading'!$L$17:$Q$17</c:f>
              <c:numCache>
                <c:formatCode>General</c:formatCode>
                <c:ptCount val="6"/>
                <c:pt idx="0">
                  <c:v>520.0599999999994</c:v>
                </c:pt>
                <c:pt idx="1">
                  <c:v>522.89</c:v>
                </c:pt>
                <c:pt idx="2">
                  <c:v>515.1</c:v>
                </c:pt>
                <c:pt idx="3">
                  <c:v>519.2</c:v>
                </c:pt>
                <c:pt idx="4">
                  <c:v>520.57</c:v>
                </c:pt>
                <c:pt idx="5">
                  <c:v>506.52</c:v>
                </c:pt>
              </c:numCache>
            </c:numRef>
          </c:val>
          <c:smooth val="0"/>
        </c:ser>
        <c:ser>
          <c:idx val="1"/>
          <c:order val="1"/>
          <c:tx>
            <c:strRef>
              <c:f>'Graphs for Reading'!$K$18</c:f>
              <c:strCache>
                <c:ptCount val="1"/>
                <c:pt idx="0">
                  <c:v>NSW Adjusted</c:v>
                </c:pt>
              </c:strCache>
            </c:strRef>
          </c:tx>
          <c:spPr>
            <a:ln w="41275" cap="rnd">
              <a:solidFill>
                <a:schemeClr val="accent1"/>
              </a:solidFill>
              <a:round/>
            </a:ln>
            <a:effectLst/>
          </c:spPr>
          <c:marker>
            <c:symbol val="circle"/>
            <c:size val="5"/>
            <c:spPr>
              <a:solidFill>
                <a:schemeClr val="accent2"/>
              </a:solidFill>
              <a:ln w="9525">
                <a:solidFill>
                  <a:schemeClr val="accent1"/>
                </a:solidFill>
              </a:ln>
              <a:effectLst/>
            </c:spPr>
          </c:marker>
          <c:cat>
            <c:numRef>
              <c:f>'Graphs for Reading'!$L$16:$Q$16</c:f>
              <c:numCache>
                <c:formatCode>General</c:formatCode>
                <c:ptCount val="6"/>
                <c:pt idx="0">
                  <c:v>2000.0</c:v>
                </c:pt>
                <c:pt idx="1">
                  <c:v>2003.0</c:v>
                </c:pt>
                <c:pt idx="2">
                  <c:v>2006.0</c:v>
                </c:pt>
                <c:pt idx="3">
                  <c:v>2009.0</c:v>
                </c:pt>
                <c:pt idx="4">
                  <c:v>2012.0</c:v>
                </c:pt>
                <c:pt idx="5">
                  <c:v>2015.0</c:v>
                </c:pt>
              </c:numCache>
            </c:numRef>
          </c:cat>
          <c:val>
            <c:numRef>
              <c:f>'Graphs for Reading'!$L$18:$Q$18</c:f>
              <c:numCache>
                <c:formatCode>General</c:formatCode>
                <c:ptCount val="6"/>
                <c:pt idx="0">
                  <c:v>544.3299999999994</c:v>
                </c:pt>
                <c:pt idx="1">
                  <c:v>530.49</c:v>
                </c:pt>
                <c:pt idx="2">
                  <c:v>519.91</c:v>
                </c:pt>
                <c:pt idx="3">
                  <c:v>516.69</c:v>
                </c:pt>
                <c:pt idx="4">
                  <c:v>516.08</c:v>
                </c:pt>
                <c:pt idx="5" formatCode="0.00">
                  <c:v>503.4785846356638</c:v>
                </c:pt>
              </c:numCache>
            </c:numRef>
          </c:val>
          <c:smooth val="0"/>
        </c:ser>
        <c:ser>
          <c:idx val="2"/>
          <c:order val="2"/>
          <c:tx>
            <c:strRef>
              <c:f>'Graphs for Reading'!$K$19</c:f>
              <c:strCache>
                <c:ptCount val="1"/>
                <c:pt idx="0">
                  <c:v>VIC Reported</c:v>
                </c:pt>
              </c:strCache>
            </c:strRef>
          </c:tx>
          <c:spPr>
            <a:ln w="41275" cap="rnd">
              <a:solidFill>
                <a:schemeClr val="accent2">
                  <a:lumMod val="75000"/>
                </a:schemeClr>
              </a:solidFill>
              <a:prstDash val="sysDash"/>
              <a:round/>
            </a:ln>
            <a:effectLst/>
          </c:spPr>
          <c:marker>
            <c:symbol val="circle"/>
            <c:size val="5"/>
            <c:spPr>
              <a:solidFill>
                <a:schemeClr val="accent3"/>
              </a:solidFill>
              <a:ln w="9525">
                <a:solidFill>
                  <a:schemeClr val="accent2">
                    <a:lumMod val="75000"/>
                  </a:schemeClr>
                </a:solidFill>
              </a:ln>
              <a:effectLst/>
            </c:spPr>
          </c:marker>
          <c:cat>
            <c:numRef>
              <c:f>'Graphs for Reading'!$L$16:$Q$16</c:f>
              <c:numCache>
                <c:formatCode>General</c:formatCode>
                <c:ptCount val="6"/>
                <c:pt idx="0">
                  <c:v>2000.0</c:v>
                </c:pt>
                <c:pt idx="1">
                  <c:v>2003.0</c:v>
                </c:pt>
                <c:pt idx="2">
                  <c:v>2006.0</c:v>
                </c:pt>
                <c:pt idx="3">
                  <c:v>2009.0</c:v>
                </c:pt>
                <c:pt idx="4">
                  <c:v>2012.0</c:v>
                </c:pt>
                <c:pt idx="5">
                  <c:v>2015.0</c:v>
                </c:pt>
              </c:numCache>
            </c:numRef>
          </c:cat>
          <c:val>
            <c:numRef>
              <c:f>'Graphs for Reading'!$L$19:$Q$19</c:f>
              <c:numCache>
                <c:formatCode>#,##0.00</c:formatCode>
                <c:ptCount val="6"/>
                <c:pt idx="0">
                  <c:v>515.9022147090674</c:v>
                </c:pt>
                <c:pt idx="1">
                  <c:v>514.4940248208749</c:v>
                </c:pt>
                <c:pt idx="2">
                  <c:v>504.4954855438556</c:v>
                </c:pt>
                <c:pt idx="3">
                  <c:v>513.3907210428046</c:v>
                </c:pt>
                <c:pt idx="4">
                  <c:v>517.0</c:v>
                </c:pt>
                <c:pt idx="5">
                  <c:v>507.0</c:v>
                </c:pt>
              </c:numCache>
            </c:numRef>
          </c:val>
          <c:smooth val="0"/>
        </c:ser>
        <c:ser>
          <c:idx val="3"/>
          <c:order val="3"/>
          <c:tx>
            <c:strRef>
              <c:f>'Graphs for Reading'!$K$20</c:f>
              <c:strCache>
                <c:ptCount val="1"/>
                <c:pt idx="0">
                  <c:v>NSW Reported</c:v>
                </c:pt>
              </c:strCache>
            </c:strRef>
          </c:tx>
          <c:spPr>
            <a:ln w="41275" cap="rnd">
              <a:solidFill>
                <a:schemeClr val="accent1"/>
              </a:solidFill>
              <a:prstDash val="sysDash"/>
              <a:round/>
            </a:ln>
            <a:effectLst/>
          </c:spPr>
          <c:marker>
            <c:symbol val="circle"/>
            <c:size val="5"/>
            <c:spPr>
              <a:solidFill>
                <a:schemeClr val="accent4"/>
              </a:solidFill>
              <a:ln w="9525">
                <a:solidFill>
                  <a:schemeClr val="accent1"/>
                </a:solidFill>
              </a:ln>
              <a:effectLst/>
            </c:spPr>
          </c:marker>
          <c:dPt>
            <c:idx val="1"/>
            <c:bubble3D val="0"/>
          </c:dPt>
          <c:cat>
            <c:numRef>
              <c:f>'Graphs for Reading'!$L$16:$Q$16</c:f>
              <c:numCache>
                <c:formatCode>General</c:formatCode>
                <c:ptCount val="6"/>
                <c:pt idx="0">
                  <c:v>2000.0</c:v>
                </c:pt>
                <c:pt idx="1">
                  <c:v>2003.0</c:v>
                </c:pt>
                <c:pt idx="2">
                  <c:v>2006.0</c:v>
                </c:pt>
                <c:pt idx="3">
                  <c:v>2009.0</c:v>
                </c:pt>
                <c:pt idx="4">
                  <c:v>2012.0</c:v>
                </c:pt>
                <c:pt idx="5">
                  <c:v>2015.0</c:v>
                </c:pt>
              </c:numCache>
            </c:numRef>
          </c:cat>
          <c:val>
            <c:numRef>
              <c:f>'Graphs for Reading'!$L$20:$Q$20</c:f>
              <c:numCache>
                <c:formatCode>#,##0.00</c:formatCode>
                <c:ptCount val="6"/>
                <c:pt idx="0">
                  <c:v>538.8393607132704</c:v>
                </c:pt>
                <c:pt idx="1">
                  <c:v>530.4779975118061</c:v>
                </c:pt>
                <c:pt idx="2">
                  <c:v>518.6486119644051</c:v>
                </c:pt>
                <c:pt idx="3">
                  <c:v>515.736848378947</c:v>
                </c:pt>
                <c:pt idx="4">
                  <c:v>512.7</c:v>
                </c:pt>
                <c:pt idx="5">
                  <c:v>502.0</c:v>
                </c:pt>
              </c:numCache>
            </c:numRef>
          </c:val>
          <c:smooth val="0"/>
        </c:ser>
        <c:dLbls>
          <c:showLegendKey val="0"/>
          <c:showVal val="0"/>
          <c:showCatName val="0"/>
          <c:showSerName val="0"/>
          <c:showPercent val="0"/>
          <c:showBubbleSize val="0"/>
        </c:dLbls>
        <c:marker val="1"/>
        <c:smooth val="0"/>
        <c:axId val="1327582624"/>
        <c:axId val="1327585616"/>
      </c:lineChart>
      <c:catAx>
        <c:axId val="1327582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327585616"/>
        <c:crosses val="autoZero"/>
        <c:auto val="1"/>
        <c:lblAlgn val="ctr"/>
        <c:lblOffset val="100"/>
        <c:noMultiLvlLbl val="0"/>
      </c:catAx>
      <c:valAx>
        <c:axId val="1327585616"/>
        <c:scaling>
          <c:orientation val="minMax"/>
          <c:min val="49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b="1"/>
                  <a:t>PISA Reported and Adjusted Reading Scale Scores</a:t>
                </a:r>
              </a:p>
            </c:rich>
          </c:tx>
          <c:layout/>
          <c:overlay val="0"/>
          <c:spPr>
            <a:noFill/>
            <a:ln w="25400">
              <a:noFill/>
            </a:ln>
          </c:spPr>
        </c:title>
        <c:numFmt formatCode="General" sourceLinked="1"/>
        <c:majorTickMark val="none"/>
        <c:minorTickMark val="none"/>
        <c:tickLblPos val="nextTo"/>
        <c:spPr>
          <a:ln w="9525">
            <a:noFill/>
          </a:ln>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327582624"/>
        <c:crosses val="autoZero"/>
        <c:crossBetween val="between"/>
      </c:valAx>
      <c:spPr>
        <a:noFill/>
        <a:ln w="25400">
          <a:noFill/>
        </a:ln>
      </c:spPr>
    </c:plotArea>
    <c:legend>
      <c:legendPos val="b"/>
      <c:layout/>
      <c:overlay val="0"/>
      <c:spPr>
        <a:noFill/>
        <a:ln w="25400">
          <a:noFill/>
        </a:ln>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alpha val="71000"/>
        </a:schemeClr>
      </a:solidFill>
      <a:round/>
    </a:ln>
    <a:effectLst/>
  </c:spPr>
  <c:txPr>
    <a:bodyPr/>
    <a:lstStyle/>
    <a:p>
      <a:pPr>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09E99D1-2111-FA49-807B-0E44DD3F5472}" type="datetimeFigureOut">
              <a:rPr lang="en-US" smtClean="0"/>
              <a:t>4/9/18</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B146AE53-E215-D242-B5B8-AE42B35CEE35}"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9E99D1-2111-FA49-807B-0E44DD3F5472}" type="datetimeFigureOut">
              <a:rPr lang="en-US" smtClean="0"/>
              <a:t>4/9/18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6AE53-E215-D242-B5B8-AE42B35CEE35}"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9E99D1-2111-FA49-807B-0E44DD3F5472}" type="datetimeFigureOut">
              <a:rPr lang="en-US" smtClean="0"/>
              <a:t>4/9/18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6AE53-E215-D242-B5B8-AE42B35CEE35}"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9E99D1-2111-FA49-807B-0E44DD3F5472}" type="datetimeFigureOut">
              <a:rPr lang="en-US" smtClean="0"/>
              <a:t>4/9/18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6AE53-E215-D242-B5B8-AE42B35CEE35}"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9E99D1-2111-FA49-807B-0E44DD3F5472}" type="datetimeFigureOut">
              <a:rPr lang="en-US" smtClean="0"/>
              <a:t>4/9/18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6AE53-E215-D242-B5B8-AE42B35CEE35}"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09E99D1-2111-FA49-807B-0E44DD3F5472}" type="datetimeFigureOut">
              <a:rPr lang="en-US" smtClean="0"/>
              <a:t>4/9/18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46AE53-E215-D242-B5B8-AE42B35CEE35}"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09E99D1-2111-FA49-807B-0E44DD3F5472}" type="datetimeFigureOut">
              <a:rPr lang="en-US" smtClean="0"/>
              <a:t>4/9/18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46AE53-E215-D242-B5B8-AE42B35CEE35}"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09E99D1-2111-FA49-807B-0E44DD3F5472}" type="datetimeFigureOut">
              <a:rPr lang="en-US" smtClean="0"/>
              <a:t>4/9/18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46AE53-E215-D242-B5B8-AE42B35CEE35}"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9E99D1-2111-FA49-807B-0E44DD3F5472}" type="datetimeFigureOut">
              <a:rPr lang="en-US" smtClean="0"/>
              <a:t>4/9/18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46AE53-E215-D242-B5B8-AE42B35CEE3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9E99D1-2111-FA49-807B-0E44DD3F5472}" type="datetimeFigureOut">
              <a:rPr lang="en-US" smtClean="0"/>
              <a:t>4/9/18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46AE53-E215-D242-B5B8-AE42B35CEE35}"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A09E99D1-2111-FA49-807B-0E44DD3F5472}" type="datetimeFigureOut">
              <a:rPr lang="en-US" smtClean="0"/>
              <a:t>4/9/18</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B146AE53-E215-D242-B5B8-AE42B35CEE35}"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09E99D1-2111-FA49-807B-0E44DD3F5472}" type="datetimeFigureOut">
              <a:rPr lang="en-US" smtClean="0"/>
              <a:t>4/9/18</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B146AE53-E215-D242-B5B8-AE42B35CEE35}"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70157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3200" b="1" dirty="0" smtClean="0"/>
              <a:t>Using regional differences to </a:t>
            </a:r>
            <a:r>
              <a:rPr lang="en-US" sz="3200" b="1" dirty="0" smtClean="0"/>
              <a:t>Estimate </a:t>
            </a:r>
            <a:r>
              <a:rPr lang="en-US" sz="3200" b="1" dirty="0"/>
              <a:t>The effects of State and mid-level management on educational outcomes</a:t>
            </a:r>
            <a:br>
              <a:rPr lang="en-US" sz="3200" b="1" dirty="0"/>
            </a:br>
            <a:endParaRPr lang="en-US" sz="3200" dirty="0"/>
          </a:p>
        </p:txBody>
      </p:sp>
      <p:sp>
        <p:nvSpPr>
          <p:cNvPr id="3" name="Subtitle 2"/>
          <p:cNvSpPr>
            <a:spLocks noGrp="1"/>
          </p:cNvSpPr>
          <p:nvPr>
            <p:ph type="subTitle" idx="1"/>
          </p:nvPr>
        </p:nvSpPr>
        <p:spPr>
          <a:xfrm>
            <a:off x="2417780" y="3531204"/>
            <a:ext cx="8637072" cy="1707223"/>
          </a:xfrm>
        </p:spPr>
        <p:txBody>
          <a:bodyPr>
            <a:normAutofit/>
          </a:bodyPr>
          <a:lstStyle/>
          <a:p>
            <a:pPr algn="ctr"/>
            <a:r>
              <a:rPr lang="en-US" dirty="0" smtClean="0"/>
              <a:t>Martin </a:t>
            </a:r>
            <a:r>
              <a:rPr lang="en-US" dirty="0" err="1" smtClean="0"/>
              <a:t>Carnoy</a:t>
            </a:r>
            <a:r>
              <a:rPr lang="en-US" dirty="0" smtClean="0"/>
              <a:t>,  Stanford University</a:t>
            </a:r>
          </a:p>
          <a:p>
            <a:pPr algn="ctr"/>
            <a:r>
              <a:rPr lang="en-US" dirty="0" smtClean="0"/>
              <a:t>Higher School of Economics,  April 10, </a:t>
            </a:r>
            <a:r>
              <a:rPr lang="en-US" dirty="0" smtClean="0"/>
              <a:t>2018</a:t>
            </a:r>
            <a:endParaRPr lang="en-US" dirty="0"/>
          </a:p>
        </p:txBody>
      </p:sp>
    </p:spTree>
    <p:extLst>
      <p:ext uri="{BB962C8B-B14F-4D97-AF65-F5344CB8AC3E}">
        <p14:creationId xmlns:p14="http://schemas.microsoft.com/office/powerpoint/2010/main" val="123989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t>The Pisa data by state are not as reliable as in countries with </a:t>
            </a:r>
            <a:r>
              <a:rPr lang="en-US" sz="2400" dirty="0" err="1" smtClean="0"/>
              <a:t>ranDom</a:t>
            </a:r>
            <a:r>
              <a:rPr lang="en-US" sz="2400" dirty="0" smtClean="0"/>
              <a:t> samples in states, but we do have data for the national test—</a:t>
            </a:r>
            <a:r>
              <a:rPr lang="en-US" sz="2400" dirty="0" err="1" smtClean="0"/>
              <a:t>saeb</a:t>
            </a:r>
            <a:r>
              <a:rPr lang="en-US" sz="2400" dirty="0" smtClean="0"/>
              <a:t>—and here are some state </a:t>
            </a:r>
            <a:r>
              <a:rPr lang="en-US" sz="2400" dirty="0" err="1" smtClean="0"/>
              <a:t>compArisons</a:t>
            </a:r>
            <a:endParaRPr lang="en-US" sz="2400"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451579" y="2016125"/>
            <a:ext cx="9292621" cy="3873500"/>
          </a:xfrm>
          <a:prstGeom prst="rect">
            <a:avLst/>
          </a:prstGeom>
        </p:spPr>
      </p:pic>
    </p:spTree>
    <p:extLst>
      <p:ext uri="{BB962C8B-B14F-4D97-AF65-F5344CB8AC3E}">
        <p14:creationId xmlns:p14="http://schemas.microsoft.com/office/powerpoint/2010/main" val="1001883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3601" y="601319"/>
            <a:ext cx="10744200" cy="1049235"/>
          </a:xfrm>
        </p:spPr>
        <p:txBody>
          <a:bodyPr>
            <a:normAutofit/>
          </a:bodyPr>
          <a:lstStyle/>
          <a:p>
            <a:r>
              <a:rPr lang="en-US" dirty="0" smtClean="0"/>
              <a:t>Here are some more states—these are all adjusted for SES and other </a:t>
            </a:r>
            <a:r>
              <a:rPr lang="en-US" smtClean="0"/>
              <a:t>student characteristics</a:t>
            </a:r>
            <a:endParaRPr lang="en-US"/>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2057400" y="2016125"/>
            <a:ext cx="8813799" cy="3952875"/>
          </a:xfrm>
          <a:prstGeom prst="rect">
            <a:avLst/>
          </a:prstGeom>
        </p:spPr>
      </p:pic>
    </p:spTree>
    <p:extLst>
      <p:ext uri="{BB962C8B-B14F-4D97-AF65-F5344CB8AC3E}">
        <p14:creationId xmlns:p14="http://schemas.microsoft.com/office/powerpoint/2010/main" val="1946532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 did a similar analysis of PISA scores in Australia—again controlling  for SES</a:t>
            </a:r>
          </a:p>
        </p:txBody>
      </p:sp>
      <p:graphicFrame>
        <p:nvGraphicFramePr>
          <p:cNvPr id="4" name="Content Placeholder 3"/>
          <p:cNvGraphicFramePr>
            <a:graphicFrameLocks noGrp="1"/>
          </p:cNvGraphicFramePr>
          <p:nvPr>
            <p:ph idx="1"/>
          </p:nvPr>
        </p:nvGraphicFramePr>
        <p:xfrm>
          <a:off x="1450975" y="2016125"/>
          <a:ext cx="9604375" cy="34496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057816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804520"/>
            <a:ext cx="9603275" cy="869298"/>
          </a:xfrm>
        </p:spPr>
        <p:txBody>
          <a:bodyPr>
            <a:normAutofit fontScale="90000"/>
          </a:bodyPr>
          <a:lstStyle/>
          <a:p>
            <a:r>
              <a:rPr lang="en-US" dirty="0" smtClean="0"/>
              <a:t>Sao Paulo: State administrative regions, high value added, 5</a:t>
            </a:r>
            <a:r>
              <a:rPr lang="en-US" baseline="30000" dirty="0" smtClean="0"/>
              <a:t>th</a:t>
            </a:r>
            <a:r>
              <a:rPr lang="en-US" dirty="0" smtClean="0"/>
              <a:t> to 9</a:t>
            </a:r>
            <a:r>
              <a:rPr lang="en-US" baseline="30000" dirty="0" smtClean="0"/>
              <a:t>th</a:t>
            </a:r>
            <a:r>
              <a:rPr lang="en-US" dirty="0" smtClean="0"/>
              <a:t> grade, 2010-2012 cohorts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76086131"/>
              </p:ext>
            </p:extLst>
          </p:nvPr>
        </p:nvGraphicFramePr>
        <p:xfrm>
          <a:off x="1450973" y="1853754"/>
          <a:ext cx="8793407" cy="4084320"/>
        </p:xfrm>
        <a:graphic>
          <a:graphicData uri="http://schemas.openxmlformats.org/drawingml/2006/table">
            <a:tbl>
              <a:tblPr firstRow="1" bandRow="1">
                <a:tableStyleId>{5C22544A-7EE6-4342-B048-85BDC9FD1C3A}</a:tableStyleId>
              </a:tblPr>
              <a:tblGrid>
                <a:gridCol w="2141918"/>
                <a:gridCol w="2198309"/>
                <a:gridCol w="2085526"/>
                <a:gridCol w="2367654"/>
              </a:tblGrid>
              <a:tr h="277869">
                <a:tc gridSpan="2">
                  <a:txBody>
                    <a:bodyPr/>
                    <a:lstStyle/>
                    <a:p>
                      <a:pPr algn="ctr"/>
                      <a:r>
                        <a:rPr lang="en-US" sz="1400" b="1" i="0" dirty="0" smtClean="0">
                          <a:latin typeface="Arial" charset="0"/>
                          <a:ea typeface="Arial" charset="0"/>
                          <a:cs typeface="Arial" charset="0"/>
                        </a:rPr>
                        <a:t>Mathematics</a:t>
                      </a:r>
                      <a:endParaRPr lang="en-US" sz="1400" b="1" i="0" dirty="0">
                        <a:latin typeface="Arial" charset="0"/>
                        <a:ea typeface="Arial" charset="0"/>
                        <a:cs typeface="Arial" charset="0"/>
                      </a:endParaRPr>
                    </a:p>
                  </a:txBody>
                  <a:tcPr/>
                </a:tc>
                <a:tc hMerge="1">
                  <a:txBody>
                    <a:bodyPr/>
                    <a:lstStyle/>
                    <a:p>
                      <a:endParaRPr lang="en-US" sz="1200" b="1" i="0" dirty="0">
                        <a:latin typeface="Arial" charset="0"/>
                        <a:ea typeface="Arial" charset="0"/>
                        <a:cs typeface="Arial" charset="0"/>
                      </a:endParaRPr>
                    </a:p>
                  </a:txBody>
                  <a:tcPr/>
                </a:tc>
                <a:tc gridSpan="2">
                  <a:txBody>
                    <a:bodyPr/>
                    <a:lstStyle/>
                    <a:p>
                      <a:pPr algn="ctr"/>
                      <a:r>
                        <a:rPr lang="en-US" sz="1400" b="1" i="0" dirty="0" smtClean="0">
                          <a:latin typeface="Arial" charset="0"/>
                          <a:ea typeface="Arial" charset="0"/>
                          <a:cs typeface="Arial" charset="0"/>
                        </a:rPr>
                        <a:t>Portuguese</a:t>
                      </a:r>
                      <a:endParaRPr lang="en-US" sz="1400" b="1" i="0" dirty="0">
                        <a:latin typeface="Arial" charset="0"/>
                        <a:ea typeface="Arial" charset="0"/>
                        <a:cs typeface="Arial" charset="0"/>
                      </a:endParaRPr>
                    </a:p>
                  </a:txBody>
                  <a:tcPr/>
                </a:tc>
                <a:tc hMerge="1">
                  <a:txBody>
                    <a:bodyPr/>
                    <a:lstStyle/>
                    <a:p>
                      <a:endParaRPr lang="en-US" sz="1200" b="1" i="0" dirty="0">
                        <a:latin typeface="Arial" charset="0"/>
                        <a:ea typeface="Arial" charset="0"/>
                        <a:cs typeface="Arial" charset="0"/>
                      </a:endParaRPr>
                    </a:p>
                  </a:txBody>
                  <a:tcPr/>
                </a:tc>
              </a:tr>
              <a:tr h="277869">
                <a:tc>
                  <a:txBody>
                    <a:bodyPr/>
                    <a:lstStyle/>
                    <a:p>
                      <a:r>
                        <a:rPr lang="en-US" sz="1400" b="1" i="0" dirty="0" smtClean="0">
                          <a:latin typeface="Arial" charset="0"/>
                          <a:ea typeface="Arial" charset="0"/>
                          <a:cs typeface="Arial" charset="0"/>
                        </a:rPr>
                        <a:t>Sub-region</a:t>
                      </a:r>
                      <a:r>
                        <a:rPr lang="en-US" sz="1400" b="1" i="0" baseline="0" dirty="0" smtClean="0">
                          <a:latin typeface="Arial" charset="0"/>
                          <a:ea typeface="Arial" charset="0"/>
                          <a:cs typeface="Arial" charset="0"/>
                        </a:rPr>
                        <a:t> within the state</a:t>
                      </a:r>
                      <a:endParaRPr lang="en-US" sz="1400" b="1" i="0" dirty="0">
                        <a:latin typeface="Arial" charset="0"/>
                        <a:ea typeface="Arial" charset="0"/>
                        <a:cs typeface="Arial" charset="0"/>
                      </a:endParaRPr>
                    </a:p>
                  </a:txBody>
                  <a:tcPr/>
                </a:tc>
                <a:tc>
                  <a:txBody>
                    <a:bodyPr/>
                    <a:lstStyle/>
                    <a:p>
                      <a:r>
                        <a:rPr lang="en-US" sz="1400" b="1" i="0" dirty="0" smtClean="0">
                          <a:latin typeface="Arial" charset="0"/>
                          <a:ea typeface="Arial" charset="0"/>
                          <a:cs typeface="Arial" charset="0"/>
                        </a:rPr>
                        <a:t>Years that the sub-region</a:t>
                      </a:r>
                      <a:r>
                        <a:rPr lang="en-US" sz="1400" b="1" i="0" baseline="0" dirty="0" smtClean="0">
                          <a:latin typeface="Arial" charset="0"/>
                          <a:ea typeface="Arial" charset="0"/>
                          <a:cs typeface="Arial" charset="0"/>
                        </a:rPr>
                        <a:t> has had high VA</a:t>
                      </a:r>
                      <a:endParaRPr lang="en-US" sz="1400" b="1" i="0" dirty="0">
                        <a:latin typeface="Arial" charset="0"/>
                        <a:ea typeface="Arial" charset="0"/>
                        <a:cs typeface="Arial" charset="0"/>
                      </a:endParaRPr>
                    </a:p>
                  </a:txBody>
                  <a:tcPr/>
                </a:tc>
                <a:tc>
                  <a:txBody>
                    <a:bodyPr/>
                    <a:lstStyle/>
                    <a:p>
                      <a:r>
                        <a:rPr lang="en-US" sz="1400" b="1" i="0" dirty="0" smtClean="0">
                          <a:latin typeface="Arial" charset="0"/>
                          <a:ea typeface="Arial" charset="0"/>
                          <a:cs typeface="Arial" charset="0"/>
                        </a:rPr>
                        <a:t>Sub-region</a:t>
                      </a:r>
                      <a:r>
                        <a:rPr lang="en-US" sz="1400" b="1" i="0" baseline="0" dirty="0" smtClean="0">
                          <a:latin typeface="Arial" charset="0"/>
                          <a:ea typeface="Arial" charset="0"/>
                          <a:cs typeface="Arial" charset="0"/>
                        </a:rPr>
                        <a:t> within the state</a:t>
                      </a:r>
                      <a:endParaRPr lang="en-US" sz="1400" b="1" i="0" dirty="0">
                        <a:latin typeface="Arial" charset="0"/>
                        <a:ea typeface="Arial" charset="0"/>
                        <a:cs typeface="Arial" charset="0"/>
                      </a:endParaRPr>
                    </a:p>
                  </a:txBody>
                  <a:tcPr/>
                </a:tc>
                <a:tc>
                  <a:txBody>
                    <a:bodyPr/>
                    <a:lstStyle/>
                    <a:p>
                      <a:r>
                        <a:rPr lang="en-US" sz="1400" b="1" i="0" dirty="0" smtClean="0">
                          <a:latin typeface="Arial" charset="0"/>
                          <a:ea typeface="Arial" charset="0"/>
                          <a:cs typeface="Arial" charset="0"/>
                        </a:rPr>
                        <a:t>Years that the sub-region</a:t>
                      </a:r>
                      <a:r>
                        <a:rPr lang="en-US" sz="1400" b="1" i="0" baseline="0" dirty="0" smtClean="0">
                          <a:latin typeface="Arial" charset="0"/>
                          <a:ea typeface="Arial" charset="0"/>
                          <a:cs typeface="Arial" charset="0"/>
                        </a:rPr>
                        <a:t> has had high VA</a:t>
                      </a:r>
                      <a:endParaRPr lang="en-US" sz="1400" b="1" i="0" dirty="0">
                        <a:latin typeface="Arial" charset="0"/>
                        <a:ea typeface="Arial" charset="0"/>
                        <a:cs typeface="Arial" charset="0"/>
                      </a:endParaRPr>
                    </a:p>
                  </a:txBody>
                  <a:tcPr/>
                </a:tc>
              </a:tr>
              <a:tr h="277869">
                <a:tc>
                  <a:txBody>
                    <a:bodyPr/>
                    <a:lstStyle/>
                    <a:p>
                      <a:r>
                        <a:rPr lang="en-US" sz="1400" b="1" i="0" dirty="0" err="1" smtClean="0">
                          <a:latin typeface="Arial" charset="0"/>
                          <a:ea typeface="Arial" charset="0"/>
                          <a:cs typeface="Arial" charset="0"/>
                        </a:rPr>
                        <a:t>Taquaritinga</a:t>
                      </a:r>
                      <a:endParaRPr lang="en-US" sz="1400" b="1" i="0" dirty="0">
                        <a:latin typeface="Arial" charset="0"/>
                        <a:ea typeface="Arial" charset="0"/>
                        <a:cs typeface="Arial" charset="0"/>
                      </a:endParaRPr>
                    </a:p>
                  </a:txBody>
                  <a:tcPr/>
                </a:tc>
                <a:tc>
                  <a:txBody>
                    <a:bodyPr/>
                    <a:lstStyle/>
                    <a:p>
                      <a:pPr algn="ctr"/>
                      <a:r>
                        <a:rPr lang="en-US" sz="1400" b="1" i="0" dirty="0" smtClean="0">
                          <a:latin typeface="Arial" charset="0"/>
                          <a:ea typeface="Arial" charset="0"/>
                          <a:cs typeface="Arial" charset="0"/>
                        </a:rPr>
                        <a:t>3</a:t>
                      </a:r>
                      <a:endParaRPr lang="en-US" sz="1400" b="1" i="0" dirty="0">
                        <a:latin typeface="Arial" charset="0"/>
                        <a:ea typeface="Arial" charset="0"/>
                        <a:cs typeface="Arial" charset="0"/>
                      </a:endParaRPr>
                    </a:p>
                  </a:txBody>
                  <a:tcPr/>
                </a:tc>
                <a:tc>
                  <a:txBody>
                    <a:bodyPr/>
                    <a:lstStyle/>
                    <a:p>
                      <a:r>
                        <a:rPr lang="en-US" sz="1400" b="1" i="0" dirty="0" smtClean="0">
                          <a:latin typeface="Arial" charset="0"/>
                          <a:ea typeface="Arial" charset="0"/>
                          <a:cs typeface="Arial" charset="0"/>
                        </a:rPr>
                        <a:t>Sao</a:t>
                      </a:r>
                      <a:r>
                        <a:rPr lang="en-US" sz="1400" b="1" i="0" baseline="0" dirty="0" smtClean="0">
                          <a:latin typeface="Arial" charset="0"/>
                          <a:ea typeface="Arial" charset="0"/>
                          <a:cs typeface="Arial" charset="0"/>
                        </a:rPr>
                        <a:t> Roque</a:t>
                      </a:r>
                      <a:endParaRPr lang="en-US" sz="1400" b="1" i="0" dirty="0">
                        <a:latin typeface="Arial" charset="0"/>
                        <a:ea typeface="Arial" charset="0"/>
                        <a:cs typeface="Arial" charset="0"/>
                      </a:endParaRPr>
                    </a:p>
                  </a:txBody>
                  <a:tcPr/>
                </a:tc>
                <a:tc>
                  <a:txBody>
                    <a:bodyPr/>
                    <a:lstStyle/>
                    <a:p>
                      <a:pPr algn="ctr"/>
                      <a:r>
                        <a:rPr lang="en-US" sz="1400" b="1" i="0" dirty="0" smtClean="0">
                          <a:latin typeface="Arial" charset="0"/>
                          <a:ea typeface="Arial" charset="0"/>
                          <a:cs typeface="Arial" charset="0"/>
                        </a:rPr>
                        <a:t>3</a:t>
                      </a:r>
                      <a:endParaRPr lang="en-US" sz="1400" b="1" i="0" dirty="0">
                        <a:latin typeface="Arial" charset="0"/>
                        <a:ea typeface="Arial" charset="0"/>
                        <a:cs typeface="Arial" charset="0"/>
                      </a:endParaRPr>
                    </a:p>
                  </a:txBody>
                  <a:tcPr/>
                </a:tc>
              </a:tr>
              <a:tr h="277869">
                <a:tc>
                  <a:txBody>
                    <a:bodyPr/>
                    <a:lstStyle/>
                    <a:p>
                      <a:r>
                        <a:rPr lang="en-US" sz="1400" b="1" i="0" dirty="0" smtClean="0">
                          <a:latin typeface="Arial" charset="0"/>
                          <a:ea typeface="Arial" charset="0"/>
                          <a:cs typeface="Arial" charset="0"/>
                        </a:rPr>
                        <a:t>Jose </a:t>
                      </a:r>
                      <a:r>
                        <a:rPr lang="en-US" sz="1400" b="1" i="0" dirty="0" err="1" smtClean="0">
                          <a:latin typeface="Arial" charset="0"/>
                          <a:ea typeface="Arial" charset="0"/>
                          <a:cs typeface="Arial" charset="0"/>
                        </a:rPr>
                        <a:t>Bonifacio</a:t>
                      </a:r>
                      <a:endParaRPr lang="en-US" sz="1400" b="1" i="0" dirty="0">
                        <a:latin typeface="Arial" charset="0"/>
                        <a:ea typeface="Arial" charset="0"/>
                        <a:cs typeface="Arial" charset="0"/>
                      </a:endParaRPr>
                    </a:p>
                  </a:txBody>
                  <a:tcPr/>
                </a:tc>
                <a:tc>
                  <a:txBody>
                    <a:bodyPr/>
                    <a:lstStyle/>
                    <a:p>
                      <a:pPr algn="ctr"/>
                      <a:r>
                        <a:rPr lang="en-US" sz="1400" b="1" i="0" dirty="0" smtClean="0">
                          <a:latin typeface="Arial" charset="0"/>
                          <a:ea typeface="Arial" charset="0"/>
                          <a:cs typeface="Arial" charset="0"/>
                        </a:rPr>
                        <a:t>3</a:t>
                      </a:r>
                      <a:endParaRPr lang="en-US" sz="1400" b="1" i="0" dirty="0">
                        <a:latin typeface="Arial" charset="0"/>
                        <a:ea typeface="Arial" charset="0"/>
                        <a:cs typeface="Arial" charset="0"/>
                      </a:endParaRPr>
                    </a:p>
                  </a:txBody>
                  <a:tcPr/>
                </a:tc>
                <a:tc>
                  <a:txBody>
                    <a:bodyPr/>
                    <a:lstStyle/>
                    <a:p>
                      <a:r>
                        <a:rPr lang="en-US" sz="1400" b="1" i="0" dirty="0" err="1" smtClean="0">
                          <a:latin typeface="Arial" charset="0"/>
                          <a:ea typeface="Arial" charset="0"/>
                          <a:cs typeface="Arial" charset="0"/>
                        </a:rPr>
                        <a:t>Apiai</a:t>
                      </a:r>
                      <a:endParaRPr lang="en-US" sz="1400" b="1" i="0" dirty="0">
                        <a:latin typeface="Arial" charset="0"/>
                        <a:ea typeface="Arial" charset="0"/>
                        <a:cs typeface="Arial" charset="0"/>
                      </a:endParaRPr>
                    </a:p>
                  </a:txBody>
                  <a:tcPr/>
                </a:tc>
                <a:tc>
                  <a:txBody>
                    <a:bodyPr/>
                    <a:lstStyle/>
                    <a:p>
                      <a:pPr algn="ctr"/>
                      <a:r>
                        <a:rPr lang="en-US" sz="1400" b="1" i="0" dirty="0" smtClean="0">
                          <a:latin typeface="Arial" charset="0"/>
                          <a:ea typeface="Arial" charset="0"/>
                          <a:cs typeface="Arial" charset="0"/>
                        </a:rPr>
                        <a:t>3</a:t>
                      </a:r>
                      <a:endParaRPr lang="en-US" sz="1400" b="1" i="0" dirty="0">
                        <a:latin typeface="Arial" charset="0"/>
                        <a:ea typeface="Arial" charset="0"/>
                        <a:cs typeface="Arial" charset="0"/>
                      </a:endParaRPr>
                    </a:p>
                  </a:txBody>
                  <a:tcPr/>
                </a:tc>
              </a:tr>
              <a:tr h="277869">
                <a:tc>
                  <a:txBody>
                    <a:bodyPr/>
                    <a:lstStyle/>
                    <a:p>
                      <a:r>
                        <a:rPr lang="en-US" sz="1400" b="1" i="0" dirty="0" err="1" smtClean="0">
                          <a:latin typeface="Arial" charset="0"/>
                          <a:ea typeface="Arial" charset="0"/>
                          <a:cs typeface="Arial" charset="0"/>
                        </a:rPr>
                        <a:t>Apiai</a:t>
                      </a:r>
                      <a:endParaRPr lang="en-US" sz="1400" b="1" i="0" dirty="0">
                        <a:latin typeface="Arial" charset="0"/>
                        <a:ea typeface="Arial" charset="0"/>
                        <a:cs typeface="Arial" charset="0"/>
                      </a:endParaRPr>
                    </a:p>
                  </a:txBody>
                  <a:tcPr/>
                </a:tc>
                <a:tc>
                  <a:txBody>
                    <a:bodyPr/>
                    <a:lstStyle/>
                    <a:p>
                      <a:pPr algn="ctr"/>
                      <a:r>
                        <a:rPr lang="en-US" sz="1400" b="1" i="0" dirty="0" smtClean="0">
                          <a:latin typeface="Arial" charset="0"/>
                          <a:ea typeface="Arial" charset="0"/>
                          <a:cs typeface="Arial" charset="0"/>
                        </a:rPr>
                        <a:t>3</a:t>
                      </a:r>
                      <a:endParaRPr lang="en-US" sz="1400" b="1" i="0" dirty="0">
                        <a:latin typeface="Arial" charset="0"/>
                        <a:ea typeface="Arial" charset="0"/>
                        <a:cs typeface="Arial"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i="0" dirty="0" err="1" smtClean="0">
                          <a:latin typeface="Arial" charset="0"/>
                          <a:ea typeface="Arial" charset="0"/>
                          <a:cs typeface="Arial" charset="0"/>
                        </a:rPr>
                        <a:t>Taquaritinga</a:t>
                      </a:r>
                      <a:endParaRPr lang="en-US" sz="1400" b="1" i="0" dirty="0" smtClean="0">
                        <a:latin typeface="Arial" charset="0"/>
                        <a:ea typeface="Arial" charset="0"/>
                        <a:cs typeface="Arial" charset="0"/>
                      </a:endParaRPr>
                    </a:p>
                  </a:txBody>
                  <a:tcPr/>
                </a:tc>
                <a:tc>
                  <a:txBody>
                    <a:bodyPr/>
                    <a:lstStyle/>
                    <a:p>
                      <a:pPr algn="ctr"/>
                      <a:r>
                        <a:rPr lang="en-US" sz="1400" b="1" i="0" dirty="0" smtClean="0">
                          <a:latin typeface="Arial" charset="0"/>
                          <a:ea typeface="Arial" charset="0"/>
                          <a:cs typeface="Arial" charset="0"/>
                        </a:rPr>
                        <a:t>3</a:t>
                      </a:r>
                      <a:endParaRPr lang="en-US" sz="1400" b="1" i="0" dirty="0">
                        <a:latin typeface="Arial" charset="0"/>
                        <a:ea typeface="Arial" charset="0"/>
                        <a:cs typeface="Arial" charset="0"/>
                      </a:endParaRPr>
                    </a:p>
                  </a:txBody>
                  <a:tcPr/>
                </a:tc>
              </a:tr>
              <a:tr h="277869">
                <a:tc>
                  <a:txBody>
                    <a:bodyPr/>
                    <a:lstStyle/>
                    <a:p>
                      <a:r>
                        <a:rPr lang="en-US" sz="1400" b="1" i="0" dirty="0" smtClean="0">
                          <a:latin typeface="Arial" charset="0"/>
                          <a:ea typeface="Arial" charset="0"/>
                          <a:cs typeface="Arial" charset="0"/>
                        </a:rPr>
                        <a:t>Sao Roque</a:t>
                      </a:r>
                      <a:endParaRPr lang="en-US" sz="1400" b="1" i="0" dirty="0">
                        <a:latin typeface="Arial" charset="0"/>
                        <a:ea typeface="Arial" charset="0"/>
                        <a:cs typeface="Arial" charset="0"/>
                      </a:endParaRPr>
                    </a:p>
                  </a:txBody>
                  <a:tcPr/>
                </a:tc>
                <a:tc>
                  <a:txBody>
                    <a:bodyPr/>
                    <a:lstStyle/>
                    <a:p>
                      <a:pPr algn="ctr"/>
                      <a:r>
                        <a:rPr lang="en-US" sz="1400" b="1" i="0" dirty="0" smtClean="0">
                          <a:latin typeface="Arial" charset="0"/>
                          <a:ea typeface="Arial" charset="0"/>
                          <a:cs typeface="Arial" charset="0"/>
                        </a:rPr>
                        <a:t>3</a:t>
                      </a:r>
                      <a:endParaRPr lang="en-US" sz="1400" b="1" i="0" dirty="0">
                        <a:latin typeface="Arial" charset="0"/>
                        <a:ea typeface="Arial" charset="0"/>
                        <a:cs typeface="Arial" charset="0"/>
                      </a:endParaRPr>
                    </a:p>
                  </a:txBody>
                  <a:tcPr/>
                </a:tc>
                <a:tc>
                  <a:txBody>
                    <a:bodyPr/>
                    <a:lstStyle/>
                    <a:p>
                      <a:r>
                        <a:rPr lang="en-US" sz="1400" b="1" i="0" dirty="0" err="1" smtClean="0">
                          <a:latin typeface="Arial" charset="0"/>
                          <a:ea typeface="Arial" charset="0"/>
                          <a:cs typeface="Arial" charset="0"/>
                        </a:rPr>
                        <a:t>Itapeva</a:t>
                      </a:r>
                      <a:endParaRPr lang="en-US" sz="1400" b="1" i="0" dirty="0">
                        <a:latin typeface="Arial" charset="0"/>
                        <a:ea typeface="Arial" charset="0"/>
                        <a:cs typeface="Arial" charset="0"/>
                      </a:endParaRPr>
                    </a:p>
                  </a:txBody>
                  <a:tcPr/>
                </a:tc>
                <a:tc>
                  <a:txBody>
                    <a:bodyPr/>
                    <a:lstStyle/>
                    <a:p>
                      <a:pPr algn="ctr"/>
                      <a:r>
                        <a:rPr lang="en-US" sz="1400" b="1" i="0" dirty="0" smtClean="0">
                          <a:latin typeface="Arial" charset="0"/>
                          <a:ea typeface="Arial" charset="0"/>
                          <a:cs typeface="Arial" charset="0"/>
                        </a:rPr>
                        <a:t>2</a:t>
                      </a:r>
                      <a:endParaRPr lang="en-US" sz="1400" b="1" i="0" dirty="0">
                        <a:latin typeface="Arial" charset="0"/>
                        <a:ea typeface="Arial" charset="0"/>
                        <a:cs typeface="Arial" charset="0"/>
                      </a:endParaRPr>
                    </a:p>
                  </a:txBody>
                  <a:tcPr/>
                </a:tc>
              </a:tr>
              <a:tr h="277869">
                <a:tc>
                  <a:txBody>
                    <a:bodyPr/>
                    <a:lstStyle/>
                    <a:p>
                      <a:r>
                        <a:rPr lang="en-US" sz="1400" b="1" i="0" dirty="0" err="1" smtClean="0">
                          <a:latin typeface="Arial" charset="0"/>
                          <a:ea typeface="Arial" charset="0"/>
                          <a:cs typeface="Arial" charset="0"/>
                        </a:rPr>
                        <a:t>Itapeva</a:t>
                      </a:r>
                      <a:endParaRPr lang="en-US" sz="1400" b="1" i="0" dirty="0">
                        <a:latin typeface="Arial" charset="0"/>
                        <a:ea typeface="Arial" charset="0"/>
                        <a:cs typeface="Arial" charset="0"/>
                      </a:endParaRPr>
                    </a:p>
                  </a:txBody>
                  <a:tcPr/>
                </a:tc>
                <a:tc>
                  <a:txBody>
                    <a:bodyPr/>
                    <a:lstStyle/>
                    <a:p>
                      <a:pPr algn="ctr"/>
                      <a:r>
                        <a:rPr lang="en-US" sz="1400" b="1" i="0" dirty="0" smtClean="0">
                          <a:latin typeface="Arial" charset="0"/>
                          <a:ea typeface="Arial" charset="0"/>
                          <a:cs typeface="Arial" charset="0"/>
                        </a:rPr>
                        <a:t>2</a:t>
                      </a:r>
                      <a:endParaRPr lang="en-US" sz="1400" b="1" i="0" dirty="0">
                        <a:latin typeface="Arial" charset="0"/>
                        <a:ea typeface="Arial" charset="0"/>
                        <a:cs typeface="Arial" charset="0"/>
                      </a:endParaRPr>
                    </a:p>
                  </a:txBody>
                  <a:tcPr/>
                </a:tc>
                <a:tc>
                  <a:txBody>
                    <a:bodyPr/>
                    <a:lstStyle/>
                    <a:p>
                      <a:r>
                        <a:rPr lang="en-US" sz="1400" b="1" i="0" dirty="0" smtClean="0">
                          <a:latin typeface="Arial" charset="0"/>
                          <a:ea typeface="Arial" charset="0"/>
                          <a:cs typeface="Arial" charset="0"/>
                        </a:rPr>
                        <a:t>Jose </a:t>
                      </a:r>
                      <a:r>
                        <a:rPr lang="en-US" sz="1400" b="1" i="0" dirty="0" err="1" smtClean="0">
                          <a:latin typeface="Arial" charset="0"/>
                          <a:ea typeface="Arial" charset="0"/>
                          <a:cs typeface="Arial" charset="0"/>
                        </a:rPr>
                        <a:t>Bonifacio</a:t>
                      </a:r>
                      <a:endParaRPr lang="en-US" sz="1400" b="1" i="0" dirty="0">
                        <a:latin typeface="Arial" charset="0"/>
                        <a:ea typeface="Arial" charset="0"/>
                        <a:cs typeface="Arial" charset="0"/>
                      </a:endParaRPr>
                    </a:p>
                  </a:txBody>
                  <a:tcPr/>
                </a:tc>
                <a:tc>
                  <a:txBody>
                    <a:bodyPr/>
                    <a:lstStyle/>
                    <a:p>
                      <a:pPr algn="ctr"/>
                      <a:r>
                        <a:rPr lang="en-US" sz="1400" b="1" i="0" dirty="0" smtClean="0">
                          <a:latin typeface="Arial" charset="0"/>
                          <a:ea typeface="Arial" charset="0"/>
                          <a:cs typeface="Arial" charset="0"/>
                        </a:rPr>
                        <a:t>2</a:t>
                      </a:r>
                      <a:endParaRPr lang="en-US" sz="1400" b="1" i="0" dirty="0">
                        <a:latin typeface="Arial" charset="0"/>
                        <a:ea typeface="Arial" charset="0"/>
                        <a:cs typeface="Arial" charset="0"/>
                      </a:endParaRPr>
                    </a:p>
                  </a:txBody>
                  <a:tcPr/>
                </a:tc>
              </a:tr>
              <a:tr h="277869">
                <a:tc>
                  <a:txBody>
                    <a:bodyPr/>
                    <a:lstStyle/>
                    <a:p>
                      <a:r>
                        <a:rPr lang="en-US" sz="1400" b="0" i="0" dirty="0" err="1" smtClean="0">
                          <a:latin typeface="Arial" charset="0"/>
                          <a:ea typeface="Arial" charset="0"/>
                          <a:cs typeface="Arial" charset="0"/>
                        </a:rPr>
                        <a:t>Registro</a:t>
                      </a:r>
                      <a:endParaRPr lang="en-US" sz="1400" b="0" i="0" dirty="0">
                        <a:latin typeface="Arial" charset="0"/>
                        <a:ea typeface="Arial" charset="0"/>
                        <a:cs typeface="Arial" charset="0"/>
                      </a:endParaRPr>
                    </a:p>
                  </a:txBody>
                  <a:tcPr/>
                </a:tc>
                <a:tc>
                  <a:txBody>
                    <a:bodyPr/>
                    <a:lstStyle/>
                    <a:p>
                      <a:pPr algn="ctr"/>
                      <a:r>
                        <a:rPr lang="en-US" sz="1400" b="1" i="0" dirty="0" smtClean="0">
                          <a:latin typeface="Arial" charset="0"/>
                          <a:ea typeface="Arial" charset="0"/>
                          <a:cs typeface="Arial" charset="0"/>
                        </a:rPr>
                        <a:t>2</a:t>
                      </a:r>
                      <a:endParaRPr lang="en-US" sz="1400" b="1" i="0" dirty="0">
                        <a:latin typeface="Arial" charset="0"/>
                        <a:ea typeface="Arial" charset="0"/>
                        <a:cs typeface="Arial" charset="0"/>
                      </a:endParaRPr>
                    </a:p>
                  </a:txBody>
                  <a:tcPr/>
                </a:tc>
                <a:tc>
                  <a:txBody>
                    <a:bodyPr/>
                    <a:lstStyle/>
                    <a:p>
                      <a:r>
                        <a:rPr lang="en-US" sz="1400" b="0" i="0" dirty="0" err="1" smtClean="0">
                          <a:latin typeface="Arial" charset="0"/>
                          <a:ea typeface="Arial" charset="0"/>
                          <a:cs typeface="Arial" charset="0"/>
                        </a:rPr>
                        <a:t>Catanduva</a:t>
                      </a:r>
                      <a:endParaRPr lang="en-US" sz="1400" b="0" i="0" dirty="0">
                        <a:latin typeface="Arial" charset="0"/>
                        <a:ea typeface="Arial" charset="0"/>
                        <a:cs typeface="Arial" charset="0"/>
                      </a:endParaRPr>
                    </a:p>
                  </a:txBody>
                  <a:tcPr/>
                </a:tc>
                <a:tc>
                  <a:txBody>
                    <a:bodyPr/>
                    <a:lstStyle/>
                    <a:p>
                      <a:pPr algn="ctr"/>
                      <a:r>
                        <a:rPr lang="en-US" sz="1400" b="0" i="0" dirty="0" smtClean="0">
                          <a:latin typeface="Arial" charset="0"/>
                          <a:ea typeface="Arial" charset="0"/>
                          <a:cs typeface="Arial" charset="0"/>
                        </a:rPr>
                        <a:t>2</a:t>
                      </a:r>
                      <a:endParaRPr lang="en-US" sz="1400" b="0" i="0" dirty="0">
                        <a:latin typeface="Arial" charset="0"/>
                        <a:ea typeface="Arial" charset="0"/>
                        <a:cs typeface="Arial" charset="0"/>
                      </a:endParaRPr>
                    </a:p>
                  </a:txBody>
                  <a:tcPr/>
                </a:tc>
              </a:tr>
              <a:tr h="277869">
                <a:tc>
                  <a:txBody>
                    <a:bodyPr/>
                    <a:lstStyle/>
                    <a:p>
                      <a:r>
                        <a:rPr lang="en-US" sz="1400" b="0" i="0" dirty="0" err="1" smtClean="0">
                          <a:latin typeface="Arial" charset="0"/>
                          <a:ea typeface="Arial" charset="0"/>
                          <a:cs typeface="Arial" charset="0"/>
                        </a:rPr>
                        <a:t>Braganca</a:t>
                      </a:r>
                      <a:r>
                        <a:rPr lang="en-US" sz="1400" b="0" i="0" baseline="0" dirty="0" smtClean="0">
                          <a:latin typeface="Arial" charset="0"/>
                          <a:ea typeface="Arial" charset="0"/>
                          <a:cs typeface="Arial" charset="0"/>
                        </a:rPr>
                        <a:t> </a:t>
                      </a:r>
                      <a:r>
                        <a:rPr lang="en-US" sz="1400" b="0" i="0" baseline="0" dirty="0" err="1" smtClean="0">
                          <a:latin typeface="Arial" charset="0"/>
                          <a:ea typeface="Arial" charset="0"/>
                          <a:cs typeface="Arial" charset="0"/>
                        </a:rPr>
                        <a:t>Paulista</a:t>
                      </a:r>
                      <a:endParaRPr lang="en-US" sz="1400" b="0" i="0" dirty="0">
                        <a:latin typeface="Arial" charset="0"/>
                        <a:ea typeface="Arial" charset="0"/>
                        <a:cs typeface="Arial" charset="0"/>
                      </a:endParaRPr>
                    </a:p>
                  </a:txBody>
                  <a:tcPr/>
                </a:tc>
                <a:tc>
                  <a:txBody>
                    <a:bodyPr/>
                    <a:lstStyle/>
                    <a:p>
                      <a:pPr algn="ctr"/>
                      <a:r>
                        <a:rPr lang="en-US" sz="1400" b="0" i="0" dirty="0" smtClean="0">
                          <a:latin typeface="Arial" charset="0"/>
                          <a:ea typeface="Arial" charset="0"/>
                          <a:cs typeface="Arial" charset="0"/>
                        </a:rPr>
                        <a:t>2</a:t>
                      </a:r>
                      <a:endParaRPr lang="en-US" sz="1400" b="0" i="0" dirty="0">
                        <a:latin typeface="Arial" charset="0"/>
                        <a:ea typeface="Arial" charset="0"/>
                        <a:cs typeface="Arial" charset="0"/>
                      </a:endParaRPr>
                    </a:p>
                  </a:txBody>
                  <a:tcPr/>
                </a:tc>
                <a:tc>
                  <a:txBody>
                    <a:bodyPr/>
                    <a:lstStyle/>
                    <a:p>
                      <a:r>
                        <a:rPr lang="en-US" sz="1400" b="0" i="0" dirty="0" err="1" smtClean="0">
                          <a:latin typeface="Arial" charset="0"/>
                          <a:ea typeface="Arial" charset="0"/>
                          <a:cs typeface="Arial" charset="0"/>
                        </a:rPr>
                        <a:t>Angradina</a:t>
                      </a:r>
                      <a:endParaRPr lang="en-US" sz="1400" b="0" i="0" dirty="0">
                        <a:latin typeface="Arial" charset="0"/>
                        <a:ea typeface="Arial" charset="0"/>
                        <a:cs typeface="Arial" charset="0"/>
                      </a:endParaRPr>
                    </a:p>
                  </a:txBody>
                  <a:tcPr/>
                </a:tc>
                <a:tc>
                  <a:txBody>
                    <a:bodyPr/>
                    <a:lstStyle/>
                    <a:p>
                      <a:pPr algn="ctr"/>
                      <a:r>
                        <a:rPr lang="en-US" sz="1400" b="0" i="0" dirty="0" smtClean="0">
                          <a:latin typeface="Arial" charset="0"/>
                          <a:ea typeface="Arial" charset="0"/>
                          <a:cs typeface="Arial" charset="0"/>
                        </a:rPr>
                        <a:t>2</a:t>
                      </a:r>
                      <a:endParaRPr lang="en-US" sz="1400" b="0" i="0" dirty="0">
                        <a:latin typeface="Arial" charset="0"/>
                        <a:ea typeface="Arial" charset="0"/>
                        <a:cs typeface="Arial" charset="0"/>
                      </a:endParaRPr>
                    </a:p>
                  </a:txBody>
                  <a:tcPr/>
                </a:tc>
              </a:tr>
              <a:tr h="277869">
                <a:tc>
                  <a:txBody>
                    <a:bodyPr/>
                    <a:lstStyle/>
                    <a:p>
                      <a:r>
                        <a:rPr lang="en-US" sz="1400" b="0" i="0" dirty="0" err="1" smtClean="0">
                          <a:latin typeface="Arial" charset="0"/>
                          <a:ea typeface="Arial" charset="0"/>
                          <a:cs typeface="Arial" charset="0"/>
                        </a:rPr>
                        <a:t>Votuporanga</a:t>
                      </a:r>
                      <a:endParaRPr lang="en-US" sz="1400" b="0" i="0" dirty="0">
                        <a:latin typeface="Arial" charset="0"/>
                        <a:ea typeface="Arial" charset="0"/>
                        <a:cs typeface="Arial" charset="0"/>
                      </a:endParaRPr>
                    </a:p>
                  </a:txBody>
                  <a:tcPr/>
                </a:tc>
                <a:tc>
                  <a:txBody>
                    <a:bodyPr/>
                    <a:lstStyle/>
                    <a:p>
                      <a:pPr algn="ctr"/>
                      <a:r>
                        <a:rPr lang="en-US" sz="1400" b="0" i="0" dirty="0" smtClean="0">
                          <a:latin typeface="Arial" charset="0"/>
                          <a:ea typeface="Arial" charset="0"/>
                          <a:cs typeface="Arial" charset="0"/>
                        </a:rPr>
                        <a:t>2</a:t>
                      </a:r>
                      <a:endParaRPr lang="en-US" sz="1400" b="0" i="0" dirty="0">
                        <a:latin typeface="Arial" charset="0"/>
                        <a:ea typeface="Arial" charset="0"/>
                        <a:cs typeface="Arial" charset="0"/>
                      </a:endParaRPr>
                    </a:p>
                  </a:txBody>
                  <a:tcPr/>
                </a:tc>
                <a:tc>
                  <a:txBody>
                    <a:bodyPr/>
                    <a:lstStyle/>
                    <a:p>
                      <a:r>
                        <a:rPr lang="en-US" sz="1400" b="0" i="0" dirty="0" err="1" smtClean="0">
                          <a:latin typeface="Arial" charset="0"/>
                          <a:ea typeface="Arial" charset="0"/>
                          <a:cs typeface="Arial" charset="0"/>
                        </a:rPr>
                        <a:t>Caraguatatuba</a:t>
                      </a:r>
                      <a:endParaRPr lang="en-US" sz="1400" b="0" i="0" dirty="0">
                        <a:latin typeface="Arial" charset="0"/>
                        <a:ea typeface="Arial" charset="0"/>
                        <a:cs typeface="Arial" charset="0"/>
                      </a:endParaRPr>
                    </a:p>
                  </a:txBody>
                  <a:tcPr/>
                </a:tc>
                <a:tc>
                  <a:txBody>
                    <a:bodyPr/>
                    <a:lstStyle/>
                    <a:p>
                      <a:pPr algn="ctr"/>
                      <a:r>
                        <a:rPr lang="en-US" sz="1400" b="0" i="0" dirty="0" smtClean="0">
                          <a:latin typeface="Arial" charset="0"/>
                          <a:ea typeface="Arial" charset="0"/>
                          <a:cs typeface="Arial" charset="0"/>
                        </a:rPr>
                        <a:t>2</a:t>
                      </a:r>
                      <a:endParaRPr lang="en-US" sz="1400" b="0" i="0" dirty="0">
                        <a:latin typeface="Arial" charset="0"/>
                        <a:ea typeface="Arial" charset="0"/>
                        <a:cs typeface="Arial" charset="0"/>
                      </a:endParaRPr>
                    </a:p>
                  </a:txBody>
                  <a:tcPr/>
                </a:tc>
              </a:tr>
              <a:tr h="277869">
                <a:tc>
                  <a:txBody>
                    <a:bodyPr/>
                    <a:lstStyle/>
                    <a:p>
                      <a:r>
                        <a:rPr lang="en-US" sz="1400" b="0" i="0" dirty="0" err="1" smtClean="0">
                          <a:latin typeface="Arial" charset="0"/>
                          <a:ea typeface="Arial" charset="0"/>
                          <a:cs typeface="Arial" charset="0"/>
                        </a:rPr>
                        <a:t>Mirante</a:t>
                      </a:r>
                      <a:r>
                        <a:rPr lang="en-US" sz="1400" b="0" i="0" dirty="0" smtClean="0">
                          <a:latin typeface="Arial" charset="0"/>
                          <a:ea typeface="Arial" charset="0"/>
                          <a:cs typeface="Arial" charset="0"/>
                        </a:rPr>
                        <a:t> do </a:t>
                      </a:r>
                      <a:r>
                        <a:rPr lang="en-US" sz="1400" b="0" i="0" dirty="0" err="1" smtClean="0">
                          <a:latin typeface="Arial" charset="0"/>
                          <a:ea typeface="Arial" charset="0"/>
                          <a:cs typeface="Arial" charset="0"/>
                        </a:rPr>
                        <a:t>Paranapanema</a:t>
                      </a:r>
                      <a:endParaRPr lang="en-US" sz="1400" b="0" i="0" dirty="0">
                        <a:latin typeface="Arial" charset="0"/>
                        <a:ea typeface="Arial" charset="0"/>
                        <a:cs typeface="Arial" charset="0"/>
                      </a:endParaRPr>
                    </a:p>
                  </a:txBody>
                  <a:tcPr/>
                </a:tc>
                <a:tc>
                  <a:txBody>
                    <a:bodyPr/>
                    <a:lstStyle/>
                    <a:p>
                      <a:pPr algn="ctr"/>
                      <a:r>
                        <a:rPr lang="en-US" sz="1400" b="0" i="0" dirty="0" smtClean="0">
                          <a:latin typeface="Arial" charset="0"/>
                          <a:ea typeface="Arial" charset="0"/>
                          <a:cs typeface="Arial" charset="0"/>
                        </a:rPr>
                        <a:t>2</a:t>
                      </a:r>
                      <a:endParaRPr lang="en-US" sz="1400" b="0" i="0" dirty="0">
                        <a:latin typeface="Arial" charset="0"/>
                        <a:ea typeface="Arial" charset="0"/>
                        <a:cs typeface="Arial" charset="0"/>
                      </a:endParaRPr>
                    </a:p>
                  </a:txBody>
                  <a:tcPr/>
                </a:tc>
                <a:tc>
                  <a:txBody>
                    <a:bodyPr/>
                    <a:lstStyle/>
                    <a:p>
                      <a:endParaRPr lang="en-US" sz="1400" b="1" i="0" dirty="0">
                        <a:latin typeface="Arial" charset="0"/>
                        <a:ea typeface="Arial" charset="0"/>
                        <a:cs typeface="Arial" charset="0"/>
                      </a:endParaRPr>
                    </a:p>
                  </a:txBody>
                  <a:tcPr/>
                </a:tc>
                <a:tc>
                  <a:txBody>
                    <a:bodyPr/>
                    <a:lstStyle/>
                    <a:p>
                      <a:endParaRPr lang="en-US" sz="1400" b="1" i="0" dirty="0">
                        <a:latin typeface="Arial" charset="0"/>
                        <a:ea typeface="Arial" charset="0"/>
                        <a:cs typeface="Arial" charset="0"/>
                      </a:endParaRPr>
                    </a:p>
                  </a:txBody>
                  <a:tcPr/>
                </a:tc>
              </a:tr>
              <a:tr h="277869">
                <a:tc>
                  <a:txBody>
                    <a:bodyPr/>
                    <a:lstStyle/>
                    <a:p>
                      <a:r>
                        <a:rPr lang="en-US" sz="1400" b="0" i="0" dirty="0" err="1" smtClean="0">
                          <a:latin typeface="Arial" charset="0"/>
                          <a:ea typeface="Arial" charset="0"/>
                          <a:cs typeface="Arial" charset="0"/>
                        </a:rPr>
                        <a:t>Piraju</a:t>
                      </a:r>
                      <a:endParaRPr lang="en-US" sz="1400" b="0" i="0" dirty="0">
                        <a:latin typeface="Arial" charset="0"/>
                        <a:ea typeface="Arial" charset="0"/>
                        <a:cs typeface="Arial" charset="0"/>
                      </a:endParaRPr>
                    </a:p>
                  </a:txBody>
                  <a:tcPr/>
                </a:tc>
                <a:tc>
                  <a:txBody>
                    <a:bodyPr/>
                    <a:lstStyle/>
                    <a:p>
                      <a:pPr algn="ctr"/>
                      <a:r>
                        <a:rPr lang="en-US" sz="1400" b="0" i="0" dirty="0" smtClean="0">
                          <a:latin typeface="Arial" charset="0"/>
                          <a:ea typeface="Arial" charset="0"/>
                          <a:cs typeface="Arial" charset="0"/>
                        </a:rPr>
                        <a:t>2</a:t>
                      </a:r>
                      <a:endParaRPr lang="en-US" sz="1400" b="0" i="0" dirty="0">
                        <a:latin typeface="Arial" charset="0"/>
                        <a:ea typeface="Arial" charset="0"/>
                        <a:cs typeface="Arial" charset="0"/>
                      </a:endParaRPr>
                    </a:p>
                  </a:txBody>
                  <a:tcPr/>
                </a:tc>
                <a:tc>
                  <a:txBody>
                    <a:bodyPr/>
                    <a:lstStyle/>
                    <a:p>
                      <a:endParaRPr lang="en-US" sz="1400" b="1" i="0" dirty="0">
                        <a:latin typeface="Arial" charset="0"/>
                        <a:ea typeface="Arial" charset="0"/>
                        <a:cs typeface="Arial" charset="0"/>
                      </a:endParaRPr>
                    </a:p>
                  </a:txBody>
                  <a:tcPr/>
                </a:tc>
                <a:tc>
                  <a:txBody>
                    <a:bodyPr/>
                    <a:lstStyle/>
                    <a:p>
                      <a:endParaRPr lang="en-US" sz="1400" b="1" i="0" dirty="0">
                        <a:latin typeface="Arial" charset="0"/>
                        <a:ea typeface="Arial" charset="0"/>
                        <a:cs typeface="Arial" charset="0"/>
                      </a:endParaRPr>
                    </a:p>
                  </a:txBody>
                  <a:tcPr/>
                </a:tc>
              </a:tr>
            </a:tbl>
          </a:graphicData>
        </a:graphic>
      </p:graphicFrame>
    </p:spTree>
    <p:extLst>
      <p:ext uri="{BB962C8B-B14F-4D97-AF65-F5344CB8AC3E}">
        <p14:creationId xmlns:p14="http://schemas.microsoft.com/office/powerpoint/2010/main" val="2017844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Sao Paulo: State administrative regions, </a:t>
            </a:r>
            <a:r>
              <a:rPr lang="en-US" dirty="0" smtClean="0"/>
              <a:t>low value </a:t>
            </a:r>
            <a:r>
              <a:rPr lang="en-US" dirty="0"/>
              <a:t>added, 5</a:t>
            </a:r>
            <a:r>
              <a:rPr lang="en-US" baseline="30000" dirty="0"/>
              <a:t>th</a:t>
            </a:r>
            <a:r>
              <a:rPr lang="en-US" dirty="0"/>
              <a:t> to 9</a:t>
            </a:r>
            <a:r>
              <a:rPr lang="en-US" baseline="30000" dirty="0"/>
              <a:t>th</a:t>
            </a:r>
            <a:r>
              <a:rPr lang="en-US" dirty="0"/>
              <a:t> grade, 2010-2012 cohorts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69009493"/>
              </p:ext>
            </p:extLst>
          </p:nvPr>
        </p:nvGraphicFramePr>
        <p:xfrm>
          <a:off x="1450975" y="1853755"/>
          <a:ext cx="9604376" cy="4001853"/>
        </p:xfrm>
        <a:graphic>
          <a:graphicData uri="http://schemas.openxmlformats.org/drawingml/2006/table">
            <a:tbl>
              <a:tblPr firstRow="1" bandRow="1">
                <a:tableStyleId>{5C22544A-7EE6-4342-B048-85BDC9FD1C3A}</a:tableStyleId>
              </a:tblPr>
              <a:tblGrid>
                <a:gridCol w="2401094"/>
                <a:gridCol w="2401094"/>
                <a:gridCol w="2401094"/>
                <a:gridCol w="2401094"/>
              </a:tblGrid>
              <a:tr h="387077">
                <a:tc gridSpan="2">
                  <a:txBody>
                    <a:bodyPr/>
                    <a:lstStyle/>
                    <a:p>
                      <a:pPr algn="ctr"/>
                      <a:r>
                        <a:rPr lang="en-US" sz="1400" b="1" i="0" dirty="0" smtClean="0">
                          <a:latin typeface="Arial" charset="0"/>
                          <a:ea typeface="Arial" charset="0"/>
                          <a:cs typeface="Arial" charset="0"/>
                        </a:rPr>
                        <a:t>Mathematics</a:t>
                      </a:r>
                      <a:endParaRPr lang="en-US" sz="1400" b="1" i="0" dirty="0">
                        <a:latin typeface="Arial" charset="0"/>
                        <a:ea typeface="Arial" charset="0"/>
                        <a:cs typeface="Arial" charset="0"/>
                      </a:endParaRPr>
                    </a:p>
                  </a:txBody>
                  <a:tcPr/>
                </a:tc>
                <a:tc hMerge="1">
                  <a:txBody>
                    <a:bodyPr/>
                    <a:lstStyle/>
                    <a:p>
                      <a:endParaRPr lang="en-US" sz="1200" b="1" i="0" dirty="0">
                        <a:latin typeface="Arial" charset="0"/>
                        <a:ea typeface="Arial" charset="0"/>
                        <a:cs typeface="Arial" charset="0"/>
                      </a:endParaRPr>
                    </a:p>
                  </a:txBody>
                  <a:tcPr/>
                </a:tc>
                <a:tc gridSpan="2">
                  <a:txBody>
                    <a:bodyPr/>
                    <a:lstStyle/>
                    <a:p>
                      <a:pPr algn="ctr"/>
                      <a:r>
                        <a:rPr lang="en-US" sz="1400" b="1" i="0" dirty="0" smtClean="0">
                          <a:latin typeface="Arial" charset="0"/>
                          <a:ea typeface="Arial" charset="0"/>
                          <a:cs typeface="Arial" charset="0"/>
                        </a:rPr>
                        <a:t>Portuguese</a:t>
                      </a:r>
                      <a:endParaRPr lang="en-US" sz="1400" b="1" i="0" dirty="0">
                        <a:latin typeface="Arial" charset="0"/>
                        <a:ea typeface="Arial" charset="0"/>
                        <a:cs typeface="Arial" charset="0"/>
                      </a:endParaRPr>
                    </a:p>
                  </a:txBody>
                  <a:tcPr/>
                </a:tc>
                <a:tc hMerge="1">
                  <a:txBody>
                    <a:bodyPr/>
                    <a:lstStyle/>
                    <a:p>
                      <a:endParaRPr lang="en-US" sz="1200" b="1" i="0" dirty="0">
                        <a:latin typeface="Arial" charset="0"/>
                        <a:ea typeface="Arial" charset="0"/>
                        <a:cs typeface="Arial" charset="0"/>
                      </a:endParaRPr>
                    </a:p>
                  </a:txBody>
                  <a:tcPr/>
                </a:tc>
              </a:tr>
              <a:tr h="387077">
                <a:tc>
                  <a:txBody>
                    <a:bodyPr/>
                    <a:lstStyle/>
                    <a:p>
                      <a:r>
                        <a:rPr lang="en-US" sz="1400" b="1" i="0" dirty="0" smtClean="0">
                          <a:latin typeface="Arial" charset="0"/>
                          <a:ea typeface="Arial" charset="0"/>
                          <a:cs typeface="Arial" charset="0"/>
                        </a:rPr>
                        <a:t>Sub-region</a:t>
                      </a:r>
                      <a:r>
                        <a:rPr lang="en-US" sz="1400" b="1" i="0" baseline="0" dirty="0" smtClean="0">
                          <a:latin typeface="Arial" charset="0"/>
                          <a:ea typeface="Arial" charset="0"/>
                          <a:cs typeface="Arial" charset="0"/>
                        </a:rPr>
                        <a:t> within the state</a:t>
                      </a:r>
                      <a:endParaRPr lang="en-US" sz="1400" b="1" i="0" dirty="0">
                        <a:latin typeface="Arial" charset="0"/>
                        <a:ea typeface="Arial" charset="0"/>
                        <a:cs typeface="Arial" charset="0"/>
                      </a:endParaRPr>
                    </a:p>
                  </a:txBody>
                  <a:tcPr/>
                </a:tc>
                <a:tc>
                  <a:txBody>
                    <a:bodyPr/>
                    <a:lstStyle/>
                    <a:p>
                      <a:r>
                        <a:rPr lang="en-US" sz="1400" b="1" i="0" dirty="0" smtClean="0">
                          <a:latin typeface="Arial" charset="0"/>
                          <a:ea typeface="Arial" charset="0"/>
                          <a:cs typeface="Arial" charset="0"/>
                        </a:rPr>
                        <a:t>Years that the sub-region</a:t>
                      </a:r>
                      <a:r>
                        <a:rPr lang="en-US" sz="1400" b="1" i="0" baseline="0" dirty="0" smtClean="0">
                          <a:latin typeface="Arial" charset="0"/>
                          <a:ea typeface="Arial" charset="0"/>
                          <a:cs typeface="Arial" charset="0"/>
                        </a:rPr>
                        <a:t> has had high VA</a:t>
                      </a:r>
                      <a:endParaRPr lang="en-US" sz="1400" b="1" i="0" dirty="0">
                        <a:latin typeface="Arial" charset="0"/>
                        <a:ea typeface="Arial" charset="0"/>
                        <a:cs typeface="Arial" charset="0"/>
                      </a:endParaRPr>
                    </a:p>
                  </a:txBody>
                  <a:tcPr/>
                </a:tc>
                <a:tc>
                  <a:txBody>
                    <a:bodyPr/>
                    <a:lstStyle/>
                    <a:p>
                      <a:r>
                        <a:rPr lang="en-US" sz="1400" b="1" i="0" dirty="0" smtClean="0">
                          <a:latin typeface="Arial" charset="0"/>
                          <a:ea typeface="Arial" charset="0"/>
                          <a:cs typeface="Arial" charset="0"/>
                        </a:rPr>
                        <a:t>Sub-region</a:t>
                      </a:r>
                      <a:r>
                        <a:rPr lang="en-US" sz="1400" b="1" i="0" baseline="0" dirty="0" smtClean="0">
                          <a:latin typeface="Arial" charset="0"/>
                          <a:ea typeface="Arial" charset="0"/>
                          <a:cs typeface="Arial" charset="0"/>
                        </a:rPr>
                        <a:t> within the state</a:t>
                      </a:r>
                      <a:endParaRPr lang="en-US" sz="1400" b="1" i="0" dirty="0">
                        <a:latin typeface="Arial" charset="0"/>
                        <a:ea typeface="Arial" charset="0"/>
                        <a:cs typeface="Arial" charset="0"/>
                      </a:endParaRPr>
                    </a:p>
                  </a:txBody>
                  <a:tcPr/>
                </a:tc>
                <a:tc>
                  <a:txBody>
                    <a:bodyPr/>
                    <a:lstStyle/>
                    <a:p>
                      <a:r>
                        <a:rPr lang="en-US" sz="1400" b="1" i="0" dirty="0" smtClean="0">
                          <a:latin typeface="Arial" charset="0"/>
                          <a:ea typeface="Arial" charset="0"/>
                          <a:cs typeface="Arial" charset="0"/>
                        </a:rPr>
                        <a:t>Years that the sub-region</a:t>
                      </a:r>
                      <a:r>
                        <a:rPr lang="en-US" sz="1400" b="1" i="0" baseline="0" dirty="0" smtClean="0">
                          <a:latin typeface="Arial" charset="0"/>
                          <a:ea typeface="Arial" charset="0"/>
                          <a:cs typeface="Arial" charset="0"/>
                        </a:rPr>
                        <a:t> has had high VA</a:t>
                      </a:r>
                      <a:endParaRPr lang="en-US" sz="1400" b="1" i="0" dirty="0">
                        <a:latin typeface="Arial" charset="0"/>
                        <a:ea typeface="Arial" charset="0"/>
                        <a:cs typeface="Arial" charset="0"/>
                      </a:endParaRPr>
                    </a:p>
                  </a:txBody>
                  <a:tcPr/>
                </a:tc>
              </a:tr>
              <a:tr h="387077">
                <a:tc>
                  <a:txBody>
                    <a:bodyPr/>
                    <a:lstStyle/>
                    <a:p>
                      <a:r>
                        <a:rPr lang="en-US" sz="1400" b="0" i="0" dirty="0" smtClean="0">
                          <a:latin typeface="Arial" charset="0"/>
                          <a:ea typeface="Arial" charset="0"/>
                          <a:cs typeface="Arial" charset="0"/>
                        </a:rPr>
                        <a:t>Osasco</a:t>
                      </a:r>
                      <a:endParaRPr lang="en-US" sz="1400" b="0" i="0" dirty="0">
                        <a:latin typeface="Arial" charset="0"/>
                        <a:ea typeface="Arial" charset="0"/>
                        <a:cs typeface="Arial" charset="0"/>
                      </a:endParaRPr>
                    </a:p>
                  </a:txBody>
                  <a:tcPr/>
                </a:tc>
                <a:tc>
                  <a:txBody>
                    <a:bodyPr/>
                    <a:lstStyle/>
                    <a:p>
                      <a:pPr algn="ctr"/>
                      <a:r>
                        <a:rPr lang="en-US" sz="1400" b="0" i="0" dirty="0" smtClean="0">
                          <a:latin typeface="Arial" charset="0"/>
                          <a:ea typeface="Arial" charset="0"/>
                          <a:cs typeface="Arial" charset="0"/>
                        </a:rPr>
                        <a:t>3</a:t>
                      </a:r>
                      <a:endParaRPr lang="en-US" sz="1400" b="0" i="0" dirty="0">
                        <a:latin typeface="Arial" charset="0"/>
                        <a:ea typeface="Arial" charset="0"/>
                        <a:cs typeface="Arial" charset="0"/>
                      </a:endParaRPr>
                    </a:p>
                  </a:txBody>
                  <a:tcPr/>
                </a:tc>
                <a:tc>
                  <a:txBody>
                    <a:bodyPr/>
                    <a:lstStyle/>
                    <a:p>
                      <a:r>
                        <a:rPr lang="en-US" sz="1400" b="1" i="0" dirty="0" smtClean="0">
                          <a:latin typeface="Arial" charset="0"/>
                          <a:ea typeface="Arial" charset="0"/>
                          <a:cs typeface="Arial" charset="0"/>
                        </a:rPr>
                        <a:t>Marilia</a:t>
                      </a:r>
                      <a:endParaRPr lang="en-US" sz="1400" b="1" i="0" dirty="0">
                        <a:latin typeface="Arial" charset="0"/>
                        <a:ea typeface="Arial" charset="0"/>
                        <a:cs typeface="Arial" charset="0"/>
                      </a:endParaRPr>
                    </a:p>
                  </a:txBody>
                  <a:tcPr/>
                </a:tc>
                <a:tc>
                  <a:txBody>
                    <a:bodyPr/>
                    <a:lstStyle/>
                    <a:p>
                      <a:pPr algn="ctr"/>
                      <a:r>
                        <a:rPr lang="en-US" sz="1400" b="1" i="0" dirty="0" smtClean="0">
                          <a:latin typeface="Arial" charset="0"/>
                          <a:ea typeface="Arial" charset="0"/>
                          <a:cs typeface="Arial" charset="0"/>
                        </a:rPr>
                        <a:t>3</a:t>
                      </a:r>
                      <a:endParaRPr lang="en-US" sz="1400" b="1" i="0" dirty="0">
                        <a:latin typeface="Arial" charset="0"/>
                        <a:ea typeface="Arial" charset="0"/>
                        <a:cs typeface="Arial" charset="0"/>
                      </a:endParaRPr>
                    </a:p>
                  </a:txBody>
                  <a:tcPr/>
                </a:tc>
              </a:tr>
              <a:tr h="387077">
                <a:tc>
                  <a:txBody>
                    <a:bodyPr/>
                    <a:lstStyle/>
                    <a:p>
                      <a:r>
                        <a:rPr lang="en-US" sz="1400" b="1" i="0" dirty="0" smtClean="0">
                          <a:latin typeface="Arial" charset="0"/>
                          <a:ea typeface="Arial" charset="0"/>
                          <a:cs typeface="Arial" charset="0"/>
                        </a:rPr>
                        <a:t>Marilia</a:t>
                      </a:r>
                      <a:endParaRPr lang="en-US" sz="1400" b="1" i="0" dirty="0">
                        <a:latin typeface="Arial" charset="0"/>
                        <a:ea typeface="Arial" charset="0"/>
                        <a:cs typeface="Arial" charset="0"/>
                      </a:endParaRPr>
                    </a:p>
                  </a:txBody>
                  <a:tcPr/>
                </a:tc>
                <a:tc>
                  <a:txBody>
                    <a:bodyPr/>
                    <a:lstStyle/>
                    <a:p>
                      <a:pPr algn="ctr"/>
                      <a:r>
                        <a:rPr lang="en-US" sz="1400" b="1" i="0" dirty="0" smtClean="0">
                          <a:latin typeface="Arial" charset="0"/>
                          <a:ea typeface="Arial" charset="0"/>
                          <a:cs typeface="Arial" charset="0"/>
                        </a:rPr>
                        <a:t>3</a:t>
                      </a:r>
                      <a:endParaRPr lang="en-US" sz="1400" b="1" i="0" dirty="0">
                        <a:latin typeface="Arial" charset="0"/>
                        <a:ea typeface="Arial" charset="0"/>
                        <a:cs typeface="Arial" charset="0"/>
                      </a:endParaRPr>
                    </a:p>
                  </a:txBody>
                  <a:tcPr/>
                </a:tc>
                <a:tc>
                  <a:txBody>
                    <a:bodyPr/>
                    <a:lstStyle/>
                    <a:p>
                      <a:r>
                        <a:rPr lang="en-US" sz="1400" b="0" i="0" dirty="0" err="1" smtClean="0">
                          <a:latin typeface="Arial" charset="0"/>
                          <a:ea typeface="Arial" charset="0"/>
                          <a:cs typeface="Arial" charset="0"/>
                        </a:rPr>
                        <a:t>Tupa</a:t>
                      </a:r>
                      <a:endParaRPr lang="en-US" sz="1400" b="0" i="0" dirty="0">
                        <a:latin typeface="Arial" charset="0"/>
                        <a:ea typeface="Arial" charset="0"/>
                        <a:cs typeface="Arial" charset="0"/>
                      </a:endParaRPr>
                    </a:p>
                  </a:txBody>
                  <a:tcPr/>
                </a:tc>
                <a:tc>
                  <a:txBody>
                    <a:bodyPr/>
                    <a:lstStyle/>
                    <a:p>
                      <a:pPr algn="ctr"/>
                      <a:r>
                        <a:rPr lang="en-US" sz="1400" b="0" i="0" dirty="0" smtClean="0">
                          <a:latin typeface="Arial" charset="0"/>
                          <a:ea typeface="Arial" charset="0"/>
                          <a:cs typeface="Arial" charset="0"/>
                        </a:rPr>
                        <a:t>3</a:t>
                      </a:r>
                      <a:endParaRPr lang="en-US" sz="1400" b="0" i="0" dirty="0">
                        <a:latin typeface="Arial" charset="0"/>
                        <a:ea typeface="Arial" charset="0"/>
                        <a:cs typeface="Arial" charset="0"/>
                      </a:endParaRPr>
                    </a:p>
                  </a:txBody>
                  <a:tcPr/>
                </a:tc>
              </a:tr>
              <a:tr h="387077">
                <a:tc>
                  <a:txBody>
                    <a:bodyPr/>
                    <a:lstStyle/>
                    <a:p>
                      <a:r>
                        <a:rPr lang="en-US" sz="1400" b="0" i="0" dirty="0" err="1" smtClean="0">
                          <a:latin typeface="Arial" charset="0"/>
                          <a:ea typeface="Arial" charset="0"/>
                          <a:cs typeface="Arial" charset="0"/>
                        </a:rPr>
                        <a:t>Garulhos</a:t>
                      </a:r>
                      <a:r>
                        <a:rPr lang="en-US" sz="1400" b="0" i="0" dirty="0" smtClean="0">
                          <a:latin typeface="Arial" charset="0"/>
                          <a:ea typeface="Arial" charset="0"/>
                          <a:cs typeface="Arial" charset="0"/>
                        </a:rPr>
                        <a:t> Norte</a:t>
                      </a:r>
                      <a:endParaRPr lang="en-US" sz="1400" b="0" i="0" dirty="0">
                        <a:latin typeface="Arial" charset="0"/>
                        <a:ea typeface="Arial" charset="0"/>
                        <a:cs typeface="Arial" charset="0"/>
                      </a:endParaRPr>
                    </a:p>
                  </a:txBody>
                  <a:tcPr/>
                </a:tc>
                <a:tc>
                  <a:txBody>
                    <a:bodyPr/>
                    <a:lstStyle/>
                    <a:p>
                      <a:pPr algn="ctr"/>
                      <a:r>
                        <a:rPr lang="en-US" sz="1400" b="0" i="0" dirty="0" smtClean="0">
                          <a:latin typeface="Arial" charset="0"/>
                          <a:ea typeface="Arial" charset="0"/>
                          <a:cs typeface="Arial" charset="0"/>
                        </a:rPr>
                        <a:t>3</a:t>
                      </a:r>
                      <a:endParaRPr lang="en-US" sz="1400" b="0" i="0" dirty="0">
                        <a:latin typeface="Arial" charset="0"/>
                        <a:ea typeface="Arial" charset="0"/>
                        <a:cs typeface="Arial"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i="0" dirty="0" smtClean="0">
                          <a:latin typeface="Arial" charset="0"/>
                          <a:ea typeface="Arial" charset="0"/>
                          <a:cs typeface="Arial" charset="0"/>
                        </a:rPr>
                        <a:t>Santo</a:t>
                      </a:r>
                      <a:r>
                        <a:rPr lang="en-US" sz="1400" b="1" i="0" baseline="0" dirty="0" smtClean="0">
                          <a:latin typeface="Arial" charset="0"/>
                          <a:ea typeface="Arial" charset="0"/>
                          <a:cs typeface="Arial" charset="0"/>
                        </a:rPr>
                        <a:t> </a:t>
                      </a:r>
                      <a:r>
                        <a:rPr lang="en-US" sz="1400" b="1" i="0" baseline="0" dirty="0" err="1" smtClean="0">
                          <a:latin typeface="Arial" charset="0"/>
                          <a:ea typeface="Arial" charset="0"/>
                          <a:cs typeface="Arial" charset="0"/>
                        </a:rPr>
                        <a:t>Anastacio</a:t>
                      </a:r>
                      <a:endParaRPr lang="en-US" sz="1400" b="1" i="0" dirty="0" smtClean="0">
                        <a:latin typeface="Arial" charset="0"/>
                        <a:ea typeface="Arial" charset="0"/>
                        <a:cs typeface="Arial" charset="0"/>
                      </a:endParaRPr>
                    </a:p>
                  </a:txBody>
                  <a:tcPr/>
                </a:tc>
                <a:tc>
                  <a:txBody>
                    <a:bodyPr/>
                    <a:lstStyle/>
                    <a:p>
                      <a:pPr algn="ctr"/>
                      <a:r>
                        <a:rPr lang="en-US" sz="1400" b="1" i="0" dirty="0" smtClean="0">
                          <a:latin typeface="Arial" charset="0"/>
                          <a:ea typeface="Arial" charset="0"/>
                          <a:cs typeface="Arial" charset="0"/>
                        </a:rPr>
                        <a:t>3</a:t>
                      </a:r>
                      <a:endParaRPr lang="en-US" sz="1400" b="1" i="0" dirty="0">
                        <a:latin typeface="Arial" charset="0"/>
                        <a:ea typeface="Arial" charset="0"/>
                        <a:cs typeface="Arial" charset="0"/>
                      </a:endParaRPr>
                    </a:p>
                  </a:txBody>
                  <a:tcPr/>
                </a:tc>
              </a:tr>
              <a:tr h="387077">
                <a:tc>
                  <a:txBody>
                    <a:bodyPr/>
                    <a:lstStyle/>
                    <a:p>
                      <a:r>
                        <a:rPr lang="en-US" sz="1400" b="1" i="0" dirty="0" smtClean="0">
                          <a:latin typeface="Arial" charset="0"/>
                          <a:ea typeface="Arial" charset="0"/>
                          <a:cs typeface="Arial" charset="0"/>
                        </a:rPr>
                        <a:t>Centro </a:t>
                      </a:r>
                      <a:r>
                        <a:rPr lang="en-US" sz="1400" b="1" i="0" dirty="0" err="1" smtClean="0">
                          <a:latin typeface="Arial" charset="0"/>
                          <a:ea typeface="Arial" charset="0"/>
                          <a:cs typeface="Arial" charset="0"/>
                        </a:rPr>
                        <a:t>Sul</a:t>
                      </a:r>
                      <a:endParaRPr lang="en-US" sz="1400" b="1" i="0" dirty="0">
                        <a:latin typeface="Arial" charset="0"/>
                        <a:ea typeface="Arial" charset="0"/>
                        <a:cs typeface="Arial" charset="0"/>
                      </a:endParaRPr>
                    </a:p>
                  </a:txBody>
                  <a:tcPr/>
                </a:tc>
                <a:tc>
                  <a:txBody>
                    <a:bodyPr/>
                    <a:lstStyle/>
                    <a:p>
                      <a:pPr algn="ctr"/>
                      <a:r>
                        <a:rPr lang="en-US" sz="1400" b="1" i="0" dirty="0" smtClean="0">
                          <a:latin typeface="Arial" charset="0"/>
                          <a:ea typeface="Arial" charset="0"/>
                          <a:cs typeface="Arial" charset="0"/>
                        </a:rPr>
                        <a:t>3</a:t>
                      </a:r>
                      <a:endParaRPr lang="en-US" sz="1400" b="1" i="0" dirty="0">
                        <a:latin typeface="Arial" charset="0"/>
                        <a:ea typeface="Arial" charset="0"/>
                        <a:cs typeface="Arial" charset="0"/>
                      </a:endParaRPr>
                    </a:p>
                  </a:txBody>
                  <a:tcPr/>
                </a:tc>
                <a:tc>
                  <a:txBody>
                    <a:bodyPr/>
                    <a:lstStyle/>
                    <a:p>
                      <a:r>
                        <a:rPr lang="en-US" sz="1400" b="1" i="0" dirty="0" smtClean="0">
                          <a:latin typeface="Arial" charset="0"/>
                          <a:ea typeface="Arial" charset="0"/>
                          <a:cs typeface="Arial" charset="0"/>
                        </a:rPr>
                        <a:t>Centro </a:t>
                      </a:r>
                      <a:r>
                        <a:rPr lang="en-US" sz="1400" b="1" i="0" dirty="0" err="1" smtClean="0">
                          <a:latin typeface="Arial" charset="0"/>
                          <a:ea typeface="Arial" charset="0"/>
                          <a:cs typeface="Arial" charset="0"/>
                        </a:rPr>
                        <a:t>Sul</a:t>
                      </a:r>
                      <a:endParaRPr lang="en-US" sz="1400" b="1" i="0" dirty="0">
                        <a:latin typeface="Arial" charset="0"/>
                        <a:ea typeface="Arial" charset="0"/>
                        <a:cs typeface="Arial" charset="0"/>
                      </a:endParaRPr>
                    </a:p>
                  </a:txBody>
                  <a:tcPr/>
                </a:tc>
                <a:tc>
                  <a:txBody>
                    <a:bodyPr/>
                    <a:lstStyle/>
                    <a:p>
                      <a:pPr algn="ctr"/>
                      <a:r>
                        <a:rPr lang="en-US" sz="1400" b="1" i="0" dirty="0" smtClean="0">
                          <a:latin typeface="Arial" charset="0"/>
                          <a:ea typeface="Arial" charset="0"/>
                          <a:cs typeface="Arial" charset="0"/>
                        </a:rPr>
                        <a:t>2</a:t>
                      </a:r>
                      <a:endParaRPr lang="en-US" sz="1400" b="1" i="0" dirty="0">
                        <a:latin typeface="Arial" charset="0"/>
                        <a:ea typeface="Arial" charset="0"/>
                        <a:cs typeface="Arial" charset="0"/>
                      </a:endParaRPr>
                    </a:p>
                  </a:txBody>
                  <a:tcPr/>
                </a:tc>
              </a:tr>
              <a:tr h="387077">
                <a:tc>
                  <a:txBody>
                    <a:bodyPr/>
                    <a:lstStyle/>
                    <a:p>
                      <a:r>
                        <a:rPr lang="en-US" sz="1400" b="1" i="0" dirty="0" smtClean="0">
                          <a:latin typeface="Arial" charset="0"/>
                          <a:ea typeface="Arial" charset="0"/>
                          <a:cs typeface="Arial" charset="0"/>
                        </a:rPr>
                        <a:t>Santo </a:t>
                      </a:r>
                      <a:r>
                        <a:rPr lang="en-US" sz="1400" b="1" i="0" dirty="0" err="1" smtClean="0">
                          <a:latin typeface="Arial" charset="0"/>
                          <a:ea typeface="Arial" charset="0"/>
                          <a:cs typeface="Arial" charset="0"/>
                        </a:rPr>
                        <a:t>Anastacio</a:t>
                      </a:r>
                      <a:endParaRPr lang="en-US" sz="1400" b="1" i="0" dirty="0">
                        <a:latin typeface="Arial" charset="0"/>
                        <a:ea typeface="Arial" charset="0"/>
                        <a:cs typeface="Arial" charset="0"/>
                      </a:endParaRPr>
                    </a:p>
                  </a:txBody>
                  <a:tcPr/>
                </a:tc>
                <a:tc>
                  <a:txBody>
                    <a:bodyPr/>
                    <a:lstStyle/>
                    <a:p>
                      <a:pPr algn="ctr"/>
                      <a:r>
                        <a:rPr lang="en-US" sz="1400" b="1" i="0" dirty="0" smtClean="0">
                          <a:latin typeface="Arial" charset="0"/>
                          <a:ea typeface="Arial" charset="0"/>
                          <a:cs typeface="Arial" charset="0"/>
                        </a:rPr>
                        <a:t>2</a:t>
                      </a:r>
                      <a:endParaRPr lang="en-US" sz="1400" b="1" i="0" dirty="0">
                        <a:latin typeface="Arial" charset="0"/>
                        <a:ea typeface="Arial" charset="0"/>
                        <a:cs typeface="Arial" charset="0"/>
                      </a:endParaRPr>
                    </a:p>
                  </a:txBody>
                  <a:tcPr/>
                </a:tc>
                <a:tc>
                  <a:txBody>
                    <a:bodyPr/>
                    <a:lstStyle/>
                    <a:p>
                      <a:r>
                        <a:rPr lang="en-US" sz="1400" b="0" i="0" dirty="0" smtClean="0">
                          <a:latin typeface="Arial" charset="0"/>
                          <a:ea typeface="Arial" charset="0"/>
                          <a:cs typeface="Arial" charset="0"/>
                        </a:rPr>
                        <a:t>Mogi das Cruces</a:t>
                      </a:r>
                      <a:endParaRPr lang="en-US" sz="1400" b="0" i="0" dirty="0">
                        <a:latin typeface="Arial" charset="0"/>
                        <a:ea typeface="Arial" charset="0"/>
                        <a:cs typeface="Arial" charset="0"/>
                      </a:endParaRPr>
                    </a:p>
                  </a:txBody>
                  <a:tcPr/>
                </a:tc>
                <a:tc>
                  <a:txBody>
                    <a:bodyPr/>
                    <a:lstStyle/>
                    <a:p>
                      <a:pPr algn="ctr"/>
                      <a:r>
                        <a:rPr lang="en-US" sz="1400" b="0" i="0" dirty="0" smtClean="0">
                          <a:latin typeface="Arial" charset="0"/>
                          <a:ea typeface="Arial" charset="0"/>
                          <a:cs typeface="Arial" charset="0"/>
                        </a:rPr>
                        <a:t>2</a:t>
                      </a:r>
                      <a:endParaRPr lang="en-US" sz="1400" b="0" i="0" dirty="0">
                        <a:latin typeface="Arial" charset="0"/>
                        <a:ea typeface="Arial" charset="0"/>
                        <a:cs typeface="Arial" charset="0"/>
                      </a:endParaRPr>
                    </a:p>
                  </a:txBody>
                  <a:tcPr/>
                </a:tc>
              </a:tr>
              <a:tr h="387077">
                <a:tc>
                  <a:txBody>
                    <a:bodyPr/>
                    <a:lstStyle/>
                    <a:p>
                      <a:r>
                        <a:rPr lang="en-US" sz="1400" b="0" i="0" dirty="0" err="1" smtClean="0">
                          <a:latin typeface="Arial" charset="0"/>
                          <a:ea typeface="Arial" charset="0"/>
                          <a:cs typeface="Arial" charset="0"/>
                        </a:rPr>
                        <a:t>Diadema</a:t>
                      </a:r>
                      <a:endParaRPr lang="en-US" sz="1400" b="0" i="0" dirty="0">
                        <a:latin typeface="Arial" charset="0"/>
                        <a:ea typeface="Arial" charset="0"/>
                        <a:cs typeface="Arial" charset="0"/>
                      </a:endParaRPr>
                    </a:p>
                  </a:txBody>
                  <a:tcPr/>
                </a:tc>
                <a:tc>
                  <a:txBody>
                    <a:bodyPr/>
                    <a:lstStyle/>
                    <a:p>
                      <a:pPr algn="ctr"/>
                      <a:r>
                        <a:rPr lang="en-US" sz="1400" b="0" i="0" dirty="0" smtClean="0">
                          <a:latin typeface="Arial" charset="0"/>
                          <a:ea typeface="Arial" charset="0"/>
                          <a:cs typeface="Arial" charset="0"/>
                        </a:rPr>
                        <a:t>2</a:t>
                      </a:r>
                      <a:endParaRPr lang="en-US" sz="1400" b="0" i="0" dirty="0">
                        <a:latin typeface="Arial" charset="0"/>
                        <a:ea typeface="Arial" charset="0"/>
                        <a:cs typeface="Arial" charset="0"/>
                      </a:endParaRPr>
                    </a:p>
                  </a:txBody>
                  <a:tcPr/>
                </a:tc>
                <a:tc>
                  <a:txBody>
                    <a:bodyPr/>
                    <a:lstStyle/>
                    <a:p>
                      <a:endParaRPr lang="en-US" sz="1400" b="0" i="0" dirty="0">
                        <a:latin typeface="Arial" charset="0"/>
                        <a:ea typeface="Arial" charset="0"/>
                        <a:cs typeface="Arial" charset="0"/>
                      </a:endParaRPr>
                    </a:p>
                  </a:txBody>
                  <a:tcPr/>
                </a:tc>
                <a:tc>
                  <a:txBody>
                    <a:bodyPr/>
                    <a:lstStyle/>
                    <a:p>
                      <a:pPr algn="ctr"/>
                      <a:endParaRPr lang="en-US" sz="1400" b="0" i="0" dirty="0">
                        <a:latin typeface="Arial" charset="0"/>
                        <a:ea typeface="Arial" charset="0"/>
                        <a:cs typeface="Arial" charset="0"/>
                      </a:endParaRPr>
                    </a:p>
                  </a:txBody>
                  <a:tcPr/>
                </a:tc>
              </a:tr>
              <a:tr h="387077">
                <a:tc>
                  <a:txBody>
                    <a:bodyPr/>
                    <a:lstStyle/>
                    <a:p>
                      <a:r>
                        <a:rPr lang="en-US" sz="1400" b="0" i="0" dirty="0" smtClean="0">
                          <a:latin typeface="Arial" charset="0"/>
                          <a:ea typeface="Arial" charset="0"/>
                          <a:cs typeface="Arial" charset="0"/>
                        </a:rPr>
                        <a:t>Santo Andre</a:t>
                      </a:r>
                      <a:endParaRPr lang="en-US" sz="1400" b="0" i="0" dirty="0">
                        <a:latin typeface="Arial" charset="0"/>
                        <a:ea typeface="Arial" charset="0"/>
                        <a:cs typeface="Arial" charset="0"/>
                      </a:endParaRPr>
                    </a:p>
                  </a:txBody>
                  <a:tcPr/>
                </a:tc>
                <a:tc>
                  <a:txBody>
                    <a:bodyPr/>
                    <a:lstStyle/>
                    <a:p>
                      <a:pPr algn="ctr"/>
                      <a:r>
                        <a:rPr lang="en-US" sz="1400" b="0" i="0" dirty="0" smtClean="0">
                          <a:latin typeface="Arial" charset="0"/>
                          <a:ea typeface="Arial" charset="0"/>
                          <a:cs typeface="Arial" charset="0"/>
                        </a:rPr>
                        <a:t>2</a:t>
                      </a:r>
                      <a:endParaRPr lang="en-US" sz="1400" b="0" i="0" dirty="0">
                        <a:latin typeface="Arial" charset="0"/>
                        <a:ea typeface="Arial" charset="0"/>
                        <a:cs typeface="Arial" charset="0"/>
                      </a:endParaRPr>
                    </a:p>
                  </a:txBody>
                  <a:tcPr/>
                </a:tc>
                <a:tc>
                  <a:txBody>
                    <a:bodyPr/>
                    <a:lstStyle/>
                    <a:p>
                      <a:endParaRPr lang="en-US" sz="1400" b="0" i="0" dirty="0">
                        <a:latin typeface="Arial" charset="0"/>
                        <a:ea typeface="Arial" charset="0"/>
                        <a:cs typeface="Arial" charset="0"/>
                      </a:endParaRPr>
                    </a:p>
                  </a:txBody>
                  <a:tcPr/>
                </a:tc>
                <a:tc>
                  <a:txBody>
                    <a:bodyPr/>
                    <a:lstStyle/>
                    <a:p>
                      <a:pPr algn="ctr"/>
                      <a:endParaRPr lang="en-US" sz="1400" b="0" i="0" dirty="0">
                        <a:latin typeface="Arial" charset="0"/>
                        <a:ea typeface="Arial" charset="0"/>
                        <a:cs typeface="Arial" charset="0"/>
                      </a:endParaRPr>
                    </a:p>
                  </a:txBody>
                  <a:tcPr/>
                </a:tc>
              </a:tr>
              <a:tr h="387077">
                <a:tc>
                  <a:txBody>
                    <a:bodyPr/>
                    <a:lstStyle/>
                    <a:p>
                      <a:r>
                        <a:rPr lang="en-US" sz="1400" b="0" i="0" dirty="0" err="1" smtClean="0">
                          <a:latin typeface="Arial" charset="0"/>
                          <a:ea typeface="Arial" charset="0"/>
                          <a:cs typeface="Arial" charset="0"/>
                        </a:rPr>
                        <a:t>Lins</a:t>
                      </a:r>
                      <a:endParaRPr lang="en-US" sz="1400" b="0" i="0" dirty="0">
                        <a:latin typeface="Arial" charset="0"/>
                        <a:ea typeface="Arial" charset="0"/>
                        <a:cs typeface="Arial" charset="0"/>
                      </a:endParaRPr>
                    </a:p>
                  </a:txBody>
                  <a:tcPr/>
                </a:tc>
                <a:tc>
                  <a:txBody>
                    <a:bodyPr/>
                    <a:lstStyle/>
                    <a:p>
                      <a:pPr algn="ctr"/>
                      <a:r>
                        <a:rPr lang="en-US" sz="1400" b="0" i="0" dirty="0" smtClean="0">
                          <a:latin typeface="Arial" charset="0"/>
                          <a:ea typeface="Arial" charset="0"/>
                          <a:cs typeface="Arial" charset="0"/>
                        </a:rPr>
                        <a:t>2</a:t>
                      </a:r>
                      <a:endParaRPr lang="en-US" sz="1400" b="0" i="0" dirty="0">
                        <a:latin typeface="Arial" charset="0"/>
                        <a:ea typeface="Arial" charset="0"/>
                        <a:cs typeface="Arial" charset="0"/>
                      </a:endParaRPr>
                    </a:p>
                  </a:txBody>
                  <a:tcPr/>
                </a:tc>
                <a:tc>
                  <a:txBody>
                    <a:bodyPr/>
                    <a:lstStyle/>
                    <a:p>
                      <a:endParaRPr lang="en-US" sz="1400" b="0" i="0" dirty="0">
                        <a:latin typeface="Arial" charset="0"/>
                        <a:ea typeface="Arial" charset="0"/>
                        <a:cs typeface="Arial" charset="0"/>
                      </a:endParaRPr>
                    </a:p>
                  </a:txBody>
                  <a:tcPr/>
                </a:tc>
                <a:tc>
                  <a:txBody>
                    <a:bodyPr/>
                    <a:lstStyle/>
                    <a:p>
                      <a:pPr algn="ctr"/>
                      <a:endParaRPr lang="en-US" sz="1400" b="0" i="0" dirty="0">
                        <a:latin typeface="Arial" charset="0"/>
                        <a:ea typeface="Arial" charset="0"/>
                        <a:cs typeface="Arial" charset="0"/>
                      </a:endParaRPr>
                    </a:p>
                  </a:txBody>
                  <a:tcPr/>
                </a:tc>
              </a:tr>
            </a:tbl>
          </a:graphicData>
        </a:graphic>
      </p:graphicFrame>
    </p:spTree>
    <p:extLst>
      <p:ext uri="{BB962C8B-B14F-4D97-AF65-F5344CB8AC3E}">
        <p14:creationId xmlns:p14="http://schemas.microsoft.com/office/powerpoint/2010/main" val="535915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all this tell us?</a:t>
            </a:r>
            <a:endParaRPr lang="en-US" dirty="0"/>
          </a:p>
        </p:txBody>
      </p:sp>
      <p:sp>
        <p:nvSpPr>
          <p:cNvPr id="3" name="Content Placeholder 2"/>
          <p:cNvSpPr>
            <a:spLocks noGrp="1"/>
          </p:cNvSpPr>
          <p:nvPr>
            <p:ph idx="1"/>
          </p:nvPr>
        </p:nvSpPr>
        <p:spPr>
          <a:xfrm>
            <a:off x="1248379" y="1853754"/>
            <a:ext cx="10530333" cy="3450613"/>
          </a:xfrm>
        </p:spPr>
        <p:txBody>
          <a:bodyPr>
            <a:normAutofit fontScale="77500" lnSpcReduction="20000"/>
          </a:bodyPr>
          <a:lstStyle/>
          <a:p>
            <a:r>
              <a:rPr lang="en-US" sz="2400" dirty="0" smtClean="0"/>
              <a:t>There is important variation in student achievement progress in time among administrative units. </a:t>
            </a:r>
          </a:p>
          <a:p>
            <a:r>
              <a:rPr lang="en-US" sz="2400" dirty="0" smtClean="0"/>
              <a:t>This variation exists even after we ”adjust” </a:t>
            </a:r>
            <a:r>
              <a:rPr lang="en-US" sz="2400" dirty="0"/>
              <a:t>for  student social class, classroom, and school level variables, such as teacher experience and education, —</a:t>
            </a:r>
            <a:r>
              <a:rPr lang="en-US" sz="2400" dirty="0" smtClean="0"/>
              <a:t>we looked at states in the US,  Australia, and Brazil and administrative units within Brazilian states.</a:t>
            </a:r>
          </a:p>
          <a:p>
            <a:r>
              <a:rPr lang="en-US" sz="2400" dirty="0" smtClean="0"/>
              <a:t>We have the advantage in many Brazilian states that we can link individual students with their achievement scores and follow their achievement across grades and can link their achievement gains with their teachers’ characteristics. </a:t>
            </a:r>
          </a:p>
          <a:p>
            <a:r>
              <a:rPr lang="en-US" sz="2400" dirty="0" smtClean="0"/>
              <a:t>This allows us to estimate which regions and municipalities within a state such as Sao Paulo seem to be consistently increasing student achievement more in 5</a:t>
            </a:r>
            <a:r>
              <a:rPr lang="en-US" sz="2400" baseline="30000" dirty="0" smtClean="0"/>
              <a:t>th</a:t>
            </a:r>
            <a:r>
              <a:rPr lang="en-US" sz="2400" dirty="0" smtClean="0"/>
              <a:t> to 9</a:t>
            </a:r>
            <a:r>
              <a:rPr lang="en-US" sz="2400" baseline="30000" dirty="0" smtClean="0"/>
              <a:t>th</a:t>
            </a:r>
            <a:r>
              <a:rPr lang="en-US" sz="2400" dirty="0" smtClean="0"/>
              <a:t> grades, and those that are not doing as well.</a:t>
            </a:r>
          </a:p>
        </p:txBody>
      </p:sp>
    </p:spTree>
    <p:extLst>
      <p:ext uri="{BB962C8B-B14F-4D97-AF65-F5344CB8AC3E}">
        <p14:creationId xmlns:p14="http://schemas.microsoft.com/office/powerpoint/2010/main" val="1512986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a:t>
            </a:r>
            <a:endParaRPr lang="en-US" dirty="0"/>
          </a:p>
        </p:txBody>
      </p:sp>
      <p:sp>
        <p:nvSpPr>
          <p:cNvPr id="3" name="Content Placeholder 2"/>
          <p:cNvSpPr>
            <a:spLocks noGrp="1"/>
          </p:cNvSpPr>
          <p:nvPr>
            <p:ph idx="1"/>
          </p:nvPr>
        </p:nvSpPr>
        <p:spPr>
          <a:xfrm>
            <a:off x="1451579" y="2015732"/>
            <a:ext cx="10327133" cy="3450613"/>
          </a:xfrm>
        </p:spPr>
        <p:txBody>
          <a:bodyPr>
            <a:normAutofit/>
          </a:bodyPr>
          <a:lstStyle/>
          <a:p>
            <a:r>
              <a:rPr lang="en-US" dirty="0" smtClean="0"/>
              <a:t>These are baseline data—they provide evidence of differences that may be due to the quality of state and municipal management of education.</a:t>
            </a:r>
          </a:p>
          <a:p>
            <a:r>
              <a:rPr lang="en-US" dirty="0" smtClean="0"/>
              <a:t>It is another thing to show that middle management is the likely CAUSE of such differences. </a:t>
            </a:r>
          </a:p>
          <a:p>
            <a:r>
              <a:rPr lang="en-US" dirty="0" smtClean="0"/>
              <a:t>But, even if we cannot show cause, we can possibly identify differences in management between higher and lower performing administrative units and this is an important topic of further research.</a:t>
            </a:r>
          </a:p>
          <a:p>
            <a:r>
              <a:rPr lang="en-US" dirty="0" smtClean="0"/>
              <a:t>We are about to undertake such research in two </a:t>
            </a:r>
            <a:r>
              <a:rPr lang="en-US" dirty="0" smtClean="0"/>
              <a:t>states of Brazil—Sao </a:t>
            </a:r>
            <a:r>
              <a:rPr lang="en-US" dirty="0" smtClean="0"/>
              <a:t>Paulo and </a:t>
            </a:r>
            <a:r>
              <a:rPr lang="en-US" dirty="0" smtClean="0"/>
              <a:t>Pernambuco—and a number of U.S. states.</a:t>
            </a:r>
          </a:p>
        </p:txBody>
      </p:sp>
    </p:spTree>
    <p:extLst>
      <p:ext uri="{BB962C8B-B14F-4D97-AF65-F5344CB8AC3E}">
        <p14:creationId xmlns:p14="http://schemas.microsoft.com/office/powerpoint/2010/main" val="1028878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kind of data would we need in Russia to do a similar study?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data exist in Russia to compare regional administrative efficiency, but they are not readily available to researchers.</a:t>
            </a:r>
          </a:p>
          <a:p>
            <a:r>
              <a:rPr lang="en-US" dirty="0" smtClean="0"/>
              <a:t>If we could get GIA and EGE data by school over the past five or six years in the most populous and many adjoining regions, and gather socio-economic data about the schools and about the schools’ physical locations, these thousands of observations of schools’ academic performance over time could be aggregated to the region level to show relative educational administrative differences between the regions.</a:t>
            </a:r>
          </a:p>
          <a:p>
            <a:r>
              <a:rPr lang="en-US" dirty="0" smtClean="0"/>
              <a:t>We could then study the sources of these differences.</a:t>
            </a:r>
          </a:p>
          <a:p>
            <a:r>
              <a:rPr lang="en-US" dirty="0" smtClean="0"/>
              <a:t>This is important because it is likely that there are large effects on student </a:t>
            </a:r>
            <a:r>
              <a:rPr lang="en-US" dirty="0" err="1" smtClean="0"/>
              <a:t>achievment</a:t>
            </a:r>
            <a:r>
              <a:rPr lang="en-US" dirty="0" smtClean="0"/>
              <a:t> of middle </a:t>
            </a:r>
            <a:r>
              <a:rPr lang="en-US" smtClean="0"/>
              <a:t>level administrative practices.</a:t>
            </a:r>
            <a:endParaRPr lang="en-US" dirty="0"/>
          </a:p>
        </p:txBody>
      </p:sp>
    </p:spTree>
    <p:extLst>
      <p:ext uri="{BB962C8B-B14F-4D97-AF65-F5344CB8AC3E}">
        <p14:creationId xmlns:p14="http://schemas.microsoft.com/office/powerpoint/2010/main" val="391444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Systems and Education</a:t>
            </a:r>
            <a:endParaRPr lang="en-US" dirty="0"/>
          </a:p>
        </p:txBody>
      </p:sp>
      <p:sp>
        <p:nvSpPr>
          <p:cNvPr id="3" name="Content Placeholder 2"/>
          <p:cNvSpPr>
            <a:spLocks noGrp="1"/>
          </p:cNvSpPr>
          <p:nvPr>
            <p:ph idx="1"/>
          </p:nvPr>
        </p:nvSpPr>
        <p:spPr/>
        <p:txBody>
          <a:bodyPr>
            <a:normAutofit fontScale="92500" lnSpcReduction="10000"/>
          </a:bodyPr>
          <a:lstStyle/>
          <a:p>
            <a:r>
              <a:rPr lang="en-US" sz="2400" b="1" dirty="0" smtClean="0"/>
              <a:t>In federal systems, sub-national units have </a:t>
            </a:r>
            <a:r>
              <a:rPr lang="en-US" sz="2400" b="1" dirty="0" smtClean="0"/>
              <a:t>considerable legal </a:t>
            </a:r>
            <a:r>
              <a:rPr lang="en-US" sz="2400" b="1" dirty="0" smtClean="0"/>
              <a:t>jurisdiction over educational policy.</a:t>
            </a:r>
          </a:p>
          <a:p>
            <a:r>
              <a:rPr lang="en-US" sz="2400" b="1" dirty="0" smtClean="0"/>
              <a:t>Federal governments can, in various degrees, depending on the country, </a:t>
            </a:r>
            <a:r>
              <a:rPr lang="en-US" sz="2400" b="1" dirty="0" smtClean="0"/>
              <a:t>also </a:t>
            </a:r>
            <a:r>
              <a:rPr lang="en-US" sz="2400" b="1" dirty="0" smtClean="0"/>
              <a:t>influence </a:t>
            </a:r>
            <a:r>
              <a:rPr lang="en-US" sz="2400" b="1" dirty="0" smtClean="0"/>
              <a:t>educational policy.</a:t>
            </a:r>
          </a:p>
          <a:p>
            <a:r>
              <a:rPr lang="en-US" sz="2400" b="1" dirty="0" smtClean="0"/>
              <a:t>However, there is great variation between states in educational outcomes even correcting for SES differences in the students who attend schools in the different </a:t>
            </a:r>
            <a:r>
              <a:rPr lang="en-US" sz="2400" b="1" dirty="0" smtClean="0"/>
              <a:t>states/regions and differences in the resources available to schools in these regions.</a:t>
            </a:r>
            <a:endParaRPr lang="en-US" sz="2400" b="1" dirty="0"/>
          </a:p>
        </p:txBody>
      </p:sp>
    </p:spTree>
    <p:extLst>
      <p:ext uri="{BB962C8B-B14F-4D97-AF65-F5344CB8AC3E}">
        <p14:creationId xmlns:p14="http://schemas.microsoft.com/office/powerpoint/2010/main" val="538934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a:t>Focusing</a:t>
            </a:r>
            <a:r>
              <a:rPr lang="es-ES_tradnl" dirty="0"/>
              <a:t> </a:t>
            </a:r>
            <a:r>
              <a:rPr lang="es-ES_tradnl" dirty="0" err="1"/>
              <a:t>on</a:t>
            </a:r>
            <a:r>
              <a:rPr lang="es-ES_tradnl" dirty="0"/>
              <a:t> U.S. </a:t>
            </a:r>
            <a:r>
              <a:rPr lang="es-ES_tradnl" dirty="0" err="1"/>
              <a:t>States</a:t>
            </a:r>
            <a:endParaRPr lang="en-US" dirty="0"/>
          </a:p>
        </p:txBody>
      </p:sp>
      <p:sp>
        <p:nvSpPr>
          <p:cNvPr id="3" name="Content Placeholder 2"/>
          <p:cNvSpPr>
            <a:spLocks noGrp="1"/>
          </p:cNvSpPr>
          <p:nvPr>
            <p:ph idx="1"/>
          </p:nvPr>
        </p:nvSpPr>
        <p:spPr/>
        <p:txBody>
          <a:bodyPr>
            <a:normAutofit fontScale="92500" lnSpcReduction="10000"/>
          </a:bodyPr>
          <a:lstStyle/>
          <a:p>
            <a:r>
              <a:rPr lang="es-ES_tradnl" dirty="0">
                <a:latin typeface="Arial Black"/>
                <a:cs typeface="Arial Black"/>
              </a:rPr>
              <a:t>International </a:t>
            </a:r>
            <a:r>
              <a:rPr lang="es-ES_tradnl" dirty="0" err="1">
                <a:latin typeface="Arial Black"/>
                <a:cs typeface="Arial Black"/>
              </a:rPr>
              <a:t>tests</a:t>
            </a:r>
            <a:r>
              <a:rPr lang="es-ES_tradnl" dirty="0">
                <a:latin typeface="Arial Black"/>
                <a:cs typeface="Arial Black"/>
              </a:rPr>
              <a:t> </a:t>
            </a:r>
            <a:r>
              <a:rPr lang="es-ES_tradnl" dirty="0" err="1">
                <a:latin typeface="Arial Black"/>
                <a:cs typeface="Arial Black"/>
              </a:rPr>
              <a:t>have</a:t>
            </a:r>
            <a:r>
              <a:rPr lang="es-ES_tradnl" dirty="0">
                <a:latin typeface="Arial Black"/>
                <a:cs typeface="Arial Black"/>
              </a:rPr>
              <a:t> </a:t>
            </a:r>
            <a:r>
              <a:rPr lang="es-ES_tradnl" dirty="0" err="1">
                <a:latin typeface="Arial Black"/>
                <a:cs typeface="Arial Black"/>
              </a:rPr>
              <a:t>been</a:t>
            </a:r>
            <a:r>
              <a:rPr lang="es-ES_tradnl" dirty="0">
                <a:latin typeface="Arial Black"/>
                <a:cs typeface="Arial Black"/>
              </a:rPr>
              <a:t> </a:t>
            </a:r>
            <a:r>
              <a:rPr lang="es-ES_tradnl" dirty="0" err="1">
                <a:latin typeface="Arial Black"/>
                <a:cs typeface="Arial Black"/>
              </a:rPr>
              <a:t>applied</a:t>
            </a:r>
            <a:r>
              <a:rPr lang="es-ES_tradnl" dirty="0">
                <a:latin typeface="Arial Black"/>
                <a:cs typeface="Arial Black"/>
              </a:rPr>
              <a:t> to </a:t>
            </a:r>
            <a:r>
              <a:rPr lang="es-ES_tradnl" dirty="0" err="1">
                <a:latin typeface="Arial Black"/>
                <a:cs typeface="Arial Black"/>
              </a:rPr>
              <a:t>random</a:t>
            </a:r>
            <a:r>
              <a:rPr lang="es-ES_tradnl" dirty="0">
                <a:latin typeface="Arial Black"/>
                <a:cs typeface="Arial Black"/>
              </a:rPr>
              <a:t> </a:t>
            </a:r>
            <a:r>
              <a:rPr lang="es-ES_tradnl" dirty="0" err="1">
                <a:latin typeface="Arial Black"/>
                <a:cs typeface="Arial Black"/>
              </a:rPr>
              <a:t>samples</a:t>
            </a:r>
            <a:r>
              <a:rPr lang="es-ES_tradnl" dirty="0">
                <a:latin typeface="Arial Black"/>
                <a:cs typeface="Arial Black"/>
              </a:rPr>
              <a:t> of </a:t>
            </a:r>
            <a:r>
              <a:rPr lang="es-ES_tradnl" dirty="0" err="1">
                <a:latin typeface="Arial Black"/>
                <a:cs typeface="Arial Black"/>
              </a:rPr>
              <a:t>students</a:t>
            </a:r>
            <a:r>
              <a:rPr lang="es-ES_tradnl" dirty="0">
                <a:latin typeface="Arial Black"/>
                <a:cs typeface="Arial Black"/>
              </a:rPr>
              <a:t> in U.S. </a:t>
            </a:r>
            <a:r>
              <a:rPr lang="es-ES_tradnl" dirty="0" err="1">
                <a:latin typeface="Arial Black"/>
                <a:cs typeface="Arial Black"/>
              </a:rPr>
              <a:t>s</a:t>
            </a:r>
            <a:r>
              <a:rPr lang="es-ES_tradnl" dirty="0" err="1" smtClean="0">
                <a:latin typeface="Arial Black"/>
                <a:cs typeface="Arial Black"/>
              </a:rPr>
              <a:t>tates</a:t>
            </a:r>
            <a:r>
              <a:rPr lang="es-ES_tradnl" dirty="0">
                <a:latin typeface="Arial Black"/>
                <a:cs typeface="Arial Black"/>
              </a:rPr>
              <a:t>, and </a:t>
            </a:r>
            <a:r>
              <a:rPr lang="es-ES_tradnl" dirty="0" err="1">
                <a:latin typeface="Arial Black"/>
                <a:cs typeface="Arial Black"/>
              </a:rPr>
              <a:t>also</a:t>
            </a:r>
            <a:r>
              <a:rPr lang="es-ES_tradnl" dirty="0">
                <a:latin typeface="Arial Black"/>
                <a:cs typeface="Arial Black"/>
              </a:rPr>
              <a:t> to </a:t>
            </a:r>
            <a:r>
              <a:rPr lang="es-ES_tradnl" dirty="0" err="1">
                <a:latin typeface="Arial Black"/>
                <a:cs typeface="Arial Black"/>
              </a:rPr>
              <a:t>states</a:t>
            </a:r>
            <a:r>
              <a:rPr lang="es-ES_tradnl" dirty="0">
                <a:latin typeface="Arial Black"/>
                <a:cs typeface="Arial Black"/>
              </a:rPr>
              <a:t> in </a:t>
            </a:r>
            <a:r>
              <a:rPr lang="es-ES_tradnl" dirty="0" err="1">
                <a:latin typeface="Arial Black"/>
                <a:cs typeface="Arial Black"/>
              </a:rPr>
              <a:t>other</a:t>
            </a:r>
            <a:r>
              <a:rPr lang="es-ES_tradnl" dirty="0">
                <a:latin typeface="Arial Black"/>
                <a:cs typeface="Arial Black"/>
              </a:rPr>
              <a:t> federal </a:t>
            </a:r>
            <a:r>
              <a:rPr lang="es-ES_tradnl" dirty="0" err="1">
                <a:latin typeface="Arial Black"/>
                <a:cs typeface="Arial Black"/>
              </a:rPr>
              <a:t>system</a:t>
            </a:r>
            <a:r>
              <a:rPr lang="es-ES_tradnl" dirty="0">
                <a:latin typeface="Arial Black"/>
                <a:cs typeface="Arial Black"/>
              </a:rPr>
              <a:t> </a:t>
            </a:r>
            <a:r>
              <a:rPr lang="es-ES_tradnl" dirty="0" err="1">
                <a:latin typeface="Arial Black"/>
                <a:cs typeface="Arial Black"/>
              </a:rPr>
              <a:t>countries</a:t>
            </a:r>
            <a:r>
              <a:rPr lang="es-ES_tradnl" dirty="0">
                <a:latin typeface="Arial Black"/>
                <a:cs typeface="Arial Black"/>
              </a:rPr>
              <a:t>. PISA data </a:t>
            </a:r>
            <a:r>
              <a:rPr lang="es-ES_tradnl" dirty="0" err="1">
                <a:latin typeface="Arial Black"/>
                <a:cs typeface="Arial Black"/>
              </a:rPr>
              <a:t>exist</a:t>
            </a:r>
            <a:r>
              <a:rPr lang="es-ES_tradnl" dirty="0">
                <a:latin typeface="Arial Black"/>
                <a:cs typeface="Arial Black"/>
              </a:rPr>
              <a:t> </a:t>
            </a:r>
            <a:r>
              <a:rPr lang="es-ES_tradnl" dirty="0" err="1">
                <a:latin typeface="Arial Black"/>
                <a:cs typeface="Arial Black"/>
              </a:rPr>
              <a:t>for</a:t>
            </a:r>
            <a:r>
              <a:rPr lang="es-ES_tradnl" dirty="0">
                <a:latin typeface="Arial Black"/>
                <a:cs typeface="Arial Black"/>
              </a:rPr>
              <a:t> </a:t>
            </a:r>
            <a:r>
              <a:rPr lang="es-ES_tradnl" dirty="0" err="1">
                <a:latin typeface="Arial Black"/>
                <a:cs typeface="Arial Black"/>
              </a:rPr>
              <a:t>three</a:t>
            </a:r>
            <a:r>
              <a:rPr lang="es-ES_tradnl" dirty="0">
                <a:latin typeface="Arial Black"/>
                <a:cs typeface="Arial Black"/>
              </a:rPr>
              <a:t> </a:t>
            </a:r>
            <a:r>
              <a:rPr lang="es-ES_tradnl" dirty="0" err="1">
                <a:latin typeface="Arial Black"/>
                <a:cs typeface="Arial Black"/>
              </a:rPr>
              <a:t>states</a:t>
            </a:r>
            <a:r>
              <a:rPr lang="es-ES_tradnl" dirty="0">
                <a:latin typeface="Arial Black"/>
                <a:cs typeface="Arial Black"/>
              </a:rPr>
              <a:t> in </a:t>
            </a:r>
            <a:r>
              <a:rPr lang="es-ES_tradnl" dirty="0" err="1">
                <a:latin typeface="Arial Black"/>
                <a:cs typeface="Arial Black"/>
              </a:rPr>
              <a:t>the</a:t>
            </a:r>
            <a:r>
              <a:rPr lang="es-ES_tradnl" dirty="0">
                <a:latin typeface="Arial Black"/>
                <a:cs typeface="Arial Black"/>
              </a:rPr>
              <a:t> U.S. (2012), </a:t>
            </a:r>
            <a:r>
              <a:rPr lang="es-ES_tradnl" dirty="0" err="1">
                <a:latin typeface="Arial Black"/>
                <a:cs typeface="Arial Black"/>
              </a:rPr>
              <a:t>many</a:t>
            </a:r>
            <a:r>
              <a:rPr lang="es-ES_tradnl" dirty="0">
                <a:latin typeface="Arial Black"/>
                <a:cs typeface="Arial Black"/>
              </a:rPr>
              <a:t> </a:t>
            </a:r>
            <a:r>
              <a:rPr lang="es-ES_tradnl" dirty="0" err="1">
                <a:latin typeface="Arial Black"/>
                <a:cs typeface="Arial Black"/>
              </a:rPr>
              <a:t>states</a:t>
            </a:r>
            <a:r>
              <a:rPr lang="es-ES_tradnl" dirty="0">
                <a:latin typeface="Arial Black"/>
                <a:cs typeface="Arial Black"/>
              </a:rPr>
              <a:t> in </a:t>
            </a:r>
            <a:r>
              <a:rPr lang="es-ES_tradnl" dirty="0" err="1">
                <a:latin typeface="Arial Black"/>
                <a:cs typeface="Arial Black"/>
              </a:rPr>
              <a:t>Brazil</a:t>
            </a:r>
            <a:r>
              <a:rPr lang="es-ES_tradnl" dirty="0">
                <a:latin typeface="Arial Black"/>
                <a:cs typeface="Arial Black"/>
              </a:rPr>
              <a:t>, </a:t>
            </a:r>
            <a:r>
              <a:rPr lang="es-ES_tradnl" dirty="0" err="1">
                <a:latin typeface="Arial Black"/>
                <a:cs typeface="Arial Black"/>
              </a:rPr>
              <a:t>Mexico</a:t>
            </a:r>
            <a:r>
              <a:rPr lang="es-ES_tradnl" dirty="0">
                <a:latin typeface="Arial Black"/>
                <a:cs typeface="Arial Black"/>
              </a:rPr>
              <a:t> (</a:t>
            </a:r>
            <a:r>
              <a:rPr lang="es-ES_tradnl" dirty="0" err="1">
                <a:latin typeface="Arial Black"/>
                <a:cs typeface="Arial Black"/>
              </a:rPr>
              <a:t>all</a:t>
            </a:r>
            <a:r>
              <a:rPr lang="es-ES_tradnl" dirty="0">
                <a:latin typeface="Arial Black"/>
                <a:cs typeface="Arial Black"/>
              </a:rPr>
              <a:t> </a:t>
            </a:r>
            <a:r>
              <a:rPr lang="es-ES_tradnl" dirty="0" err="1">
                <a:latin typeface="Arial Black"/>
                <a:cs typeface="Arial Black"/>
              </a:rPr>
              <a:t>states</a:t>
            </a:r>
            <a:r>
              <a:rPr lang="es-ES_tradnl" dirty="0">
                <a:latin typeface="Arial Black"/>
                <a:cs typeface="Arial Black"/>
              </a:rPr>
              <a:t>) , </a:t>
            </a:r>
            <a:r>
              <a:rPr lang="es-ES_tradnl" dirty="0" smtClean="0">
                <a:latin typeface="Arial Black"/>
                <a:cs typeface="Arial Black"/>
              </a:rPr>
              <a:t>Australia (</a:t>
            </a:r>
            <a:r>
              <a:rPr lang="es-ES_tradnl" dirty="0" err="1" smtClean="0">
                <a:latin typeface="Arial Black"/>
                <a:cs typeface="Arial Black"/>
              </a:rPr>
              <a:t>all</a:t>
            </a:r>
            <a:r>
              <a:rPr lang="es-ES_tradnl" dirty="0" smtClean="0">
                <a:latin typeface="Arial Black"/>
                <a:cs typeface="Arial Black"/>
              </a:rPr>
              <a:t> </a:t>
            </a:r>
            <a:r>
              <a:rPr lang="es-ES_tradnl" dirty="0" err="1" smtClean="0">
                <a:latin typeface="Arial Black"/>
                <a:cs typeface="Arial Black"/>
              </a:rPr>
              <a:t>states</a:t>
            </a:r>
            <a:r>
              <a:rPr lang="es-ES_tradnl" dirty="0" smtClean="0">
                <a:latin typeface="Arial Black"/>
                <a:cs typeface="Arial Black"/>
              </a:rPr>
              <a:t>) </a:t>
            </a:r>
            <a:r>
              <a:rPr lang="es-ES_tradnl" dirty="0" smtClean="0">
                <a:latin typeface="Arial Black"/>
                <a:cs typeface="Arial Black"/>
              </a:rPr>
              <a:t>and </a:t>
            </a:r>
            <a:r>
              <a:rPr lang="es-ES_tradnl" dirty="0" err="1">
                <a:latin typeface="Arial Black"/>
                <a:cs typeface="Arial Black"/>
              </a:rPr>
              <a:t>Germany</a:t>
            </a:r>
            <a:r>
              <a:rPr lang="es-ES_tradnl" dirty="0">
                <a:latin typeface="Arial Black"/>
                <a:cs typeface="Arial Black"/>
              </a:rPr>
              <a:t> (</a:t>
            </a:r>
            <a:r>
              <a:rPr lang="es-ES_tradnl" dirty="0" err="1">
                <a:latin typeface="Arial Black"/>
                <a:cs typeface="Arial Black"/>
              </a:rPr>
              <a:t>all</a:t>
            </a:r>
            <a:r>
              <a:rPr lang="es-ES_tradnl" dirty="0">
                <a:latin typeface="Arial Black"/>
                <a:cs typeface="Arial Black"/>
              </a:rPr>
              <a:t> </a:t>
            </a:r>
            <a:r>
              <a:rPr lang="es-ES_tradnl" dirty="0" err="1">
                <a:latin typeface="Arial Black"/>
                <a:cs typeface="Arial Black"/>
              </a:rPr>
              <a:t>states</a:t>
            </a:r>
            <a:r>
              <a:rPr lang="es-ES_tradnl" dirty="0">
                <a:latin typeface="Arial Black"/>
                <a:cs typeface="Arial Black"/>
              </a:rPr>
              <a:t> in </a:t>
            </a:r>
            <a:r>
              <a:rPr lang="es-ES_tradnl" dirty="0" err="1">
                <a:latin typeface="Arial Black"/>
                <a:cs typeface="Arial Black"/>
              </a:rPr>
              <a:t>certain</a:t>
            </a:r>
            <a:r>
              <a:rPr lang="es-ES_tradnl" dirty="0">
                <a:latin typeface="Arial Black"/>
                <a:cs typeface="Arial Black"/>
              </a:rPr>
              <a:t> </a:t>
            </a:r>
            <a:r>
              <a:rPr lang="es-ES_tradnl" dirty="0" err="1">
                <a:latin typeface="Arial Black"/>
                <a:cs typeface="Arial Black"/>
              </a:rPr>
              <a:t>years</a:t>
            </a:r>
            <a:r>
              <a:rPr lang="es-ES_tradnl" dirty="0">
                <a:latin typeface="Arial Black"/>
                <a:cs typeface="Arial Black"/>
              </a:rPr>
              <a:t>). </a:t>
            </a:r>
          </a:p>
          <a:p>
            <a:r>
              <a:rPr lang="es-ES_tradnl" dirty="0">
                <a:latin typeface="Arial Black"/>
                <a:cs typeface="Arial Black"/>
              </a:rPr>
              <a:t>TIMSS has </a:t>
            </a:r>
            <a:r>
              <a:rPr lang="es-ES_tradnl" dirty="0" err="1">
                <a:latin typeface="Arial Black"/>
                <a:cs typeface="Arial Black"/>
              </a:rPr>
              <a:t>been</a:t>
            </a:r>
            <a:r>
              <a:rPr lang="es-ES_tradnl" dirty="0">
                <a:latin typeface="Arial Black"/>
                <a:cs typeface="Arial Black"/>
              </a:rPr>
              <a:t> </a:t>
            </a:r>
            <a:r>
              <a:rPr lang="es-ES_tradnl" dirty="0" err="1">
                <a:latin typeface="Arial Black"/>
                <a:cs typeface="Arial Black"/>
              </a:rPr>
              <a:t>sampling</a:t>
            </a:r>
            <a:r>
              <a:rPr lang="es-ES_tradnl" dirty="0">
                <a:latin typeface="Arial Black"/>
                <a:cs typeface="Arial Black"/>
              </a:rPr>
              <a:t> </a:t>
            </a:r>
            <a:r>
              <a:rPr lang="es-ES_tradnl" dirty="0" err="1">
                <a:latin typeface="Arial Black"/>
                <a:cs typeface="Arial Black"/>
              </a:rPr>
              <a:t>students</a:t>
            </a:r>
            <a:r>
              <a:rPr lang="es-ES_tradnl" dirty="0">
                <a:latin typeface="Arial Black"/>
                <a:cs typeface="Arial Black"/>
              </a:rPr>
              <a:t> in a </a:t>
            </a:r>
            <a:r>
              <a:rPr lang="es-ES_tradnl" dirty="0" err="1">
                <a:latin typeface="Arial Black"/>
                <a:cs typeface="Arial Black"/>
              </a:rPr>
              <a:t>few</a:t>
            </a:r>
            <a:r>
              <a:rPr lang="es-ES_tradnl" dirty="0">
                <a:latin typeface="Arial Black"/>
                <a:cs typeface="Arial Black"/>
              </a:rPr>
              <a:t> U.S. </a:t>
            </a:r>
            <a:r>
              <a:rPr lang="es-ES_tradnl" dirty="0" err="1">
                <a:latin typeface="Arial Black"/>
                <a:cs typeface="Arial Black"/>
              </a:rPr>
              <a:t>states</a:t>
            </a:r>
            <a:r>
              <a:rPr lang="es-ES_tradnl" dirty="0">
                <a:latin typeface="Arial Black"/>
                <a:cs typeface="Arial Black"/>
              </a:rPr>
              <a:t> </a:t>
            </a:r>
            <a:r>
              <a:rPr lang="es-ES_tradnl" dirty="0" err="1">
                <a:latin typeface="Arial Black"/>
                <a:cs typeface="Arial Black"/>
              </a:rPr>
              <a:t>since</a:t>
            </a:r>
            <a:r>
              <a:rPr lang="es-ES_tradnl" dirty="0">
                <a:latin typeface="Arial Black"/>
                <a:cs typeface="Arial Black"/>
              </a:rPr>
              <a:t> 1995, and </a:t>
            </a:r>
            <a:r>
              <a:rPr lang="es-ES_tradnl" dirty="0" err="1">
                <a:latin typeface="Arial Black"/>
                <a:cs typeface="Arial Black"/>
              </a:rPr>
              <a:t>nine</a:t>
            </a:r>
            <a:r>
              <a:rPr lang="es-ES_tradnl" dirty="0">
                <a:latin typeface="Arial Black"/>
                <a:cs typeface="Arial Black"/>
              </a:rPr>
              <a:t> </a:t>
            </a:r>
            <a:r>
              <a:rPr lang="es-ES_tradnl" dirty="0" err="1">
                <a:latin typeface="Arial Black"/>
                <a:cs typeface="Arial Black"/>
              </a:rPr>
              <a:t>states</a:t>
            </a:r>
            <a:r>
              <a:rPr lang="es-ES_tradnl" dirty="0">
                <a:latin typeface="Arial Black"/>
                <a:cs typeface="Arial Black"/>
              </a:rPr>
              <a:t> in 2011.</a:t>
            </a:r>
          </a:p>
          <a:p>
            <a:r>
              <a:rPr lang="es-ES_tradnl" dirty="0" err="1">
                <a:latin typeface="Arial Black"/>
                <a:cs typeface="Arial Black"/>
              </a:rPr>
              <a:t>The</a:t>
            </a:r>
            <a:r>
              <a:rPr lang="es-ES_tradnl" dirty="0">
                <a:latin typeface="Arial Black"/>
                <a:cs typeface="Arial Black"/>
              </a:rPr>
              <a:t> </a:t>
            </a:r>
            <a:r>
              <a:rPr lang="es-ES_tradnl" dirty="0" err="1">
                <a:latin typeface="Arial Black"/>
                <a:cs typeface="Arial Black"/>
              </a:rPr>
              <a:t>results</a:t>
            </a:r>
            <a:r>
              <a:rPr lang="es-ES_tradnl" dirty="0">
                <a:latin typeface="Arial Black"/>
                <a:cs typeface="Arial Black"/>
              </a:rPr>
              <a:t> in </a:t>
            </a:r>
            <a:r>
              <a:rPr lang="es-ES_tradnl" dirty="0" err="1">
                <a:latin typeface="Arial Black"/>
                <a:cs typeface="Arial Black"/>
              </a:rPr>
              <a:t>all</a:t>
            </a:r>
            <a:r>
              <a:rPr lang="es-ES_tradnl" dirty="0">
                <a:latin typeface="Arial Black"/>
                <a:cs typeface="Arial Black"/>
              </a:rPr>
              <a:t> </a:t>
            </a:r>
            <a:r>
              <a:rPr lang="es-ES_tradnl" dirty="0" err="1">
                <a:latin typeface="Arial Black"/>
                <a:cs typeface="Arial Black"/>
              </a:rPr>
              <a:t>these</a:t>
            </a:r>
            <a:r>
              <a:rPr lang="es-ES_tradnl" dirty="0">
                <a:latin typeface="Arial Black"/>
                <a:cs typeface="Arial Black"/>
              </a:rPr>
              <a:t> </a:t>
            </a:r>
            <a:r>
              <a:rPr lang="es-ES_tradnl" dirty="0" err="1">
                <a:latin typeface="Arial Black"/>
                <a:cs typeface="Arial Black"/>
              </a:rPr>
              <a:t>countries</a:t>
            </a:r>
            <a:r>
              <a:rPr lang="es-ES_tradnl" dirty="0">
                <a:latin typeface="Arial Black"/>
                <a:cs typeface="Arial Black"/>
              </a:rPr>
              <a:t> show considerable </a:t>
            </a:r>
            <a:r>
              <a:rPr lang="es-ES_tradnl" dirty="0" err="1">
                <a:latin typeface="Arial Black"/>
                <a:cs typeface="Arial Black"/>
              </a:rPr>
              <a:t>variation</a:t>
            </a:r>
            <a:r>
              <a:rPr lang="es-ES_tradnl" dirty="0">
                <a:latin typeface="Arial Black"/>
                <a:cs typeface="Arial Black"/>
              </a:rPr>
              <a:t> in </a:t>
            </a:r>
            <a:r>
              <a:rPr lang="es-ES_tradnl" dirty="0" err="1" smtClean="0">
                <a:latin typeface="Arial Black"/>
                <a:cs typeface="Arial Black"/>
              </a:rPr>
              <a:t>students</a:t>
            </a:r>
            <a:r>
              <a:rPr lang="es-ES_tradnl" dirty="0" smtClean="0">
                <a:latin typeface="Arial Black"/>
                <a:cs typeface="Arial Black"/>
              </a:rPr>
              <a:t>’ </a:t>
            </a:r>
            <a:r>
              <a:rPr lang="es-ES_tradnl" dirty="0">
                <a:latin typeface="Arial Black"/>
                <a:cs typeface="Arial Black"/>
              </a:rPr>
              <a:t>performance </a:t>
            </a:r>
            <a:r>
              <a:rPr lang="es-ES_tradnl" dirty="0" err="1">
                <a:latin typeface="Arial Black"/>
                <a:cs typeface="Arial Black"/>
              </a:rPr>
              <a:t>among</a:t>
            </a:r>
            <a:r>
              <a:rPr lang="es-ES_tradnl" dirty="0">
                <a:latin typeface="Arial Black"/>
                <a:cs typeface="Arial Black"/>
              </a:rPr>
              <a:t> </a:t>
            </a:r>
            <a:r>
              <a:rPr lang="es-ES_tradnl" dirty="0" err="1">
                <a:latin typeface="Arial Black"/>
                <a:cs typeface="Arial Black"/>
              </a:rPr>
              <a:t>states</a:t>
            </a:r>
            <a:r>
              <a:rPr lang="es-ES_tradnl" dirty="0">
                <a:latin typeface="Arial Black"/>
                <a:cs typeface="Arial Black"/>
              </a:rPr>
              <a:t>, </a:t>
            </a:r>
            <a:r>
              <a:rPr lang="es-ES_tradnl" dirty="0" err="1">
                <a:latin typeface="Arial Black"/>
                <a:cs typeface="Arial Black"/>
              </a:rPr>
              <a:t>even</a:t>
            </a:r>
            <a:r>
              <a:rPr lang="es-ES_tradnl" dirty="0">
                <a:latin typeface="Arial Black"/>
                <a:cs typeface="Arial Black"/>
              </a:rPr>
              <a:t> </a:t>
            </a:r>
            <a:r>
              <a:rPr lang="es-ES_tradnl" dirty="0" err="1">
                <a:latin typeface="Arial Black"/>
                <a:cs typeface="Arial Black"/>
              </a:rPr>
              <a:t>adjusted</a:t>
            </a:r>
            <a:r>
              <a:rPr lang="es-ES_tradnl" dirty="0">
                <a:latin typeface="Arial Black"/>
                <a:cs typeface="Arial Black"/>
              </a:rPr>
              <a:t> </a:t>
            </a:r>
            <a:r>
              <a:rPr lang="es-ES_tradnl" dirty="0" err="1">
                <a:latin typeface="Arial Black"/>
                <a:cs typeface="Arial Black"/>
              </a:rPr>
              <a:t>for</a:t>
            </a:r>
            <a:r>
              <a:rPr lang="es-ES_tradnl" dirty="0">
                <a:latin typeface="Arial Black"/>
                <a:cs typeface="Arial Black"/>
              </a:rPr>
              <a:t> </a:t>
            </a:r>
            <a:r>
              <a:rPr lang="es-ES_tradnl" dirty="0" err="1">
                <a:latin typeface="Arial Black"/>
                <a:cs typeface="Arial Black"/>
              </a:rPr>
              <a:t>student</a:t>
            </a:r>
            <a:r>
              <a:rPr lang="es-ES_tradnl" dirty="0">
                <a:latin typeface="Arial Black"/>
                <a:cs typeface="Arial Black"/>
              </a:rPr>
              <a:t> FAR.</a:t>
            </a:r>
          </a:p>
          <a:p>
            <a:endParaRPr lang="en-US" dirty="0"/>
          </a:p>
        </p:txBody>
      </p:sp>
    </p:spTree>
    <p:extLst>
      <p:ext uri="{BB962C8B-B14F-4D97-AF65-F5344CB8AC3E}">
        <p14:creationId xmlns:p14="http://schemas.microsoft.com/office/powerpoint/2010/main" val="1409253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a:t>Analyzing</a:t>
            </a:r>
            <a:r>
              <a:rPr lang="es-ES_tradnl" dirty="0"/>
              <a:t> U.S. </a:t>
            </a:r>
            <a:r>
              <a:rPr lang="es-ES_tradnl" dirty="0" err="1"/>
              <a:t>State</a:t>
            </a:r>
            <a:r>
              <a:rPr lang="es-ES_tradnl" dirty="0"/>
              <a:t> PISA Performance</a:t>
            </a:r>
            <a:endParaRPr lang="en-US" dirty="0"/>
          </a:p>
        </p:txBody>
      </p:sp>
      <p:graphicFrame>
        <p:nvGraphicFramePr>
          <p:cNvPr id="4" name="Content Placeholder 3"/>
          <p:cNvGraphicFramePr>
            <a:graphicFrameLocks noGrp="1"/>
          </p:cNvGraphicFramePr>
          <p:nvPr>
            <p:ph idx="1"/>
          </p:nvPr>
        </p:nvGraphicFramePr>
        <p:xfrm>
          <a:off x="1450975" y="2016125"/>
          <a:ext cx="9604375" cy="39512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08280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t>U.S. </a:t>
            </a:r>
            <a:r>
              <a:rPr lang="es-ES_tradnl" dirty="0" err="1"/>
              <a:t>State</a:t>
            </a:r>
            <a:r>
              <a:rPr lang="es-ES_tradnl" dirty="0"/>
              <a:t> TIMSS Performance </a:t>
            </a:r>
            <a:r>
              <a:rPr lang="es-ES_tradnl" dirty="0" err="1"/>
              <a:t>Over</a:t>
            </a:r>
            <a:r>
              <a:rPr lang="es-ES_tradnl" dirty="0"/>
              <a:t> Time</a:t>
            </a:r>
            <a:endParaRPr lang="en-US" dirty="0"/>
          </a:p>
        </p:txBody>
      </p:sp>
      <p:graphicFrame>
        <p:nvGraphicFramePr>
          <p:cNvPr id="4" name="Content Placeholder 3"/>
          <p:cNvGraphicFramePr>
            <a:graphicFrameLocks noGrp="1"/>
          </p:cNvGraphicFramePr>
          <p:nvPr>
            <p:ph idx="1"/>
          </p:nvPr>
        </p:nvGraphicFramePr>
        <p:xfrm>
          <a:off x="1450975" y="2016125"/>
          <a:ext cx="9604375" cy="39036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1043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t>Minnesota and Iowa </a:t>
            </a:r>
            <a:r>
              <a:rPr lang="es-ES_tradnl" dirty="0" err="1"/>
              <a:t>from</a:t>
            </a:r>
            <a:r>
              <a:rPr lang="es-ES_tradnl" dirty="0"/>
              <a:t> </a:t>
            </a:r>
            <a:r>
              <a:rPr lang="es-ES_tradnl" dirty="0" err="1"/>
              <a:t>the</a:t>
            </a:r>
            <a:r>
              <a:rPr lang="es-ES_tradnl" dirty="0"/>
              <a:t> NAEP</a:t>
            </a:r>
            <a:endParaRPr lang="en-US" dirty="0"/>
          </a:p>
        </p:txBody>
      </p:sp>
      <p:graphicFrame>
        <p:nvGraphicFramePr>
          <p:cNvPr id="4" name="Content Placeholder 3"/>
          <p:cNvGraphicFramePr>
            <a:graphicFrameLocks noGrp="1"/>
          </p:cNvGraphicFramePr>
          <p:nvPr>
            <p:ph idx="1"/>
          </p:nvPr>
        </p:nvGraphicFramePr>
        <p:xfrm>
          <a:off x="1450975" y="2016125"/>
          <a:ext cx="9604375" cy="39354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25139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t>Massachusetts and Connecticut </a:t>
            </a:r>
            <a:r>
              <a:rPr lang="es-ES_tradnl" dirty="0" err="1" smtClean="0"/>
              <a:t>from</a:t>
            </a:r>
            <a:r>
              <a:rPr lang="es-ES_tradnl" dirty="0" smtClean="0"/>
              <a:t>  </a:t>
            </a:r>
            <a:r>
              <a:rPr lang="es-ES_tradnl" dirty="0" err="1"/>
              <a:t>the</a:t>
            </a:r>
            <a:r>
              <a:rPr lang="es-ES_tradnl" dirty="0"/>
              <a:t> NAEP</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91718182"/>
              </p:ext>
            </p:extLst>
          </p:nvPr>
        </p:nvGraphicFramePr>
        <p:xfrm>
          <a:off x="1450975" y="2016125"/>
          <a:ext cx="9604375" cy="3763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55800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t>Texas and California </a:t>
            </a:r>
            <a:r>
              <a:rPr lang="es-ES_tradnl" dirty="0" err="1"/>
              <a:t>from</a:t>
            </a:r>
            <a:r>
              <a:rPr lang="es-ES_tradnl" dirty="0"/>
              <a:t> </a:t>
            </a:r>
            <a:r>
              <a:rPr lang="es-ES_tradnl" dirty="0" err="1"/>
              <a:t>the</a:t>
            </a:r>
            <a:r>
              <a:rPr lang="es-ES_tradnl" dirty="0"/>
              <a:t> NAEP</a:t>
            </a:r>
            <a:endParaRPr lang="en-US" dirty="0"/>
          </a:p>
        </p:txBody>
      </p:sp>
      <p:graphicFrame>
        <p:nvGraphicFramePr>
          <p:cNvPr id="4" name="Content Placeholder 3"/>
          <p:cNvGraphicFramePr>
            <a:graphicFrameLocks noGrp="1"/>
          </p:cNvGraphicFramePr>
          <p:nvPr>
            <p:ph idx="1"/>
          </p:nvPr>
        </p:nvGraphicFramePr>
        <p:xfrm>
          <a:off x="1450975" y="2016125"/>
          <a:ext cx="9604375" cy="34496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86900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err="1"/>
              <a:t>Changes</a:t>
            </a:r>
            <a:r>
              <a:rPr lang="es-ES_tradnl" dirty="0"/>
              <a:t> in </a:t>
            </a:r>
            <a:r>
              <a:rPr lang="es-ES_tradnl" dirty="0" err="1"/>
              <a:t>Average</a:t>
            </a:r>
            <a:r>
              <a:rPr lang="es-ES_tradnl" dirty="0"/>
              <a:t> SAEB 8th Grade </a:t>
            </a:r>
            <a:r>
              <a:rPr lang="es-ES_tradnl" dirty="0" err="1"/>
              <a:t>Portuguese</a:t>
            </a:r>
            <a:r>
              <a:rPr lang="es-ES_tradnl" dirty="0"/>
              <a:t> Score,  </a:t>
            </a:r>
            <a:r>
              <a:rPr lang="es-ES_tradnl" dirty="0" err="1"/>
              <a:t>by</a:t>
            </a:r>
            <a:r>
              <a:rPr lang="es-ES_tradnl" dirty="0"/>
              <a:t> </a:t>
            </a:r>
            <a:r>
              <a:rPr lang="es-ES_tradnl" dirty="0" err="1"/>
              <a:t>Mother’s</a:t>
            </a:r>
            <a:r>
              <a:rPr lang="es-ES_tradnl" dirty="0"/>
              <a:t> </a:t>
            </a:r>
            <a:r>
              <a:rPr lang="es-ES_tradnl" dirty="0" err="1"/>
              <a:t>Education</a:t>
            </a:r>
            <a:r>
              <a:rPr lang="es-ES_tradnl" dirty="0"/>
              <a:t>, 1995-2011</a:t>
            </a:r>
            <a:endParaRPr lang="en-US" dirty="0"/>
          </a:p>
        </p:txBody>
      </p:sp>
      <p:graphicFrame>
        <p:nvGraphicFramePr>
          <p:cNvPr id="5" name="Content Placeholder 4"/>
          <p:cNvGraphicFramePr>
            <a:graphicFrameLocks noGrp="1"/>
          </p:cNvGraphicFramePr>
          <p:nvPr>
            <p:ph idx="1"/>
          </p:nvPr>
        </p:nvGraphicFramePr>
        <p:xfrm>
          <a:off x="1450975" y="2016125"/>
          <a:ext cx="9604375" cy="34496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8208768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1279</TotalTime>
  <Words>911</Words>
  <Application>Microsoft Macintosh PowerPoint</Application>
  <PresentationFormat>Widescreen</PresentationFormat>
  <Paragraphs>118</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 Black</vt:lpstr>
      <vt:lpstr>Gill Sans MT</vt:lpstr>
      <vt:lpstr>Arial</vt:lpstr>
      <vt:lpstr>Gallery</vt:lpstr>
      <vt:lpstr>Using regional differences to Estimate The effects of State and mid-level management on educational outcomes </vt:lpstr>
      <vt:lpstr>Federal Systems and Education</vt:lpstr>
      <vt:lpstr>Focusing on U.S. States</vt:lpstr>
      <vt:lpstr>Analyzing U.S. State PISA Performance</vt:lpstr>
      <vt:lpstr>U.S. State TIMSS Performance Over Time</vt:lpstr>
      <vt:lpstr>Minnesota and Iowa from the NAEP</vt:lpstr>
      <vt:lpstr>Massachusetts and Connecticut from  the NAEP</vt:lpstr>
      <vt:lpstr>Texas and California from the NAEP</vt:lpstr>
      <vt:lpstr>Changes in Average SAEB 8th Grade Portuguese Score,  by Mother’s Education, 1995-2011</vt:lpstr>
      <vt:lpstr>The Pisa data by state are not as reliable as in countries with ranDom samples in states, but we do have data for the national test—saeb—and here are some state compArisons</vt:lpstr>
      <vt:lpstr>Here are some more states—these are all adjusted for SES and other student characteristics</vt:lpstr>
      <vt:lpstr>We did a similar analysis of PISA scores in Australia—again controlling  for SES</vt:lpstr>
      <vt:lpstr>Sao Paulo: State administrative regions, high value added, 5th to 9th grade, 2010-2012 cohorts </vt:lpstr>
      <vt:lpstr>Sao Paulo: State administrative regions, low value added, 5th to 9th grade, 2010-2012 cohorts </vt:lpstr>
      <vt:lpstr>What does all this tell us?</vt:lpstr>
      <vt:lpstr>Implications</vt:lpstr>
      <vt:lpstr>What kind of data would we need in Russia to do a similar study?</vt:lpstr>
    </vt:vector>
  </TitlesOfParts>
  <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implications for international test score comparisons when educational systems are federal</dc:title>
  <dc:creator>Martin Carnoy</dc:creator>
  <cp:lastModifiedBy>Martin Carnoy</cp:lastModifiedBy>
  <cp:revision>21</cp:revision>
  <dcterms:created xsi:type="dcterms:W3CDTF">2017-03-03T20:33:47Z</dcterms:created>
  <dcterms:modified xsi:type="dcterms:W3CDTF">2018-04-09T05:20:50Z</dcterms:modified>
</cp:coreProperties>
</file>