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525" r:id="rId5"/>
    <p:sldId id="526" r:id="rId6"/>
    <p:sldId id="532" r:id="rId7"/>
    <p:sldId id="259" r:id="rId8"/>
    <p:sldId id="534" r:id="rId9"/>
    <p:sldId id="548" r:id="rId10"/>
    <p:sldId id="535" r:id="rId11"/>
    <p:sldId id="536" r:id="rId12"/>
    <p:sldId id="537" r:id="rId13"/>
    <p:sldId id="533" r:id="rId14"/>
    <p:sldId id="282" r:id="rId15"/>
    <p:sldId id="523" r:id="rId16"/>
    <p:sldId id="527" r:id="rId17"/>
    <p:sldId id="285" r:id="rId18"/>
    <p:sldId id="538" r:id="rId19"/>
    <p:sldId id="286" r:id="rId20"/>
    <p:sldId id="540" r:id="rId21"/>
    <p:sldId id="287" r:id="rId22"/>
    <p:sldId id="542" r:id="rId23"/>
    <p:sldId id="539" r:id="rId24"/>
    <p:sldId id="544" r:id="rId25"/>
    <p:sldId id="543" r:id="rId26"/>
    <p:sldId id="541" r:id="rId27"/>
    <p:sldId id="545" r:id="rId28"/>
    <p:sldId id="546" r:id="rId29"/>
    <p:sldId id="54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education-inequalitie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09E9-E86B-41ED-83BC-CD94F7729DEC}"/>
              </a:ext>
            </a:extLst>
          </p:cNvPr>
          <p:cNvSpPr>
            <a:spLocks noGrp="1"/>
          </p:cNvSpPr>
          <p:nvPr>
            <p:ph type="ctrTitle"/>
          </p:nvPr>
        </p:nvSpPr>
        <p:spPr>
          <a:xfrm>
            <a:off x="2589213" y="954338"/>
            <a:ext cx="8915399" cy="3823043"/>
          </a:xfrm>
        </p:spPr>
        <p:txBody>
          <a:bodyPr>
            <a:normAutofit fontScale="90000"/>
          </a:bodyPr>
          <a:lstStyle/>
          <a:p>
            <a:r>
              <a:rPr lang="en-US" dirty="0"/>
              <a:t>Socioeconomic Differences in Secondary and Postsecondary Access and Completion</a:t>
            </a:r>
            <a:br>
              <a:rPr lang="en-US" dirty="0"/>
            </a:br>
            <a:endParaRPr lang="en-US" dirty="0"/>
          </a:p>
        </p:txBody>
      </p:sp>
      <p:sp>
        <p:nvSpPr>
          <p:cNvPr id="3" name="Subtitle 2">
            <a:extLst>
              <a:ext uri="{FF2B5EF4-FFF2-40B4-BE49-F238E27FC236}">
                <a16:creationId xmlns:a16="http://schemas.microsoft.com/office/drawing/2014/main" id="{E46CAED6-CCF1-408C-AA70-C11E178BA308}"/>
              </a:ext>
            </a:extLst>
          </p:cNvPr>
          <p:cNvSpPr>
            <a:spLocks noGrp="1"/>
          </p:cNvSpPr>
          <p:nvPr>
            <p:ph type="subTitle" idx="1"/>
          </p:nvPr>
        </p:nvSpPr>
        <p:spPr/>
        <p:txBody>
          <a:bodyPr>
            <a:normAutofit lnSpcReduction="10000"/>
          </a:bodyPr>
          <a:lstStyle/>
          <a:p>
            <a:r>
              <a:rPr lang="en-US" dirty="0"/>
              <a:t>Susan A. </a:t>
            </a:r>
            <a:r>
              <a:rPr lang="en-US" dirty="0" err="1"/>
              <a:t>Dumais</a:t>
            </a:r>
            <a:r>
              <a:rPr lang="en-US" dirty="0"/>
              <a:t>, Susan.Dumais@lehman.cuny.edu</a:t>
            </a:r>
          </a:p>
          <a:p>
            <a:r>
              <a:rPr lang="en-US" dirty="0"/>
              <a:t>Lehman College and The Graduate Center, City University of New York, USA</a:t>
            </a:r>
          </a:p>
          <a:p>
            <a:r>
              <a:rPr lang="en-US" dirty="0"/>
              <a:t>2 July 2018</a:t>
            </a:r>
          </a:p>
        </p:txBody>
      </p:sp>
    </p:spTree>
    <p:extLst>
      <p:ext uri="{BB962C8B-B14F-4D97-AF65-F5344CB8AC3E}">
        <p14:creationId xmlns:p14="http://schemas.microsoft.com/office/powerpoint/2010/main" val="363392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3FDA-56F4-43ED-BE79-715046380007}"/>
              </a:ext>
            </a:extLst>
          </p:cNvPr>
          <p:cNvSpPr>
            <a:spLocks noGrp="1"/>
          </p:cNvSpPr>
          <p:nvPr>
            <p:ph type="title"/>
          </p:nvPr>
        </p:nvSpPr>
        <p:spPr/>
        <p:txBody>
          <a:bodyPr>
            <a:normAutofit fontScale="90000"/>
          </a:bodyPr>
          <a:lstStyle/>
          <a:p>
            <a:r>
              <a:rPr lang="en-US" b="1" dirty="0"/>
              <a:t>Lower secondary completion rate</a:t>
            </a:r>
            <a:br>
              <a:rPr lang="en-US" b="1" dirty="0"/>
            </a:br>
            <a:r>
              <a:rPr lang="en-US" sz="2200" dirty="0"/>
              <a:t>Percentage of young people aged 3-5 years above lower secondary school graduation age, who have completed lower secondary school</a:t>
            </a:r>
          </a:p>
        </p:txBody>
      </p:sp>
      <p:pic>
        <p:nvPicPr>
          <p:cNvPr id="4" name="Content Placeholder 3">
            <a:extLst>
              <a:ext uri="{FF2B5EF4-FFF2-40B4-BE49-F238E27FC236}">
                <a16:creationId xmlns:a16="http://schemas.microsoft.com/office/drawing/2014/main" id="{22DE05A5-2F0F-4711-95C1-C3FB318E68AE}"/>
              </a:ext>
            </a:extLst>
          </p:cNvPr>
          <p:cNvPicPr>
            <a:picLocks noGrp="1" noChangeAspect="1"/>
          </p:cNvPicPr>
          <p:nvPr>
            <p:ph idx="1"/>
          </p:nvPr>
        </p:nvPicPr>
        <p:blipFill>
          <a:blip r:embed="rId2"/>
          <a:stretch>
            <a:fillRect/>
          </a:stretch>
        </p:blipFill>
        <p:spPr>
          <a:xfrm>
            <a:off x="2788357" y="2133599"/>
            <a:ext cx="7342842" cy="4497491"/>
          </a:xfrm>
          <a:prstGeom prst="rect">
            <a:avLst/>
          </a:prstGeom>
        </p:spPr>
      </p:pic>
    </p:spTree>
    <p:extLst>
      <p:ext uri="{BB962C8B-B14F-4D97-AF65-F5344CB8AC3E}">
        <p14:creationId xmlns:p14="http://schemas.microsoft.com/office/powerpoint/2010/main" val="85748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F5F1-77BF-4AF7-9603-072F22DF6767}"/>
              </a:ext>
            </a:extLst>
          </p:cNvPr>
          <p:cNvSpPr>
            <a:spLocks noGrp="1"/>
          </p:cNvSpPr>
          <p:nvPr>
            <p:ph type="title"/>
          </p:nvPr>
        </p:nvSpPr>
        <p:spPr/>
        <p:txBody>
          <a:bodyPr>
            <a:normAutofit fontScale="90000"/>
          </a:bodyPr>
          <a:lstStyle/>
          <a:p>
            <a:r>
              <a:rPr lang="en-US" b="1" dirty="0"/>
              <a:t>Upper secondary completion rate</a:t>
            </a:r>
            <a:br>
              <a:rPr lang="en-US" b="1" dirty="0"/>
            </a:br>
            <a:r>
              <a:rPr lang="en-US" sz="2200" dirty="0"/>
              <a:t>Percentage of young people aged 3-5 years above upper secondary school graduation age, who have completed upper secondary school.</a:t>
            </a:r>
          </a:p>
        </p:txBody>
      </p:sp>
      <p:pic>
        <p:nvPicPr>
          <p:cNvPr id="4" name="Content Placeholder 3">
            <a:extLst>
              <a:ext uri="{FF2B5EF4-FFF2-40B4-BE49-F238E27FC236}">
                <a16:creationId xmlns:a16="http://schemas.microsoft.com/office/drawing/2014/main" id="{BC48C125-747D-4032-9744-A20AB0DDEEC9}"/>
              </a:ext>
            </a:extLst>
          </p:cNvPr>
          <p:cNvPicPr>
            <a:picLocks noGrp="1" noChangeAspect="1"/>
          </p:cNvPicPr>
          <p:nvPr>
            <p:ph idx="1"/>
          </p:nvPr>
        </p:nvPicPr>
        <p:blipFill>
          <a:blip r:embed="rId2"/>
          <a:stretch>
            <a:fillRect/>
          </a:stretch>
        </p:blipFill>
        <p:spPr>
          <a:xfrm>
            <a:off x="3109441" y="2133600"/>
            <a:ext cx="7301480" cy="4100290"/>
          </a:xfrm>
          <a:prstGeom prst="rect">
            <a:avLst/>
          </a:prstGeom>
        </p:spPr>
      </p:pic>
    </p:spTree>
    <p:extLst>
      <p:ext uri="{BB962C8B-B14F-4D97-AF65-F5344CB8AC3E}">
        <p14:creationId xmlns:p14="http://schemas.microsoft.com/office/powerpoint/2010/main" val="342723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8E00-6259-4E38-A78D-05D43DFCD3BF}"/>
              </a:ext>
            </a:extLst>
          </p:cNvPr>
          <p:cNvSpPr>
            <a:spLocks noGrp="1"/>
          </p:cNvSpPr>
          <p:nvPr>
            <p:ph type="title"/>
          </p:nvPr>
        </p:nvSpPr>
        <p:spPr>
          <a:xfrm>
            <a:off x="2592925" y="624110"/>
            <a:ext cx="8911687" cy="1509490"/>
          </a:xfrm>
        </p:spPr>
        <p:txBody>
          <a:bodyPr>
            <a:normAutofit fontScale="90000"/>
          </a:bodyPr>
          <a:lstStyle/>
          <a:p>
            <a:r>
              <a:rPr lang="en-US" b="1" dirty="0"/>
              <a:t>Tertiary completion rate</a:t>
            </a:r>
            <a:br>
              <a:rPr lang="en-US" b="1" dirty="0"/>
            </a:br>
            <a:r>
              <a:rPr lang="en-US" sz="2200" dirty="0"/>
              <a:t>Percentage of people aged 25–29, who have completed at least four years of higher education. (Note: no data for several countries, including US and Russian Federation)</a:t>
            </a:r>
            <a:br>
              <a:rPr lang="en-US" sz="2200" dirty="0"/>
            </a:br>
            <a:endParaRPr lang="en-US" sz="2200" dirty="0"/>
          </a:p>
        </p:txBody>
      </p:sp>
      <p:pic>
        <p:nvPicPr>
          <p:cNvPr id="4" name="Content Placeholder 3">
            <a:extLst>
              <a:ext uri="{FF2B5EF4-FFF2-40B4-BE49-F238E27FC236}">
                <a16:creationId xmlns:a16="http://schemas.microsoft.com/office/drawing/2014/main" id="{425B4E76-E73F-4ECF-9DF5-E19A1029F1B3}"/>
              </a:ext>
            </a:extLst>
          </p:cNvPr>
          <p:cNvPicPr>
            <a:picLocks noGrp="1" noChangeAspect="1"/>
          </p:cNvPicPr>
          <p:nvPr>
            <p:ph idx="1"/>
          </p:nvPr>
        </p:nvPicPr>
        <p:blipFill>
          <a:blip r:embed="rId2"/>
          <a:stretch>
            <a:fillRect/>
          </a:stretch>
        </p:blipFill>
        <p:spPr>
          <a:xfrm>
            <a:off x="2578989" y="2151062"/>
            <a:ext cx="7935024" cy="4283605"/>
          </a:xfrm>
          <a:prstGeom prst="rect">
            <a:avLst/>
          </a:prstGeom>
        </p:spPr>
      </p:pic>
    </p:spTree>
    <p:extLst>
      <p:ext uri="{BB962C8B-B14F-4D97-AF65-F5344CB8AC3E}">
        <p14:creationId xmlns:p14="http://schemas.microsoft.com/office/powerpoint/2010/main" val="417087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DF4AE-BA43-44A6-BD7D-5E3D3CD491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2000" y="609600"/>
            <a:ext cx="8015111" cy="5531556"/>
          </a:xfrm>
          <a:prstGeom prst="rect">
            <a:avLst/>
          </a:prstGeom>
          <a:noFill/>
          <a:ln>
            <a:noFill/>
          </a:ln>
        </p:spPr>
      </p:pic>
    </p:spTree>
    <p:extLst>
      <p:ext uri="{BB962C8B-B14F-4D97-AF65-F5344CB8AC3E}">
        <p14:creationId xmlns:p14="http://schemas.microsoft.com/office/powerpoint/2010/main" val="3337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375278"/>
            <a:ext cx="8229600" cy="1143000"/>
          </a:xfrm>
        </p:spPr>
        <p:txBody>
          <a:bodyPr/>
          <a:lstStyle/>
          <a:p>
            <a:r>
              <a:rPr lang="en-US" sz="4000" dirty="0"/>
              <a:t>Higher Education in the US</a:t>
            </a:r>
          </a:p>
        </p:txBody>
      </p:sp>
      <p:sp>
        <p:nvSpPr>
          <p:cNvPr id="3" name="Content Placeholder 2"/>
          <p:cNvSpPr>
            <a:spLocks noGrp="1"/>
          </p:cNvSpPr>
          <p:nvPr>
            <p:ph idx="1"/>
          </p:nvPr>
        </p:nvSpPr>
        <p:spPr/>
        <p:txBody>
          <a:bodyPr>
            <a:normAutofit/>
          </a:bodyPr>
          <a:lstStyle/>
          <a:p>
            <a:r>
              <a:rPr lang="en-US" sz="2800" dirty="0"/>
              <a:t>In 2011-2012, there were 4,706 higher education institutions in the United States</a:t>
            </a:r>
          </a:p>
          <a:p>
            <a:pPr lvl="1"/>
            <a:r>
              <a:rPr lang="en-US" sz="2800" dirty="0"/>
              <a:t>1,738 two-year colleges</a:t>
            </a:r>
          </a:p>
          <a:p>
            <a:pPr lvl="1"/>
            <a:r>
              <a:rPr lang="en-US" sz="2800" dirty="0"/>
              <a:t>2,968 four-year colleges</a:t>
            </a:r>
          </a:p>
        </p:txBody>
      </p:sp>
    </p:spTree>
    <p:extLst>
      <p:ext uri="{BB962C8B-B14F-4D97-AF65-F5344CB8AC3E}">
        <p14:creationId xmlns:p14="http://schemas.microsoft.com/office/powerpoint/2010/main" val="1097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FD93F704-7BD5-4178-9AD9-E60F2ED06C33}"/>
              </a:ext>
            </a:extLst>
          </p:cNvPr>
          <p:cNvSpPr txBox="1">
            <a:spLocks noChangeArrowheads="1"/>
          </p:cNvSpPr>
          <p:nvPr/>
        </p:nvSpPr>
        <p:spPr bwMode="auto">
          <a:xfrm>
            <a:off x="7874000" y="63501"/>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b="1" dirty="0"/>
              <a:t>From Gilbert, </a:t>
            </a:r>
            <a:r>
              <a:rPr lang="en-US" altLang="en-US" sz="1200" b="1" i="1" dirty="0"/>
              <a:t>The American Class Structure</a:t>
            </a:r>
          </a:p>
        </p:txBody>
      </p:sp>
      <p:pic>
        <p:nvPicPr>
          <p:cNvPr id="9219" name="Picture 2">
            <a:extLst>
              <a:ext uri="{FF2B5EF4-FFF2-40B4-BE49-F238E27FC236}">
                <a16:creationId xmlns:a16="http://schemas.microsoft.com/office/drawing/2014/main" id="{32852F3F-32FD-4C43-BFD5-FED6FC5102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711200"/>
            <a:ext cx="80835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07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a:extLst>
              <a:ext uri="{FF2B5EF4-FFF2-40B4-BE49-F238E27FC236}">
                <a16:creationId xmlns:a16="http://schemas.microsoft.com/office/drawing/2014/main" id="{150DDFC8-D00A-4C5E-86F8-46BA7B6292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064" y="803275"/>
            <a:ext cx="86518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1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fontScale="90000"/>
          </a:bodyPr>
          <a:lstStyle/>
          <a:p>
            <a:r>
              <a:rPr lang="en-US" dirty="0"/>
              <a:t>Income and Higher Education in the US</a:t>
            </a:r>
            <a:endParaRPr lang="en-US" sz="2700" dirty="0"/>
          </a:p>
        </p:txBody>
      </p:sp>
      <p:pic>
        <p:nvPicPr>
          <p:cNvPr id="5" name="Content Placeholder 4">
            <a:extLst>
              <a:ext uri="{FF2B5EF4-FFF2-40B4-BE49-F238E27FC236}">
                <a16:creationId xmlns:a16="http://schemas.microsoft.com/office/drawing/2014/main" id="{5934BB37-8450-469F-B757-C0E6F9B4D25A}"/>
              </a:ext>
            </a:extLst>
          </p:cNvPr>
          <p:cNvPicPr>
            <a:picLocks noGrp="1" noChangeAspect="1"/>
          </p:cNvPicPr>
          <p:nvPr>
            <p:ph idx="1"/>
          </p:nvPr>
        </p:nvPicPr>
        <p:blipFill>
          <a:blip r:embed="rId2"/>
          <a:stretch>
            <a:fillRect/>
          </a:stretch>
        </p:blipFill>
        <p:spPr>
          <a:xfrm>
            <a:off x="3514599" y="1219201"/>
            <a:ext cx="5733522" cy="5333294"/>
          </a:xfrm>
          <a:prstGeom prst="rect">
            <a:avLst/>
          </a:prstGeom>
        </p:spPr>
      </p:pic>
    </p:spTree>
    <p:extLst>
      <p:ext uri="{BB962C8B-B14F-4D97-AF65-F5344CB8AC3E}">
        <p14:creationId xmlns:p14="http://schemas.microsoft.com/office/powerpoint/2010/main" val="163763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2C3C-2DF2-43F7-93D3-3EE3C940CFEA}"/>
              </a:ext>
            </a:extLst>
          </p:cNvPr>
          <p:cNvSpPr>
            <a:spLocks noGrp="1"/>
          </p:cNvSpPr>
          <p:nvPr>
            <p:ph type="title"/>
          </p:nvPr>
        </p:nvSpPr>
        <p:spPr/>
        <p:txBody>
          <a:bodyPr/>
          <a:lstStyle/>
          <a:p>
            <a:r>
              <a:rPr lang="en-US" dirty="0"/>
              <a:t>College Costs in the US</a:t>
            </a:r>
          </a:p>
        </p:txBody>
      </p:sp>
      <p:sp>
        <p:nvSpPr>
          <p:cNvPr id="3" name="Content Placeholder 2">
            <a:extLst>
              <a:ext uri="{FF2B5EF4-FFF2-40B4-BE49-F238E27FC236}">
                <a16:creationId xmlns:a16="http://schemas.microsoft.com/office/drawing/2014/main" id="{D43B8DCE-112A-4825-A131-AC7576CBB4FB}"/>
              </a:ext>
            </a:extLst>
          </p:cNvPr>
          <p:cNvSpPr>
            <a:spLocks noGrp="1"/>
          </p:cNvSpPr>
          <p:nvPr>
            <p:ph idx="1"/>
          </p:nvPr>
        </p:nvSpPr>
        <p:spPr>
          <a:xfrm>
            <a:off x="2589212" y="1693333"/>
            <a:ext cx="8915400" cy="4217889"/>
          </a:xfrm>
        </p:spPr>
        <p:txBody>
          <a:bodyPr>
            <a:normAutofit lnSpcReduction="10000"/>
          </a:bodyPr>
          <a:lstStyle/>
          <a:p>
            <a:r>
              <a:rPr lang="en-US" sz="2000" dirty="0"/>
              <a:t>Annual tuition, fees, room and board in 2015-2016 (from nces.ed.gov):</a:t>
            </a:r>
          </a:p>
          <a:p>
            <a:r>
              <a:rPr lang="en-US" sz="2000" dirty="0"/>
              <a:t>Public four-year institutions: $19,189</a:t>
            </a:r>
          </a:p>
          <a:p>
            <a:r>
              <a:rPr lang="en-US" sz="2000" dirty="0"/>
              <a:t>Private four-year institutions: $39,529</a:t>
            </a:r>
          </a:p>
          <a:p>
            <a:endParaRPr lang="en-US" dirty="0"/>
          </a:p>
          <a:p>
            <a:r>
              <a:rPr lang="en-US" sz="2000" dirty="0"/>
              <a:t>Financial aid: there are many sources, including</a:t>
            </a:r>
          </a:p>
          <a:p>
            <a:pPr lvl="1"/>
            <a:r>
              <a:rPr lang="en-US" dirty="0"/>
              <a:t>Pell grants (do not need to be repaid; based on financial need)</a:t>
            </a:r>
          </a:p>
          <a:p>
            <a:pPr lvl="1"/>
            <a:r>
              <a:rPr lang="en-US" dirty="0"/>
              <a:t>Federal student loan program</a:t>
            </a:r>
          </a:p>
          <a:p>
            <a:pPr lvl="1"/>
            <a:r>
              <a:rPr lang="en-US" dirty="0"/>
              <a:t>Work-study program</a:t>
            </a:r>
          </a:p>
          <a:p>
            <a:pPr lvl="1"/>
            <a:r>
              <a:rPr lang="en-US" dirty="0"/>
              <a:t>State-level grants</a:t>
            </a:r>
          </a:p>
          <a:p>
            <a:pPr lvl="1"/>
            <a:r>
              <a:rPr lang="en-US" dirty="0"/>
              <a:t>Institution-level grants</a:t>
            </a:r>
          </a:p>
          <a:p>
            <a:pPr lvl="1"/>
            <a:endParaRPr lang="en-US" dirty="0"/>
          </a:p>
          <a:p>
            <a:pPr lvl="1"/>
            <a:endParaRPr lang="en-US" dirty="0"/>
          </a:p>
        </p:txBody>
      </p:sp>
    </p:spTree>
    <p:extLst>
      <p:ext uri="{BB962C8B-B14F-4D97-AF65-F5344CB8AC3E}">
        <p14:creationId xmlns:p14="http://schemas.microsoft.com/office/powerpoint/2010/main" val="322823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0844"/>
          </a:xfrm>
        </p:spPr>
        <p:txBody>
          <a:bodyPr>
            <a:normAutofit fontScale="90000"/>
          </a:bodyPr>
          <a:lstStyle/>
          <a:p>
            <a:r>
              <a:rPr lang="en-US" dirty="0"/>
              <a:t>Financial Aid in the US: Pell Grants </a:t>
            </a:r>
            <a:r>
              <a:rPr lang="en-US" sz="2700" dirty="0"/>
              <a:t>(from the Pell Institute, 2015)</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1" y="1295401"/>
            <a:ext cx="7103131" cy="518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45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A6D9-B5C7-41F2-96BB-BCBA542FD8D5}"/>
              </a:ext>
            </a:extLst>
          </p:cNvPr>
          <p:cNvSpPr>
            <a:spLocks noGrp="1"/>
          </p:cNvSpPr>
          <p:nvPr>
            <p:ph type="title"/>
          </p:nvPr>
        </p:nvSpPr>
        <p:spPr/>
        <p:txBody>
          <a:bodyPr/>
          <a:lstStyle/>
          <a:p>
            <a:r>
              <a:rPr lang="en-US" dirty="0"/>
              <a:t>Lecture Overview</a:t>
            </a:r>
          </a:p>
        </p:txBody>
      </p:sp>
      <p:sp>
        <p:nvSpPr>
          <p:cNvPr id="3" name="Content Placeholder 2">
            <a:extLst>
              <a:ext uri="{FF2B5EF4-FFF2-40B4-BE49-F238E27FC236}">
                <a16:creationId xmlns:a16="http://schemas.microsoft.com/office/drawing/2014/main" id="{BB9551A5-BD60-466C-8317-658F9E6E690A}"/>
              </a:ext>
            </a:extLst>
          </p:cNvPr>
          <p:cNvSpPr>
            <a:spLocks noGrp="1"/>
          </p:cNvSpPr>
          <p:nvPr>
            <p:ph idx="1"/>
          </p:nvPr>
        </p:nvSpPr>
        <p:spPr>
          <a:xfrm>
            <a:off x="2009422" y="1670756"/>
            <a:ext cx="9495190" cy="4563134"/>
          </a:xfrm>
        </p:spPr>
        <p:txBody>
          <a:bodyPr>
            <a:normAutofit fontScale="92500" lnSpcReduction="10000"/>
          </a:bodyPr>
          <a:lstStyle/>
          <a:p>
            <a:pPr>
              <a:spcBef>
                <a:spcPts val="600"/>
              </a:spcBef>
              <a:spcAft>
                <a:spcPts val="600"/>
              </a:spcAft>
            </a:pPr>
            <a:r>
              <a:rPr lang="en-US" sz="2000" dirty="0"/>
              <a:t>Defining “socioeconomic status”</a:t>
            </a:r>
          </a:p>
          <a:p>
            <a:pPr>
              <a:spcBef>
                <a:spcPts val="600"/>
              </a:spcBef>
              <a:spcAft>
                <a:spcPts val="600"/>
              </a:spcAft>
            </a:pPr>
            <a:r>
              <a:rPr lang="en-US" sz="2000" dirty="0"/>
              <a:t>Socioeconomic inequality in the United States and worldwide</a:t>
            </a:r>
          </a:p>
          <a:p>
            <a:pPr>
              <a:spcBef>
                <a:spcPts val="600"/>
              </a:spcBef>
              <a:spcAft>
                <a:spcPts val="600"/>
              </a:spcAft>
            </a:pPr>
            <a:r>
              <a:rPr lang="en-US" sz="2000" dirty="0"/>
              <a:t>Secondary education completion around the world: socioeconomic differences</a:t>
            </a:r>
          </a:p>
          <a:p>
            <a:pPr>
              <a:spcBef>
                <a:spcPts val="600"/>
              </a:spcBef>
              <a:spcAft>
                <a:spcPts val="600"/>
              </a:spcAft>
            </a:pPr>
            <a:r>
              <a:rPr lang="en-US" sz="2000" dirty="0"/>
              <a:t>Postsecondary (tertiary) education completion around the world: socioeconomic differences</a:t>
            </a:r>
          </a:p>
          <a:p>
            <a:pPr>
              <a:spcBef>
                <a:spcPts val="600"/>
              </a:spcBef>
              <a:spcAft>
                <a:spcPts val="600"/>
              </a:spcAft>
            </a:pPr>
            <a:r>
              <a:rPr lang="en-US" sz="2000" dirty="0"/>
              <a:t>A focus on patterns in the United States</a:t>
            </a:r>
          </a:p>
          <a:p>
            <a:pPr lvl="1">
              <a:spcBef>
                <a:spcPts val="600"/>
              </a:spcBef>
              <a:spcAft>
                <a:spcPts val="600"/>
              </a:spcAft>
            </a:pPr>
            <a:r>
              <a:rPr lang="en-US" sz="1800" dirty="0"/>
              <a:t>Costs and financial aid</a:t>
            </a:r>
          </a:p>
          <a:p>
            <a:pPr lvl="1">
              <a:spcBef>
                <a:spcPts val="600"/>
              </a:spcBef>
              <a:spcAft>
                <a:spcPts val="600"/>
              </a:spcAft>
            </a:pPr>
            <a:r>
              <a:rPr lang="en-US" sz="1800" dirty="0"/>
              <a:t>First-generation college students (assigned reading)</a:t>
            </a:r>
          </a:p>
          <a:p>
            <a:pPr>
              <a:spcBef>
                <a:spcPts val="600"/>
              </a:spcBef>
              <a:spcAft>
                <a:spcPts val="600"/>
              </a:spcAft>
            </a:pPr>
            <a:r>
              <a:rPr lang="en-US" sz="2000" dirty="0"/>
              <a:t>Cross-national differences in selective college attendance (assigned reading)</a:t>
            </a:r>
          </a:p>
          <a:p>
            <a:pPr>
              <a:spcBef>
                <a:spcPts val="600"/>
              </a:spcBef>
              <a:spcAft>
                <a:spcPts val="600"/>
              </a:spcAft>
            </a:pPr>
            <a:r>
              <a:rPr lang="en-US" sz="2000" dirty="0"/>
              <a:t>Discussion and questions</a:t>
            </a:r>
          </a:p>
          <a:p>
            <a:endParaRPr lang="en-US" dirty="0"/>
          </a:p>
          <a:p>
            <a:endParaRPr lang="en-US" dirty="0"/>
          </a:p>
        </p:txBody>
      </p:sp>
    </p:spTree>
    <p:extLst>
      <p:ext uri="{BB962C8B-B14F-4D97-AF65-F5344CB8AC3E}">
        <p14:creationId xmlns:p14="http://schemas.microsoft.com/office/powerpoint/2010/main" val="2462701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EE69-E757-408F-B8D3-487F10F69507}"/>
              </a:ext>
            </a:extLst>
          </p:cNvPr>
          <p:cNvSpPr>
            <a:spLocks noGrp="1"/>
          </p:cNvSpPr>
          <p:nvPr>
            <p:ph type="title"/>
          </p:nvPr>
        </p:nvSpPr>
        <p:spPr/>
        <p:txBody>
          <a:bodyPr/>
          <a:lstStyle/>
          <a:p>
            <a:r>
              <a:rPr lang="en-US" dirty="0"/>
              <a:t>Student Debt in the United States</a:t>
            </a:r>
          </a:p>
        </p:txBody>
      </p:sp>
      <p:pic>
        <p:nvPicPr>
          <p:cNvPr id="4" name="Content Placeholder 3">
            <a:extLst>
              <a:ext uri="{FF2B5EF4-FFF2-40B4-BE49-F238E27FC236}">
                <a16:creationId xmlns:a16="http://schemas.microsoft.com/office/drawing/2014/main" id="{063A7C83-060C-45A4-8FB4-4EBAC19BD5E0}"/>
              </a:ext>
            </a:extLst>
          </p:cNvPr>
          <p:cNvPicPr>
            <a:picLocks noGrp="1" noChangeAspect="1"/>
          </p:cNvPicPr>
          <p:nvPr>
            <p:ph idx="1"/>
          </p:nvPr>
        </p:nvPicPr>
        <p:blipFill>
          <a:blip r:embed="rId2"/>
          <a:stretch>
            <a:fillRect/>
          </a:stretch>
        </p:blipFill>
        <p:spPr>
          <a:xfrm>
            <a:off x="3691378" y="1765476"/>
            <a:ext cx="4989866" cy="5263504"/>
          </a:xfrm>
          <a:prstGeom prst="rect">
            <a:avLst/>
          </a:prstGeom>
        </p:spPr>
      </p:pic>
    </p:spTree>
    <p:extLst>
      <p:ext uri="{BB962C8B-B14F-4D97-AF65-F5344CB8AC3E}">
        <p14:creationId xmlns:p14="http://schemas.microsoft.com/office/powerpoint/2010/main" val="284357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fontScale="90000"/>
          </a:bodyPr>
          <a:lstStyle/>
          <a:p>
            <a:r>
              <a:rPr lang="en-US" dirty="0"/>
              <a:t>Family Income and Graduating from College in the US </a:t>
            </a:r>
            <a:r>
              <a:rPr lang="en-US" sz="2700" dirty="0"/>
              <a:t>(from the Pell Institute, 2015)</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598" y="1157512"/>
            <a:ext cx="6686202" cy="539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61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397C-3257-42C0-BA24-32FBF1B0B793}"/>
              </a:ext>
            </a:extLst>
          </p:cNvPr>
          <p:cNvSpPr>
            <a:spLocks noGrp="1"/>
          </p:cNvSpPr>
          <p:nvPr>
            <p:ph type="title"/>
          </p:nvPr>
        </p:nvSpPr>
        <p:spPr>
          <a:xfrm>
            <a:off x="2054579" y="624110"/>
            <a:ext cx="9450034" cy="1035357"/>
          </a:xfrm>
        </p:spPr>
        <p:txBody>
          <a:bodyPr>
            <a:normAutofit fontScale="90000"/>
          </a:bodyPr>
          <a:lstStyle/>
          <a:p>
            <a:r>
              <a:rPr lang="en-US" sz="2800" dirty="0"/>
              <a:t>Why Do Completion Rates Vary by Income, SES, or other factors? </a:t>
            </a:r>
            <a:r>
              <a:rPr lang="en-US" sz="2200" dirty="0"/>
              <a:t>(from Alanna Bjorklund-Young, Johns Hopkins University)</a:t>
            </a:r>
          </a:p>
        </p:txBody>
      </p:sp>
      <p:sp>
        <p:nvSpPr>
          <p:cNvPr id="3" name="Content Placeholder 2">
            <a:extLst>
              <a:ext uri="{FF2B5EF4-FFF2-40B4-BE49-F238E27FC236}">
                <a16:creationId xmlns:a16="http://schemas.microsoft.com/office/drawing/2014/main" id="{B110E431-5064-4E75-8EC3-A8F87C97D54B}"/>
              </a:ext>
            </a:extLst>
          </p:cNvPr>
          <p:cNvSpPr>
            <a:spLocks noGrp="1"/>
          </p:cNvSpPr>
          <p:nvPr>
            <p:ph idx="1"/>
          </p:nvPr>
        </p:nvSpPr>
        <p:spPr>
          <a:xfrm>
            <a:off x="2054578" y="1840089"/>
            <a:ext cx="9450034" cy="4071133"/>
          </a:xfrm>
        </p:spPr>
        <p:txBody>
          <a:bodyPr>
            <a:noAutofit/>
          </a:bodyPr>
          <a:lstStyle/>
          <a:p>
            <a:pPr>
              <a:spcAft>
                <a:spcPts val="600"/>
              </a:spcAft>
            </a:pPr>
            <a:r>
              <a:rPr lang="en-US" sz="2000" dirty="0"/>
              <a:t>“(S)</a:t>
            </a:r>
            <a:r>
              <a:rPr lang="en-US" sz="2000" dirty="0" err="1"/>
              <a:t>tudents</a:t>
            </a:r>
            <a:r>
              <a:rPr lang="en-US" sz="2000" dirty="0"/>
              <a:t> from low-income backgrounds are less likely to be </a:t>
            </a:r>
            <a:r>
              <a:rPr lang="en-US" sz="2000" b="1" dirty="0"/>
              <a:t>academically prepared </a:t>
            </a:r>
            <a:r>
              <a:rPr lang="en-US" sz="2000" dirty="0"/>
              <a:t>than students from high-income backgrounds. However, as highlighted above, lack of academic preparation alone does not explain why student from low-income backgrounds are so much less likely to graduate with a college degree. Other causes include </a:t>
            </a:r>
            <a:r>
              <a:rPr lang="en-US" sz="2000" b="1" dirty="0"/>
              <a:t>financial constraints</a:t>
            </a:r>
            <a:r>
              <a:rPr lang="en-US" sz="2000" dirty="0"/>
              <a:t>, the </a:t>
            </a:r>
            <a:r>
              <a:rPr lang="en-US" sz="2000" b="1" dirty="0"/>
              <a:t>types of colleges </a:t>
            </a:r>
            <a:r>
              <a:rPr lang="en-US" sz="2000" dirty="0"/>
              <a:t>that students from low-SES backgrounds attend, and </a:t>
            </a:r>
            <a:r>
              <a:rPr lang="en-US" sz="2000" b="1" dirty="0"/>
              <a:t>lack of necessary support or information </a:t>
            </a:r>
            <a:r>
              <a:rPr lang="en-US" sz="2000" dirty="0"/>
              <a:t>along the way.” </a:t>
            </a:r>
          </a:p>
          <a:p>
            <a:pPr>
              <a:spcAft>
                <a:spcPts val="600"/>
              </a:spcAft>
            </a:pPr>
            <a:r>
              <a:rPr lang="en-US" sz="2000" dirty="0"/>
              <a:t>Academically strong students, defined as those who scored in the top quartile in math, from low-SES backgrounds were still much less likely to graduate from college than students of similar or even lower academic ability from high-SES backgrounds. In fact, only </a:t>
            </a:r>
            <a:r>
              <a:rPr lang="en-US" sz="2000" b="1" dirty="0"/>
              <a:t>41% of academically strong students from low-SES backgrounds</a:t>
            </a:r>
            <a:r>
              <a:rPr lang="en-US" sz="2000" dirty="0"/>
              <a:t> graduated from college, in comparison to </a:t>
            </a:r>
            <a:r>
              <a:rPr lang="en-US" sz="2000" b="1" dirty="0"/>
              <a:t>74% of similarly scoring students from high-SES backgrounds</a:t>
            </a:r>
            <a:r>
              <a:rPr lang="en-US" sz="2000" dirty="0"/>
              <a:t>. </a:t>
            </a:r>
          </a:p>
        </p:txBody>
      </p:sp>
    </p:spTree>
    <p:extLst>
      <p:ext uri="{BB962C8B-B14F-4D97-AF65-F5344CB8AC3E}">
        <p14:creationId xmlns:p14="http://schemas.microsoft.com/office/powerpoint/2010/main" val="383265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FA45-4F28-43F4-A00F-6A2178230065}"/>
              </a:ext>
            </a:extLst>
          </p:cNvPr>
          <p:cNvSpPr>
            <a:spLocks noGrp="1"/>
          </p:cNvSpPr>
          <p:nvPr>
            <p:ph type="title"/>
          </p:nvPr>
        </p:nvSpPr>
        <p:spPr>
          <a:xfrm>
            <a:off x="2592925" y="624110"/>
            <a:ext cx="8911687" cy="764423"/>
          </a:xfrm>
        </p:spPr>
        <p:txBody>
          <a:bodyPr>
            <a:normAutofit/>
          </a:bodyPr>
          <a:lstStyle/>
          <a:p>
            <a:r>
              <a:rPr lang="en-US" sz="2800" dirty="0"/>
              <a:t>Beyond Income: First-Generation College Students</a:t>
            </a:r>
          </a:p>
        </p:txBody>
      </p:sp>
      <p:sp>
        <p:nvSpPr>
          <p:cNvPr id="3" name="Content Placeholder 2">
            <a:extLst>
              <a:ext uri="{FF2B5EF4-FFF2-40B4-BE49-F238E27FC236}">
                <a16:creationId xmlns:a16="http://schemas.microsoft.com/office/drawing/2014/main" id="{F2B0B389-E723-4964-971F-85BE9C243FD2}"/>
              </a:ext>
            </a:extLst>
          </p:cNvPr>
          <p:cNvSpPr>
            <a:spLocks noGrp="1"/>
          </p:cNvSpPr>
          <p:nvPr>
            <p:ph idx="1"/>
          </p:nvPr>
        </p:nvSpPr>
        <p:spPr>
          <a:xfrm>
            <a:off x="1896533" y="1715911"/>
            <a:ext cx="9608079" cy="4195311"/>
          </a:xfrm>
        </p:spPr>
        <p:txBody>
          <a:bodyPr>
            <a:normAutofit fontScale="92500" lnSpcReduction="10000"/>
          </a:bodyPr>
          <a:lstStyle/>
          <a:p>
            <a:r>
              <a:rPr lang="en-US" sz="2000" dirty="0"/>
              <a:t>Article by Wilbur and </a:t>
            </a:r>
            <a:r>
              <a:rPr lang="en-US" sz="2000" dirty="0" err="1"/>
              <a:t>Roscigno</a:t>
            </a:r>
            <a:r>
              <a:rPr lang="en-US" sz="2000" dirty="0"/>
              <a:t> (2016): “First-generation Disadvantage and College Enrollment/Completion”</a:t>
            </a:r>
          </a:p>
          <a:p>
            <a:r>
              <a:rPr lang="en-US" sz="2000" dirty="0"/>
              <a:t>First-generation students do not have a parent who has attained a bachelor’s degree</a:t>
            </a:r>
          </a:p>
          <a:p>
            <a:r>
              <a:rPr lang="en-US" sz="2000" dirty="0"/>
              <a:t>Prior to entering college, first-generation students differ from non-first-generation students in:</a:t>
            </a:r>
          </a:p>
          <a:p>
            <a:pPr lvl="1"/>
            <a:r>
              <a:rPr lang="en-US" dirty="0"/>
              <a:t>Cultural capital (knowledge of and participation in “legitimate” culture)</a:t>
            </a:r>
          </a:p>
          <a:p>
            <a:pPr lvl="1"/>
            <a:r>
              <a:rPr lang="en-US" dirty="0"/>
              <a:t>Parents’ discussions with the child about high school</a:t>
            </a:r>
          </a:p>
          <a:p>
            <a:pPr lvl="1"/>
            <a:r>
              <a:rPr lang="en-US" dirty="0"/>
              <a:t>Parents’ interactions with the child’s high school</a:t>
            </a:r>
          </a:p>
          <a:p>
            <a:pPr lvl="1"/>
            <a:r>
              <a:rPr lang="en-US" dirty="0"/>
              <a:t>Parents’ discussions with child about college</a:t>
            </a:r>
          </a:p>
          <a:p>
            <a:pPr lvl="1"/>
            <a:r>
              <a:rPr lang="en-US" dirty="0"/>
              <a:t>Money saved for college</a:t>
            </a:r>
          </a:p>
          <a:p>
            <a:pPr lvl="1"/>
            <a:r>
              <a:rPr lang="en-US" dirty="0"/>
              <a:t>Grade point average and standardized test scores</a:t>
            </a:r>
          </a:p>
          <a:p>
            <a:endParaRPr lang="en-US" dirty="0"/>
          </a:p>
          <a:p>
            <a:endParaRPr lang="en-US" dirty="0"/>
          </a:p>
        </p:txBody>
      </p:sp>
    </p:spTree>
    <p:extLst>
      <p:ext uri="{BB962C8B-B14F-4D97-AF65-F5344CB8AC3E}">
        <p14:creationId xmlns:p14="http://schemas.microsoft.com/office/powerpoint/2010/main" val="317357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CC74-7E17-4AD6-A670-4D51651898D1}"/>
              </a:ext>
            </a:extLst>
          </p:cNvPr>
          <p:cNvSpPr>
            <a:spLocks noGrp="1"/>
          </p:cNvSpPr>
          <p:nvPr>
            <p:ph type="title"/>
          </p:nvPr>
        </p:nvSpPr>
        <p:spPr>
          <a:xfrm>
            <a:off x="1851379" y="624110"/>
            <a:ext cx="9653234" cy="956334"/>
          </a:xfrm>
        </p:spPr>
        <p:txBody>
          <a:bodyPr>
            <a:normAutofit/>
          </a:bodyPr>
          <a:lstStyle/>
          <a:p>
            <a:r>
              <a:rPr lang="en-US" sz="2400" dirty="0"/>
              <a:t>“First-generation Disadvantage and College Enrollment/Completion” – page 8</a:t>
            </a:r>
          </a:p>
        </p:txBody>
      </p:sp>
      <p:pic>
        <p:nvPicPr>
          <p:cNvPr id="4" name="Content Placeholder 3">
            <a:extLst>
              <a:ext uri="{FF2B5EF4-FFF2-40B4-BE49-F238E27FC236}">
                <a16:creationId xmlns:a16="http://schemas.microsoft.com/office/drawing/2014/main" id="{A6E10861-3BF6-4D54-B3DB-2CB94EFEEF70}"/>
              </a:ext>
            </a:extLst>
          </p:cNvPr>
          <p:cNvPicPr>
            <a:picLocks noGrp="1" noChangeAspect="1"/>
          </p:cNvPicPr>
          <p:nvPr>
            <p:ph idx="1"/>
          </p:nvPr>
        </p:nvPicPr>
        <p:blipFill>
          <a:blip r:embed="rId2"/>
          <a:stretch>
            <a:fillRect/>
          </a:stretch>
        </p:blipFill>
        <p:spPr>
          <a:xfrm>
            <a:off x="2648225" y="1580444"/>
            <a:ext cx="7386992" cy="5159024"/>
          </a:xfrm>
          <a:prstGeom prst="rect">
            <a:avLst/>
          </a:prstGeom>
        </p:spPr>
      </p:pic>
    </p:spTree>
    <p:extLst>
      <p:ext uri="{BB962C8B-B14F-4D97-AF65-F5344CB8AC3E}">
        <p14:creationId xmlns:p14="http://schemas.microsoft.com/office/powerpoint/2010/main" val="30479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BAC1-1728-4503-B82D-64E8BD4433A9}"/>
              </a:ext>
            </a:extLst>
          </p:cNvPr>
          <p:cNvSpPr>
            <a:spLocks noGrp="1"/>
          </p:cNvSpPr>
          <p:nvPr>
            <p:ph type="title"/>
          </p:nvPr>
        </p:nvSpPr>
        <p:spPr>
          <a:xfrm>
            <a:off x="1794933" y="624110"/>
            <a:ext cx="9709679" cy="877312"/>
          </a:xfrm>
        </p:spPr>
        <p:txBody>
          <a:bodyPr>
            <a:normAutofit/>
          </a:bodyPr>
          <a:lstStyle/>
          <a:p>
            <a:r>
              <a:rPr lang="en-US" sz="2400" dirty="0"/>
              <a:t>“First-generation Disadvantage and College Enrollment/Completion” – page 7</a:t>
            </a:r>
          </a:p>
        </p:txBody>
      </p:sp>
      <p:pic>
        <p:nvPicPr>
          <p:cNvPr id="4" name="Content Placeholder 3">
            <a:extLst>
              <a:ext uri="{FF2B5EF4-FFF2-40B4-BE49-F238E27FC236}">
                <a16:creationId xmlns:a16="http://schemas.microsoft.com/office/drawing/2014/main" id="{FEEF9FF4-01A4-4764-BD00-D67D4201A19A}"/>
              </a:ext>
            </a:extLst>
          </p:cNvPr>
          <p:cNvPicPr>
            <a:picLocks noGrp="1" noChangeAspect="1"/>
          </p:cNvPicPr>
          <p:nvPr>
            <p:ph idx="1"/>
          </p:nvPr>
        </p:nvPicPr>
        <p:blipFill>
          <a:blip r:embed="rId2"/>
          <a:stretch>
            <a:fillRect/>
          </a:stretch>
        </p:blipFill>
        <p:spPr>
          <a:xfrm>
            <a:off x="1490133" y="1625601"/>
            <a:ext cx="9795152" cy="4956326"/>
          </a:xfrm>
          <a:prstGeom prst="rect">
            <a:avLst/>
          </a:prstGeom>
        </p:spPr>
      </p:pic>
    </p:spTree>
    <p:extLst>
      <p:ext uri="{BB962C8B-B14F-4D97-AF65-F5344CB8AC3E}">
        <p14:creationId xmlns:p14="http://schemas.microsoft.com/office/powerpoint/2010/main" val="357378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B8D8-6022-4CAC-AFA6-492DBF8BC2CB}"/>
              </a:ext>
            </a:extLst>
          </p:cNvPr>
          <p:cNvSpPr>
            <a:spLocks noGrp="1"/>
          </p:cNvSpPr>
          <p:nvPr>
            <p:ph type="title"/>
          </p:nvPr>
        </p:nvSpPr>
        <p:spPr>
          <a:xfrm>
            <a:off x="1919111" y="624110"/>
            <a:ext cx="9585501" cy="504779"/>
          </a:xfrm>
        </p:spPr>
        <p:txBody>
          <a:bodyPr>
            <a:normAutofit/>
          </a:bodyPr>
          <a:lstStyle/>
          <a:p>
            <a:r>
              <a:rPr lang="en-US" sz="2400" dirty="0"/>
              <a:t>Cross-National Comparisons in Higher Education Inequality</a:t>
            </a:r>
          </a:p>
        </p:txBody>
      </p:sp>
      <p:sp>
        <p:nvSpPr>
          <p:cNvPr id="3" name="Content Placeholder 2">
            <a:extLst>
              <a:ext uri="{FF2B5EF4-FFF2-40B4-BE49-F238E27FC236}">
                <a16:creationId xmlns:a16="http://schemas.microsoft.com/office/drawing/2014/main" id="{1DC50DE9-91DD-4652-8749-21C7DCF7BE08}"/>
              </a:ext>
            </a:extLst>
          </p:cNvPr>
          <p:cNvSpPr>
            <a:spLocks noGrp="1"/>
          </p:cNvSpPr>
          <p:nvPr>
            <p:ph idx="1"/>
          </p:nvPr>
        </p:nvSpPr>
        <p:spPr>
          <a:xfrm>
            <a:off x="1524001" y="1332088"/>
            <a:ext cx="9980612" cy="4901801"/>
          </a:xfrm>
        </p:spPr>
        <p:txBody>
          <a:bodyPr>
            <a:normAutofit/>
          </a:bodyPr>
          <a:lstStyle/>
          <a:p>
            <a:pPr>
              <a:spcBef>
                <a:spcPts val="600"/>
              </a:spcBef>
              <a:spcAft>
                <a:spcPts val="600"/>
              </a:spcAft>
            </a:pPr>
            <a:r>
              <a:rPr lang="en-US" sz="2000" dirty="0"/>
              <a:t>Article by </a:t>
            </a:r>
            <a:r>
              <a:rPr lang="en-US" sz="2000" dirty="0" err="1"/>
              <a:t>Jerrim</a:t>
            </a:r>
            <a:r>
              <a:rPr lang="en-US" sz="2000" dirty="0"/>
              <a:t>, Chmielewski, and Parker (2015): “Socioeconomic Inequality in Access to High-Status Colleges: A Cross-Country Comparison”</a:t>
            </a:r>
          </a:p>
          <a:p>
            <a:pPr>
              <a:spcBef>
                <a:spcPts val="600"/>
              </a:spcBef>
              <a:spcAft>
                <a:spcPts val="600"/>
              </a:spcAft>
            </a:pPr>
            <a:r>
              <a:rPr lang="en-US" sz="2000" dirty="0"/>
              <a:t>Comparing the United States, England, and Australia: Do high achieving students from low-SES backgrounds have similar chances of attending high-status colleges as high-achieving students from high-SES backgrounds?</a:t>
            </a:r>
          </a:p>
          <a:p>
            <a:pPr>
              <a:spcBef>
                <a:spcPts val="600"/>
              </a:spcBef>
              <a:spcAft>
                <a:spcPts val="600"/>
              </a:spcAft>
            </a:pPr>
            <a:r>
              <a:rPr lang="en-US" sz="2000" dirty="0"/>
              <a:t>The high-status colleges in England and Australia are public sector; in the United States, there are both private and public sector high-status colleges</a:t>
            </a:r>
          </a:p>
          <a:p>
            <a:pPr>
              <a:spcBef>
                <a:spcPts val="600"/>
              </a:spcBef>
              <a:spcAft>
                <a:spcPts val="600"/>
              </a:spcAft>
            </a:pPr>
            <a:r>
              <a:rPr lang="en-US" sz="2000" dirty="0"/>
              <a:t>Page 30: “although academic achievement in high school is an important reason why high SES groups dominate enrollment at elite colleges, substantial direct effects of family background nevertheless remain. This holds true across Australia, England and the United States, with very similar magnitudes of socioeconomic inequality observed in each.”</a:t>
            </a:r>
          </a:p>
          <a:p>
            <a:pPr lvl="1">
              <a:spcBef>
                <a:spcPts val="600"/>
              </a:spcBef>
              <a:spcAft>
                <a:spcPts val="600"/>
              </a:spcAft>
            </a:pPr>
            <a:r>
              <a:rPr lang="en-US" sz="1900" dirty="0"/>
              <a:t>Big exception: Private high status colleges in the US</a:t>
            </a:r>
          </a:p>
          <a:p>
            <a:endParaRPr lang="en-US" dirty="0"/>
          </a:p>
          <a:p>
            <a:endParaRPr lang="en-US" dirty="0"/>
          </a:p>
        </p:txBody>
      </p:sp>
    </p:spTree>
    <p:extLst>
      <p:ext uri="{BB962C8B-B14F-4D97-AF65-F5344CB8AC3E}">
        <p14:creationId xmlns:p14="http://schemas.microsoft.com/office/powerpoint/2010/main" val="166508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DF0-D112-40F6-8D43-990CD1730987}"/>
              </a:ext>
            </a:extLst>
          </p:cNvPr>
          <p:cNvSpPr>
            <a:spLocks noGrp="1"/>
          </p:cNvSpPr>
          <p:nvPr>
            <p:ph type="title"/>
          </p:nvPr>
        </p:nvSpPr>
        <p:spPr>
          <a:xfrm>
            <a:off x="2592925" y="624110"/>
            <a:ext cx="8911687" cy="899890"/>
          </a:xfrm>
        </p:spPr>
        <p:txBody>
          <a:bodyPr>
            <a:normAutofit/>
          </a:bodyPr>
          <a:lstStyle/>
          <a:p>
            <a:r>
              <a:rPr lang="en-US" sz="2400" dirty="0"/>
              <a:t>“Socioeconomic Inequality in Access to High-Status Colleges: A Cross-Country Comparison” Figure 1, page 28</a:t>
            </a:r>
          </a:p>
        </p:txBody>
      </p:sp>
      <p:pic>
        <p:nvPicPr>
          <p:cNvPr id="4" name="Content Placeholder 3">
            <a:extLst>
              <a:ext uri="{FF2B5EF4-FFF2-40B4-BE49-F238E27FC236}">
                <a16:creationId xmlns:a16="http://schemas.microsoft.com/office/drawing/2014/main" id="{7E056D0E-DBD9-4BC4-89A9-72350F9788B3}"/>
              </a:ext>
            </a:extLst>
          </p:cNvPr>
          <p:cNvPicPr>
            <a:picLocks noGrp="1" noChangeAspect="1"/>
          </p:cNvPicPr>
          <p:nvPr>
            <p:ph idx="1"/>
          </p:nvPr>
        </p:nvPicPr>
        <p:blipFill>
          <a:blip r:embed="rId2"/>
          <a:stretch>
            <a:fillRect/>
          </a:stretch>
        </p:blipFill>
        <p:spPr>
          <a:xfrm>
            <a:off x="2239436" y="1636888"/>
            <a:ext cx="7713128" cy="4852145"/>
          </a:xfrm>
          <a:prstGeom prst="rect">
            <a:avLst/>
          </a:prstGeom>
        </p:spPr>
      </p:pic>
    </p:spTree>
    <p:extLst>
      <p:ext uri="{BB962C8B-B14F-4D97-AF65-F5344CB8AC3E}">
        <p14:creationId xmlns:p14="http://schemas.microsoft.com/office/powerpoint/2010/main" val="236383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2A1-FA7A-4AEB-AFBF-1132850B7753}"/>
              </a:ext>
            </a:extLst>
          </p:cNvPr>
          <p:cNvSpPr>
            <a:spLocks noGrp="1"/>
          </p:cNvSpPr>
          <p:nvPr>
            <p:ph type="title"/>
          </p:nvPr>
        </p:nvSpPr>
        <p:spPr>
          <a:xfrm>
            <a:off x="2592925" y="624110"/>
            <a:ext cx="8911687" cy="832157"/>
          </a:xfrm>
        </p:spPr>
        <p:txBody>
          <a:bodyPr>
            <a:normAutofit/>
          </a:bodyPr>
          <a:lstStyle/>
          <a:p>
            <a:r>
              <a:rPr lang="en-US" sz="2400" dirty="0"/>
              <a:t>“Socioeconomic Inequality in Access to High-Status Colleges: A Cross-Country Comparison” Figure 2, page 29</a:t>
            </a:r>
          </a:p>
        </p:txBody>
      </p:sp>
      <p:pic>
        <p:nvPicPr>
          <p:cNvPr id="4" name="Content Placeholder 3">
            <a:extLst>
              <a:ext uri="{FF2B5EF4-FFF2-40B4-BE49-F238E27FC236}">
                <a16:creationId xmlns:a16="http://schemas.microsoft.com/office/drawing/2014/main" id="{3747AA2A-1CEC-4D0D-8AFE-3A08923EFE40}"/>
              </a:ext>
            </a:extLst>
          </p:cNvPr>
          <p:cNvPicPr>
            <a:picLocks noGrp="1" noChangeAspect="1"/>
          </p:cNvPicPr>
          <p:nvPr>
            <p:ph idx="1"/>
          </p:nvPr>
        </p:nvPicPr>
        <p:blipFill>
          <a:blip r:embed="rId2"/>
          <a:stretch>
            <a:fillRect/>
          </a:stretch>
        </p:blipFill>
        <p:spPr>
          <a:xfrm>
            <a:off x="3872089" y="1848720"/>
            <a:ext cx="5633155" cy="4981634"/>
          </a:xfrm>
          <a:prstGeom prst="rect">
            <a:avLst/>
          </a:prstGeom>
        </p:spPr>
      </p:pic>
    </p:spTree>
    <p:extLst>
      <p:ext uri="{BB962C8B-B14F-4D97-AF65-F5344CB8AC3E}">
        <p14:creationId xmlns:p14="http://schemas.microsoft.com/office/powerpoint/2010/main" val="77427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72DD-F392-45D6-A458-37E99EF7CEE2}"/>
              </a:ext>
            </a:extLst>
          </p:cNvPr>
          <p:cNvSpPr>
            <a:spLocks noGrp="1"/>
          </p:cNvSpPr>
          <p:nvPr>
            <p:ph type="title"/>
          </p:nvPr>
        </p:nvSpPr>
        <p:spPr>
          <a:xfrm>
            <a:off x="2099733" y="624110"/>
            <a:ext cx="9404879" cy="606379"/>
          </a:xfrm>
        </p:spPr>
        <p:txBody>
          <a:bodyPr>
            <a:normAutofit/>
          </a:bodyPr>
          <a:lstStyle/>
          <a:p>
            <a:r>
              <a:rPr lang="en-US" sz="2800" dirty="0"/>
              <a:t>Questions and Discussion</a:t>
            </a:r>
          </a:p>
        </p:txBody>
      </p:sp>
      <p:sp>
        <p:nvSpPr>
          <p:cNvPr id="3" name="Content Placeholder 2">
            <a:extLst>
              <a:ext uri="{FF2B5EF4-FFF2-40B4-BE49-F238E27FC236}">
                <a16:creationId xmlns:a16="http://schemas.microsoft.com/office/drawing/2014/main" id="{4A8B1498-675B-4C52-B985-12F0E4A69ED6}"/>
              </a:ext>
            </a:extLst>
          </p:cNvPr>
          <p:cNvSpPr>
            <a:spLocks noGrp="1"/>
          </p:cNvSpPr>
          <p:nvPr>
            <p:ph idx="1"/>
          </p:nvPr>
        </p:nvSpPr>
        <p:spPr>
          <a:xfrm>
            <a:off x="2257778" y="1478844"/>
            <a:ext cx="9246834" cy="4432378"/>
          </a:xfrm>
        </p:spPr>
        <p:txBody>
          <a:bodyPr>
            <a:normAutofit/>
          </a:bodyPr>
          <a:lstStyle/>
          <a:p>
            <a:pPr>
              <a:spcBef>
                <a:spcPts val="600"/>
              </a:spcBef>
              <a:spcAft>
                <a:spcPts val="600"/>
              </a:spcAft>
            </a:pPr>
            <a:r>
              <a:rPr lang="en-US" sz="2400" dirty="0"/>
              <a:t>Questions?</a:t>
            </a:r>
          </a:p>
          <a:p>
            <a:pPr>
              <a:spcBef>
                <a:spcPts val="600"/>
              </a:spcBef>
              <a:spcAft>
                <a:spcPts val="600"/>
              </a:spcAft>
            </a:pPr>
            <a:r>
              <a:rPr lang="en-US" sz="2400" dirty="0"/>
              <a:t>Discussion 1: What can be done to increase the rates at which high-achieving low-SES students attend and graduate from high-status colleges?</a:t>
            </a:r>
          </a:p>
          <a:p>
            <a:pPr>
              <a:spcBef>
                <a:spcPts val="600"/>
              </a:spcBef>
              <a:spcAft>
                <a:spcPts val="600"/>
              </a:spcAft>
            </a:pPr>
            <a:r>
              <a:rPr lang="en-US" sz="2400" dirty="0"/>
              <a:t>Discussion 2: Many Western nations have achieved universal primary education and even secondary education. Should universal tertiary education (“college for all”) be the next goal for these nations? Why or why not?</a:t>
            </a:r>
          </a:p>
        </p:txBody>
      </p:sp>
    </p:spTree>
    <p:extLst>
      <p:ext uri="{BB962C8B-B14F-4D97-AF65-F5344CB8AC3E}">
        <p14:creationId xmlns:p14="http://schemas.microsoft.com/office/powerpoint/2010/main" val="146578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376C-A01A-400B-B184-94BE37A88838}"/>
              </a:ext>
            </a:extLst>
          </p:cNvPr>
          <p:cNvSpPr>
            <a:spLocks noGrp="1"/>
          </p:cNvSpPr>
          <p:nvPr>
            <p:ph type="title"/>
          </p:nvPr>
        </p:nvSpPr>
        <p:spPr/>
        <p:txBody>
          <a:bodyPr/>
          <a:lstStyle/>
          <a:p>
            <a:r>
              <a:rPr lang="en-US" dirty="0"/>
              <a:t>“Socioeconomic” – what do we mean?</a:t>
            </a:r>
          </a:p>
        </p:txBody>
      </p:sp>
      <p:sp>
        <p:nvSpPr>
          <p:cNvPr id="3" name="Content Placeholder 2">
            <a:extLst>
              <a:ext uri="{FF2B5EF4-FFF2-40B4-BE49-F238E27FC236}">
                <a16:creationId xmlns:a16="http://schemas.microsoft.com/office/drawing/2014/main" id="{7A5E8D65-79D1-4ED9-8AD6-C256DDC73359}"/>
              </a:ext>
            </a:extLst>
          </p:cNvPr>
          <p:cNvSpPr>
            <a:spLocks noGrp="1"/>
          </p:cNvSpPr>
          <p:nvPr>
            <p:ph idx="1"/>
          </p:nvPr>
        </p:nvSpPr>
        <p:spPr/>
        <p:txBody>
          <a:bodyPr>
            <a:normAutofit lnSpcReduction="10000"/>
          </a:bodyPr>
          <a:lstStyle/>
          <a:p>
            <a:r>
              <a:rPr lang="en-US" sz="2400" dirty="0"/>
              <a:t>Socioeconomic status (SES) is a composite measure of an individual’s educational attainment, occupational prestige, and income</a:t>
            </a:r>
          </a:p>
          <a:p>
            <a:r>
              <a:rPr lang="en-US" sz="2400" dirty="0"/>
              <a:t>The term is sometimes used interchangeably with “class,” though not all researchers agree with this</a:t>
            </a:r>
          </a:p>
          <a:p>
            <a:r>
              <a:rPr lang="en-US" sz="2400" dirty="0"/>
              <a:t>We’ll be looking at inequality based on SES as well as some of its individual components (income, education) and some other factors, like wealth</a:t>
            </a:r>
          </a:p>
          <a:p>
            <a:r>
              <a:rPr lang="en-US" sz="2400" dirty="0"/>
              <a:t>The next two slides focus on the United States, followed by a slide with a global perspective</a:t>
            </a:r>
          </a:p>
        </p:txBody>
      </p:sp>
    </p:spTree>
    <p:extLst>
      <p:ext uri="{BB962C8B-B14F-4D97-AF65-F5344CB8AC3E}">
        <p14:creationId xmlns:p14="http://schemas.microsoft.com/office/powerpoint/2010/main" val="196123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1F003389-404B-4BC7-9765-145D900B9CF6}"/>
              </a:ext>
            </a:extLst>
          </p:cNvPr>
          <p:cNvSpPr txBox="1">
            <a:spLocks noChangeArrowheads="1"/>
          </p:cNvSpPr>
          <p:nvPr/>
        </p:nvSpPr>
        <p:spPr bwMode="auto">
          <a:xfrm>
            <a:off x="7874000" y="63501"/>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b="1"/>
              <a:t>Table 4.4</a:t>
            </a:r>
          </a:p>
        </p:txBody>
      </p:sp>
      <p:pic>
        <p:nvPicPr>
          <p:cNvPr id="14339" name="Picture 1">
            <a:extLst>
              <a:ext uri="{FF2B5EF4-FFF2-40B4-BE49-F238E27FC236}">
                <a16:creationId xmlns:a16="http://schemas.microsoft.com/office/drawing/2014/main" id="{443F03B7-E182-4B79-AC8B-3DA41A8936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9" y="1303339"/>
            <a:ext cx="884872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22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F6B276AD-1C9F-435E-84DE-3C42BE78CF0A}"/>
              </a:ext>
            </a:extLst>
          </p:cNvPr>
          <p:cNvSpPr txBox="1">
            <a:spLocks noChangeArrowheads="1"/>
          </p:cNvSpPr>
          <p:nvPr/>
        </p:nvSpPr>
        <p:spPr bwMode="auto">
          <a:xfrm>
            <a:off x="7874000" y="63501"/>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b="1"/>
              <a:t>Table 4.5</a:t>
            </a:r>
          </a:p>
        </p:txBody>
      </p:sp>
      <p:pic>
        <p:nvPicPr>
          <p:cNvPr id="15363" name="Picture 1">
            <a:extLst>
              <a:ext uri="{FF2B5EF4-FFF2-40B4-BE49-F238E27FC236}">
                <a16:creationId xmlns:a16="http://schemas.microsoft.com/office/drawing/2014/main" id="{D80A3F16-8D0C-4B38-A16D-71DBD7C3D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257300"/>
            <a:ext cx="87693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6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6053DFE2-CFF9-473A-9C6B-DA23F44FF3E5}"/>
              </a:ext>
            </a:extLst>
          </p:cNvPr>
          <p:cNvSpPr txBox="1">
            <a:spLocks noChangeArrowheads="1"/>
          </p:cNvSpPr>
          <p:nvPr/>
        </p:nvSpPr>
        <p:spPr bwMode="auto">
          <a:xfrm>
            <a:off x="7874000" y="63501"/>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b="1"/>
              <a:t>Figure 10.6</a:t>
            </a:r>
          </a:p>
        </p:txBody>
      </p:sp>
      <p:pic>
        <p:nvPicPr>
          <p:cNvPr id="12291" name="Picture 1">
            <a:extLst>
              <a:ext uri="{FF2B5EF4-FFF2-40B4-BE49-F238E27FC236}">
                <a16:creationId xmlns:a16="http://schemas.microsoft.com/office/drawing/2014/main" id="{EB9E2B23-30C6-4003-BDEE-6C7FA8BE4E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1864" y="650875"/>
            <a:ext cx="7788275"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6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8F79-B0E2-440A-A9A7-106021835D90}"/>
              </a:ext>
            </a:extLst>
          </p:cNvPr>
          <p:cNvSpPr>
            <a:spLocks noGrp="1"/>
          </p:cNvSpPr>
          <p:nvPr>
            <p:ph type="title"/>
          </p:nvPr>
        </p:nvSpPr>
        <p:spPr/>
        <p:txBody>
          <a:bodyPr/>
          <a:lstStyle/>
          <a:p>
            <a:r>
              <a:rPr lang="en-US" dirty="0"/>
              <a:t>Inequality around the World</a:t>
            </a:r>
          </a:p>
        </p:txBody>
      </p:sp>
      <p:pic>
        <p:nvPicPr>
          <p:cNvPr id="4" name="Content Placeholder 3">
            <a:extLst>
              <a:ext uri="{FF2B5EF4-FFF2-40B4-BE49-F238E27FC236}">
                <a16:creationId xmlns:a16="http://schemas.microsoft.com/office/drawing/2014/main" id="{068AD517-8B28-46D1-A2C9-2AA049F09DCF}"/>
              </a:ext>
            </a:extLst>
          </p:cNvPr>
          <p:cNvPicPr>
            <a:picLocks noGrp="1" noChangeAspect="1"/>
          </p:cNvPicPr>
          <p:nvPr>
            <p:ph idx="1"/>
          </p:nvPr>
        </p:nvPicPr>
        <p:blipFill>
          <a:blip r:embed="rId2"/>
          <a:stretch>
            <a:fillRect/>
          </a:stretch>
        </p:blipFill>
        <p:spPr>
          <a:xfrm>
            <a:off x="1517720" y="2043289"/>
            <a:ext cx="10478927" cy="4190601"/>
          </a:xfrm>
          <a:prstGeom prst="rect">
            <a:avLst/>
          </a:prstGeom>
        </p:spPr>
      </p:pic>
    </p:spTree>
    <p:extLst>
      <p:ext uri="{BB962C8B-B14F-4D97-AF65-F5344CB8AC3E}">
        <p14:creationId xmlns:p14="http://schemas.microsoft.com/office/powerpoint/2010/main" val="290259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ABC1B-E429-4E79-9D5A-9C358BBCED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2667" y="722489"/>
            <a:ext cx="8952089" cy="5396089"/>
          </a:xfrm>
          <a:prstGeom prst="rect">
            <a:avLst/>
          </a:prstGeom>
          <a:noFill/>
          <a:ln>
            <a:noFill/>
          </a:ln>
        </p:spPr>
      </p:pic>
    </p:spTree>
    <p:extLst>
      <p:ext uri="{BB962C8B-B14F-4D97-AF65-F5344CB8AC3E}">
        <p14:creationId xmlns:p14="http://schemas.microsoft.com/office/powerpoint/2010/main" val="253737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F675-6854-41FF-A8F5-D55425421C19}"/>
              </a:ext>
            </a:extLst>
          </p:cNvPr>
          <p:cNvSpPr>
            <a:spLocks noGrp="1"/>
          </p:cNvSpPr>
          <p:nvPr>
            <p:ph type="title"/>
          </p:nvPr>
        </p:nvSpPr>
        <p:spPr>
          <a:xfrm>
            <a:off x="1941689" y="624110"/>
            <a:ext cx="9562923" cy="606379"/>
          </a:xfrm>
        </p:spPr>
        <p:txBody>
          <a:bodyPr>
            <a:normAutofit/>
          </a:bodyPr>
          <a:lstStyle/>
          <a:p>
            <a:r>
              <a:rPr lang="en-US" sz="2400" dirty="0"/>
              <a:t>World Inequality Database on Education (WIDE)</a:t>
            </a:r>
          </a:p>
        </p:txBody>
      </p:sp>
      <p:sp>
        <p:nvSpPr>
          <p:cNvPr id="3" name="Content Placeholder 2">
            <a:extLst>
              <a:ext uri="{FF2B5EF4-FFF2-40B4-BE49-F238E27FC236}">
                <a16:creationId xmlns:a16="http://schemas.microsoft.com/office/drawing/2014/main" id="{58564714-79AE-4D29-ABA5-94FE0D6D5C34}"/>
              </a:ext>
            </a:extLst>
          </p:cNvPr>
          <p:cNvSpPr>
            <a:spLocks noGrp="1"/>
          </p:cNvSpPr>
          <p:nvPr>
            <p:ph idx="1"/>
          </p:nvPr>
        </p:nvSpPr>
        <p:spPr>
          <a:xfrm>
            <a:off x="1524000" y="1444978"/>
            <a:ext cx="9980612" cy="4466244"/>
          </a:xfrm>
        </p:spPr>
        <p:txBody>
          <a:bodyPr>
            <a:normAutofit/>
          </a:bodyPr>
          <a:lstStyle/>
          <a:p>
            <a:pPr>
              <a:spcBef>
                <a:spcPts val="600"/>
              </a:spcBef>
              <a:spcAft>
                <a:spcPts val="600"/>
              </a:spcAft>
            </a:pPr>
            <a:r>
              <a:rPr lang="en-US" sz="2000" dirty="0"/>
              <a:t>The next three slides are from the World Inequality Database on Education, </a:t>
            </a:r>
            <a:r>
              <a:rPr lang="en-US" sz="2000" dirty="0">
                <a:hlinkClick r:id="rId2"/>
              </a:rPr>
              <a:t>https://www.education-inequalities.org/</a:t>
            </a:r>
            <a:endParaRPr lang="en-US" sz="2000" dirty="0"/>
          </a:p>
          <a:p>
            <a:pPr>
              <a:spcBef>
                <a:spcPts val="600"/>
              </a:spcBef>
              <a:spcAft>
                <a:spcPts val="600"/>
              </a:spcAft>
            </a:pPr>
            <a:r>
              <a:rPr lang="en-US" sz="2000" dirty="0"/>
              <a:t>This is a very useful website where you can compare countries, or look at one country over time, for different educational outcomes (enrollment rates, test scores, graduation rates, etc.) and different types of inequalities, like gender, wealth, and region.</a:t>
            </a:r>
          </a:p>
          <a:p>
            <a:pPr>
              <a:spcBef>
                <a:spcPts val="600"/>
              </a:spcBef>
              <a:spcAft>
                <a:spcPts val="600"/>
              </a:spcAft>
            </a:pPr>
            <a:r>
              <a:rPr lang="en-US" sz="2000" dirty="0"/>
              <a:t>We will be looking at </a:t>
            </a:r>
            <a:r>
              <a:rPr lang="en-US" sz="2000" b="1" dirty="0"/>
              <a:t>wealth</a:t>
            </a:r>
            <a:r>
              <a:rPr lang="en-US" sz="2000" dirty="0"/>
              <a:t>. From the website: “Broadly speaking, this is either an index based on housing characteristics and other household assets or a measure of household per capita income/consumption. Households are classified into five groups from the lowest to the highest value of the index or per capita income/consumption.”</a:t>
            </a:r>
          </a:p>
        </p:txBody>
      </p:sp>
    </p:spTree>
    <p:extLst>
      <p:ext uri="{BB962C8B-B14F-4D97-AF65-F5344CB8AC3E}">
        <p14:creationId xmlns:p14="http://schemas.microsoft.com/office/powerpoint/2010/main" val="35517621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232</TotalTime>
  <Words>1056</Words>
  <Application>Microsoft Office PowerPoint</Application>
  <PresentationFormat>Widescreen</PresentationFormat>
  <Paragraphs>77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Wisp</vt:lpstr>
      <vt:lpstr>Socioeconomic Differences in Secondary and Postsecondary Access and Completion </vt:lpstr>
      <vt:lpstr>Lecture Overview</vt:lpstr>
      <vt:lpstr>“Socioeconomic” – what do we mean?</vt:lpstr>
      <vt:lpstr>PowerPoint Presentation</vt:lpstr>
      <vt:lpstr>PowerPoint Presentation</vt:lpstr>
      <vt:lpstr>PowerPoint Presentation</vt:lpstr>
      <vt:lpstr>Inequality around the World</vt:lpstr>
      <vt:lpstr>PowerPoint Presentation</vt:lpstr>
      <vt:lpstr>World Inequality Database on Education (WIDE)</vt:lpstr>
      <vt:lpstr>Lower secondary completion rate Percentage of young people aged 3-5 years above lower secondary school graduation age, who have completed lower secondary school</vt:lpstr>
      <vt:lpstr>Upper secondary completion rate Percentage of young people aged 3-5 years above upper secondary school graduation age, who have completed upper secondary school.</vt:lpstr>
      <vt:lpstr>Tertiary completion rate Percentage of people aged 25–29, who have completed at least four years of higher education. (Note: no data for several countries, including US and Russian Federation) </vt:lpstr>
      <vt:lpstr>PowerPoint Presentation</vt:lpstr>
      <vt:lpstr>Higher Education in the US</vt:lpstr>
      <vt:lpstr>PowerPoint Presentation</vt:lpstr>
      <vt:lpstr>PowerPoint Presentation</vt:lpstr>
      <vt:lpstr>Income and Higher Education in the US</vt:lpstr>
      <vt:lpstr>College Costs in the US</vt:lpstr>
      <vt:lpstr>Financial Aid in the US: Pell Grants (from the Pell Institute, 2015)</vt:lpstr>
      <vt:lpstr>Student Debt in the United States</vt:lpstr>
      <vt:lpstr>Family Income and Graduating from College in the US (from the Pell Institute, 2015)</vt:lpstr>
      <vt:lpstr>Why Do Completion Rates Vary by Income, SES, or other factors? (from Alanna Bjorklund-Young, Johns Hopkins University)</vt:lpstr>
      <vt:lpstr>Beyond Income: First-Generation College Students</vt:lpstr>
      <vt:lpstr>“First-generation Disadvantage and College Enrollment/Completion” – page 8</vt:lpstr>
      <vt:lpstr>“First-generation Disadvantage and College Enrollment/Completion” – page 7</vt:lpstr>
      <vt:lpstr>Cross-National Comparisons in Higher Education Inequality</vt:lpstr>
      <vt:lpstr>“Socioeconomic Inequality in Access to High-Status Colleges: A Cross-Country Comparison” Figure 1, page 28</vt:lpstr>
      <vt:lpstr>“Socioeconomic Inequality in Access to High-Status Colleges: A Cross-Country Comparison” Figure 2, page 29</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Differences in Secondary and Postsecondary Access and Completion</dc:title>
  <dc:creator>suso</dc:creator>
  <cp:lastModifiedBy>suso</cp:lastModifiedBy>
  <cp:revision>26</cp:revision>
  <dcterms:created xsi:type="dcterms:W3CDTF">2018-06-16T00:57:19Z</dcterms:created>
  <dcterms:modified xsi:type="dcterms:W3CDTF">2018-06-18T15:52:39Z</dcterms:modified>
</cp:coreProperties>
</file>