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257" r:id="rId3"/>
    <p:sldId id="1175" r:id="rId4"/>
    <p:sldId id="1176" r:id="rId5"/>
    <p:sldId id="1177" r:id="rId6"/>
    <p:sldId id="1161" r:id="rId7"/>
    <p:sldId id="758" r:id="rId8"/>
    <p:sldId id="763" r:id="rId9"/>
    <p:sldId id="489" r:id="rId10"/>
    <p:sldId id="684" r:id="rId11"/>
    <p:sldId id="681" r:id="rId12"/>
    <p:sldId id="682" r:id="rId13"/>
    <p:sldId id="683" r:id="rId14"/>
    <p:sldId id="767" r:id="rId15"/>
    <p:sldId id="777" r:id="rId16"/>
    <p:sldId id="438" r:id="rId17"/>
    <p:sldId id="819" r:id="rId18"/>
    <p:sldId id="822" r:id="rId19"/>
    <p:sldId id="820" r:id="rId20"/>
    <p:sldId id="825" r:id="rId21"/>
    <p:sldId id="826" r:id="rId22"/>
    <p:sldId id="382" r:id="rId23"/>
    <p:sldId id="470" r:id="rId24"/>
    <p:sldId id="478" r:id="rId25"/>
    <p:sldId id="1178" r:id="rId26"/>
    <p:sldId id="392" r:id="rId27"/>
    <p:sldId id="613" r:id="rId28"/>
    <p:sldId id="630" r:id="rId29"/>
    <p:sldId id="560" r:id="rId30"/>
    <p:sldId id="556" r:id="rId31"/>
    <p:sldId id="617" r:id="rId32"/>
    <p:sldId id="389" r:id="rId33"/>
    <p:sldId id="829" r:id="rId34"/>
    <p:sldId id="450" r:id="rId35"/>
    <p:sldId id="451" r:id="rId36"/>
    <p:sldId id="685" r:id="rId37"/>
    <p:sldId id="692" r:id="rId38"/>
    <p:sldId id="693" r:id="rId39"/>
    <p:sldId id="267" r:id="rId40"/>
    <p:sldId id="1179" r:id="rId41"/>
    <p:sldId id="1180" r:id="rId42"/>
    <p:sldId id="1181" r:id="rId43"/>
    <p:sldId id="321" r:id="rId44"/>
    <p:sldId id="294" r:id="rId45"/>
    <p:sldId id="295" r:id="rId46"/>
    <p:sldId id="297" r:id="rId47"/>
    <p:sldId id="268" r:id="rId48"/>
    <p:sldId id="296" r:id="rId49"/>
    <p:sldId id="269" r:id="rId50"/>
    <p:sldId id="283" r:id="rId51"/>
    <p:sldId id="282" r:id="rId52"/>
    <p:sldId id="301" r:id="rId53"/>
    <p:sldId id="270" r:id="rId54"/>
    <p:sldId id="307" r:id="rId55"/>
    <p:sldId id="298" r:id="rId56"/>
    <p:sldId id="299" r:id="rId57"/>
    <p:sldId id="303" r:id="rId58"/>
    <p:sldId id="304" r:id="rId59"/>
    <p:sldId id="272" r:id="rId60"/>
    <p:sldId id="302" r:id="rId61"/>
    <p:sldId id="318" r:id="rId62"/>
    <p:sldId id="308" r:id="rId63"/>
    <p:sldId id="274" r:id="rId64"/>
    <p:sldId id="305" r:id="rId65"/>
    <p:sldId id="306" r:id="rId66"/>
    <p:sldId id="276" r:id="rId67"/>
    <p:sldId id="291" r:id="rId68"/>
    <p:sldId id="292" r:id="rId69"/>
    <p:sldId id="293" r:id="rId70"/>
    <p:sldId id="335" r:id="rId71"/>
    <p:sldId id="336" r:id="rId72"/>
    <p:sldId id="337" r:id="rId73"/>
    <p:sldId id="340" r:id="rId74"/>
    <p:sldId id="341" r:id="rId75"/>
    <p:sldId id="342" r:id="rId76"/>
    <p:sldId id="266" r:id="rId77"/>
    <p:sldId id="1174"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4472C4"/>
    <a:srgbClr val="FFFFFF"/>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57" autoAdjust="0"/>
    <p:restoredTop sz="94660"/>
  </p:normalViewPr>
  <p:slideViewPr>
    <p:cSldViewPr snapToGrid="0">
      <p:cViewPr varScale="1">
        <p:scale>
          <a:sx n="114" d="100"/>
          <a:sy n="114" d="100"/>
        </p:scale>
        <p:origin x="588"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C96D90-7039-4BA0-8446-25B054DC69C8}" type="datetimeFigureOut">
              <a:rPr lang="pt-BR" smtClean="0"/>
              <a:t>20/06/2018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43772B-AE96-4651-8195-8FA463F53739}" type="slidenum">
              <a:rPr lang="pt-BR" smtClean="0"/>
              <a:t>‹nº›</a:t>
            </a:fld>
            <a:endParaRPr lang="pt-BR"/>
          </a:p>
        </p:txBody>
      </p:sp>
    </p:spTree>
    <p:extLst>
      <p:ext uri="{BB962C8B-B14F-4D97-AF65-F5344CB8AC3E}">
        <p14:creationId xmlns:p14="http://schemas.microsoft.com/office/powerpoint/2010/main" val="3082077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7</a:t>
            </a:fld>
            <a:endParaRPr lang="en-US" dirty="0"/>
          </a:p>
        </p:txBody>
      </p:sp>
    </p:spTree>
    <p:extLst>
      <p:ext uri="{BB962C8B-B14F-4D97-AF65-F5344CB8AC3E}">
        <p14:creationId xmlns:p14="http://schemas.microsoft.com/office/powerpoint/2010/main" val="797423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s-IS" baseline="0" dirty="0"/>
          </a:p>
        </p:txBody>
      </p:sp>
      <p:sp>
        <p:nvSpPr>
          <p:cNvPr id="4" name="Slide Number Placeholder 3"/>
          <p:cNvSpPr>
            <a:spLocks noGrp="1"/>
          </p:cNvSpPr>
          <p:nvPr>
            <p:ph type="sldNum" sz="quarter" idx="10"/>
          </p:nvPr>
        </p:nvSpPr>
        <p:spPr/>
        <p:txBody>
          <a:bodyPr/>
          <a:lstStyle/>
          <a:p>
            <a:fld id="{EC579DD1-BDB2-8743-9879-6AE117D736DE}" type="slidenum">
              <a:rPr lang="en-US" smtClean="0"/>
              <a:t>16</a:t>
            </a:fld>
            <a:endParaRPr lang="en-US" dirty="0"/>
          </a:p>
        </p:txBody>
      </p:sp>
    </p:spTree>
    <p:extLst>
      <p:ext uri="{BB962C8B-B14F-4D97-AF65-F5344CB8AC3E}">
        <p14:creationId xmlns:p14="http://schemas.microsoft.com/office/powerpoint/2010/main" val="1312593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288104-9FB5-1245-BF63-AEC1DE46D052}" type="slidenum">
              <a:rPr lang="en-US" smtClean="0"/>
              <a:t>17</a:t>
            </a:fld>
            <a:endParaRPr lang="en-US" dirty="0"/>
          </a:p>
        </p:txBody>
      </p:sp>
    </p:spTree>
    <p:extLst>
      <p:ext uri="{BB962C8B-B14F-4D97-AF65-F5344CB8AC3E}">
        <p14:creationId xmlns:p14="http://schemas.microsoft.com/office/powerpoint/2010/main" val="2379831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Tirar</a:t>
            </a:r>
            <a:r>
              <a:rPr lang="en-US" dirty="0"/>
              <a:t> </a:t>
            </a:r>
            <a:r>
              <a:rPr lang="en-US" dirty="0" err="1"/>
              <a:t>AAP</a:t>
            </a:r>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18</a:t>
            </a:fld>
            <a:endParaRPr lang="en-US" dirty="0"/>
          </a:p>
        </p:txBody>
      </p:sp>
    </p:spTree>
    <p:extLst>
      <p:ext uri="{BB962C8B-B14F-4D97-AF65-F5344CB8AC3E}">
        <p14:creationId xmlns:p14="http://schemas.microsoft.com/office/powerpoint/2010/main" val="1128197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19</a:t>
            </a:fld>
            <a:endParaRPr lang="en-US" dirty="0"/>
          </a:p>
        </p:txBody>
      </p:sp>
    </p:spTree>
    <p:extLst>
      <p:ext uri="{BB962C8B-B14F-4D97-AF65-F5344CB8AC3E}">
        <p14:creationId xmlns:p14="http://schemas.microsoft.com/office/powerpoint/2010/main" val="3253583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20</a:t>
            </a:fld>
            <a:endParaRPr lang="en-US" dirty="0"/>
          </a:p>
        </p:txBody>
      </p:sp>
    </p:spTree>
    <p:extLst>
      <p:ext uri="{BB962C8B-B14F-4D97-AF65-F5344CB8AC3E}">
        <p14:creationId xmlns:p14="http://schemas.microsoft.com/office/powerpoint/2010/main" val="1087671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22</a:t>
            </a:fld>
            <a:endParaRPr lang="en-US" dirty="0"/>
          </a:p>
        </p:txBody>
      </p:sp>
    </p:spTree>
    <p:extLst>
      <p:ext uri="{BB962C8B-B14F-4D97-AF65-F5344CB8AC3E}">
        <p14:creationId xmlns:p14="http://schemas.microsoft.com/office/powerpoint/2010/main" val="3017589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23</a:t>
            </a:fld>
            <a:endParaRPr lang="en-US" dirty="0"/>
          </a:p>
        </p:txBody>
      </p:sp>
    </p:spTree>
    <p:extLst>
      <p:ext uri="{BB962C8B-B14F-4D97-AF65-F5344CB8AC3E}">
        <p14:creationId xmlns:p14="http://schemas.microsoft.com/office/powerpoint/2010/main" val="1695063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24</a:t>
            </a:fld>
            <a:endParaRPr lang="en-US" dirty="0"/>
          </a:p>
        </p:txBody>
      </p:sp>
    </p:spTree>
    <p:extLst>
      <p:ext uri="{BB962C8B-B14F-4D97-AF65-F5344CB8AC3E}">
        <p14:creationId xmlns:p14="http://schemas.microsoft.com/office/powerpoint/2010/main" val="1929347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25</a:t>
            </a:fld>
            <a:endParaRPr lang="en-US" dirty="0"/>
          </a:p>
        </p:txBody>
      </p:sp>
    </p:spTree>
    <p:extLst>
      <p:ext uri="{BB962C8B-B14F-4D97-AF65-F5344CB8AC3E}">
        <p14:creationId xmlns:p14="http://schemas.microsoft.com/office/powerpoint/2010/main" val="1106422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26</a:t>
            </a:fld>
            <a:endParaRPr lang="en-US" dirty="0"/>
          </a:p>
        </p:txBody>
      </p:sp>
    </p:spTree>
    <p:extLst>
      <p:ext uri="{BB962C8B-B14F-4D97-AF65-F5344CB8AC3E}">
        <p14:creationId xmlns:p14="http://schemas.microsoft.com/office/powerpoint/2010/main" val="58716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8</a:t>
            </a:fld>
            <a:endParaRPr lang="en-US" dirty="0"/>
          </a:p>
        </p:txBody>
      </p:sp>
    </p:spTree>
    <p:extLst>
      <p:ext uri="{BB962C8B-B14F-4D97-AF65-F5344CB8AC3E}">
        <p14:creationId xmlns:p14="http://schemas.microsoft.com/office/powerpoint/2010/main" val="1132596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27</a:t>
            </a:fld>
            <a:endParaRPr lang="en-US" dirty="0"/>
          </a:p>
        </p:txBody>
      </p:sp>
    </p:spTree>
    <p:extLst>
      <p:ext uri="{BB962C8B-B14F-4D97-AF65-F5344CB8AC3E}">
        <p14:creationId xmlns:p14="http://schemas.microsoft.com/office/powerpoint/2010/main" val="686412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Tirar</a:t>
            </a:r>
            <a:r>
              <a:rPr lang="en-US" dirty="0"/>
              <a:t> </a:t>
            </a:r>
            <a:r>
              <a:rPr lang="en-US" dirty="0" err="1"/>
              <a:t>AAP</a:t>
            </a:r>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28</a:t>
            </a:fld>
            <a:endParaRPr lang="en-US" dirty="0"/>
          </a:p>
        </p:txBody>
      </p:sp>
    </p:spTree>
    <p:extLst>
      <p:ext uri="{BB962C8B-B14F-4D97-AF65-F5344CB8AC3E}">
        <p14:creationId xmlns:p14="http://schemas.microsoft.com/office/powerpoint/2010/main" val="22695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29</a:t>
            </a:fld>
            <a:endParaRPr lang="en-US" dirty="0"/>
          </a:p>
        </p:txBody>
      </p:sp>
    </p:spTree>
    <p:extLst>
      <p:ext uri="{BB962C8B-B14F-4D97-AF65-F5344CB8AC3E}">
        <p14:creationId xmlns:p14="http://schemas.microsoft.com/office/powerpoint/2010/main" val="1013048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30</a:t>
            </a:fld>
            <a:endParaRPr lang="en-US" dirty="0"/>
          </a:p>
        </p:txBody>
      </p:sp>
    </p:spTree>
    <p:extLst>
      <p:ext uri="{BB962C8B-B14F-4D97-AF65-F5344CB8AC3E}">
        <p14:creationId xmlns:p14="http://schemas.microsoft.com/office/powerpoint/2010/main" val="299128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31</a:t>
            </a:fld>
            <a:endParaRPr lang="en-US" dirty="0"/>
          </a:p>
        </p:txBody>
      </p:sp>
    </p:spTree>
    <p:extLst>
      <p:ext uri="{BB962C8B-B14F-4D97-AF65-F5344CB8AC3E}">
        <p14:creationId xmlns:p14="http://schemas.microsoft.com/office/powerpoint/2010/main" val="2075079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C579DD1-BDB2-8743-9879-6AE117D736DE}" type="slidenum">
              <a:rPr lang="en-US" smtClean="0"/>
              <a:t>32</a:t>
            </a:fld>
            <a:endParaRPr lang="en-US" dirty="0"/>
          </a:p>
        </p:txBody>
      </p:sp>
    </p:spTree>
    <p:extLst>
      <p:ext uri="{BB962C8B-B14F-4D97-AF65-F5344CB8AC3E}">
        <p14:creationId xmlns:p14="http://schemas.microsoft.com/office/powerpoint/2010/main" val="216023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C579DD1-BDB2-8743-9879-6AE117D736DE}" type="slidenum">
              <a:rPr lang="en-US" smtClean="0"/>
              <a:t>33</a:t>
            </a:fld>
            <a:endParaRPr lang="en-US" dirty="0"/>
          </a:p>
        </p:txBody>
      </p:sp>
    </p:spTree>
    <p:extLst>
      <p:ext uri="{BB962C8B-B14F-4D97-AF65-F5344CB8AC3E}">
        <p14:creationId xmlns:p14="http://schemas.microsoft.com/office/powerpoint/2010/main" val="3647592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34</a:t>
            </a:fld>
            <a:endParaRPr lang="en-US" dirty="0"/>
          </a:p>
        </p:txBody>
      </p:sp>
    </p:spTree>
    <p:extLst>
      <p:ext uri="{BB962C8B-B14F-4D97-AF65-F5344CB8AC3E}">
        <p14:creationId xmlns:p14="http://schemas.microsoft.com/office/powerpoint/2010/main" val="2013261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35</a:t>
            </a:fld>
            <a:endParaRPr lang="en-US" dirty="0"/>
          </a:p>
        </p:txBody>
      </p:sp>
    </p:spTree>
    <p:extLst>
      <p:ext uri="{BB962C8B-B14F-4D97-AF65-F5344CB8AC3E}">
        <p14:creationId xmlns:p14="http://schemas.microsoft.com/office/powerpoint/2010/main" val="1368544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EC579DD1-BDB2-8743-9879-6AE117D736DE}" type="slidenum">
              <a:rPr lang="en-US" smtClean="0"/>
              <a:t>36</a:t>
            </a:fld>
            <a:endParaRPr lang="en-US" dirty="0"/>
          </a:p>
        </p:txBody>
      </p:sp>
    </p:spTree>
    <p:extLst>
      <p:ext uri="{BB962C8B-B14F-4D97-AF65-F5344CB8AC3E}">
        <p14:creationId xmlns:p14="http://schemas.microsoft.com/office/powerpoint/2010/main" val="4213022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9</a:t>
            </a:fld>
            <a:endParaRPr lang="en-US" dirty="0"/>
          </a:p>
        </p:txBody>
      </p:sp>
    </p:spTree>
    <p:extLst>
      <p:ext uri="{BB962C8B-B14F-4D97-AF65-F5344CB8AC3E}">
        <p14:creationId xmlns:p14="http://schemas.microsoft.com/office/powerpoint/2010/main" val="2678528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baseline="0" dirty="0"/>
          </a:p>
        </p:txBody>
      </p:sp>
      <p:sp>
        <p:nvSpPr>
          <p:cNvPr id="4" name="Slide Number Placeholder 3"/>
          <p:cNvSpPr>
            <a:spLocks noGrp="1"/>
          </p:cNvSpPr>
          <p:nvPr>
            <p:ph type="sldNum" sz="quarter" idx="10"/>
          </p:nvPr>
        </p:nvSpPr>
        <p:spPr/>
        <p:txBody>
          <a:bodyPr/>
          <a:lstStyle/>
          <a:p>
            <a:fld id="{EC579DD1-BDB2-8743-9879-6AE117D736DE}" type="slidenum">
              <a:rPr lang="en-US" smtClean="0"/>
              <a:t>37</a:t>
            </a:fld>
            <a:endParaRPr lang="en-US" dirty="0"/>
          </a:p>
        </p:txBody>
      </p:sp>
    </p:spTree>
    <p:extLst>
      <p:ext uri="{BB962C8B-B14F-4D97-AF65-F5344CB8AC3E}">
        <p14:creationId xmlns:p14="http://schemas.microsoft.com/office/powerpoint/2010/main" val="2474110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baseline="0" dirty="0"/>
          </a:p>
        </p:txBody>
      </p:sp>
      <p:sp>
        <p:nvSpPr>
          <p:cNvPr id="4" name="Slide Number Placeholder 3"/>
          <p:cNvSpPr>
            <a:spLocks noGrp="1"/>
          </p:cNvSpPr>
          <p:nvPr>
            <p:ph type="sldNum" sz="quarter" idx="10"/>
          </p:nvPr>
        </p:nvSpPr>
        <p:spPr/>
        <p:txBody>
          <a:bodyPr/>
          <a:lstStyle/>
          <a:p>
            <a:fld id="{EC579DD1-BDB2-8743-9879-6AE117D736DE}" type="slidenum">
              <a:rPr lang="en-US" smtClean="0"/>
              <a:t>38</a:t>
            </a:fld>
            <a:endParaRPr lang="en-US" dirty="0"/>
          </a:p>
        </p:txBody>
      </p:sp>
    </p:spTree>
    <p:extLst>
      <p:ext uri="{BB962C8B-B14F-4D97-AF65-F5344CB8AC3E}">
        <p14:creationId xmlns:p14="http://schemas.microsoft.com/office/powerpoint/2010/main" val="3362311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10</a:t>
            </a:fld>
            <a:endParaRPr lang="en-US" dirty="0"/>
          </a:p>
        </p:txBody>
      </p:sp>
    </p:spTree>
    <p:extLst>
      <p:ext uri="{BB962C8B-B14F-4D97-AF65-F5344CB8AC3E}">
        <p14:creationId xmlns:p14="http://schemas.microsoft.com/office/powerpoint/2010/main" val="1957216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11</a:t>
            </a:fld>
            <a:endParaRPr lang="en-US" dirty="0"/>
          </a:p>
        </p:txBody>
      </p:sp>
    </p:spTree>
    <p:extLst>
      <p:ext uri="{BB962C8B-B14F-4D97-AF65-F5344CB8AC3E}">
        <p14:creationId xmlns:p14="http://schemas.microsoft.com/office/powerpoint/2010/main" val="1968278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12</a:t>
            </a:fld>
            <a:endParaRPr lang="en-US" dirty="0"/>
          </a:p>
        </p:txBody>
      </p:sp>
    </p:spTree>
    <p:extLst>
      <p:ext uri="{BB962C8B-B14F-4D97-AF65-F5344CB8AC3E}">
        <p14:creationId xmlns:p14="http://schemas.microsoft.com/office/powerpoint/2010/main" val="432962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13</a:t>
            </a:fld>
            <a:endParaRPr lang="en-US" dirty="0"/>
          </a:p>
        </p:txBody>
      </p:sp>
    </p:spTree>
    <p:extLst>
      <p:ext uri="{BB962C8B-B14F-4D97-AF65-F5344CB8AC3E}">
        <p14:creationId xmlns:p14="http://schemas.microsoft.com/office/powerpoint/2010/main" val="208044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14</a:t>
            </a:fld>
            <a:endParaRPr lang="en-US" dirty="0"/>
          </a:p>
        </p:txBody>
      </p:sp>
    </p:spTree>
    <p:extLst>
      <p:ext uri="{BB962C8B-B14F-4D97-AF65-F5344CB8AC3E}">
        <p14:creationId xmlns:p14="http://schemas.microsoft.com/office/powerpoint/2010/main" val="4098786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579DD1-BDB2-8743-9879-6AE117D736DE}" type="slidenum">
              <a:rPr lang="en-US" smtClean="0"/>
              <a:t>15</a:t>
            </a:fld>
            <a:endParaRPr lang="en-US" dirty="0"/>
          </a:p>
        </p:txBody>
      </p:sp>
    </p:spTree>
    <p:extLst>
      <p:ext uri="{BB962C8B-B14F-4D97-AF65-F5344CB8AC3E}">
        <p14:creationId xmlns:p14="http://schemas.microsoft.com/office/powerpoint/2010/main" val="3246427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2A81E8-56F8-427E-852C-BF8C9DC68D5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a:p>
        </p:txBody>
      </p:sp>
      <p:sp>
        <p:nvSpPr>
          <p:cNvPr id="3" name="Subtítulo 2">
            <a:extLst>
              <a:ext uri="{FF2B5EF4-FFF2-40B4-BE49-F238E27FC236}">
                <a16:creationId xmlns:a16="http://schemas.microsoft.com/office/drawing/2014/main" id="{A10EC47B-C85E-4841-A926-1D0CA6BAC2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a:p>
        </p:txBody>
      </p:sp>
      <p:sp>
        <p:nvSpPr>
          <p:cNvPr id="4" name="Espaço Reservado para Data 3">
            <a:extLst>
              <a:ext uri="{FF2B5EF4-FFF2-40B4-BE49-F238E27FC236}">
                <a16:creationId xmlns:a16="http://schemas.microsoft.com/office/drawing/2014/main" id="{BD18F1EB-A91B-4962-92B3-EE04C5C68EF0}"/>
              </a:ext>
            </a:extLst>
          </p:cNvPr>
          <p:cNvSpPr>
            <a:spLocks noGrp="1"/>
          </p:cNvSpPr>
          <p:nvPr>
            <p:ph type="dt" sz="half" idx="10"/>
          </p:nvPr>
        </p:nvSpPr>
        <p:spPr/>
        <p:txBody>
          <a:bodyPr/>
          <a:lstStyle/>
          <a:p>
            <a:fld id="{76B3A0E2-D5E9-4EB2-A322-CAD3600BA1D6}" type="datetimeFigureOut">
              <a:rPr lang="en-US" smtClean="0"/>
              <a:t>6/20/2018</a:t>
            </a:fld>
            <a:endParaRPr lang="en-US"/>
          </a:p>
        </p:txBody>
      </p:sp>
      <p:sp>
        <p:nvSpPr>
          <p:cNvPr id="5" name="Espaço Reservado para Rodapé 4">
            <a:extLst>
              <a:ext uri="{FF2B5EF4-FFF2-40B4-BE49-F238E27FC236}">
                <a16:creationId xmlns:a16="http://schemas.microsoft.com/office/drawing/2014/main" id="{68F6824A-3FC6-4DF8-89F0-3FA3164DCBAC}"/>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FBC03FF0-8D6A-4EDC-B717-ACDC20AE58A8}"/>
              </a:ext>
            </a:extLst>
          </p:cNvPr>
          <p:cNvSpPr>
            <a:spLocks noGrp="1"/>
          </p:cNvSpPr>
          <p:nvPr>
            <p:ph type="sldNum" sz="quarter" idx="12"/>
          </p:nvPr>
        </p:nvSpPr>
        <p:spPr/>
        <p:txBody>
          <a:bodyPr/>
          <a:lstStyle/>
          <a:p>
            <a:fld id="{B54B7D16-F8EB-4105-83DD-C2D27DDD2366}" type="slidenum">
              <a:rPr lang="en-US" smtClean="0"/>
              <a:t>‹nº›</a:t>
            </a:fld>
            <a:endParaRPr lang="en-US"/>
          </a:p>
        </p:txBody>
      </p:sp>
    </p:spTree>
    <p:extLst>
      <p:ext uri="{BB962C8B-B14F-4D97-AF65-F5344CB8AC3E}">
        <p14:creationId xmlns:p14="http://schemas.microsoft.com/office/powerpoint/2010/main" val="3134798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61864-342E-4113-A77D-597232215F6A}"/>
              </a:ext>
            </a:extLst>
          </p:cNvPr>
          <p:cNvSpPr>
            <a:spLocks noGrp="1"/>
          </p:cNvSpPr>
          <p:nvPr>
            <p:ph type="title"/>
          </p:nvPr>
        </p:nvSpPr>
        <p:spPr/>
        <p:txBody>
          <a:bodyPr/>
          <a:lstStyle/>
          <a:p>
            <a:r>
              <a:rPr lang="pt-BR"/>
              <a:t>Clique para editar o título mestre</a:t>
            </a:r>
            <a:endParaRPr lang="en-US"/>
          </a:p>
        </p:txBody>
      </p:sp>
      <p:sp>
        <p:nvSpPr>
          <p:cNvPr id="3" name="Espaço Reservado para Texto Vertical 2">
            <a:extLst>
              <a:ext uri="{FF2B5EF4-FFF2-40B4-BE49-F238E27FC236}">
                <a16:creationId xmlns:a16="http://schemas.microsoft.com/office/drawing/2014/main" id="{77F79B49-7CA3-4A0B-BFC1-FFBECC713252}"/>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E7BF2C2F-4C80-415E-ACB9-739BEC5E33AC}"/>
              </a:ext>
            </a:extLst>
          </p:cNvPr>
          <p:cNvSpPr>
            <a:spLocks noGrp="1"/>
          </p:cNvSpPr>
          <p:nvPr>
            <p:ph type="dt" sz="half" idx="10"/>
          </p:nvPr>
        </p:nvSpPr>
        <p:spPr/>
        <p:txBody>
          <a:bodyPr/>
          <a:lstStyle/>
          <a:p>
            <a:fld id="{76B3A0E2-D5E9-4EB2-A322-CAD3600BA1D6}" type="datetimeFigureOut">
              <a:rPr lang="en-US" smtClean="0"/>
              <a:t>6/20/2018</a:t>
            </a:fld>
            <a:endParaRPr lang="en-US"/>
          </a:p>
        </p:txBody>
      </p:sp>
      <p:sp>
        <p:nvSpPr>
          <p:cNvPr id="5" name="Espaço Reservado para Rodapé 4">
            <a:extLst>
              <a:ext uri="{FF2B5EF4-FFF2-40B4-BE49-F238E27FC236}">
                <a16:creationId xmlns:a16="http://schemas.microsoft.com/office/drawing/2014/main" id="{951F2EBE-3128-477D-9677-A17C080CC2C9}"/>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24E3277C-DD2F-479D-9E1A-2F7A2A39A11C}"/>
              </a:ext>
            </a:extLst>
          </p:cNvPr>
          <p:cNvSpPr>
            <a:spLocks noGrp="1"/>
          </p:cNvSpPr>
          <p:nvPr>
            <p:ph type="sldNum" sz="quarter" idx="12"/>
          </p:nvPr>
        </p:nvSpPr>
        <p:spPr/>
        <p:txBody>
          <a:bodyPr/>
          <a:lstStyle/>
          <a:p>
            <a:fld id="{B54B7D16-F8EB-4105-83DD-C2D27DDD2366}" type="slidenum">
              <a:rPr lang="en-US" smtClean="0"/>
              <a:t>‹nº›</a:t>
            </a:fld>
            <a:endParaRPr lang="en-US"/>
          </a:p>
        </p:txBody>
      </p:sp>
    </p:spTree>
    <p:extLst>
      <p:ext uri="{BB962C8B-B14F-4D97-AF65-F5344CB8AC3E}">
        <p14:creationId xmlns:p14="http://schemas.microsoft.com/office/powerpoint/2010/main" val="324375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99D44C0-3FB0-4909-A713-6CA9E13AFD8E}"/>
              </a:ext>
            </a:extLst>
          </p:cNvPr>
          <p:cNvSpPr>
            <a:spLocks noGrp="1"/>
          </p:cNvSpPr>
          <p:nvPr>
            <p:ph type="title" orient="vert"/>
          </p:nvPr>
        </p:nvSpPr>
        <p:spPr>
          <a:xfrm>
            <a:off x="8724900" y="365125"/>
            <a:ext cx="2628900" cy="5811838"/>
          </a:xfrm>
        </p:spPr>
        <p:txBody>
          <a:bodyPr vert="eaVert"/>
          <a:lstStyle/>
          <a:p>
            <a:r>
              <a:rPr lang="pt-BR"/>
              <a:t>Clique para editar o título mestre</a:t>
            </a:r>
            <a:endParaRPr lang="en-US"/>
          </a:p>
        </p:txBody>
      </p:sp>
      <p:sp>
        <p:nvSpPr>
          <p:cNvPr id="3" name="Espaço Reservado para Texto Vertical 2">
            <a:extLst>
              <a:ext uri="{FF2B5EF4-FFF2-40B4-BE49-F238E27FC236}">
                <a16:creationId xmlns:a16="http://schemas.microsoft.com/office/drawing/2014/main" id="{C0857B54-1EC9-4CF1-8AD0-CDCB151742BC}"/>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CF536A4C-AF5C-4B86-BAFA-FB8C88DE424D}"/>
              </a:ext>
            </a:extLst>
          </p:cNvPr>
          <p:cNvSpPr>
            <a:spLocks noGrp="1"/>
          </p:cNvSpPr>
          <p:nvPr>
            <p:ph type="dt" sz="half" idx="10"/>
          </p:nvPr>
        </p:nvSpPr>
        <p:spPr/>
        <p:txBody>
          <a:bodyPr/>
          <a:lstStyle/>
          <a:p>
            <a:fld id="{76B3A0E2-D5E9-4EB2-A322-CAD3600BA1D6}" type="datetimeFigureOut">
              <a:rPr lang="en-US" smtClean="0"/>
              <a:t>6/20/2018</a:t>
            </a:fld>
            <a:endParaRPr lang="en-US"/>
          </a:p>
        </p:txBody>
      </p:sp>
      <p:sp>
        <p:nvSpPr>
          <p:cNvPr id="5" name="Espaço Reservado para Rodapé 4">
            <a:extLst>
              <a:ext uri="{FF2B5EF4-FFF2-40B4-BE49-F238E27FC236}">
                <a16:creationId xmlns:a16="http://schemas.microsoft.com/office/drawing/2014/main" id="{6DCBB558-38A3-43C5-8811-C02EB5F17DC9}"/>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A181A93C-2C56-4E93-873D-445BCDA37C88}"/>
              </a:ext>
            </a:extLst>
          </p:cNvPr>
          <p:cNvSpPr>
            <a:spLocks noGrp="1"/>
          </p:cNvSpPr>
          <p:nvPr>
            <p:ph type="sldNum" sz="quarter" idx="12"/>
          </p:nvPr>
        </p:nvSpPr>
        <p:spPr/>
        <p:txBody>
          <a:bodyPr/>
          <a:lstStyle/>
          <a:p>
            <a:fld id="{B54B7D16-F8EB-4105-83DD-C2D27DDD2366}" type="slidenum">
              <a:rPr lang="en-US" smtClean="0"/>
              <a:t>‹nº›</a:t>
            </a:fld>
            <a:endParaRPr lang="en-US"/>
          </a:p>
        </p:txBody>
      </p:sp>
    </p:spTree>
    <p:extLst>
      <p:ext uri="{BB962C8B-B14F-4D97-AF65-F5344CB8AC3E}">
        <p14:creationId xmlns:p14="http://schemas.microsoft.com/office/powerpoint/2010/main" val="2065751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D4B103E8-01A8-4754-BA9E-2AB4CEB9534E}" type="slidenum">
              <a:rPr lang="en-US" smtClean="0"/>
              <a:t>‹nº›</a:t>
            </a:fld>
            <a:endParaRPr lang="en-US"/>
          </a:p>
        </p:txBody>
      </p:sp>
      <p:sp>
        <p:nvSpPr>
          <p:cNvPr id="6" name="Titel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21733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977353-99E0-4CD8-A19C-CDFBBBFA8A5D}"/>
              </a:ext>
            </a:extLst>
          </p:cNvPr>
          <p:cNvSpPr>
            <a:spLocks noGrp="1"/>
          </p:cNvSpPr>
          <p:nvPr>
            <p:ph type="title"/>
          </p:nvPr>
        </p:nvSpPr>
        <p:spPr/>
        <p:txBody>
          <a:body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036157A2-FAF0-4FFA-9B62-5F63CE93F15E}"/>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CD0B7B0E-0C04-4527-B4D6-C19C3E6760B9}"/>
              </a:ext>
            </a:extLst>
          </p:cNvPr>
          <p:cNvSpPr>
            <a:spLocks noGrp="1"/>
          </p:cNvSpPr>
          <p:nvPr>
            <p:ph type="dt" sz="half" idx="10"/>
          </p:nvPr>
        </p:nvSpPr>
        <p:spPr/>
        <p:txBody>
          <a:bodyPr/>
          <a:lstStyle/>
          <a:p>
            <a:fld id="{76B3A0E2-D5E9-4EB2-A322-CAD3600BA1D6}" type="datetimeFigureOut">
              <a:rPr lang="en-US" smtClean="0"/>
              <a:t>6/20/2018</a:t>
            </a:fld>
            <a:endParaRPr lang="en-US"/>
          </a:p>
        </p:txBody>
      </p:sp>
      <p:sp>
        <p:nvSpPr>
          <p:cNvPr id="5" name="Espaço Reservado para Rodapé 4">
            <a:extLst>
              <a:ext uri="{FF2B5EF4-FFF2-40B4-BE49-F238E27FC236}">
                <a16:creationId xmlns:a16="http://schemas.microsoft.com/office/drawing/2014/main" id="{4FF25233-8DD6-4602-B351-75C2C451B531}"/>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BF8CE12B-AD22-4013-899F-B830B890CAEC}"/>
              </a:ext>
            </a:extLst>
          </p:cNvPr>
          <p:cNvSpPr>
            <a:spLocks noGrp="1"/>
          </p:cNvSpPr>
          <p:nvPr>
            <p:ph type="sldNum" sz="quarter" idx="12"/>
          </p:nvPr>
        </p:nvSpPr>
        <p:spPr/>
        <p:txBody>
          <a:bodyPr/>
          <a:lstStyle/>
          <a:p>
            <a:fld id="{B54B7D16-F8EB-4105-83DD-C2D27DDD2366}" type="slidenum">
              <a:rPr lang="en-US" smtClean="0"/>
              <a:t>‹nº›</a:t>
            </a:fld>
            <a:endParaRPr lang="en-US"/>
          </a:p>
        </p:txBody>
      </p:sp>
    </p:spTree>
    <p:extLst>
      <p:ext uri="{BB962C8B-B14F-4D97-AF65-F5344CB8AC3E}">
        <p14:creationId xmlns:p14="http://schemas.microsoft.com/office/powerpoint/2010/main" val="1498060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E52BD1-B2C7-41E3-A894-F8E074A17E4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FAEB7B55-8BAA-4129-93B1-7E273621C7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F05D2A0A-05D3-4ED9-BEFE-CCFA6DE6E16B}"/>
              </a:ext>
            </a:extLst>
          </p:cNvPr>
          <p:cNvSpPr>
            <a:spLocks noGrp="1"/>
          </p:cNvSpPr>
          <p:nvPr>
            <p:ph type="dt" sz="half" idx="10"/>
          </p:nvPr>
        </p:nvSpPr>
        <p:spPr/>
        <p:txBody>
          <a:bodyPr/>
          <a:lstStyle/>
          <a:p>
            <a:fld id="{76B3A0E2-D5E9-4EB2-A322-CAD3600BA1D6}" type="datetimeFigureOut">
              <a:rPr lang="en-US" smtClean="0"/>
              <a:t>6/20/2018</a:t>
            </a:fld>
            <a:endParaRPr lang="en-US"/>
          </a:p>
        </p:txBody>
      </p:sp>
      <p:sp>
        <p:nvSpPr>
          <p:cNvPr id="5" name="Espaço Reservado para Rodapé 4">
            <a:extLst>
              <a:ext uri="{FF2B5EF4-FFF2-40B4-BE49-F238E27FC236}">
                <a16:creationId xmlns:a16="http://schemas.microsoft.com/office/drawing/2014/main" id="{DE86D1A8-007A-449C-90D9-E0AEE6F4F7DA}"/>
              </a:ext>
            </a:extLst>
          </p:cNvPr>
          <p:cNvSpPr>
            <a:spLocks noGrp="1"/>
          </p:cNvSpPr>
          <p:nvPr>
            <p:ph type="ftr" sz="quarter" idx="11"/>
          </p:nvPr>
        </p:nvSpPr>
        <p:spPr/>
        <p:txBody>
          <a:bodyPr/>
          <a:lstStyle/>
          <a:p>
            <a:endParaRPr lang="en-US"/>
          </a:p>
        </p:txBody>
      </p:sp>
      <p:sp>
        <p:nvSpPr>
          <p:cNvPr id="6" name="Espaço Reservado para Número de Slide 5">
            <a:extLst>
              <a:ext uri="{FF2B5EF4-FFF2-40B4-BE49-F238E27FC236}">
                <a16:creationId xmlns:a16="http://schemas.microsoft.com/office/drawing/2014/main" id="{BDF724C9-0D6F-49F0-AC0B-47C12A9CF74E}"/>
              </a:ext>
            </a:extLst>
          </p:cNvPr>
          <p:cNvSpPr>
            <a:spLocks noGrp="1"/>
          </p:cNvSpPr>
          <p:nvPr>
            <p:ph type="sldNum" sz="quarter" idx="12"/>
          </p:nvPr>
        </p:nvSpPr>
        <p:spPr/>
        <p:txBody>
          <a:bodyPr/>
          <a:lstStyle/>
          <a:p>
            <a:fld id="{B54B7D16-F8EB-4105-83DD-C2D27DDD2366}" type="slidenum">
              <a:rPr lang="en-US" smtClean="0"/>
              <a:t>‹nº›</a:t>
            </a:fld>
            <a:endParaRPr lang="en-US"/>
          </a:p>
        </p:txBody>
      </p:sp>
    </p:spTree>
    <p:extLst>
      <p:ext uri="{BB962C8B-B14F-4D97-AF65-F5344CB8AC3E}">
        <p14:creationId xmlns:p14="http://schemas.microsoft.com/office/powerpoint/2010/main" val="1232270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7E2A8F-EAA3-482B-A602-E914D4AA719E}"/>
              </a:ext>
            </a:extLst>
          </p:cNvPr>
          <p:cNvSpPr>
            <a:spLocks noGrp="1"/>
          </p:cNvSpPr>
          <p:nvPr>
            <p:ph type="title"/>
          </p:nvPr>
        </p:nvSpPr>
        <p:spPr/>
        <p:txBody>
          <a:body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D79AC3F9-7847-49E1-AF44-9619EAA2D436}"/>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Conteúdo 3">
            <a:extLst>
              <a:ext uri="{FF2B5EF4-FFF2-40B4-BE49-F238E27FC236}">
                <a16:creationId xmlns:a16="http://schemas.microsoft.com/office/drawing/2014/main" id="{F86F3B86-0217-4667-BAFB-EC81FBA91B41}"/>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Data 4">
            <a:extLst>
              <a:ext uri="{FF2B5EF4-FFF2-40B4-BE49-F238E27FC236}">
                <a16:creationId xmlns:a16="http://schemas.microsoft.com/office/drawing/2014/main" id="{5F981DAF-70B0-4332-B1C7-6DAB54F44B52}"/>
              </a:ext>
            </a:extLst>
          </p:cNvPr>
          <p:cNvSpPr>
            <a:spLocks noGrp="1"/>
          </p:cNvSpPr>
          <p:nvPr>
            <p:ph type="dt" sz="half" idx="10"/>
          </p:nvPr>
        </p:nvSpPr>
        <p:spPr/>
        <p:txBody>
          <a:bodyPr/>
          <a:lstStyle/>
          <a:p>
            <a:fld id="{76B3A0E2-D5E9-4EB2-A322-CAD3600BA1D6}" type="datetimeFigureOut">
              <a:rPr lang="en-US" smtClean="0"/>
              <a:t>6/20/2018</a:t>
            </a:fld>
            <a:endParaRPr lang="en-US"/>
          </a:p>
        </p:txBody>
      </p:sp>
      <p:sp>
        <p:nvSpPr>
          <p:cNvPr id="6" name="Espaço Reservado para Rodapé 5">
            <a:extLst>
              <a:ext uri="{FF2B5EF4-FFF2-40B4-BE49-F238E27FC236}">
                <a16:creationId xmlns:a16="http://schemas.microsoft.com/office/drawing/2014/main" id="{62884866-F7BE-438B-9D20-EDDE60E81B1C}"/>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0F067F6D-0F16-4CA1-8011-CAEF9315E6CE}"/>
              </a:ext>
            </a:extLst>
          </p:cNvPr>
          <p:cNvSpPr>
            <a:spLocks noGrp="1"/>
          </p:cNvSpPr>
          <p:nvPr>
            <p:ph type="sldNum" sz="quarter" idx="12"/>
          </p:nvPr>
        </p:nvSpPr>
        <p:spPr/>
        <p:txBody>
          <a:bodyPr/>
          <a:lstStyle/>
          <a:p>
            <a:fld id="{B54B7D16-F8EB-4105-83DD-C2D27DDD2366}" type="slidenum">
              <a:rPr lang="en-US" smtClean="0"/>
              <a:t>‹nº›</a:t>
            </a:fld>
            <a:endParaRPr lang="en-US"/>
          </a:p>
        </p:txBody>
      </p:sp>
    </p:spTree>
    <p:extLst>
      <p:ext uri="{BB962C8B-B14F-4D97-AF65-F5344CB8AC3E}">
        <p14:creationId xmlns:p14="http://schemas.microsoft.com/office/powerpoint/2010/main" val="230440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A9DB51-2660-4491-8ECB-5AFF05075315}"/>
              </a:ext>
            </a:extLst>
          </p:cNvPr>
          <p:cNvSpPr>
            <a:spLocks noGrp="1"/>
          </p:cNvSpPr>
          <p:nvPr>
            <p:ph type="title"/>
          </p:nvPr>
        </p:nvSpPr>
        <p:spPr>
          <a:xfrm>
            <a:off x="839788" y="365125"/>
            <a:ext cx="10515600" cy="1325563"/>
          </a:xfrm>
        </p:spPr>
        <p:txBody>
          <a:body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55680EC8-C4B1-44A8-B70D-60E781B1F9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DC467FF7-A1EA-4610-9540-D0B28B2F2E77}"/>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Espaço Reservado para Texto 4">
            <a:extLst>
              <a:ext uri="{FF2B5EF4-FFF2-40B4-BE49-F238E27FC236}">
                <a16:creationId xmlns:a16="http://schemas.microsoft.com/office/drawing/2014/main" id="{44F6478F-987F-489F-9F45-D4F523143A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05532D64-E115-4147-B32F-F9A1D7E401F3}"/>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Espaço Reservado para Data 6">
            <a:extLst>
              <a:ext uri="{FF2B5EF4-FFF2-40B4-BE49-F238E27FC236}">
                <a16:creationId xmlns:a16="http://schemas.microsoft.com/office/drawing/2014/main" id="{1670D12D-7398-435F-91DF-00F8B937F9B1}"/>
              </a:ext>
            </a:extLst>
          </p:cNvPr>
          <p:cNvSpPr>
            <a:spLocks noGrp="1"/>
          </p:cNvSpPr>
          <p:nvPr>
            <p:ph type="dt" sz="half" idx="10"/>
          </p:nvPr>
        </p:nvSpPr>
        <p:spPr/>
        <p:txBody>
          <a:bodyPr/>
          <a:lstStyle/>
          <a:p>
            <a:fld id="{76B3A0E2-D5E9-4EB2-A322-CAD3600BA1D6}" type="datetimeFigureOut">
              <a:rPr lang="en-US" smtClean="0"/>
              <a:t>6/20/2018</a:t>
            </a:fld>
            <a:endParaRPr lang="en-US"/>
          </a:p>
        </p:txBody>
      </p:sp>
      <p:sp>
        <p:nvSpPr>
          <p:cNvPr id="8" name="Espaço Reservado para Rodapé 7">
            <a:extLst>
              <a:ext uri="{FF2B5EF4-FFF2-40B4-BE49-F238E27FC236}">
                <a16:creationId xmlns:a16="http://schemas.microsoft.com/office/drawing/2014/main" id="{C0AC3AA0-3FA7-40B7-AD72-2289E3CF8B36}"/>
              </a:ext>
            </a:extLst>
          </p:cNvPr>
          <p:cNvSpPr>
            <a:spLocks noGrp="1"/>
          </p:cNvSpPr>
          <p:nvPr>
            <p:ph type="ftr" sz="quarter" idx="11"/>
          </p:nvPr>
        </p:nvSpPr>
        <p:spPr/>
        <p:txBody>
          <a:bodyPr/>
          <a:lstStyle/>
          <a:p>
            <a:endParaRPr lang="en-US"/>
          </a:p>
        </p:txBody>
      </p:sp>
      <p:sp>
        <p:nvSpPr>
          <p:cNvPr id="9" name="Espaço Reservado para Número de Slide 8">
            <a:extLst>
              <a:ext uri="{FF2B5EF4-FFF2-40B4-BE49-F238E27FC236}">
                <a16:creationId xmlns:a16="http://schemas.microsoft.com/office/drawing/2014/main" id="{2BD7933F-3001-41F2-80C2-401B070A4A1E}"/>
              </a:ext>
            </a:extLst>
          </p:cNvPr>
          <p:cNvSpPr>
            <a:spLocks noGrp="1"/>
          </p:cNvSpPr>
          <p:nvPr>
            <p:ph type="sldNum" sz="quarter" idx="12"/>
          </p:nvPr>
        </p:nvSpPr>
        <p:spPr/>
        <p:txBody>
          <a:bodyPr/>
          <a:lstStyle/>
          <a:p>
            <a:fld id="{B54B7D16-F8EB-4105-83DD-C2D27DDD2366}" type="slidenum">
              <a:rPr lang="en-US" smtClean="0"/>
              <a:t>‹nº›</a:t>
            </a:fld>
            <a:endParaRPr lang="en-US"/>
          </a:p>
        </p:txBody>
      </p:sp>
    </p:spTree>
    <p:extLst>
      <p:ext uri="{BB962C8B-B14F-4D97-AF65-F5344CB8AC3E}">
        <p14:creationId xmlns:p14="http://schemas.microsoft.com/office/powerpoint/2010/main" val="918211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81EFCF-B0F5-4361-9602-683389D8B5BF}"/>
              </a:ext>
            </a:extLst>
          </p:cNvPr>
          <p:cNvSpPr>
            <a:spLocks noGrp="1"/>
          </p:cNvSpPr>
          <p:nvPr>
            <p:ph type="title"/>
          </p:nvPr>
        </p:nvSpPr>
        <p:spPr/>
        <p:txBody>
          <a:bodyPr/>
          <a:lstStyle/>
          <a:p>
            <a:r>
              <a:rPr lang="pt-BR"/>
              <a:t>Clique para editar o título mestre</a:t>
            </a:r>
            <a:endParaRPr lang="en-US"/>
          </a:p>
        </p:txBody>
      </p:sp>
      <p:sp>
        <p:nvSpPr>
          <p:cNvPr id="3" name="Espaço Reservado para Data 2">
            <a:extLst>
              <a:ext uri="{FF2B5EF4-FFF2-40B4-BE49-F238E27FC236}">
                <a16:creationId xmlns:a16="http://schemas.microsoft.com/office/drawing/2014/main" id="{43D6632D-7A67-4A25-A29E-A1FE1FC76538}"/>
              </a:ext>
            </a:extLst>
          </p:cNvPr>
          <p:cNvSpPr>
            <a:spLocks noGrp="1"/>
          </p:cNvSpPr>
          <p:nvPr>
            <p:ph type="dt" sz="half" idx="10"/>
          </p:nvPr>
        </p:nvSpPr>
        <p:spPr/>
        <p:txBody>
          <a:bodyPr/>
          <a:lstStyle/>
          <a:p>
            <a:fld id="{76B3A0E2-D5E9-4EB2-A322-CAD3600BA1D6}" type="datetimeFigureOut">
              <a:rPr lang="en-US" smtClean="0"/>
              <a:t>6/20/2018</a:t>
            </a:fld>
            <a:endParaRPr lang="en-US"/>
          </a:p>
        </p:txBody>
      </p:sp>
      <p:sp>
        <p:nvSpPr>
          <p:cNvPr id="4" name="Espaço Reservado para Rodapé 3">
            <a:extLst>
              <a:ext uri="{FF2B5EF4-FFF2-40B4-BE49-F238E27FC236}">
                <a16:creationId xmlns:a16="http://schemas.microsoft.com/office/drawing/2014/main" id="{95F6C2D5-F9FD-47CC-A35D-33D0D0B54214}"/>
              </a:ext>
            </a:extLst>
          </p:cNvPr>
          <p:cNvSpPr>
            <a:spLocks noGrp="1"/>
          </p:cNvSpPr>
          <p:nvPr>
            <p:ph type="ftr" sz="quarter" idx="11"/>
          </p:nvPr>
        </p:nvSpPr>
        <p:spPr/>
        <p:txBody>
          <a:bodyPr/>
          <a:lstStyle/>
          <a:p>
            <a:endParaRPr lang="en-US"/>
          </a:p>
        </p:txBody>
      </p:sp>
      <p:sp>
        <p:nvSpPr>
          <p:cNvPr id="5" name="Espaço Reservado para Número de Slide 4">
            <a:extLst>
              <a:ext uri="{FF2B5EF4-FFF2-40B4-BE49-F238E27FC236}">
                <a16:creationId xmlns:a16="http://schemas.microsoft.com/office/drawing/2014/main" id="{7E50CDB1-1EB7-4C73-A8F9-4F652FBFEFB9}"/>
              </a:ext>
            </a:extLst>
          </p:cNvPr>
          <p:cNvSpPr>
            <a:spLocks noGrp="1"/>
          </p:cNvSpPr>
          <p:nvPr>
            <p:ph type="sldNum" sz="quarter" idx="12"/>
          </p:nvPr>
        </p:nvSpPr>
        <p:spPr/>
        <p:txBody>
          <a:bodyPr/>
          <a:lstStyle/>
          <a:p>
            <a:fld id="{B54B7D16-F8EB-4105-83DD-C2D27DDD2366}" type="slidenum">
              <a:rPr lang="en-US" smtClean="0"/>
              <a:t>‹nº›</a:t>
            </a:fld>
            <a:endParaRPr lang="en-US"/>
          </a:p>
        </p:txBody>
      </p:sp>
    </p:spTree>
    <p:extLst>
      <p:ext uri="{BB962C8B-B14F-4D97-AF65-F5344CB8AC3E}">
        <p14:creationId xmlns:p14="http://schemas.microsoft.com/office/powerpoint/2010/main" val="302497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12DACA3-B7AE-4DB7-A6C7-EBBBB9B1EBCD}"/>
              </a:ext>
            </a:extLst>
          </p:cNvPr>
          <p:cNvSpPr>
            <a:spLocks noGrp="1"/>
          </p:cNvSpPr>
          <p:nvPr>
            <p:ph type="dt" sz="half" idx="10"/>
          </p:nvPr>
        </p:nvSpPr>
        <p:spPr/>
        <p:txBody>
          <a:bodyPr/>
          <a:lstStyle/>
          <a:p>
            <a:fld id="{76B3A0E2-D5E9-4EB2-A322-CAD3600BA1D6}" type="datetimeFigureOut">
              <a:rPr lang="en-US" smtClean="0"/>
              <a:t>6/20/2018</a:t>
            </a:fld>
            <a:endParaRPr lang="en-US"/>
          </a:p>
        </p:txBody>
      </p:sp>
      <p:sp>
        <p:nvSpPr>
          <p:cNvPr id="3" name="Espaço Reservado para Rodapé 2">
            <a:extLst>
              <a:ext uri="{FF2B5EF4-FFF2-40B4-BE49-F238E27FC236}">
                <a16:creationId xmlns:a16="http://schemas.microsoft.com/office/drawing/2014/main" id="{09963B5B-A28D-4662-A671-D89A0A7985B9}"/>
              </a:ext>
            </a:extLst>
          </p:cNvPr>
          <p:cNvSpPr>
            <a:spLocks noGrp="1"/>
          </p:cNvSpPr>
          <p:nvPr>
            <p:ph type="ftr" sz="quarter" idx="11"/>
          </p:nvPr>
        </p:nvSpPr>
        <p:spPr/>
        <p:txBody>
          <a:bodyPr/>
          <a:lstStyle/>
          <a:p>
            <a:endParaRPr lang="en-US"/>
          </a:p>
        </p:txBody>
      </p:sp>
      <p:sp>
        <p:nvSpPr>
          <p:cNvPr id="4" name="Espaço Reservado para Número de Slide 3">
            <a:extLst>
              <a:ext uri="{FF2B5EF4-FFF2-40B4-BE49-F238E27FC236}">
                <a16:creationId xmlns:a16="http://schemas.microsoft.com/office/drawing/2014/main" id="{7153E6F8-0207-4F8C-8ED3-050A7091BB67}"/>
              </a:ext>
            </a:extLst>
          </p:cNvPr>
          <p:cNvSpPr>
            <a:spLocks noGrp="1"/>
          </p:cNvSpPr>
          <p:nvPr>
            <p:ph type="sldNum" sz="quarter" idx="12"/>
          </p:nvPr>
        </p:nvSpPr>
        <p:spPr/>
        <p:txBody>
          <a:bodyPr/>
          <a:lstStyle/>
          <a:p>
            <a:fld id="{B54B7D16-F8EB-4105-83DD-C2D27DDD2366}" type="slidenum">
              <a:rPr lang="en-US" smtClean="0"/>
              <a:t>‹nº›</a:t>
            </a:fld>
            <a:endParaRPr lang="en-US"/>
          </a:p>
        </p:txBody>
      </p:sp>
    </p:spTree>
    <p:extLst>
      <p:ext uri="{BB962C8B-B14F-4D97-AF65-F5344CB8AC3E}">
        <p14:creationId xmlns:p14="http://schemas.microsoft.com/office/powerpoint/2010/main" val="2067456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E1DEA4-9278-4BC7-BF02-F6BBE752A64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Conteúdo 2">
            <a:extLst>
              <a:ext uri="{FF2B5EF4-FFF2-40B4-BE49-F238E27FC236}">
                <a16:creationId xmlns:a16="http://schemas.microsoft.com/office/drawing/2014/main" id="{B468E38D-78F6-4FDC-8FA6-2FFCAAF264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Texto 3">
            <a:extLst>
              <a:ext uri="{FF2B5EF4-FFF2-40B4-BE49-F238E27FC236}">
                <a16:creationId xmlns:a16="http://schemas.microsoft.com/office/drawing/2014/main" id="{ED5ECACC-4BA2-415E-AD2E-39A87FE1E2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A54C6A91-0958-44A2-9875-A8B171943ECC}"/>
              </a:ext>
            </a:extLst>
          </p:cNvPr>
          <p:cNvSpPr>
            <a:spLocks noGrp="1"/>
          </p:cNvSpPr>
          <p:nvPr>
            <p:ph type="dt" sz="half" idx="10"/>
          </p:nvPr>
        </p:nvSpPr>
        <p:spPr/>
        <p:txBody>
          <a:bodyPr/>
          <a:lstStyle/>
          <a:p>
            <a:fld id="{76B3A0E2-D5E9-4EB2-A322-CAD3600BA1D6}" type="datetimeFigureOut">
              <a:rPr lang="en-US" smtClean="0"/>
              <a:t>6/20/2018</a:t>
            </a:fld>
            <a:endParaRPr lang="en-US"/>
          </a:p>
        </p:txBody>
      </p:sp>
      <p:sp>
        <p:nvSpPr>
          <p:cNvPr id="6" name="Espaço Reservado para Rodapé 5">
            <a:extLst>
              <a:ext uri="{FF2B5EF4-FFF2-40B4-BE49-F238E27FC236}">
                <a16:creationId xmlns:a16="http://schemas.microsoft.com/office/drawing/2014/main" id="{798FDA76-8270-49E8-8181-5254A67F56A4}"/>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035FDDA3-102F-419B-834B-923ED0EE33A6}"/>
              </a:ext>
            </a:extLst>
          </p:cNvPr>
          <p:cNvSpPr>
            <a:spLocks noGrp="1"/>
          </p:cNvSpPr>
          <p:nvPr>
            <p:ph type="sldNum" sz="quarter" idx="12"/>
          </p:nvPr>
        </p:nvSpPr>
        <p:spPr/>
        <p:txBody>
          <a:bodyPr/>
          <a:lstStyle/>
          <a:p>
            <a:fld id="{B54B7D16-F8EB-4105-83DD-C2D27DDD2366}" type="slidenum">
              <a:rPr lang="en-US" smtClean="0"/>
              <a:t>‹nº›</a:t>
            </a:fld>
            <a:endParaRPr lang="en-US"/>
          </a:p>
        </p:txBody>
      </p:sp>
    </p:spTree>
    <p:extLst>
      <p:ext uri="{BB962C8B-B14F-4D97-AF65-F5344CB8AC3E}">
        <p14:creationId xmlns:p14="http://schemas.microsoft.com/office/powerpoint/2010/main" val="3518624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1C410-15CC-4232-B53C-A700CDE4FD4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a:p>
        </p:txBody>
      </p:sp>
      <p:sp>
        <p:nvSpPr>
          <p:cNvPr id="3" name="Espaço Reservado para Imagem 2">
            <a:extLst>
              <a:ext uri="{FF2B5EF4-FFF2-40B4-BE49-F238E27FC236}">
                <a16:creationId xmlns:a16="http://schemas.microsoft.com/office/drawing/2014/main" id="{BA4CFB53-67E0-48D9-A232-571722A288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ço Reservado para Texto 3">
            <a:extLst>
              <a:ext uri="{FF2B5EF4-FFF2-40B4-BE49-F238E27FC236}">
                <a16:creationId xmlns:a16="http://schemas.microsoft.com/office/drawing/2014/main" id="{C2BD9E04-537C-4839-ABFE-69BD39C6DC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56421A54-1DAE-4708-959F-9F50DC1E6F1D}"/>
              </a:ext>
            </a:extLst>
          </p:cNvPr>
          <p:cNvSpPr>
            <a:spLocks noGrp="1"/>
          </p:cNvSpPr>
          <p:nvPr>
            <p:ph type="dt" sz="half" idx="10"/>
          </p:nvPr>
        </p:nvSpPr>
        <p:spPr/>
        <p:txBody>
          <a:bodyPr/>
          <a:lstStyle/>
          <a:p>
            <a:fld id="{76B3A0E2-D5E9-4EB2-A322-CAD3600BA1D6}" type="datetimeFigureOut">
              <a:rPr lang="en-US" smtClean="0"/>
              <a:t>6/20/2018</a:t>
            </a:fld>
            <a:endParaRPr lang="en-US"/>
          </a:p>
        </p:txBody>
      </p:sp>
      <p:sp>
        <p:nvSpPr>
          <p:cNvPr id="6" name="Espaço Reservado para Rodapé 5">
            <a:extLst>
              <a:ext uri="{FF2B5EF4-FFF2-40B4-BE49-F238E27FC236}">
                <a16:creationId xmlns:a16="http://schemas.microsoft.com/office/drawing/2014/main" id="{09C12335-945A-4B2F-B4D8-B409A0D9CCE3}"/>
              </a:ext>
            </a:extLst>
          </p:cNvPr>
          <p:cNvSpPr>
            <a:spLocks noGrp="1"/>
          </p:cNvSpPr>
          <p:nvPr>
            <p:ph type="ftr" sz="quarter" idx="11"/>
          </p:nvPr>
        </p:nvSpPr>
        <p:spPr/>
        <p:txBody>
          <a:bodyPr/>
          <a:lstStyle/>
          <a:p>
            <a:endParaRPr lang="en-US"/>
          </a:p>
        </p:txBody>
      </p:sp>
      <p:sp>
        <p:nvSpPr>
          <p:cNvPr id="7" name="Espaço Reservado para Número de Slide 6">
            <a:extLst>
              <a:ext uri="{FF2B5EF4-FFF2-40B4-BE49-F238E27FC236}">
                <a16:creationId xmlns:a16="http://schemas.microsoft.com/office/drawing/2014/main" id="{B2BE5C36-A740-4E56-B2CA-AC01FF72574C}"/>
              </a:ext>
            </a:extLst>
          </p:cNvPr>
          <p:cNvSpPr>
            <a:spLocks noGrp="1"/>
          </p:cNvSpPr>
          <p:nvPr>
            <p:ph type="sldNum" sz="quarter" idx="12"/>
          </p:nvPr>
        </p:nvSpPr>
        <p:spPr/>
        <p:txBody>
          <a:bodyPr/>
          <a:lstStyle/>
          <a:p>
            <a:fld id="{B54B7D16-F8EB-4105-83DD-C2D27DDD2366}" type="slidenum">
              <a:rPr lang="en-US" smtClean="0"/>
              <a:t>‹nº›</a:t>
            </a:fld>
            <a:endParaRPr lang="en-US"/>
          </a:p>
        </p:txBody>
      </p:sp>
    </p:spTree>
    <p:extLst>
      <p:ext uri="{BB962C8B-B14F-4D97-AF65-F5344CB8AC3E}">
        <p14:creationId xmlns:p14="http://schemas.microsoft.com/office/powerpoint/2010/main" val="260481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33DA9AAA-22C1-410C-96B1-38169725BD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a:p>
        </p:txBody>
      </p:sp>
      <p:sp>
        <p:nvSpPr>
          <p:cNvPr id="3" name="Espaço Reservado para Texto 2">
            <a:extLst>
              <a:ext uri="{FF2B5EF4-FFF2-40B4-BE49-F238E27FC236}">
                <a16:creationId xmlns:a16="http://schemas.microsoft.com/office/drawing/2014/main" id="{816A6E36-EFC6-4581-9FBF-518848FC88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4" name="Espaço Reservado para Data 3">
            <a:extLst>
              <a:ext uri="{FF2B5EF4-FFF2-40B4-BE49-F238E27FC236}">
                <a16:creationId xmlns:a16="http://schemas.microsoft.com/office/drawing/2014/main" id="{AAF366DD-D1C6-46CF-A1D5-553601D305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3A0E2-D5E9-4EB2-A322-CAD3600BA1D6}" type="datetimeFigureOut">
              <a:rPr lang="en-US" smtClean="0"/>
              <a:t>6/20/2018</a:t>
            </a:fld>
            <a:endParaRPr lang="en-US"/>
          </a:p>
        </p:txBody>
      </p:sp>
      <p:sp>
        <p:nvSpPr>
          <p:cNvPr id="5" name="Espaço Reservado para Rodapé 4">
            <a:extLst>
              <a:ext uri="{FF2B5EF4-FFF2-40B4-BE49-F238E27FC236}">
                <a16:creationId xmlns:a16="http://schemas.microsoft.com/office/drawing/2014/main" id="{50CC8D28-39CC-4FB0-B974-6285C33907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ço Reservado para Número de Slide 5">
            <a:extLst>
              <a:ext uri="{FF2B5EF4-FFF2-40B4-BE49-F238E27FC236}">
                <a16:creationId xmlns:a16="http://schemas.microsoft.com/office/drawing/2014/main" id="{F4FB015A-F3A4-40DE-B184-CB34CF297C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4B7D16-F8EB-4105-83DD-C2D27DDD2366}" type="slidenum">
              <a:rPr lang="en-US" smtClean="0"/>
              <a:t>‹nº›</a:t>
            </a:fld>
            <a:endParaRPr lang="en-US"/>
          </a:p>
        </p:txBody>
      </p:sp>
    </p:spTree>
    <p:extLst>
      <p:ext uri="{BB962C8B-B14F-4D97-AF65-F5344CB8AC3E}">
        <p14:creationId xmlns:p14="http://schemas.microsoft.com/office/powerpoint/2010/main" val="2501465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oleObject" Target="../embeddings/oleObject1.bin"/><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40.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C4833E-E601-443A-A4D8-A827D413E7CA}"/>
              </a:ext>
            </a:extLst>
          </p:cNvPr>
          <p:cNvSpPr>
            <a:spLocks noGrp="1"/>
          </p:cNvSpPr>
          <p:nvPr>
            <p:ph type="ctrTitle"/>
          </p:nvPr>
        </p:nvSpPr>
        <p:spPr/>
        <p:txBody>
          <a:bodyPr/>
          <a:lstStyle/>
          <a:p>
            <a:r>
              <a:rPr lang="en-US" b="1" dirty="0"/>
              <a:t>Inequality of Educational Opportunities</a:t>
            </a:r>
          </a:p>
        </p:txBody>
      </p:sp>
      <p:sp>
        <p:nvSpPr>
          <p:cNvPr id="3" name="Subtítulo 2">
            <a:extLst>
              <a:ext uri="{FF2B5EF4-FFF2-40B4-BE49-F238E27FC236}">
                <a16:creationId xmlns:a16="http://schemas.microsoft.com/office/drawing/2014/main" id="{B6F1EA12-8C83-43E5-B6E8-0A894931BBE1}"/>
              </a:ext>
            </a:extLst>
          </p:cNvPr>
          <p:cNvSpPr>
            <a:spLocks noGrp="1"/>
          </p:cNvSpPr>
          <p:nvPr>
            <p:ph type="subTitle" idx="1"/>
          </p:nvPr>
        </p:nvSpPr>
        <p:spPr>
          <a:xfrm>
            <a:off x="1524000" y="3602037"/>
            <a:ext cx="9144000" cy="2533719"/>
          </a:xfrm>
        </p:spPr>
        <p:txBody>
          <a:bodyPr>
            <a:normAutofit lnSpcReduction="10000"/>
          </a:bodyPr>
          <a:lstStyle/>
          <a:p>
            <a:r>
              <a:rPr lang="en-US" sz="4200" dirty="0"/>
              <a:t>Second  International Summer School </a:t>
            </a:r>
          </a:p>
          <a:p>
            <a:r>
              <a:rPr lang="pt-BR" dirty="0"/>
              <a:t>R</a:t>
            </a:r>
            <a:r>
              <a:rPr lang="en-US" dirty="0" err="1"/>
              <a:t>icardo</a:t>
            </a:r>
            <a:r>
              <a:rPr lang="en-US" dirty="0"/>
              <a:t> A. Madeira</a:t>
            </a:r>
          </a:p>
          <a:p>
            <a:pPr lvl="0"/>
            <a:r>
              <a:rPr lang="en-US" sz="1800" dirty="0">
                <a:solidFill>
                  <a:prstClr val="white">
                    <a:lumMod val="50000"/>
                  </a:prstClr>
                </a:solidFill>
              </a:rPr>
              <a:t>Department of Economics – University of São Paulo (USP)</a:t>
            </a:r>
          </a:p>
          <a:p>
            <a:r>
              <a:rPr lang="pt-BR" b="1" dirty="0" err="1">
                <a:solidFill>
                  <a:srgbClr val="002060"/>
                </a:solidFill>
              </a:rPr>
              <a:t>Lecture</a:t>
            </a:r>
            <a:r>
              <a:rPr lang="pt-BR" b="1" dirty="0">
                <a:solidFill>
                  <a:srgbClr val="002060"/>
                </a:solidFill>
              </a:rPr>
              <a:t> 2:</a:t>
            </a:r>
          </a:p>
          <a:p>
            <a:r>
              <a:rPr lang="pt-BR" b="1" dirty="0">
                <a:solidFill>
                  <a:srgbClr val="002060"/>
                </a:solidFill>
              </a:rPr>
              <a:t> </a:t>
            </a:r>
            <a:r>
              <a:rPr lang="en-US" b="1" dirty="0">
                <a:solidFill>
                  <a:srgbClr val="002060"/>
                </a:solidFill>
              </a:rPr>
              <a:t>Education choice and academic mobility: Evidence and Policy Interventions </a:t>
            </a:r>
          </a:p>
        </p:txBody>
      </p:sp>
      <p:pic>
        <p:nvPicPr>
          <p:cNvPr id="4" name="Рисунок 2" descr="http://www.hse.ru/data/2012/01/19/1263884383/logo_hse_Pantone286_e.jpg">
            <a:extLst>
              <a:ext uri="{FF2B5EF4-FFF2-40B4-BE49-F238E27FC236}">
                <a16:creationId xmlns:a16="http://schemas.microsoft.com/office/drawing/2014/main" id="{E93ADF60-A690-498C-818C-279AB3360E0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045" y="318454"/>
            <a:ext cx="5940425" cy="711835"/>
          </a:xfrm>
          <a:prstGeom prst="rect">
            <a:avLst/>
          </a:prstGeom>
          <a:noFill/>
          <a:ln>
            <a:noFill/>
          </a:ln>
        </p:spPr>
      </p:pic>
      <p:pic>
        <p:nvPicPr>
          <p:cNvPr id="1026" name="Picture 2" descr="http://www5.usp.br/wp-content/themes/usp2015/images/usp-logo.png">
            <a:extLst>
              <a:ext uri="{FF2B5EF4-FFF2-40B4-BE49-F238E27FC236}">
                <a16:creationId xmlns:a16="http://schemas.microsoft.com/office/drawing/2014/main" id="{7D2B2EED-84A9-499E-BF56-6B2BD56AF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6176" y="268289"/>
            <a:ext cx="1905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72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1"/>
          <p:cNvSpPr>
            <a:spLocks noGrp="1"/>
          </p:cNvSpPr>
          <p:nvPr>
            <p:ph type="title"/>
          </p:nvPr>
        </p:nvSpPr>
        <p:spPr>
          <a:xfrm>
            <a:off x="676686" y="577057"/>
            <a:ext cx="8686800" cy="880653"/>
          </a:xfrm>
        </p:spPr>
        <p:txBody>
          <a:bodyPr>
            <a:normAutofit/>
          </a:bodyPr>
          <a:lstStyle/>
          <a:p>
            <a:r>
              <a:rPr lang="en-US" b="1" dirty="0">
                <a:solidFill>
                  <a:srgbClr val="002060"/>
                </a:solidFill>
              </a:rPr>
              <a:t>Parent-child moral hazard</a:t>
            </a:r>
          </a:p>
        </p:txBody>
      </p:sp>
      <p:sp>
        <p:nvSpPr>
          <p:cNvPr id="4" name="Slide Number Placeholder 3"/>
          <p:cNvSpPr>
            <a:spLocks noGrp="1"/>
          </p:cNvSpPr>
          <p:nvPr>
            <p:ph type="sldNum" sz="quarter" idx="12"/>
          </p:nvPr>
        </p:nvSpPr>
        <p:spPr/>
        <p:txBody>
          <a:bodyPr/>
          <a:lstStyle/>
          <a:p>
            <a:fld id="{790E6D02-E928-784E-964D-47241690DB0B}" type="slidenum">
              <a:rPr lang="en-US" smtClean="0"/>
              <a:t>10</a:t>
            </a:fld>
            <a:endParaRPr lang="en-US" dirty="0"/>
          </a:p>
        </p:txBody>
      </p:sp>
      <p:sp>
        <p:nvSpPr>
          <p:cNvPr id="9" name="Content Placeholder 2"/>
          <p:cNvSpPr txBox="1">
            <a:spLocks/>
          </p:cNvSpPr>
          <p:nvPr/>
        </p:nvSpPr>
        <p:spPr>
          <a:xfrm>
            <a:off x="134224" y="1974450"/>
            <a:ext cx="11073467" cy="290909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85800" indent="-228600" algn="just" defTabSz="914400">
              <a:lnSpc>
                <a:spcPct val="120000"/>
              </a:lnSpc>
              <a:spcBef>
                <a:spcPts val="500"/>
              </a:spcBef>
              <a:spcAft>
                <a:spcPts val="600"/>
              </a:spcAft>
              <a:buClr>
                <a:schemeClr val="tx2"/>
              </a:buClr>
              <a:buFont typeface="Arial" panose="020B0604020202020204" pitchFamily="34" charset="0"/>
              <a:buChar char="•"/>
            </a:pPr>
            <a:r>
              <a:rPr lang="en-US" sz="2600" dirty="0">
                <a:cs typeface="Times New Roman" panose="02020603050405020304" pitchFamily="18" charset="0"/>
              </a:rPr>
              <a:t>Informational interventions are based on the hypothesis that there is a </a:t>
            </a:r>
            <a:r>
              <a:rPr lang="en-US" sz="2600" b="1" dirty="0">
                <a:cs typeface="Times New Roman" panose="02020603050405020304" pitchFamily="18" charset="0"/>
              </a:rPr>
              <a:t>moral hazard </a:t>
            </a:r>
            <a:r>
              <a:rPr lang="en-US" sz="2600" dirty="0">
                <a:cs typeface="Times New Roman" panose="02020603050405020304" pitchFamily="18" charset="0"/>
              </a:rPr>
              <a:t>problem between parents and children, with high monitoring costs (Cunha and Heckman, 2007; Heckman and Mosso, 2014; </a:t>
            </a:r>
            <a:r>
              <a:rPr lang="en-US" sz="2600" dirty="0" err="1">
                <a:cs typeface="Times New Roman" panose="02020603050405020304" pitchFamily="18" charset="0"/>
              </a:rPr>
              <a:t>Burztyn</a:t>
            </a:r>
            <a:r>
              <a:rPr lang="en-US" sz="2600" dirty="0">
                <a:cs typeface="Times New Roman" panose="02020603050405020304" pitchFamily="18" charset="0"/>
              </a:rPr>
              <a:t> &amp; Coffman, 2012)</a:t>
            </a:r>
          </a:p>
          <a:p>
            <a:pPr lvl="1" algn="just">
              <a:lnSpc>
                <a:spcPct val="120000"/>
              </a:lnSpc>
              <a:spcAft>
                <a:spcPts val="600"/>
              </a:spcAft>
              <a:buClr>
                <a:schemeClr val="tx2"/>
              </a:buClr>
              <a:buFont typeface="Wingdings" charset="2"/>
              <a:buChar char="q"/>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075549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817589" y="292469"/>
            <a:ext cx="8686800" cy="880653"/>
          </a:xfrm>
        </p:spPr>
        <p:txBody>
          <a:bodyPr>
            <a:normAutofit/>
          </a:bodyPr>
          <a:lstStyle/>
          <a:p>
            <a:r>
              <a:rPr lang="en-US" b="1" dirty="0">
                <a:solidFill>
                  <a:srgbClr val="002060"/>
                </a:solidFill>
              </a:rPr>
              <a:t>The role of information</a:t>
            </a:r>
          </a:p>
        </p:txBody>
      </p:sp>
      <p:sp>
        <p:nvSpPr>
          <p:cNvPr id="4" name="Slide Number Placeholder 3"/>
          <p:cNvSpPr>
            <a:spLocks noGrp="1"/>
          </p:cNvSpPr>
          <p:nvPr>
            <p:ph type="sldNum" sz="quarter" idx="12"/>
          </p:nvPr>
        </p:nvSpPr>
        <p:spPr/>
        <p:txBody>
          <a:bodyPr/>
          <a:lstStyle/>
          <a:p>
            <a:fld id="{790E6D02-E928-784E-964D-47241690DB0B}" type="slidenum">
              <a:rPr lang="en-US" smtClean="0"/>
              <a:t>11</a:t>
            </a:fld>
            <a:endParaRPr lang="en-US" dirty="0"/>
          </a:p>
        </p:txBody>
      </p:sp>
      <p:sp>
        <p:nvSpPr>
          <p:cNvPr id="6" name="Retângulo 40"/>
          <p:cNvSpPr/>
          <p:nvPr/>
        </p:nvSpPr>
        <p:spPr>
          <a:xfrm>
            <a:off x="3746417" y="1921262"/>
            <a:ext cx="2342821" cy="349882"/>
          </a:xfrm>
          <a:prstGeom prst="rect">
            <a:avLst/>
          </a:prstGeom>
          <a:solidFill>
            <a:srgbClr val="032A55"/>
          </a:solidFill>
          <a:ln>
            <a:solidFill>
              <a:srgbClr val="032A56"/>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9037" tIns="39037" rIns="39037" bIns="39037" numCol="1" spcCol="1270" anchor="ctr" anchorCtr="0">
            <a:noAutofit/>
          </a:bodyPr>
          <a:lstStyle/>
          <a:p>
            <a:pPr algn="ctr" defTabSz="711200">
              <a:lnSpc>
                <a:spcPct val="90000"/>
              </a:lnSpc>
              <a:spcBef>
                <a:spcPct val="0"/>
              </a:spcBef>
              <a:spcAft>
                <a:spcPct val="35000"/>
              </a:spcAft>
            </a:pPr>
            <a:endParaRPr lang="pt-BR" sz="1400" dirty="0">
              <a:latin typeface="Gotham Rounded Book"/>
              <a:cs typeface="Gotham Rounded Book"/>
            </a:endParaRPr>
          </a:p>
        </p:txBody>
      </p:sp>
      <p:pic>
        <p:nvPicPr>
          <p:cNvPr id="7" name="Imagem 1"/>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50502" y="2336704"/>
            <a:ext cx="2342502" cy="3180795"/>
          </a:xfrm>
          <a:prstGeom prst="rect">
            <a:avLst/>
          </a:prstGeom>
        </p:spPr>
      </p:pic>
      <p:sp>
        <p:nvSpPr>
          <p:cNvPr id="8" name="Retângulo 2"/>
          <p:cNvSpPr/>
          <p:nvPr/>
        </p:nvSpPr>
        <p:spPr>
          <a:xfrm>
            <a:off x="3893084" y="2803715"/>
            <a:ext cx="2053252" cy="1815882"/>
          </a:xfrm>
          <a:prstGeom prst="rect">
            <a:avLst/>
          </a:prstGeom>
        </p:spPr>
        <p:txBody>
          <a:bodyPr wrap="square">
            <a:spAutoFit/>
          </a:bodyPr>
          <a:lstStyle/>
          <a:p>
            <a:pPr algn="ct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Nina </a:t>
            </a:r>
          </a:p>
          <a:p>
            <a:pPr algn="ct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missed </a:t>
            </a:r>
          </a:p>
          <a:p>
            <a:pPr algn="ct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Math class </a:t>
            </a:r>
          </a:p>
          <a:p>
            <a:pPr algn="ctr"/>
            <a:r>
              <a:rPr lang="en-US" sz="2800" dirty="0">
                <a:solidFill>
                  <a:schemeClr val="tx1">
                    <a:lumMod val="75000"/>
                    <a:lumOff val="25000"/>
                  </a:schemeClr>
                </a:solidFill>
                <a:latin typeface="Times New Roman" panose="02020603050405020304" pitchFamily="18" charset="0"/>
                <a:ea typeface="Gotham Rounded Medium" charset="0"/>
                <a:cs typeface="Times New Roman" panose="02020603050405020304" pitchFamily="18" charset="0"/>
              </a:rPr>
              <a:t>yesterday!</a:t>
            </a:r>
            <a:endParaRPr lang="pt-BR" sz="2800" dirty="0">
              <a:latin typeface="Gotham Rounded Medium" charset="0"/>
              <a:ea typeface="Gotham Rounded Medium" charset="0"/>
              <a:cs typeface="Gotham Rounded Medium" charset="0"/>
            </a:endParaRPr>
          </a:p>
        </p:txBody>
      </p:sp>
    </p:spTree>
    <p:extLst>
      <p:ext uri="{BB962C8B-B14F-4D97-AF65-F5344CB8AC3E}">
        <p14:creationId xmlns:p14="http://schemas.microsoft.com/office/powerpoint/2010/main" val="1219527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0E6D02-E928-784E-964D-47241690DB0B}" type="slidenum">
              <a:rPr lang="en-US" smtClean="0"/>
              <a:t>12</a:t>
            </a:fld>
            <a:endParaRPr lang="en-US" dirty="0"/>
          </a:p>
        </p:txBody>
      </p:sp>
      <p:sp>
        <p:nvSpPr>
          <p:cNvPr id="6" name="Retângulo 40"/>
          <p:cNvSpPr/>
          <p:nvPr/>
        </p:nvSpPr>
        <p:spPr>
          <a:xfrm>
            <a:off x="3746417" y="1921262"/>
            <a:ext cx="2342821" cy="349882"/>
          </a:xfrm>
          <a:prstGeom prst="rect">
            <a:avLst/>
          </a:prstGeom>
          <a:solidFill>
            <a:srgbClr val="032A55"/>
          </a:solidFill>
          <a:ln>
            <a:solidFill>
              <a:srgbClr val="032A56"/>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9037" tIns="39037" rIns="39037" bIns="39037" numCol="1" spcCol="1270" anchor="ctr" anchorCtr="0">
            <a:noAutofit/>
          </a:bodyPr>
          <a:lstStyle/>
          <a:p>
            <a:pPr algn="ctr" defTabSz="711200">
              <a:lnSpc>
                <a:spcPct val="90000"/>
              </a:lnSpc>
              <a:spcBef>
                <a:spcPct val="0"/>
              </a:spcBef>
              <a:spcAft>
                <a:spcPct val="35000"/>
              </a:spcAft>
            </a:pPr>
            <a:endParaRPr lang="pt-BR" sz="1400" dirty="0">
              <a:latin typeface="Gotham Rounded Book"/>
              <a:cs typeface="Gotham Rounded Book"/>
            </a:endParaRPr>
          </a:p>
        </p:txBody>
      </p:sp>
      <p:pic>
        <p:nvPicPr>
          <p:cNvPr id="7" name="Imagem 1"/>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50502" y="2336704"/>
            <a:ext cx="2342502" cy="3180795"/>
          </a:xfrm>
          <a:prstGeom prst="rect">
            <a:avLst/>
          </a:prstGeom>
        </p:spPr>
      </p:pic>
      <p:sp>
        <p:nvSpPr>
          <p:cNvPr id="8" name="Retângulo 2"/>
          <p:cNvSpPr/>
          <p:nvPr/>
        </p:nvSpPr>
        <p:spPr>
          <a:xfrm>
            <a:off x="3893084" y="2803715"/>
            <a:ext cx="2053252" cy="1815882"/>
          </a:xfrm>
          <a:prstGeom prst="rect">
            <a:avLst/>
          </a:prstGeom>
        </p:spPr>
        <p:txBody>
          <a:bodyPr wrap="square">
            <a:spAutoFit/>
          </a:bodyPr>
          <a:lstStyle/>
          <a:p>
            <a:pPr algn="ct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Nina </a:t>
            </a:r>
          </a:p>
          <a:p>
            <a:pPr algn="ct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missed </a:t>
            </a:r>
          </a:p>
          <a:p>
            <a:pPr algn="ct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Math class </a:t>
            </a:r>
          </a:p>
          <a:p>
            <a:pPr algn="ctr"/>
            <a:r>
              <a:rPr lang="en-US" sz="2800" dirty="0">
                <a:solidFill>
                  <a:schemeClr val="tx1">
                    <a:lumMod val="75000"/>
                    <a:lumOff val="25000"/>
                  </a:schemeClr>
                </a:solidFill>
                <a:latin typeface="Times New Roman" panose="02020603050405020304" pitchFamily="18" charset="0"/>
                <a:ea typeface="Gotham Rounded Medium" charset="0"/>
                <a:cs typeface="Times New Roman" panose="02020603050405020304" pitchFamily="18" charset="0"/>
              </a:rPr>
              <a:t>yesterday!</a:t>
            </a:r>
            <a:endParaRPr lang="pt-BR" sz="2800" dirty="0">
              <a:latin typeface="Gotham Rounded Medium" charset="0"/>
              <a:ea typeface="Gotham Rounded Medium" charset="0"/>
              <a:cs typeface="Gotham Rounded Medium" charset="0"/>
            </a:endParaRPr>
          </a:p>
        </p:txBody>
      </p:sp>
      <p:cxnSp>
        <p:nvCxnSpPr>
          <p:cNvPr id="9" name="Straight Arrow Connector 8"/>
          <p:cNvCxnSpPr>
            <a:stCxn id="7" idx="3"/>
          </p:cNvCxnSpPr>
          <p:nvPr/>
        </p:nvCxnSpPr>
        <p:spPr>
          <a:xfrm flipV="1">
            <a:off x="6093004" y="2615097"/>
            <a:ext cx="1308198" cy="13120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Retângulo 2"/>
              <p:cNvSpPr/>
              <p:nvPr/>
            </p:nvSpPr>
            <p:spPr>
              <a:xfrm>
                <a:off x="7401202" y="2138043"/>
                <a:ext cx="2053252" cy="954107"/>
              </a:xfrm>
              <a:prstGeom prst="rect">
                <a:avLst/>
              </a:prstGeom>
            </p:spPr>
            <p:txBody>
              <a:bodyPr wrap="square">
                <a:spAutoFit/>
              </a:bodyPr>
              <a:lstStyle/>
              <a:p>
                <a:pPr algn="ctr"/>
                <a14:m>
                  <m:oMath xmlns:m="http://schemas.openxmlformats.org/officeDocument/2006/math">
                    <m:r>
                      <a:rPr lang="en-US" sz="2800" i="1">
                        <a:solidFill>
                          <a:schemeClr val="tx1">
                            <a:lumMod val="75000"/>
                            <a:lumOff val="25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monitoring</a:t>
                </a:r>
              </a:p>
              <a:p>
                <a:pPr algn="ctr"/>
                <a:r>
                  <a:rPr lang="en-US" sz="2800" dirty="0">
                    <a:solidFill>
                      <a:schemeClr val="tx1">
                        <a:lumMod val="75000"/>
                        <a:lumOff val="25000"/>
                      </a:schemeClr>
                    </a:solidFill>
                    <a:latin typeface="Times New Roman" panose="02020603050405020304" pitchFamily="18" charset="0"/>
                    <a:ea typeface="Gotham Rounded Medium" charset="0"/>
                    <a:cs typeface="Times New Roman" panose="02020603050405020304" pitchFamily="18" charset="0"/>
                  </a:rPr>
                  <a:t>costs</a:t>
                </a:r>
                <a:endParaRPr lang="pt-BR" sz="2800" dirty="0">
                  <a:latin typeface="Gotham Rounded Medium" charset="0"/>
                  <a:ea typeface="Gotham Rounded Medium" charset="0"/>
                  <a:cs typeface="Gotham Rounded Medium" charset="0"/>
                </a:endParaRPr>
              </a:p>
            </p:txBody>
          </p:sp>
        </mc:Choice>
        <mc:Fallback xmlns="">
          <p:sp>
            <p:nvSpPr>
              <p:cNvPr id="13" name="Retângulo 2"/>
              <p:cNvSpPr>
                <a:spLocks noRot="1" noChangeAspect="1" noMove="1" noResize="1" noEditPoints="1" noAdjustHandles="1" noChangeArrowheads="1" noChangeShapeType="1" noTextEdit="1"/>
              </p:cNvSpPr>
              <p:nvPr/>
            </p:nvSpPr>
            <p:spPr>
              <a:xfrm>
                <a:off x="7401202" y="2138043"/>
                <a:ext cx="2053252" cy="954107"/>
              </a:xfrm>
              <a:prstGeom prst="rect">
                <a:avLst/>
              </a:prstGeom>
              <a:blipFill>
                <a:blip r:embed="rId5"/>
                <a:stretch>
                  <a:fillRect t="-7051" r="-4451" b="-16667"/>
                </a:stretch>
              </a:blipFill>
            </p:spPr>
            <p:txBody>
              <a:bodyPr/>
              <a:lstStyle/>
              <a:p>
                <a:r>
                  <a:rPr lang="pt-BR">
                    <a:noFill/>
                  </a:rPr>
                  <a:t> </a:t>
                </a:r>
              </a:p>
            </p:txBody>
          </p:sp>
        </mc:Fallback>
      </mc:AlternateContent>
      <p:sp>
        <p:nvSpPr>
          <p:cNvPr id="11" name="Title 1">
            <a:extLst>
              <a:ext uri="{FF2B5EF4-FFF2-40B4-BE49-F238E27FC236}">
                <a16:creationId xmlns:a16="http://schemas.microsoft.com/office/drawing/2014/main" id="{5D40DEB1-0498-498B-8B48-7828C0EBE16D}"/>
              </a:ext>
            </a:extLst>
          </p:cNvPr>
          <p:cNvSpPr>
            <a:spLocks noGrp="1"/>
          </p:cNvSpPr>
          <p:nvPr>
            <p:ph type="title"/>
          </p:nvPr>
        </p:nvSpPr>
        <p:spPr/>
        <p:txBody>
          <a:bodyPr>
            <a:normAutofit/>
          </a:bodyPr>
          <a:lstStyle/>
          <a:p>
            <a:r>
              <a:rPr lang="en-US" b="1" dirty="0">
                <a:solidFill>
                  <a:srgbClr val="002060"/>
                </a:solidFill>
              </a:rPr>
              <a:t>The role of information</a:t>
            </a:r>
          </a:p>
        </p:txBody>
      </p:sp>
    </p:spTree>
    <p:extLst>
      <p:ext uri="{BB962C8B-B14F-4D97-AF65-F5344CB8AC3E}">
        <p14:creationId xmlns:p14="http://schemas.microsoft.com/office/powerpoint/2010/main" val="3921763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0E6D02-E928-784E-964D-47241690DB0B}" type="slidenum">
              <a:rPr lang="en-US" smtClean="0"/>
              <a:t>13</a:t>
            </a:fld>
            <a:endParaRPr lang="en-US" dirty="0"/>
          </a:p>
        </p:txBody>
      </p:sp>
      <p:sp>
        <p:nvSpPr>
          <p:cNvPr id="6" name="Retângulo 40"/>
          <p:cNvSpPr/>
          <p:nvPr/>
        </p:nvSpPr>
        <p:spPr>
          <a:xfrm>
            <a:off x="3746417" y="1921262"/>
            <a:ext cx="2342821" cy="349882"/>
          </a:xfrm>
          <a:prstGeom prst="rect">
            <a:avLst/>
          </a:prstGeom>
          <a:solidFill>
            <a:srgbClr val="032A55"/>
          </a:solidFill>
          <a:ln>
            <a:solidFill>
              <a:srgbClr val="032A56"/>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9037" tIns="39037" rIns="39037" bIns="39037" numCol="1" spcCol="1270" anchor="ctr" anchorCtr="0">
            <a:noAutofit/>
          </a:bodyPr>
          <a:lstStyle/>
          <a:p>
            <a:pPr algn="ctr" defTabSz="711200">
              <a:lnSpc>
                <a:spcPct val="90000"/>
              </a:lnSpc>
              <a:spcBef>
                <a:spcPct val="0"/>
              </a:spcBef>
              <a:spcAft>
                <a:spcPct val="35000"/>
              </a:spcAft>
            </a:pPr>
            <a:endParaRPr lang="pt-BR" sz="1400" dirty="0">
              <a:latin typeface="Gotham Rounded Book"/>
              <a:cs typeface="Gotham Rounded Book"/>
            </a:endParaRPr>
          </a:p>
        </p:txBody>
      </p:sp>
      <p:pic>
        <p:nvPicPr>
          <p:cNvPr id="7" name="Imagem 1"/>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50502" y="2336704"/>
            <a:ext cx="2342502" cy="3180795"/>
          </a:xfrm>
          <a:prstGeom prst="rect">
            <a:avLst/>
          </a:prstGeom>
        </p:spPr>
      </p:pic>
      <p:sp>
        <p:nvSpPr>
          <p:cNvPr id="8" name="Retângulo 2"/>
          <p:cNvSpPr/>
          <p:nvPr/>
        </p:nvSpPr>
        <p:spPr>
          <a:xfrm>
            <a:off x="3893084" y="2803715"/>
            <a:ext cx="2053252" cy="1815882"/>
          </a:xfrm>
          <a:prstGeom prst="rect">
            <a:avLst/>
          </a:prstGeom>
        </p:spPr>
        <p:txBody>
          <a:bodyPr wrap="square">
            <a:spAutoFit/>
          </a:bodyPr>
          <a:lstStyle/>
          <a:p>
            <a:pPr algn="ct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Nina </a:t>
            </a:r>
          </a:p>
          <a:p>
            <a:pPr algn="ct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missed </a:t>
            </a:r>
          </a:p>
          <a:p>
            <a:pPr algn="ctr"/>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Math class </a:t>
            </a:r>
          </a:p>
          <a:p>
            <a:pPr algn="ctr"/>
            <a:r>
              <a:rPr lang="en-US" sz="2800" dirty="0">
                <a:solidFill>
                  <a:schemeClr val="tx1">
                    <a:lumMod val="75000"/>
                    <a:lumOff val="25000"/>
                  </a:schemeClr>
                </a:solidFill>
                <a:latin typeface="Times New Roman" panose="02020603050405020304" pitchFamily="18" charset="0"/>
                <a:ea typeface="Gotham Rounded Medium" charset="0"/>
                <a:cs typeface="Times New Roman" panose="02020603050405020304" pitchFamily="18" charset="0"/>
              </a:rPr>
              <a:t>yesterday!</a:t>
            </a:r>
            <a:endParaRPr lang="pt-BR" sz="2800" dirty="0">
              <a:latin typeface="Gotham Rounded Medium" charset="0"/>
              <a:ea typeface="Gotham Rounded Medium" charset="0"/>
              <a:cs typeface="Gotham Rounded Medium" charset="0"/>
            </a:endParaRPr>
          </a:p>
        </p:txBody>
      </p:sp>
      <p:cxnSp>
        <p:nvCxnSpPr>
          <p:cNvPr id="9" name="Straight Arrow Connector 8"/>
          <p:cNvCxnSpPr>
            <a:stCxn id="7" idx="3"/>
          </p:cNvCxnSpPr>
          <p:nvPr/>
        </p:nvCxnSpPr>
        <p:spPr>
          <a:xfrm flipV="1">
            <a:off x="6093004" y="2615097"/>
            <a:ext cx="1308198" cy="13120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6088918" y="3927101"/>
            <a:ext cx="1312284" cy="1104309"/>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3" name="Retângulo 2"/>
              <p:cNvSpPr/>
              <p:nvPr/>
            </p:nvSpPr>
            <p:spPr>
              <a:xfrm>
                <a:off x="7401202" y="2138043"/>
                <a:ext cx="2053252" cy="954107"/>
              </a:xfrm>
              <a:prstGeom prst="rect">
                <a:avLst/>
              </a:prstGeom>
            </p:spPr>
            <p:txBody>
              <a:bodyPr wrap="square">
                <a:spAutoFit/>
              </a:bodyPr>
              <a:lstStyle/>
              <a:p>
                <a:pPr algn="ctr"/>
                <a14:m>
                  <m:oMath xmlns:m="http://schemas.openxmlformats.org/officeDocument/2006/math">
                    <m:r>
                      <a:rPr lang="en-US" sz="2800" i="1">
                        <a:solidFill>
                          <a:schemeClr val="tx1">
                            <a:lumMod val="75000"/>
                            <a:lumOff val="25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monitoring</a:t>
                </a:r>
              </a:p>
              <a:p>
                <a:pPr algn="ctr"/>
                <a:r>
                  <a:rPr lang="en-US" sz="2800" dirty="0">
                    <a:solidFill>
                      <a:schemeClr val="tx1">
                        <a:lumMod val="75000"/>
                        <a:lumOff val="25000"/>
                      </a:schemeClr>
                    </a:solidFill>
                    <a:latin typeface="Times New Roman" panose="02020603050405020304" pitchFamily="18" charset="0"/>
                    <a:ea typeface="Gotham Rounded Medium" charset="0"/>
                    <a:cs typeface="Times New Roman" panose="02020603050405020304" pitchFamily="18" charset="0"/>
                  </a:rPr>
                  <a:t>costs</a:t>
                </a:r>
                <a:endParaRPr lang="pt-BR" sz="2800" dirty="0">
                  <a:latin typeface="Gotham Rounded Medium" charset="0"/>
                  <a:ea typeface="Gotham Rounded Medium" charset="0"/>
                  <a:cs typeface="Gotham Rounded Medium" charset="0"/>
                </a:endParaRPr>
              </a:p>
            </p:txBody>
          </p:sp>
        </mc:Choice>
        <mc:Fallback xmlns="">
          <p:sp>
            <p:nvSpPr>
              <p:cNvPr id="13" name="Retângulo 2"/>
              <p:cNvSpPr>
                <a:spLocks noRot="1" noChangeAspect="1" noMove="1" noResize="1" noEditPoints="1" noAdjustHandles="1" noChangeArrowheads="1" noChangeShapeType="1" noTextEdit="1"/>
              </p:cNvSpPr>
              <p:nvPr/>
            </p:nvSpPr>
            <p:spPr>
              <a:xfrm>
                <a:off x="7401202" y="2138043"/>
                <a:ext cx="2053252" cy="954107"/>
              </a:xfrm>
              <a:prstGeom prst="rect">
                <a:avLst/>
              </a:prstGeom>
              <a:blipFill>
                <a:blip r:embed="rId5"/>
                <a:stretch>
                  <a:fillRect t="-7051" r="-4451" b="-16667"/>
                </a:stretch>
              </a:blipFill>
            </p:spPr>
            <p:txBody>
              <a:bodyPr/>
              <a:lstStyle/>
              <a:p>
                <a:r>
                  <a:rPr lang="pt-BR">
                    <a:noFill/>
                  </a:rPr>
                  <a:t> </a:t>
                </a:r>
              </a:p>
            </p:txBody>
          </p:sp>
        </mc:Fallback>
      </mc:AlternateContent>
      <mc:AlternateContent xmlns:mc="http://schemas.openxmlformats.org/markup-compatibility/2006" xmlns:a14="http://schemas.microsoft.com/office/drawing/2010/main">
        <mc:Choice Requires="a14">
          <p:sp>
            <p:nvSpPr>
              <p:cNvPr id="11" name="Retângulo 2"/>
              <p:cNvSpPr/>
              <p:nvPr/>
            </p:nvSpPr>
            <p:spPr>
              <a:xfrm>
                <a:off x="7401202" y="4547706"/>
                <a:ext cx="2053252" cy="1384995"/>
              </a:xfrm>
              <a:prstGeom prst="rect">
                <a:avLst/>
              </a:prstGeom>
            </p:spPr>
            <p:txBody>
              <a:bodyPr wrap="square">
                <a:spAutoFit/>
              </a:bodyPr>
              <a:lstStyle/>
              <a:p>
                <a:pPr algn="ctr"/>
                <a14:m>
                  <m:oMath xmlns:m="http://schemas.openxmlformats.org/officeDocument/2006/math">
                    <m:r>
                      <a:rPr lang="en-US" sz="2800" i="1">
                        <a:solidFill>
                          <a:schemeClr val="tx1">
                            <a:lumMod val="75000"/>
                            <a:lumOff val="25000"/>
                          </a:schemeClr>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2800" dirty="0">
                    <a:solidFill>
                      <a:schemeClr val="tx1">
                        <a:lumMod val="75000"/>
                        <a:lumOff val="25000"/>
                      </a:schemeClr>
                    </a:solidFill>
                    <a:latin typeface="Times New Roman" panose="02020603050405020304" pitchFamily="18" charset="0"/>
                    <a:cs typeface="Times New Roman" panose="02020603050405020304" pitchFamily="18" charset="0"/>
                  </a:rPr>
                  <a:t> salience of monitoring</a:t>
                </a:r>
              </a:p>
              <a:p>
                <a:pPr algn="ctr"/>
                <a:r>
                  <a:rPr lang="en-US" sz="2800" dirty="0">
                    <a:solidFill>
                      <a:schemeClr val="tx1">
                        <a:lumMod val="75000"/>
                        <a:lumOff val="25000"/>
                      </a:schemeClr>
                    </a:solidFill>
                    <a:latin typeface="Times New Roman" panose="02020603050405020304" pitchFamily="18" charset="0"/>
                    <a:ea typeface="Gotham Rounded Medium" charset="0"/>
                    <a:cs typeface="Times New Roman" panose="02020603050405020304" pitchFamily="18" charset="0"/>
                  </a:rPr>
                  <a:t>benefits</a:t>
                </a:r>
                <a:endParaRPr lang="pt-BR" sz="2800" dirty="0">
                  <a:latin typeface="Gotham Rounded Medium" charset="0"/>
                  <a:ea typeface="Gotham Rounded Medium" charset="0"/>
                  <a:cs typeface="Gotham Rounded Medium" charset="0"/>
                </a:endParaRPr>
              </a:p>
            </p:txBody>
          </p:sp>
        </mc:Choice>
        <mc:Fallback xmlns="">
          <p:sp>
            <p:nvSpPr>
              <p:cNvPr id="11" name="Retângulo 2"/>
              <p:cNvSpPr>
                <a:spLocks noRot="1" noChangeAspect="1" noMove="1" noResize="1" noEditPoints="1" noAdjustHandles="1" noChangeArrowheads="1" noChangeShapeType="1" noTextEdit="1"/>
              </p:cNvSpPr>
              <p:nvPr/>
            </p:nvSpPr>
            <p:spPr>
              <a:xfrm>
                <a:off x="7401202" y="4547706"/>
                <a:ext cx="2053252" cy="1384995"/>
              </a:xfrm>
              <a:prstGeom prst="rect">
                <a:avLst/>
              </a:prstGeom>
              <a:blipFill>
                <a:blip r:embed="rId6"/>
                <a:stretch>
                  <a:fillRect t="-4405" r="-8605" b="-11013"/>
                </a:stretch>
              </a:blipFill>
            </p:spPr>
            <p:txBody>
              <a:bodyPr/>
              <a:lstStyle/>
              <a:p>
                <a:r>
                  <a:rPr lang="pt-BR">
                    <a:noFill/>
                  </a:rPr>
                  <a:t> </a:t>
                </a:r>
              </a:p>
            </p:txBody>
          </p:sp>
        </mc:Fallback>
      </mc:AlternateContent>
      <p:sp>
        <p:nvSpPr>
          <p:cNvPr id="14" name="Title 1">
            <a:extLst>
              <a:ext uri="{FF2B5EF4-FFF2-40B4-BE49-F238E27FC236}">
                <a16:creationId xmlns:a16="http://schemas.microsoft.com/office/drawing/2014/main" id="{5103AD83-F3C3-491E-B8ED-DA7C220F0F25}"/>
              </a:ext>
            </a:extLst>
          </p:cNvPr>
          <p:cNvSpPr>
            <a:spLocks noGrp="1"/>
          </p:cNvSpPr>
          <p:nvPr>
            <p:ph type="title"/>
          </p:nvPr>
        </p:nvSpPr>
        <p:spPr/>
        <p:txBody>
          <a:bodyPr>
            <a:normAutofit/>
          </a:bodyPr>
          <a:lstStyle/>
          <a:p>
            <a:r>
              <a:rPr lang="en-US" b="1" dirty="0">
                <a:solidFill>
                  <a:srgbClr val="002060"/>
                </a:solidFill>
              </a:rPr>
              <a:t>The (double) role of information</a:t>
            </a:r>
          </a:p>
        </p:txBody>
      </p:sp>
    </p:spTree>
    <p:extLst>
      <p:ext uri="{BB962C8B-B14F-4D97-AF65-F5344CB8AC3E}">
        <p14:creationId xmlns:p14="http://schemas.microsoft.com/office/powerpoint/2010/main" val="1581447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159" y="1486857"/>
            <a:ext cx="11235681" cy="4792507"/>
          </a:xfrm>
        </p:spPr>
        <p:txBody>
          <a:bodyPr>
            <a:noAutofit/>
          </a:bodyPr>
          <a:lstStyle/>
          <a:p>
            <a:pPr algn="just">
              <a:lnSpc>
                <a:spcPct val="120000"/>
              </a:lnSpc>
              <a:spcAft>
                <a:spcPts val="600"/>
              </a:spcAft>
              <a:buClr>
                <a:schemeClr val="tx2"/>
              </a:buClr>
            </a:pPr>
            <a:r>
              <a:rPr lang="en-US" sz="2400" dirty="0">
                <a:cs typeface="Times New Roman" panose="02020603050405020304" pitchFamily="18" charset="0"/>
              </a:rPr>
              <a:t>Informing parents about their child’s attendance also draws their attention to the importance of attending class</a:t>
            </a:r>
          </a:p>
          <a:p>
            <a:pPr lvl="2" algn="just">
              <a:lnSpc>
                <a:spcPct val="120000"/>
              </a:lnSpc>
              <a:spcAft>
                <a:spcPts val="600"/>
              </a:spcAft>
              <a:buClr>
                <a:schemeClr val="tx2"/>
              </a:buClr>
            </a:pPr>
            <a:r>
              <a:rPr lang="en-US" dirty="0">
                <a:cs typeface="Times New Roman" panose="02020603050405020304" pitchFamily="18" charset="0"/>
              </a:rPr>
              <a:t>Hence, communication involves not only information, but also increasing awareness about monitoring benefits</a:t>
            </a:r>
          </a:p>
          <a:p>
            <a:pPr algn="just">
              <a:lnSpc>
                <a:spcPct val="120000"/>
              </a:lnSpc>
              <a:spcAft>
                <a:spcPts val="600"/>
              </a:spcAft>
              <a:buClr>
                <a:schemeClr val="tx2"/>
              </a:buClr>
            </a:pPr>
            <a:r>
              <a:rPr lang="en-US" sz="2400" dirty="0">
                <a:cs typeface="Times New Roman" panose="02020603050405020304" pitchFamily="18" charset="0"/>
              </a:rPr>
              <a:t>Effects of communication interventions could be primarily driven by behavioral mechanisms, such as “learning through noticing” (Hanna, Mullainathan and </a:t>
            </a:r>
            <a:r>
              <a:rPr lang="en-US" sz="2400" dirty="0" err="1">
                <a:cs typeface="Times New Roman" panose="02020603050405020304" pitchFamily="18" charset="0"/>
              </a:rPr>
              <a:t>Schwartzstein</a:t>
            </a:r>
            <a:r>
              <a:rPr lang="en-US" sz="2400" dirty="0">
                <a:cs typeface="Times New Roman" panose="02020603050405020304" pitchFamily="18" charset="0"/>
              </a:rPr>
              <a:t>, 2014):</a:t>
            </a:r>
          </a:p>
          <a:p>
            <a:pPr lvl="2" algn="just">
              <a:lnSpc>
                <a:spcPct val="120000"/>
              </a:lnSpc>
              <a:spcAft>
                <a:spcPts val="600"/>
              </a:spcAft>
              <a:buClr>
                <a:schemeClr val="tx2"/>
              </a:buClr>
            </a:pPr>
            <a:r>
              <a:rPr lang="en-US" dirty="0">
                <a:cs typeface="Times New Roman" panose="02020603050405020304" pitchFamily="18" charset="0"/>
              </a:rPr>
              <a:t>Inattention, inaccuracy, and low willingness to acquire information</a:t>
            </a:r>
          </a:p>
          <a:p>
            <a:pPr lvl="2" algn="just">
              <a:lnSpc>
                <a:spcPct val="120000"/>
              </a:lnSpc>
              <a:spcAft>
                <a:spcPts val="600"/>
              </a:spcAft>
              <a:buClr>
                <a:schemeClr val="tx2"/>
              </a:buClr>
            </a:pPr>
            <a:r>
              <a:rPr lang="en-US" dirty="0">
                <a:cs typeface="Times New Roman" panose="02020603050405020304" pitchFamily="18" charset="0"/>
              </a:rPr>
              <a:t>Failures of learning even under Bayesian updating</a:t>
            </a:r>
          </a:p>
          <a:p>
            <a:pPr marL="457200" lvl="1" indent="0" algn="just">
              <a:lnSpc>
                <a:spcPct val="120000"/>
              </a:lnSpc>
              <a:spcBef>
                <a:spcPts val="0"/>
              </a:spcBef>
              <a:spcAft>
                <a:spcPts val="1200"/>
              </a:spcAft>
              <a:buClr>
                <a:schemeClr val="tx2"/>
              </a:buClr>
              <a:buNone/>
            </a:pPr>
            <a:endParaRPr lang="en-US"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spcBef>
                <a:spcPts val="0"/>
              </a:spcBef>
              <a:spcAft>
                <a:spcPts val="1200"/>
              </a:spcAft>
              <a:buClr>
                <a:schemeClr val="tx2"/>
              </a:buClr>
              <a:buNone/>
            </a:pPr>
            <a:endParaRPr lang="en-US" dirty="0">
              <a:solidFill>
                <a:schemeClr val="tx1">
                  <a:lumMod val="75000"/>
                  <a:lumOff val="25000"/>
                </a:schemeClr>
              </a:solidFill>
              <a:latin typeface="Times New Roman" panose="02020603050405020304" pitchFamily="18" charset="0"/>
              <a:cs typeface="Times New Roman" panose="02020603050405020304" pitchFamily="18" charset="0"/>
            </a:endParaRPr>
          </a:p>
          <a:p>
            <a:pPr marL="0" indent="0">
              <a:spcBef>
                <a:spcPts val="0"/>
              </a:spcBef>
              <a:spcAft>
                <a:spcPts val="1200"/>
              </a:spcAft>
              <a:buClr>
                <a:schemeClr val="tx2"/>
              </a:buClr>
              <a:buNone/>
            </a:pPr>
            <a:endParaRPr 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5" name="Title 1"/>
          <p:cNvSpPr>
            <a:spLocks noGrp="1"/>
          </p:cNvSpPr>
          <p:nvPr>
            <p:ph type="title"/>
          </p:nvPr>
        </p:nvSpPr>
        <p:spPr>
          <a:xfrm>
            <a:off x="659908" y="328497"/>
            <a:ext cx="8686800" cy="880653"/>
          </a:xfrm>
        </p:spPr>
        <p:txBody>
          <a:bodyPr>
            <a:normAutofit/>
          </a:bodyPr>
          <a:lstStyle/>
          <a:p>
            <a:r>
              <a:rPr lang="en-US" b="1" dirty="0">
                <a:solidFill>
                  <a:srgbClr val="002060"/>
                </a:solidFill>
              </a:rPr>
              <a:t>Is it really about information? </a:t>
            </a:r>
          </a:p>
        </p:txBody>
      </p:sp>
      <p:sp>
        <p:nvSpPr>
          <p:cNvPr id="4" name="Slide Number Placeholder 3"/>
          <p:cNvSpPr>
            <a:spLocks noGrp="1"/>
          </p:cNvSpPr>
          <p:nvPr>
            <p:ph type="sldNum" sz="quarter" idx="12"/>
          </p:nvPr>
        </p:nvSpPr>
        <p:spPr/>
        <p:txBody>
          <a:bodyPr/>
          <a:lstStyle/>
          <a:p>
            <a:fld id="{790E6D02-E928-784E-964D-47241690DB0B}" type="slidenum">
              <a:rPr lang="en-US" smtClean="0"/>
              <a:t>14</a:t>
            </a:fld>
            <a:endParaRPr lang="en-US" dirty="0"/>
          </a:p>
        </p:txBody>
      </p:sp>
    </p:spTree>
    <p:extLst>
      <p:ext uri="{BB962C8B-B14F-4D97-AF65-F5344CB8AC3E}">
        <p14:creationId xmlns:p14="http://schemas.microsoft.com/office/powerpoint/2010/main" val="2566135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5071" y="1621172"/>
            <a:ext cx="11081857" cy="3615656"/>
          </a:xfrm>
        </p:spPr>
        <p:txBody>
          <a:bodyPr>
            <a:noAutofit/>
          </a:bodyPr>
          <a:lstStyle/>
          <a:p>
            <a:pPr algn="just">
              <a:lnSpc>
                <a:spcPct val="120000"/>
              </a:lnSpc>
              <a:spcBef>
                <a:spcPts val="0"/>
              </a:spcBef>
              <a:spcAft>
                <a:spcPts val="600"/>
              </a:spcAft>
              <a:buClr>
                <a:schemeClr val="tx2"/>
              </a:buClr>
            </a:pPr>
            <a:r>
              <a:rPr lang="en-US" sz="2400" dirty="0">
                <a:cs typeface="Times New Roman" panose="02020603050405020304" pitchFamily="18" charset="0"/>
              </a:rPr>
              <a:t>The distinction between monitoring costs and salience of monitoring benefits matters for two reasons: </a:t>
            </a:r>
          </a:p>
          <a:p>
            <a:pPr marL="1428750" lvl="2" algn="just">
              <a:lnSpc>
                <a:spcPct val="120000"/>
              </a:lnSpc>
              <a:spcBef>
                <a:spcPts val="0"/>
              </a:spcBef>
              <a:spcAft>
                <a:spcPts val="600"/>
              </a:spcAft>
              <a:buClr>
                <a:schemeClr val="tx2"/>
              </a:buClr>
            </a:pPr>
            <a:r>
              <a:rPr lang="en-US" dirty="0">
                <a:cs typeface="Times New Roman" panose="02020603050405020304" pitchFamily="18" charset="0"/>
              </a:rPr>
              <a:t>Providing timely and accurate information is much more costly than nudging parents to pay attention</a:t>
            </a:r>
          </a:p>
          <a:p>
            <a:pPr marL="1428750" lvl="2" algn="just">
              <a:lnSpc>
                <a:spcPct val="120000"/>
              </a:lnSpc>
              <a:spcBef>
                <a:spcPts val="0"/>
              </a:spcBef>
              <a:spcAft>
                <a:spcPts val="600"/>
              </a:spcAft>
              <a:buClr>
                <a:schemeClr val="tx2"/>
              </a:buClr>
            </a:pPr>
            <a:r>
              <a:rPr lang="en-US" dirty="0">
                <a:cs typeface="Times New Roman" panose="02020603050405020304" pitchFamily="18" charset="0"/>
              </a:rPr>
              <a:t>Nudging may induce higher effects: </a:t>
            </a:r>
          </a:p>
          <a:p>
            <a:pPr algn="just">
              <a:lnSpc>
                <a:spcPct val="120000"/>
              </a:lnSpc>
              <a:spcBef>
                <a:spcPts val="0"/>
              </a:spcBef>
              <a:spcAft>
                <a:spcPts val="600"/>
              </a:spcAft>
              <a:buClr>
                <a:schemeClr val="tx2"/>
              </a:buClr>
            </a:pPr>
            <a:endParaRPr lang="en-US" sz="2400" dirty="0">
              <a:cs typeface="Times New Roman" panose="02020603050405020304" pitchFamily="18" charset="0"/>
            </a:endParaRPr>
          </a:p>
          <a:p>
            <a:pPr algn="just">
              <a:lnSpc>
                <a:spcPct val="120000"/>
              </a:lnSpc>
              <a:spcBef>
                <a:spcPts val="0"/>
              </a:spcBef>
              <a:spcAft>
                <a:spcPts val="600"/>
              </a:spcAft>
              <a:buClr>
                <a:schemeClr val="tx2"/>
              </a:buClr>
            </a:pPr>
            <a:r>
              <a:rPr lang="en-US" sz="2400" dirty="0">
                <a:cs typeface="Times New Roman" panose="02020603050405020304" pitchFamily="18" charset="0"/>
              </a:rPr>
              <a:t>Certain pieces of information may not be as effective in raising perceived returns to monitoring</a:t>
            </a:r>
          </a:p>
          <a:p>
            <a:pPr lvl="3" algn="just">
              <a:lnSpc>
                <a:spcPct val="120000"/>
              </a:lnSpc>
              <a:spcBef>
                <a:spcPts val="0"/>
              </a:spcBef>
              <a:spcAft>
                <a:spcPts val="600"/>
              </a:spcAft>
              <a:buClr>
                <a:schemeClr val="tx2"/>
              </a:buClr>
            </a:pPr>
            <a:r>
              <a:rPr lang="en-US" sz="2000" dirty="0">
                <a:cs typeface="Times New Roman" panose="02020603050405020304" pitchFamily="18" charset="0"/>
              </a:rPr>
              <a:t>Nudging allows for higher frequency and interactivity</a:t>
            </a:r>
          </a:p>
          <a:p>
            <a:pPr lvl="3" algn="just">
              <a:lnSpc>
                <a:spcPct val="120000"/>
              </a:lnSpc>
              <a:spcBef>
                <a:spcPts val="0"/>
              </a:spcBef>
              <a:spcAft>
                <a:spcPts val="600"/>
              </a:spcAft>
              <a:buClr>
                <a:schemeClr val="tx2"/>
              </a:buClr>
            </a:pPr>
            <a:r>
              <a:rPr lang="en-US" sz="2000" dirty="0">
                <a:cs typeface="Times New Roman" panose="02020603050405020304" pitchFamily="18" charset="0"/>
              </a:rPr>
              <a:t>Nudging might be understood as a more “relevant type of information”. </a:t>
            </a:r>
          </a:p>
          <a:p>
            <a:pPr marL="1371600" lvl="2" indent="-457200" algn="just">
              <a:lnSpc>
                <a:spcPct val="150000"/>
              </a:lnSpc>
              <a:spcBef>
                <a:spcPts val="0"/>
              </a:spcBef>
              <a:spcAft>
                <a:spcPts val="1200"/>
              </a:spcAft>
              <a:buClr>
                <a:schemeClr val="tx2"/>
              </a:buClr>
              <a:buFont typeface="+mj-lt"/>
              <a:buAutoNum type="arabicPeriod"/>
            </a:pPr>
            <a:endParaRPr lang="en-US" sz="18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1371600" lvl="2" indent="-457200" algn="just">
              <a:lnSpc>
                <a:spcPct val="150000"/>
              </a:lnSpc>
              <a:spcBef>
                <a:spcPts val="0"/>
              </a:spcBef>
              <a:spcAft>
                <a:spcPts val="1200"/>
              </a:spcAft>
              <a:buClr>
                <a:schemeClr val="tx2"/>
              </a:buClr>
              <a:buFont typeface="+mj-lt"/>
              <a:buAutoNum type="arabicPeriod"/>
            </a:pPr>
            <a:endParaRPr lang="en-US" dirty="0">
              <a:solidFill>
                <a:schemeClr val="tx1">
                  <a:lumMod val="75000"/>
                  <a:lumOff val="25000"/>
                </a:schemeClr>
              </a:solidFill>
              <a:latin typeface="Times New Roman" panose="02020603050405020304" pitchFamily="18" charset="0"/>
              <a:cs typeface="Times New Roman" panose="02020603050405020304" pitchFamily="18" charset="0"/>
            </a:endParaRPr>
          </a:p>
          <a:p>
            <a:pPr marL="800100" lvl="1" indent="-342900" algn="just">
              <a:lnSpc>
                <a:spcPct val="120000"/>
              </a:lnSpc>
              <a:spcBef>
                <a:spcPts val="0"/>
              </a:spcBef>
              <a:spcAft>
                <a:spcPts val="1200"/>
              </a:spcAft>
              <a:buClr>
                <a:schemeClr val="tx2"/>
              </a:buClr>
              <a:buFont typeface="+mj-lt"/>
              <a:buAutoNum type="arabicParenR"/>
            </a:pPr>
            <a:endParaRPr lang="en-US"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spcBef>
                <a:spcPts val="0"/>
              </a:spcBef>
              <a:spcAft>
                <a:spcPts val="1200"/>
              </a:spcAft>
              <a:buClr>
                <a:schemeClr val="tx2"/>
              </a:buClr>
              <a:buNone/>
            </a:pPr>
            <a:endParaRPr lang="en-US"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spcBef>
                <a:spcPts val="0"/>
              </a:spcBef>
              <a:spcAft>
                <a:spcPts val="1200"/>
              </a:spcAft>
              <a:buClr>
                <a:schemeClr val="tx2"/>
              </a:buClr>
              <a:buNone/>
            </a:pPr>
            <a:endParaRPr lang="en-US"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spcBef>
                <a:spcPts val="0"/>
              </a:spcBef>
              <a:spcAft>
                <a:spcPts val="1200"/>
              </a:spcAft>
              <a:buClr>
                <a:schemeClr val="tx2"/>
              </a:buClr>
              <a:buNone/>
            </a:pPr>
            <a:endParaRPr lang="en-US" dirty="0">
              <a:solidFill>
                <a:schemeClr val="tx1">
                  <a:lumMod val="75000"/>
                  <a:lumOff val="25000"/>
                </a:schemeClr>
              </a:solidFill>
              <a:latin typeface="Times New Roman" panose="02020603050405020304" pitchFamily="18" charset="0"/>
              <a:cs typeface="Times New Roman" panose="02020603050405020304" pitchFamily="18" charset="0"/>
            </a:endParaRPr>
          </a:p>
          <a:p>
            <a:pPr marL="0" indent="0">
              <a:spcBef>
                <a:spcPts val="0"/>
              </a:spcBef>
              <a:spcAft>
                <a:spcPts val="1200"/>
              </a:spcAft>
              <a:buClr>
                <a:schemeClr val="tx2"/>
              </a:buClr>
              <a:buNone/>
            </a:pPr>
            <a:endParaRPr lang="en-US" sz="2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5" name="Title 1"/>
          <p:cNvSpPr>
            <a:spLocks noGrp="1"/>
          </p:cNvSpPr>
          <p:nvPr>
            <p:ph type="title"/>
          </p:nvPr>
        </p:nvSpPr>
        <p:spPr>
          <a:xfrm>
            <a:off x="1817589" y="292469"/>
            <a:ext cx="8686800" cy="880653"/>
          </a:xfrm>
        </p:spPr>
        <p:txBody>
          <a:bodyPr>
            <a:normAutofit/>
          </a:bodyPr>
          <a:lstStyle/>
          <a:p>
            <a:r>
              <a:rPr lang="en-US" b="1" dirty="0">
                <a:solidFill>
                  <a:srgbClr val="002060"/>
                </a:solidFill>
              </a:rPr>
              <a:t>Why does it matter?</a:t>
            </a:r>
          </a:p>
        </p:txBody>
      </p:sp>
      <p:sp>
        <p:nvSpPr>
          <p:cNvPr id="4" name="Slide Number Placeholder 3"/>
          <p:cNvSpPr>
            <a:spLocks noGrp="1"/>
          </p:cNvSpPr>
          <p:nvPr>
            <p:ph type="sldNum" sz="quarter" idx="12"/>
          </p:nvPr>
        </p:nvSpPr>
        <p:spPr/>
        <p:txBody>
          <a:bodyPr/>
          <a:lstStyle/>
          <a:p>
            <a:fld id="{790E6D02-E928-784E-964D-47241690DB0B}" type="slidenum">
              <a:rPr lang="en-US" smtClean="0"/>
              <a:t>15</a:t>
            </a:fld>
            <a:endParaRPr lang="en-US" dirty="0"/>
          </a:p>
        </p:txBody>
      </p:sp>
    </p:spTree>
    <p:extLst>
      <p:ext uri="{BB962C8B-B14F-4D97-AF65-F5344CB8AC3E}">
        <p14:creationId xmlns:p14="http://schemas.microsoft.com/office/powerpoint/2010/main" val="243105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7897" y="2285847"/>
            <a:ext cx="11148969" cy="2742596"/>
          </a:xfrm>
        </p:spPr>
        <p:txBody>
          <a:bodyPr>
            <a:noAutofit/>
          </a:bodyPr>
          <a:lstStyle/>
          <a:p>
            <a:pPr marL="914400" lvl="1" indent="-457200" algn="just">
              <a:lnSpc>
                <a:spcPct val="120000"/>
              </a:lnSpc>
              <a:spcBef>
                <a:spcPts val="0"/>
              </a:spcBef>
              <a:spcAft>
                <a:spcPts val="1200"/>
              </a:spcAft>
              <a:buClr>
                <a:schemeClr val="tx1"/>
              </a:buClr>
              <a:buFont typeface="+mj-lt"/>
              <a:buAutoNum type="arabicPeriod"/>
            </a:pPr>
            <a:r>
              <a:rPr lang="en-US" sz="2800" dirty="0">
                <a:cs typeface="Times New Roman" panose="02020603050405020304" pitchFamily="18" charset="0"/>
              </a:rPr>
              <a:t>Does increasing the salience of the importance of monitoring children’s school behavior </a:t>
            </a:r>
            <a:r>
              <a:rPr lang="en-US" sz="2800" b="1" dirty="0">
                <a:cs typeface="Times New Roman" panose="02020603050405020304" pitchFamily="18" charset="0"/>
              </a:rPr>
              <a:t>improve educational outcomes</a:t>
            </a:r>
            <a:r>
              <a:rPr lang="en-US" sz="2800" dirty="0">
                <a:cs typeface="Times New Roman" panose="02020603050405020304" pitchFamily="18" charset="0"/>
              </a:rPr>
              <a:t>?</a:t>
            </a:r>
          </a:p>
          <a:p>
            <a:pPr marL="914400" lvl="1" indent="-457200" algn="just">
              <a:lnSpc>
                <a:spcPct val="120000"/>
              </a:lnSpc>
              <a:spcBef>
                <a:spcPts val="0"/>
              </a:spcBef>
              <a:spcAft>
                <a:spcPts val="1200"/>
              </a:spcAft>
              <a:buClr>
                <a:schemeClr val="tx1"/>
              </a:buClr>
              <a:buFont typeface="+mj-lt"/>
              <a:buAutoNum type="arabicPeriod"/>
            </a:pPr>
            <a:endParaRPr lang="en-US" sz="2800" dirty="0">
              <a:cs typeface="Times New Roman" panose="02020603050405020304" pitchFamily="18" charset="0"/>
            </a:endParaRPr>
          </a:p>
          <a:p>
            <a:pPr marL="914400" lvl="1" indent="-457200" algn="just">
              <a:lnSpc>
                <a:spcPct val="120000"/>
              </a:lnSpc>
              <a:spcBef>
                <a:spcPts val="0"/>
              </a:spcBef>
              <a:spcAft>
                <a:spcPts val="1200"/>
              </a:spcAft>
              <a:buClr>
                <a:schemeClr val="tx1"/>
              </a:buClr>
              <a:buFont typeface="+mj-lt"/>
              <a:buAutoNum type="arabicPeriod"/>
            </a:pPr>
            <a:r>
              <a:rPr lang="en-US" sz="2800" dirty="0">
                <a:cs typeface="Times New Roman" panose="02020603050405020304" pitchFamily="18" charset="0"/>
              </a:rPr>
              <a:t>How effective are nudges </a:t>
            </a:r>
            <a:r>
              <a:rPr lang="en-US" sz="2800" b="1" dirty="0">
                <a:cs typeface="Times New Roman" panose="02020603050405020304" pitchFamily="18" charset="0"/>
              </a:rPr>
              <a:t>relative to information</a:t>
            </a:r>
            <a:r>
              <a:rPr lang="en-US" sz="2800" dirty="0">
                <a:cs typeface="Times New Roman" panose="02020603050405020304" pitchFamily="18" charset="0"/>
              </a:rPr>
              <a:t>? </a:t>
            </a:r>
          </a:p>
          <a:p>
            <a:pPr marL="914400" lvl="1" indent="-457200" algn="just">
              <a:lnSpc>
                <a:spcPct val="120000"/>
              </a:lnSpc>
              <a:spcBef>
                <a:spcPts val="0"/>
              </a:spcBef>
              <a:spcAft>
                <a:spcPts val="1200"/>
              </a:spcAft>
              <a:buClr>
                <a:schemeClr val="tx1"/>
              </a:buClr>
              <a:buFont typeface="+mj-lt"/>
              <a:buAutoNum type="arabicPeriod"/>
            </a:pPr>
            <a:endParaRPr lang="en-US" sz="2800" dirty="0">
              <a:cs typeface="Times New Roman" panose="02020603050405020304" pitchFamily="18" charset="0"/>
            </a:endParaRPr>
          </a:p>
          <a:p>
            <a:pPr marL="914400" lvl="1" indent="-457200" algn="just">
              <a:lnSpc>
                <a:spcPct val="120000"/>
              </a:lnSpc>
              <a:spcBef>
                <a:spcPts val="0"/>
              </a:spcBef>
              <a:spcAft>
                <a:spcPts val="1200"/>
              </a:spcAft>
              <a:buClr>
                <a:schemeClr val="tx1"/>
              </a:buClr>
              <a:buFont typeface="+mj-lt"/>
              <a:buAutoNum type="arabicPeriod"/>
            </a:pPr>
            <a:r>
              <a:rPr lang="en-US" sz="2800" dirty="0">
                <a:cs typeface="Times New Roman" panose="02020603050405020304" pitchFamily="18" charset="0"/>
              </a:rPr>
              <a:t>What are the </a:t>
            </a:r>
            <a:r>
              <a:rPr lang="en-US" sz="2800" b="1" dirty="0">
                <a:cs typeface="Times New Roman" panose="02020603050405020304" pitchFamily="18" charset="0"/>
              </a:rPr>
              <a:t>mechanisms </a:t>
            </a:r>
            <a:r>
              <a:rPr lang="en-US" sz="2800" dirty="0">
                <a:cs typeface="Times New Roman" panose="02020603050405020304" pitchFamily="18" charset="0"/>
              </a:rPr>
              <a:t>behind the effects of nudges?</a:t>
            </a:r>
          </a:p>
          <a:p>
            <a:pPr marL="457200" lvl="1" indent="0" algn="just">
              <a:lnSpc>
                <a:spcPct val="120000"/>
              </a:lnSpc>
              <a:spcBef>
                <a:spcPts val="0"/>
              </a:spcBef>
              <a:spcAft>
                <a:spcPts val="1200"/>
              </a:spcAft>
              <a:buClr>
                <a:schemeClr val="tx2"/>
              </a:buClr>
              <a:buNone/>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spcBef>
                <a:spcPts val="0"/>
              </a:spcBef>
              <a:spcAft>
                <a:spcPts val="1200"/>
              </a:spcAft>
              <a:buClr>
                <a:schemeClr val="tx2"/>
              </a:buClr>
              <a:buNone/>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spcBef>
                <a:spcPts val="0"/>
              </a:spcBef>
              <a:spcAft>
                <a:spcPts val="1200"/>
              </a:spcAft>
              <a:buClr>
                <a:schemeClr val="tx2"/>
              </a:buClr>
              <a:buNone/>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800100" lvl="1" indent="-342900" algn="just">
              <a:lnSpc>
                <a:spcPct val="120000"/>
              </a:lnSpc>
              <a:spcBef>
                <a:spcPts val="0"/>
              </a:spcBef>
              <a:spcAft>
                <a:spcPts val="1200"/>
              </a:spcAft>
              <a:buClr>
                <a:schemeClr val="tx2"/>
              </a:buClr>
              <a:buFont typeface="+mj-lt"/>
              <a:buAutoNum type="arabicParenR"/>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spcBef>
                <a:spcPts val="0"/>
              </a:spcBef>
              <a:spcAft>
                <a:spcPts val="1200"/>
              </a:spcAft>
              <a:buClr>
                <a:schemeClr val="tx2"/>
              </a:buClr>
              <a:buNone/>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spcBef>
                <a:spcPts val="0"/>
              </a:spcBef>
              <a:spcAft>
                <a:spcPts val="1200"/>
              </a:spcAft>
              <a:buClr>
                <a:schemeClr val="tx2"/>
              </a:buClr>
              <a:buNone/>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spcBef>
                <a:spcPts val="0"/>
              </a:spcBef>
              <a:spcAft>
                <a:spcPts val="1200"/>
              </a:spcAft>
              <a:buClr>
                <a:schemeClr val="tx2"/>
              </a:buClr>
              <a:buNone/>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0" indent="0">
              <a:spcBef>
                <a:spcPts val="0"/>
              </a:spcBef>
              <a:spcAft>
                <a:spcPts val="1200"/>
              </a:spcAft>
              <a:buClr>
                <a:schemeClr val="tx2"/>
              </a:buClr>
              <a:buNone/>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5" name="Title 1"/>
          <p:cNvSpPr>
            <a:spLocks noGrp="1"/>
          </p:cNvSpPr>
          <p:nvPr>
            <p:ph type="title"/>
          </p:nvPr>
        </p:nvSpPr>
        <p:spPr>
          <a:xfrm>
            <a:off x="852855" y="741240"/>
            <a:ext cx="8686800" cy="880653"/>
          </a:xfrm>
        </p:spPr>
        <p:txBody>
          <a:bodyPr>
            <a:normAutofit/>
          </a:bodyPr>
          <a:lstStyle/>
          <a:p>
            <a:r>
              <a:rPr lang="en-US" b="1" dirty="0">
                <a:solidFill>
                  <a:srgbClr val="002060"/>
                </a:solidFill>
              </a:rPr>
              <a:t>Research Questions</a:t>
            </a:r>
          </a:p>
        </p:txBody>
      </p:sp>
      <p:sp>
        <p:nvSpPr>
          <p:cNvPr id="4" name="Slide Number Placeholder 3"/>
          <p:cNvSpPr>
            <a:spLocks noGrp="1"/>
          </p:cNvSpPr>
          <p:nvPr>
            <p:ph type="sldNum" sz="quarter" idx="12"/>
          </p:nvPr>
        </p:nvSpPr>
        <p:spPr/>
        <p:txBody>
          <a:bodyPr/>
          <a:lstStyle/>
          <a:p>
            <a:fld id="{790E6D02-E928-784E-964D-47241690DB0B}" type="slidenum">
              <a:rPr lang="en-US" smtClean="0"/>
              <a:t>16</a:t>
            </a:fld>
            <a:endParaRPr lang="en-US" dirty="0"/>
          </a:p>
        </p:txBody>
      </p:sp>
    </p:spTree>
    <p:extLst>
      <p:ext uri="{BB962C8B-B14F-4D97-AF65-F5344CB8AC3E}">
        <p14:creationId xmlns:p14="http://schemas.microsoft.com/office/powerpoint/2010/main" val="3623493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6-20 at 10.01.00 AM.png"/>
          <p:cNvPicPr>
            <a:picLocks noChangeAspect="1"/>
          </p:cNvPicPr>
          <p:nvPr/>
        </p:nvPicPr>
        <p:blipFill rotWithShape="1">
          <a:blip r:embed="rId3">
            <a:extLst>
              <a:ext uri="{28A0092B-C50C-407E-A947-70E740481C1C}">
                <a14:useLocalDpi xmlns:a14="http://schemas.microsoft.com/office/drawing/2010/main" val="0"/>
              </a:ext>
            </a:extLst>
          </a:blip>
          <a:srcRect l="4852" r="2964"/>
          <a:stretch/>
        </p:blipFill>
        <p:spPr>
          <a:xfrm>
            <a:off x="1686134" y="1044492"/>
            <a:ext cx="2907181" cy="2694696"/>
          </a:xfrm>
          <a:prstGeom prst="rect">
            <a:avLst/>
          </a:prstGeom>
        </p:spPr>
      </p:pic>
      <p:sp>
        <p:nvSpPr>
          <p:cNvPr id="5" name="Oval 4"/>
          <p:cNvSpPr/>
          <p:nvPr/>
        </p:nvSpPr>
        <p:spPr>
          <a:xfrm>
            <a:off x="3087639" y="2754142"/>
            <a:ext cx="663222" cy="346255"/>
          </a:xfrm>
          <a:prstGeom prst="ellipse">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2"/>
          <p:cNvSpPr>
            <a:spLocks noGrp="1"/>
          </p:cNvSpPr>
          <p:nvPr>
            <p:ph idx="1"/>
          </p:nvPr>
        </p:nvSpPr>
        <p:spPr>
          <a:xfrm>
            <a:off x="1738215" y="3829774"/>
            <a:ext cx="8686800" cy="2824387"/>
          </a:xfrm>
        </p:spPr>
        <p:txBody>
          <a:bodyPr>
            <a:noAutofit/>
          </a:bodyPr>
          <a:lstStyle/>
          <a:p>
            <a:pPr lvl="1">
              <a:lnSpc>
                <a:spcPct val="130000"/>
              </a:lnSpc>
              <a:buClr>
                <a:schemeClr val="tx1"/>
              </a:buClr>
            </a:pPr>
            <a:r>
              <a:rPr lang="en-US" sz="1800" dirty="0">
                <a:cs typeface="Times New Roman" panose="02020603050405020304" pitchFamily="18" charset="0"/>
              </a:rPr>
              <a:t>São Paulo is the richest and most populous state in Brazil (43 million) </a:t>
            </a:r>
          </a:p>
          <a:p>
            <a:pPr lvl="1">
              <a:lnSpc>
                <a:spcPct val="130000"/>
              </a:lnSpc>
              <a:buClr>
                <a:schemeClr val="tx1"/>
              </a:buClr>
            </a:pPr>
            <a:r>
              <a:rPr lang="en-US" sz="1800" dirty="0">
                <a:cs typeface="Times New Roman" panose="02020603050405020304" pitchFamily="18" charset="0"/>
              </a:rPr>
              <a:t>It is the most extensive educational system of the country (9 million students) </a:t>
            </a:r>
          </a:p>
          <a:p>
            <a:pPr lvl="1">
              <a:lnSpc>
                <a:spcPct val="130000"/>
              </a:lnSpc>
              <a:buClr>
                <a:schemeClr val="tx1"/>
              </a:buClr>
            </a:pPr>
            <a:r>
              <a:rPr lang="en-US" sz="1800" dirty="0">
                <a:cs typeface="Times New Roman" panose="02020603050405020304" pitchFamily="18" charset="0"/>
              </a:rPr>
              <a:t>It is divided in 91 Regional Boards of Education </a:t>
            </a:r>
          </a:p>
          <a:p>
            <a:pPr lvl="1">
              <a:lnSpc>
                <a:spcPct val="130000"/>
              </a:lnSpc>
              <a:buClr>
                <a:schemeClr val="tx1"/>
              </a:buClr>
            </a:pPr>
            <a:r>
              <a:rPr lang="en-US" sz="1800" dirty="0">
                <a:cs typeface="Times New Roman" panose="02020603050405020304" pitchFamily="18" charset="0"/>
              </a:rPr>
              <a:t>The study: 5 Regional Boards of Education </a:t>
            </a:r>
          </a:p>
          <a:p>
            <a:pPr lvl="2">
              <a:lnSpc>
                <a:spcPct val="130000"/>
              </a:lnSpc>
              <a:buClr>
                <a:schemeClr val="tx1"/>
              </a:buClr>
            </a:pPr>
            <a:r>
              <a:rPr lang="en-US" sz="1600" dirty="0">
                <a:cs typeface="Times New Roman" panose="02020603050405020304" pitchFamily="18" charset="0"/>
              </a:rPr>
              <a:t>23,700 parents of 9</a:t>
            </a:r>
            <a:r>
              <a:rPr lang="en-US" sz="1600" baseline="30000" dirty="0">
                <a:cs typeface="Times New Roman" panose="02020603050405020304" pitchFamily="18" charset="0"/>
              </a:rPr>
              <a:t>th</a:t>
            </a:r>
            <a:r>
              <a:rPr lang="en-US" sz="1600" dirty="0">
                <a:cs typeface="Times New Roman" panose="02020603050405020304" pitchFamily="18" charset="0"/>
              </a:rPr>
              <a:t> graders invited to participate </a:t>
            </a:r>
          </a:p>
          <a:p>
            <a:pPr lvl="2">
              <a:lnSpc>
                <a:spcPct val="130000"/>
              </a:lnSpc>
              <a:buClr>
                <a:schemeClr val="tx1"/>
              </a:buClr>
            </a:pPr>
            <a:r>
              <a:rPr lang="en-US" sz="1600" dirty="0">
                <a:cs typeface="Times New Roman" panose="02020603050405020304" pitchFamily="18" charset="0"/>
              </a:rPr>
              <a:t>15,600 parents enrolled (66%) – 226 schools</a:t>
            </a:r>
          </a:p>
          <a:p>
            <a:pPr lvl="1">
              <a:lnSpc>
                <a:spcPct val="130000"/>
              </a:lnSpc>
              <a:buClr>
                <a:schemeClr val="tx2"/>
              </a:buClr>
              <a:buFont typeface="Wingdings" charset="2"/>
              <a:buChar char="§"/>
            </a:pPr>
            <a:endParaRPr lang="en-US" sz="1800" dirty="0">
              <a:solidFill>
                <a:schemeClr val="tx1">
                  <a:lumMod val="75000"/>
                  <a:lumOff val="25000"/>
                </a:schemeClr>
              </a:solidFill>
              <a:latin typeface="Times New Roman" panose="02020603050405020304" pitchFamily="18" charset="0"/>
              <a:cs typeface="Times New Roman" panose="02020603050405020304" pitchFamily="18" charset="0"/>
            </a:endParaRPr>
          </a:p>
          <a:p>
            <a:pPr lvl="2">
              <a:lnSpc>
                <a:spcPct val="130000"/>
              </a:lnSpc>
              <a:buClr>
                <a:schemeClr val="tx2"/>
              </a:buClr>
              <a:buFont typeface="Wingdings" charset="2"/>
              <a:buChar char="§"/>
            </a:pPr>
            <a:endParaRPr lang="en-US" sz="1400" dirty="0">
              <a:solidFill>
                <a:schemeClr val="tx1">
                  <a:lumMod val="75000"/>
                  <a:lumOff val="25000"/>
                </a:schemeClr>
              </a:solidFill>
              <a:latin typeface="Times New Roman" panose="02020603050405020304" pitchFamily="18" charset="0"/>
              <a:cs typeface="Times New Roman" panose="02020603050405020304" pitchFamily="18" charset="0"/>
            </a:endParaRPr>
          </a:p>
          <a:p>
            <a:pPr lvl="1" algn="just">
              <a:lnSpc>
                <a:spcPct val="130000"/>
              </a:lnSpc>
              <a:buClr>
                <a:schemeClr val="tx2"/>
              </a:buClr>
              <a:buFont typeface="Wingdings" charset="2"/>
              <a:buChar char="q"/>
            </a:pPr>
            <a:endParaRPr lang="en-US" sz="16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0" indent="0">
              <a:lnSpc>
                <a:spcPct val="130000"/>
              </a:lnSpc>
              <a:buClr>
                <a:schemeClr val="tx2"/>
              </a:buClr>
              <a:buNone/>
            </a:pPr>
            <a:endParaRPr lang="en-US" sz="1600" b="1" dirty="0">
              <a:solidFill>
                <a:schemeClr val="tx1">
                  <a:lumMod val="75000"/>
                  <a:lumOff val="25000"/>
                </a:schemeClr>
              </a:solidFill>
              <a:latin typeface="Times New Roman" panose="02020603050405020304" pitchFamily="18" charset="0"/>
              <a:cs typeface="Times New Roman" panose="02020603050405020304" pitchFamily="18" charset="0"/>
            </a:endParaRPr>
          </a:p>
          <a:p>
            <a:pPr marL="0" indent="0">
              <a:lnSpc>
                <a:spcPct val="130000"/>
              </a:lnSpc>
              <a:buClr>
                <a:schemeClr val="tx2"/>
              </a:buClr>
              <a:buNone/>
            </a:pPr>
            <a:endParaRPr lang="en-US" sz="16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8" name="Title 1"/>
          <p:cNvSpPr>
            <a:spLocks noGrp="1"/>
          </p:cNvSpPr>
          <p:nvPr>
            <p:ph type="title"/>
          </p:nvPr>
        </p:nvSpPr>
        <p:spPr>
          <a:xfrm>
            <a:off x="1534400" y="-7073"/>
            <a:ext cx="8686800" cy="811911"/>
          </a:xfrm>
        </p:spPr>
        <p:txBody>
          <a:bodyPr>
            <a:normAutofit/>
          </a:bodyPr>
          <a:lstStyle/>
          <a:p>
            <a:pPr lvl="0"/>
            <a:r>
              <a:rPr lang="pt-BR" b="1" dirty="0">
                <a:solidFill>
                  <a:srgbClr val="002060"/>
                </a:solidFill>
              </a:rPr>
              <a:t>Sample</a:t>
            </a:r>
            <a:endParaRPr lang="en-US" b="1" dirty="0">
              <a:solidFill>
                <a:srgbClr val="002060"/>
              </a:solidFill>
            </a:endParaRPr>
          </a:p>
        </p:txBody>
      </p:sp>
      <p:pic>
        <p:nvPicPr>
          <p:cNvPr id="7" name="Picture 6" descr="Screen Shot 2016-06-21 at 11.02.4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2890" y="526044"/>
            <a:ext cx="5433785" cy="3436303"/>
          </a:xfrm>
          <a:prstGeom prst="rect">
            <a:avLst/>
          </a:prstGeom>
        </p:spPr>
      </p:pic>
      <p:sp>
        <p:nvSpPr>
          <p:cNvPr id="9" name="Elipse 4"/>
          <p:cNvSpPr/>
          <p:nvPr/>
        </p:nvSpPr>
        <p:spPr>
          <a:xfrm>
            <a:off x="8300459" y="2200233"/>
            <a:ext cx="45719" cy="7054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0" name="Elipse 4"/>
          <p:cNvSpPr/>
          <p:nvPr/>
        </p:nvSpPr>
        <p:spPr>
          <a:xfrm>
            <a:off x="8039378" y="1800457"/>
            <a:ext cx="45719" cy="7054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Elipse 4"/>
          <p:cNvSpPr/>
          <p:nvPr/>
        </p:nvSpPr>
        <p:spPr>
          <a:xfrm>
            <a:off x="8791111" y="2984985"/>
            <a:ext cx="45719" cy="7054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Elipse 4"/>
          <p:cNvSpPr/>
          <p:nvPr/>
        </p:nvSpPr>
        <p:spPr>
          <a:xfrm>
            <a:off x="9152072" y="2848841"/>
            <a:ext cx="45719" cy="7054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extBox 1"/>
          <p:cNvSpPr txBox="1"/>
          <p:nvPr/>
        </p:nvSpPr>
        <p:spPr>
          <a:xfrm>
            <a:off x="5029667" y="3593013"/>
            <a:ext cx="1965843" cy="369332"/>
          </a:xfrm>
          <a:prstGeom prst="rect">
            <a:avLst/>
          </a:prstGeom>
          <a:solidFill>
            <a:schemeClr val="bg1"/>
          </a:solidFill>
        </p:spPr>
        <p:txBody>
          <a:bodyPr wrap="square" rtlCol="0">
            <a:spAutoFit/>
          </a:bodyPr>
          <a:lstStyle/>
          <a:p>
            <a:endParaRPr lang="en-US" dirty="0"/>
          </a:p>
        </p:txBody>
      </p:sp>
      <p:sp>
        <p:nvSpPr>
          <p:cNvPr id="14" name="TextBox 13"/>
          <p:cNvSpPr txBox="1"/>
          <p:nvPr/>
        </p:nvSpPr>
        <p:spPr>
          <a:xfrm>
            <a:off x="8214869" y="3585883"/>
            <a:ext cx="1965843" cy="369332"/>
          </a:xfrm>
          <a:prstGeom prst="rect">
            <a:avLst/>
          </a:prstGeom>
          <a:solidFill>
            <a:schemeClr val="bg1"/>
          </a:solidFill>
        </p:spPr>
        <p:txBody>
          <a:bodyPr wrap="square" rtlCol="0">
            <a:spAutoFit/>
          </a:bodyPr>
          <a:lstStyle/>
          <a:p>
            <a:endParaRPr lang="en-US" dirty="0"/>
          </a:p>
        </p:txBody>
      </p:sp>
      <p:sp>
        <p:nvSpPr>
          <p:cNvPr id="15" name="Elipse 4"/>
          <p:cNvSpPr/>
          <p:nvPr/>
        </p:nvSpPr>
        <p:spPr>
          <a:xfrm>
            <a:off x="9650547" y="2293143"/>
            <a:ext cx="45719" cy="7054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Slide Number Placeholder 12"/>
          <p:cNvSpPr>
            <a:spLocks noGrp="1"/>
          </p:cNvSpPr>
          <p:nvPr>
            <p:ph type="sldNum" sz="quarter" idx="12"/>
          </p:nvPr>
        </p:nvSpPr>
        <p:spPr/>
        <p:txBody>
          <a:bodyPr/>
          <a:lstStyle/>
          <a:p>
            <a:fld id="{790E6D02-E928-784E-964D-47241690DB0B}" type="slidenum">
              <a:rPr lang="en-US" smtClean="0"/>
              <a:t>17</a:t>
            </a:fld>
            <a:endParaRPr lang="en-US" dirty="0"/>
          </a:p>
        </p:txBody>
      </p:sp>
    </p:spTree>
    <p:extLst>
      <p:ext uri="{BB962C8B-B14F-4D97-AF65-F5344CB8AC3E}">
        <p14:creationId xmlns:p14="http://schemas.microsoft.com/office/powerpoint/2010/main" val="1745271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20635" y="295358"/>
            <a:ext cx="8686800" cy="880653"/>
          </a:xfrm>
        </p:spPr>
        <p:txBody>
          <a:bodyPr>
            <a:normAutofit/>
          </a:bodyPr>
          <a:lstStyle/>
          <a:p>
            <a:pPr algn="ctr"/>
            <a:r>
              <a:rPr lang="en-US" sz="4800" b="1" dirty="0">
                <a:solidFill>
                  <a:schemeClr val="accent1">
                    <a:lumMod val="50000"/>
                  </a:schemeClr>
                </a:solidFill>
                <a:cs typeface="Times New Roman" panose="02020603050405020304" pitchFamily="18" charset="0"/>
              </a:rPr>
              <a:t>Timeline</a:t>
            </a:r>
          </a:p>
        </p:txBody>
      </p:sp>
      <p:sp>
        <p:nvSpPr>
          <p:cNvPr id="3" name="Slide Number Placeholder 2"/>
          <p:cNvSpPr>
            <a:spLocks noGrp="1"/>
          </p:cNvSpPr>
          <p:nvPr>
            <p:ph type="sldNum" sz="quarter" idx="12"/>
          </p:nvPr>
        </p:nvSpPr>
        <p:spPr/>
        <p:txBody>
          <a:bodyPr/>
          <a:lstStyle/>
          <a:p>
            <a:fld id="{790E6D02-E928-784E-964D-47241690DB0B}" type="slidenum">
              <a:rPr lang="en-US" smtClean="0"/>
              <a:t>18</a:t>
            </a:fld>
            <a:endParaRPr lang="en-US" dirty="0"/>
          </a:p>
        </p:txBody>
      </p:sp>
      <p:pic>
        <p:nvPicPr>
          <p:cNvPr id="4" name="Picture 3"/>
          <p:cNvPicPr>
            <a:picLocks noChangeAspect="1"/>
          </p:cNvPicPr>
          <p:nvPr/>
        </p:nvPicPr>
        <p:blipFill>
          <a:blip r:embed="rId3"/>
          <a:stretch>
            <a:fillRect/>
          </a:stretch>
        </p:blipFill>
        <p:spPr>
          <a:xfrm>
            <a:off x="1524000" y="1752601"/>
            <a:ext cx="9144000" cy="3329677"/>
          </a:xfrm>
          <a:prstGeom prst="rect">
            <a:avLst/>
          </a:prstGeom>
        </p:spPr>
      </p:pic>
    </p:spTree>
    <p:extLst>
      <p:ext uri="{BB962C8B-B14F-4D97-AF65-F5344CB8AC3E}">
        <p14:creationId xmlns:p14="http://schemas.microsoft.com/office/powerpoint/2010/main" val="34285919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0E6D02-E928-784E-964D-47241690DB0B}" type="slidenum">
              <a:rPr lang="en-US" smtClean="0"/>
              <a:t>19</a:t>
            </a:fld>
            <a:endParaRPr lang="en-US" dirty="0"/>
          </a:p>
        </p:txBody>
      </p:sp>
      <p:pic>
        <p:nvPicPr>
          <p:cNvPr id="2" name="Imagem 1">
            <a:extLst>
              <a:ext uri="{FF2B5EF4-FFF2-40B4-BE49-F238E27FC236}">
                <a16:creationId xmlns:a16="http://schemas.microsoft.com/office/drawing/2014/main" id="{A6108F86-56F0-4CDF-9DA6-C2DF07392CDC}"/>
              </a:ext>
            </a:extLst>
          </p:cNvPr>
          <p:cNvPicPr>
            <a:picLocks noChangeAspect="1"/>
          </p:cNvPicPr>
          <p:nvPr/>
        </p:nvPicPr>
        <p:blipFill>
          <a:blip r:embed="rId3"/>
          <a:stretch>
            <a:fillRect/>
          </a:stretch>
        </p:blipFill>
        <p:spPr>
          <a:xfrm>
            <a:off x="2578757" y="702645"/>
            <a:ext cx="6756184" cy="5743225"/>
          </a:xfrm>
          <a:prstGeom prst="rect">
            <a:avLst/>
          </a:prstGeom>
        </p:spPr>
      </p:pic>
    </p:spTree>
    <p:extLst>
      <p:ext uri="{BB962C8B-B14F-4D97-AF65-F5344CB8AC3E}">
        <p14:creationId xmlns:p14="http://schemas.microsoft.com/office/powerpoint/2010/main" val="29960452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FB780C-69E6-43E4-9F57-D20BFBF4B4F1}"/>
              </a:ext>
            </a:extLst>
          </p:cNvPr>
          <p:cNvSpPr>
            <a:spLocks noGrp="1"/>
          </p:cNvSpPr>
          <p:nvPr>
            <p:ph type="title"/>
          </p:nvPr>
        </p:nvSpPr>
        <p:spPr/>
        <p:txBody>
          <a:bodyPr/>
          <a:lstStyle/>
          <a:p>
            <a:r>
              <a:rPr lang="en-US" b="1" dirty="0">
                <a:solidFill>
                  <a:srgbClr val="002060"/>
                </a:solidFill>
              </a:rPr>
              <a:t>Outline</a:t>
            </a:r>
          </a:p>
        </p:txBody>
      </p:sp>
      <p:sp>
        <p:nvSpPr>
          <p:cNvPr id="3" name="Espaço Reservado para Conteúdo 2">
            <a:extLst>
              <a:ext uri="{FF2B5EF4-FFF2-40B4-BE49-F238E27FC236}">
                <a16:creationId xmlns:a16="http://schemas.microsoft.com/office/drawing/2014/main" id="{19DA0F79-C236-485E-B906-41F4DF4CE73D}"/>
              </a:ext>
            </a:extLst>
          </p:cNvPr>
          <p:cNvSpPr>
            <a:spLocks noGrp="1"/>
          </p:cNvSpPr>
          <p:nvPr>
            <p:ph idx="1"/>
          </p:nvPr>
        </p:nvSpPr>
        <p:spPr>
          <a:xfrm>
            <a:off x="838200" y="1459345"/>
            <a:ext cx="10515600" cy="5126182"/>
          </a:xfrm>
        </p:spPr>
        <p:txBody>
          <a:bodyPr>
            <a:normAutofit/>
          </a:bodyPr>
          <a:lstStyle/>
          <a:p>
            <a:pPr lvl="0"/>
            <a:endParaRPr lang="en-US" dirty="0"/>
          </a:p>
          <a:p>
            <a:pPr lvl="0"/>
            <a:r>
              <a:rPr lang="en-US" dirty="0"/>
              <a:t>Determinants of education choice and educational trajectory</a:t>
            </a:r>
            <a:endParaRPr lang="pt-BR" dirty="0"/>
          </a:p>
          <a:p>
            <a:pPr lvl="0"/>
            <a:endParaRPr lang="pt-BR" dirty="0"/>
          </a:p>
          <a:p>
            <a:pPr lvl="0"/>
            <a:r>
              <a:rPr lang="pt-BR" dirty="0"/>
              <a:t>C</a:t>
            </a:r>
            <a:r>
              <a:rPr lang="en-US" dirty="0" err="1"/>
              <a:t>osts</a:t>
            </a:r>
            <a:r>
              <a:rPr lang="en-US" dirty="0"/>
              <a:t> and benefits (perception) of investing in education might vary across social</a:t>
            </a:r>
            <a:r>
              <a:rPr lang="pt-BR" dirty="0"/>
              <a:t>/</a:t>
            </a:r>
            <a:r>
              <a:rPr lang="en-US" dirty="0"/>
              <a:t>racial groups</a:t>
            </a:r>
          </a:p>
          <a:p>
            <a:pPr lvl="0"/>
            <a:endParaRPr lang="en-US" dirty="0"/>
          </a:p>
          <a:p>
            <a:pPr lvl="0"/>
            <a:r>
              <a:rPr lang="en-US" dirty="0"/>
              <a:t>Using a experimental design in Brazil we tackle two relevant issues to explain differences in HK investment across social groups:</a:t>
            </a:r>
          </a:p>
          <a:p>
            <a:pPr lvl="1"/>
            <a:r>
              <a:rPr lang="en-US" dirty="0"/>
              <a:t>The role of information about academic activities</a:t>
            </a:r>
          </a:p>
          <a:p>
            <a:pPr lvl="1"/>
            <a:r>
              <a:rPr lang="en-US" dirty="0"/>
              <a:t>The effects of Psychology of Poverty on educational choices</a:t>
            </a:r>
            <a:endParaRPr lang="pt-BR" dirty="0"/>
          </a:p>
          <a:p>
            <a:pPr marL="0" indent="0">
              <a:buNone/>
            </a:pPr>
            <a:endParaRPr lang="en-US" dirty="0"/>
          </a:p>
        </p:txBody>
      </p:sp>
    </p:spTree>
    <p:extLst>
      <p:ext uri="{BB962C8B-B14F-4D97-AF65-F5344CB8AC3E}">
        <p14:creationId xmlns:p14="http://schemas.microsoft.com/office/powerpoint/2010/main" val="297035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71475" y="744396"/>
            <a:ext cx="6307716" cy="3573334"/>
          </a:xfrm>
        </p:spPr>
        <p:txBody>
          <a:bodyPr>
            <a:noAutofit/>
          </a:bodyPr>
          <a:lstStyle/>
          <a:p>
            <a:pPr algn="just">
              <a:lnSpc>
                <a:spcPct val="120000"/>
              </a:lnSpc>
              <a:buClr>
                <a:schemeClr val="tx2"/>
              </a:buClr>
            </a:pPr>
            <a:r>
              <a:rPr lang="en-US" sz="2000" dirty="0">
                <a:solidFill>
                  <a:schemeClr val="tx1">
                    <a:lumMod val="75000"/>
                    <a:lumOff val="25000"/>
                  </a:schemeClr>
                </a:solidFill>
                <a:cs typeface="Times New Roman" panose="02020603050405020304" pitchFamily="18" charset="0"/>
              </a:rPr>
              <a:t>Math teachers from treatment schools had to log into a platform each week to fill in with that week’s featured dimension of students’ behavior (attendance, tardiness or assignment completion), over the course of 18 weeks</a:t>
            </a:r>
          </a:p>
          <a:p>
            <a:pPr lvl="1" algn="just">
              <a:lnSpc>
                <a:spcPct val="120000"/>
              </a:lnSpc>
              <a:buClr>
                <a:schemeClr val="tx2"/>
              </a:buClr>
            </a:pPr>
            <a:endParaRPr lang="en-US" sz="500" dirty="0">
              <a:solidFill>
                <a:schemeClr val="tx1">
                  <a:lumMod val="75000"/>
                  <a:lumOff val="25000"/>
                </a:schemeClr>
              </a:solidFill>
              <a:cs typeface="Times New Roman" panose="02020603050405020304" pitchFamily="18" charset="0"/>
            </a:endParaRPr>
          </a:p>
          <a:p>
            <a:pPr algn="just">
              <a:lnSpc>
                <a:spcPct val="120000"/>
              </a:lnSpc>
              <a:buClr>
                <a:schemeClr val="tx2"/>
              </a:buClr>
            </a:pPr>
            <a:r>
              <a:rPr lang="en-US" sz="2000" dirty="0">
                <a:solidFill>
                  <a:schemeClr val="tx1">
                    <a:lumMod val="75000"/>
                    <a:lumOff val="25000"/>
                  </a:schemeClr>
                </a:solidFill>
                <a:cs typeface="Times New Roman" panose="02020603050405020304" pitchFamily="18" charset="0"/>
              </a:rPr>
              <a:t>Teachers from pure control schools </a:t>
            </a:r>
            <a:r>
              <a:rPr lang="en-US" sz="2000" b="1" dirty="0">
                <a:solidFill>
                  <a:schemeClr val="tx1">
                    <a:lumMod val="75000"/>
                    <a:lumOff val="25000"/>
                  </a:schemeClr>
                </a:solidFill>
                <a:cs typeface="Times New Roman" panose="02020603050405020304" pitchFamily="18" charset="0"/>
              </a:rPr>
              <a:t>do not </a:t>
            </a:r>
            <a:r>
              <a:rPr lang="en-US" sz="2000" dirty="0">
                <a:solidFill>
                  <a:schemeClr val="tx1">
                    <a:lumMod val="75000"/>
                    <a:lumOff val="25000"/>
                  </a:schemeClr>
                </a:solidFill>
                <a:cs typeface="Times New Roman" panose="02020603050405020304" pitchFamily="18" charset="0"/>
              </a:rPr>
              <a:t>log into the platform</a:t>
            </a:r>
          </a:p>
          <a:p>
            <a:pPr lvl="1" algn="just">
              <a:lnSpc>
                <a:spcPct val="120000"/>
              </a:lnSpc>
              <a:buClr>
                <a:schemeClr val="tx2"/>
              </a:buClr>
            </a:pPr>
            <a:endParaRPr lang="en-US" sz="500" dirty="0">
              <a:solidFill>
                <a:schemeClr val="tx1">
                  <a:lumMod val="75000"/>
                  <a:lumOff val="25000"/>
                </a:schemeClr>
              </a:solidFill>
              <a:cs typeface="Times New Roman" panose="02020603050405020304" pitchFamily="18" charset="0"/>
            </a:endParaRPr>
          </a:p>
          <a:p>
            <a:pPr algn="just">
              <a:lnSpc>
                <a:spcPct val="120000"/>
              </a:lnSpc>
              <a:buClr>
                <a:schemeClr val="tx2"/>
              </a:buClr>
            </a:pPr>
            <a:r>
              <a:rPr lang="en-US" sz="2000" dirty="0">
                <a:solidFill>
                  <a:schemeClr val="tx1">
                    <a:lumMod val="75000"/>
                    <a:lumOff val="25000"/>
                  </a:schemeClr>
                </a:solidFill>
                <a:cs typeface="Times New Roman" panose="02020603050405020304" pitchFamily="18" charset="0"/>
              </a:rPr>
              <a:t>Teachers are required to fill in information </a:t>
            </a:r>
            <a:r>
              <a:rPr lang="en-US" sz="2000" b="1" dirty="0">
                <a:solidFill>
                  <a:schemeClr val="tx1">
                    <a:lumMod val="75000"/>
                    <a:lumOff val="25000"/>
                  </a:schemeClr>
                </a:solidFill>
                <a:cs typeface="Times New Roman" panose="02020603050405020304" pitchFamily="18" charset="0"/>
              </a:rPr>
              <a:t>for all students</a:t>
            </a:r>
            <a:r>
              <a:rPr lang="en-US" sz="2000" dirty="0">
                <a:solidFill>
                  <a:schemeClr val="tx1">
                    <a:lumMod val="75000"/>
                    <a:lumOff val="25000"/>
                  </a:schemeClr>
                </a:solidFill>
                <a:cs typeface="Times New Roman" panose="02020603050405020304" pitchFamily="18" charset="0"/>
              </a:rPr>
              <a:t>, and are oriented to evaluate their behavior on each dimension considering the past three weeks. </a:t>
            </a:r>
          </a:p>
          <a:p>
            <a:pPr marL="457200" lvl="1" indent="0" algn="just">
              <a:lnSpc>
                <a:spcPct val="120000"/>
              </a:lnSpc>
              <a:buClr>
                <a:schemeClr val="tx2"/>
              </a:buClr>
              <a:buNone/>
            </a:pPr>
            <a:endParaRPr lang="en-US" sz="16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buClr>
                <a:schemeClr val="tx2"/>
              </a:buClr>
              <a:buNone/>
            </a:pPr>
            <a:endParaRPr lang="en-US" sz="16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buClr>
                <a:schemeClr val="tx2"/>
              </a:buClr>
              <a:buNone/>
            </a:pPr>
            <a:endParaRPr lang="en-US" sz="16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0" indent="0">
              <a:buClr>
                <a:schemeClr val="tx2"/>
              </a:buClr>
              <a:buNone/>
            </a:pPr>
            <a:endParaRPr lang="en-US" sz="16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8" name="Slide Number Placeholder 7"/>
          <p:cNvSpPr>
            <a:spLocks noGrp="1"/>
          </p:cNvSpPr>
          <p:nvPr>
            <p:ph type="sldNum" sz="quarter" idx="12"/>
          </p:nvPr>
        </p:nvSpPr>
        <p:spPr/>
        <p:txBody>
          <a:bodyPr/>
          <a:lstStyle/>
          <a:p>
            <a:fld id="{790E6D02-E928-784E-964D-47241690DB0B}" type="slidenum">
              <a:rPr lang="en-US" smtClean="0"/>
              <a:t>20</a:t>
            </a:fld>
            <a:endParaRPr lang="en-US" dirty="0"/>
          </a:p>
        </p:txBody>
      </p:sp>
      <p:pic>
        <p:nvPicPr>
          <p:cNvPr id="4" name="Picture 3"/>
          <p:cNvPicPr>
            <a:picLocks noChangeAspect="1"/>
          </p:cNvPicPr>
          <p:nvPr/>
        </p:nvPicPr>
        <p:blipFill>
          <a:blip r:embed="rId3"/>
          <a:stretch>
            <a:fillRect/>
          </a:stretch>
        </p:blipFill>
        <p:spPr>
          <a:xfrm>
            <a:off x="2337467" y="4607929"/>
            <a:ext cx="7297716" cy="2113546"/>
          </a:xfrm>
          <a:prstGeom prst="rect">
            <a:avLst/>
          </a:prstGeom>
        </p:spPr>
      </p:pic>
      <p:pic>
        <p:nvPicPr>
          <p:cNvPr id="6" name="Picture 5"/>
          <p:cNvPicPr>
            <a:picLocks noChangeAspect="1"/>
          </p:cNvPicPr>
          <p:nvPr/>
        </p:nvPicPr>
        <p:blipFill>
          <a:blip r:embed="rId4"/>
          <a:stretch>
            <a:fillRect/>
          </a:stretch>
        </p:blipFill>
        <p:spPr>
          <a:xfrm>
            <a:off x="8045930" y="819830"/>
            <a:ext cx="2582866" cy="3590468"/>
          </a:xfrm>
          <a:prstGeom prst="rect">
            <a:avLst/>
          </a:prstGeom>
        </p:spPr>
      </p:pic>
      <p:sp>
        <p:nvSpPr>
          <p:cNvPr id="9" name="Title 1">
            <a:extLst>
              <a:ext uri="{FF2B5EF4-FFF2-40B4-BE49-F238E27FC236}">
                <a16:creationId xmlns:a16="http://schemas.microsoft.com/office/drawing/2014/main" id="{88DC6193-E077-4A63-A1AC-E212D7B513AE}"/>
              </a:ext>
            </a:extLst>
          </p:cNvPr>
          <p:cNvSpPr>
            <a:spLocks noGrp="1"/>
          </p:cNvSpPr>
          <p:nvPr>
            <p:ph type="title"/>
          </p:nvPr>
        </p:nvSpPr>
        <p:spPr>
          <a:xfrm>
            <a:off x="650563" y="13870"/>
            <a:ext cx="8686800" cy="880653"/>
          </a:xfrm>
        </p:spPr>
        <p:txBody>
          <a:bodyPr>
            <a:normAutofit/>
          </a:bodyPr>
          <a:lstStyle/>
          <a:p>
            <a:r>
              <a:rPr lang="en-US" b="1" dirty="0">
                <a:solidFill>
                  <a:srgbClr val="002060"/>
                </a:solidFill>
              </a:rPr>
              <a:t>The intervention</a:t>
            </a:r>
          </a:p>
        </p:txBody>
      </p:sp>
    </p:spTree>
    <p:extLst>
      <p:ext uri="{BB962C8B-B14F-4D97-AF65-F5344CB8AC3E}">
        <p14:creationId xmlns:p14="http://schemas.microsoft.com/office/powerpoint/2010/main" val="3176668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22 at 1.06.16 PM.png"/>
          <p:cNvPicPr>
            <a:picLocks noChangeAspect="1"/>
          </p:cNvPicPr>
          <p:nvPr/>
        </p:nvPicPr>
        <p:blipFill rotWithShape="1">
          <a:blip r:embed="rId2">
            <a:extLst>
              <a:ext uri="{28A0092B-C50C-407E-A947-70E740481C1C}">
                <a14:useLocalDpi xmlns:a14="http://schemas.microsoft.com/office/drawing/2010/main" val="0"/>
              </a:ext>
            </a:extLst>
          </a:blip>
          <a:srcRect t="7284"/>
          <a:stretch/>
        </p:blipFill>
        <p:spPr>
          <a:xfrm>
            <a:off x="1524000" y="809625"/>
            <a:ext cx="9144000" cy="5714594"/>
          </a:xfrm>
          <a:prstGeom prst="rect">
            <a:avLst/>
          </a:prstGeom>
        </p:spPr>
      </p:pic>
      <p:sp>
        <p:nvSpPr>
          <p:cNvPr id="4" name="Slide Number Placeholder 3"/>
          <p:cNvSpPr>
            <a:spLocks noGrp="1"/>
          </p:cNvSpPr>
          <p:nvPr>
            <p:ph type="sldNum" sz="quarter" idx="12"/>
          </p:nvPr>
        </p:nvSpPr>
        <p:spPr/>
        <p:txBody>
          <a:bodyPr/>
          <a:lstStyle/>
          <a:p>
            <a:fld id="{790E6D02-E928-784E-964D-47241690DB0B}" type="slidenum">
              <a:rPr lang="en-US" smtClean="0"/>
              <a:t>21</a:t>
            </a:fld>
            <a:endParaRPr lang="en-US" dirty="0"/>
          </a:p>
        </p:txBody>
      </p:sp>
      <p:sp>
        <p:nvSpPr>
          <p:cNvPr id="8" name="Title 1">
            <a:extLst>
              <a:ext uri="{FF2B5EF4-FFF2-40B4-BE49-F238E27FC236}">
                <a16:creationId xmlns:a16="http://schemas.microsoft.com/office/drawing/2014/main" id="{D90C0ED2-340F-4B76-A48C-B1B6DB215842}"/>
              </a:ext>
            </a:extLst>
          </p:cNvPr>
          <p:cNvSpPr>
            <a:spLocks noGrp="1"/>
          </p:cNvSpPr>
          <p:nvPr>
            <p:ph type="title"/>
          </p:nvPr>
        </p:nvSpPr>
        <p:spPr>
          <a:xfrm>
            <a:off x="650563" y="13870"/>
            <a:ext cx="8686800" cy="880653"/>
          </a:xfrm>
        </p:spPr>
        <p:txBody>
          <a:bodyPr>
            <a:normAutofit/>
          </a:bodyPr>
          <a:lstStyle/>
          <a:p>
            <a:r>
              <a:rPr lang="en-US" b="1" dirty="0">
                <a:solidFill>
                  <a:srgbClr val="002060"/>
                </a:solidFill>
              </a:rPr>
              <a:t>The intervention</a:t>
            </a:r>
          </a:p>
        </p:txBody>
      </p:sp>
    </p:spTree>
    <p:extLst>
      <p:ext uri="{BB962C8B-B14F-4D97-AF65-F5344CB8AC3E}">
        <p14:creationId xmlns:p14="http://schemas.microsoft.com/office/powerpoint/2010/main" val="2272432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90E6D02-E928-784E-964D-47241690DB0B}" type="slidenum">
              <a:rPr lang="en-US" smtClean="0"/>
              <a:t>22</a:t>
            </a:fld>
            <a:endParaRPr lang="en-US" dirty="0"/>
          </a:p>
        </p:txBody>
      </p:sp>
      <p:pic>
        <p:nvPicPr>
          <p:cNvPr id="7" name="Picture 6" descr="Screen Shot 2017-02-22 at 1.06.16 PM.png"/>
          <p:cNvPicPr>
            <a:picLocks noChangeAspect="1"/>
          </p:cNvPicPr>
          <p:nvPr/>
        </p:nvPicPr>
        <p:blipFill rotWithShape="1">
          <a:blip r:embed="rId3">
            <a:extLst>
              <a:ext uri="{28A0092B-C50C-407E-A947-70E740481C1C}">
                <a14:useLocalDpi xmlns:a14="http://schemas.microsoft.com/office/drawing/2010/main" val="0"/>
              </a:ext>
            </a:extLst>
          </a:blip>
          <a:srcRect l="39333" t="23462" r="34430" b="72438"/>
          <a:stretch/>
        </p:blipFill>
        <p:spPr>
          <a:xfrm>
            <a:off x="5013206" y="1995002"/>
            <a:ext cx="2399177" cy="252763"/>
          </a:xfrm>
          <a:prstGeom prst="rect">
            <a:avLst/>
          </a:prstGeom>
        </p:spPr>
      </p:pic>
      <p:sp>
        <p:nvSpPr>
          <p:cNvPr id="2" name="TextBox 1"/>
          <p:cNvSpPr txBox="1"/>
          <p:nvPr/>
        </p:nvSpPr>
        <p:spPr>
          <a:xfrm>
            <a:off x="5051166" y="2062015"/>
            <a:ext cx="1236221" cy="138499"/>
          </a:xfrm>
          <a:prstGeom prst="rect">
            <a:avLst/>
          </a:prstGeom>
          <a:solidFill>
            <a:srgbClr val="F8F8F8"/>
          </a:solidFill>
        </p:spPr>
        <p:txBody>
          <a:bodyPr wrap="square" lIns="0" tIns="0" rIns="0" bIns="0" rtlCol="0">
            <a:spAutoFit/>
          </a:bodyPr>
          <a:lstStyle/>
          <a:p>
            <a:pPr algn="r"/>
            <a:r>
              <a:rPr lang="en-US" sz="900" dirty="0">
                <a:solidFill>
                  <a:srgbClr val="626262"/>
                </a:solidFill>
                <a:latin typeface="Arial" panose="020B0604020202020204" pitchFamily="34" charset="0"/>
                <a:cs typeface="Arial" panose="020B0604020202020204" pitchFamily="34" charset="0"/>
              </a:rPr>
              <a:t>GUILHERME LICHAND</a:t>
            </a:r>
            <a:endParaRPr lang="en-US" sz="1400" dirty="0">
              <a:solidFill>
                <a:srgbClr val="626262"/>
              </a:solidFill>
              <a:latin typeface="Arial" panose="020B0604020202020204" pitchFamily="34" charset="0"/>
              <a:cs typeface="Arial" panose="020B0604020202020204" pitchFamily="34" charset="0"/>
            </a:endParaRPr>
          </a:p>
        </p:txBody>
      </p:sp>
      <p:pic>
        <p:nvPicPr>
          <p:cNvPr id="13" name="Picture 12" descr="Screen Shot 2017-02-22 at 1.06.16 PM.png"/>
          <p:cNvPicPr>
            <a:picLocks noChangeAspect="1"/>
          </p:cNvPicPr>
          <p:nvPr/>
        </p:nvPicPr>
        <p:blipFill rotWithShape="1">
          <a:blip r:embed="rId3">
            <a:extLst>
              <a:ext uri="{28A0092B-C50C-407E-A947-70E740481C1C}">
                <a14:useLocalDpi xmlns:a14="http://schemas.microsoft.com/office/drawing/2010/main" val="0"/>
              </a:ext>
            </a:extLst>
          </a:blip>
          <a:srcRect l="39333" t="23462" r="34430" b="72438"/>
          <a:stretch/>
        </p:blipFill>
        <p:spPr>
          <a:xfrm>
            <a:off x="5013206" y="1741863"/>
            <a:ext cx="2399177" cy="252763"/>
          </a:xfrm>
          <a:prstGeom prst="rect">
            <a:avLst/>
          </a:prstGeom>
        </p:spPr>
      </p:pic>
      <p:sp>
        <p:nvSpPr>
          <p:cNvPr id="14" name="TextBox 13"/>
          <p:cNvSpPr txBox="1"/>
          <p:nvPr/>
        </p:nvSpPr>
        <p:spPr>
          <a:xfrm>
            <a:off x="5061798" y="1821081"/>
            <a:ext cx="733286" cy="138499"/>
          </a:xfrm>
          <a:prstGeom prst="rect">
            <a:avLst/>
          </a:prstGeom>
          <a:solidFill>
            <a:srgbClr val="F8F8F8"/>
          </a:solidFill>
        </p:spPr>
        <p:txBody>
          <a:bodyPr wrap="square" lIns="0" tIns="0" rIns="0" bIns="0" rtlCol="0">
            <a:spAutoFit/>
          </a:bodyPr>
          <a:lstStyle/>
          <a:p>
            <a:pPr algn="r"/>
            <a:r>
              <a:rPr lang="en-US" sz="900" dirty="0">
                <a:solidFill>
                  <a:srgbClr val="626262"/>
                </a:solidFill>
                <a:latin typeface="Arial" panose="020B0604020202020204" pitchFamily="34" charset="0"/>
                <a:cs typeface="Arial" panose="020B0604020202020204" pitchFamily="34" charset="0"/>
              </a:rPr>
              <a:t>NINA CUNHA</a:t>
            </a:r>
            <a:endParaRPr lang="en-US" sz="1400" dirty="0">
              <a:solidFill>
                <a:srgbClr val="626262"/>
              </a:solidFill>
              <a:latin typeface="Arial" panose="020B0604020202020204" pitchFamily="34" charset="0"/>
              <a:cs typeface="Arial" panose="020B0604020202020204" pitchFamily="34" charset="0"/>
            </a:endParaRPr>
          </a:p>
        </p:txBody>
      </p:sp>
      <p:pic>
        <p:nvPicPr>
          <p:cNvPr id="15" name="Picture 14" descr="Screen Shot 2017-02-22 at 1.06.16 PM.png"/>
          <p:cNvPicPr>
            <a:picLocks noChangeAspect="1"/>
          </p:cNvPicPr>
          <p:nvPr/>
        </p:nvPicPr>
        <p:blipFill rotWithShape="1">
          <a:blip r:embed="rId3">
            <a:extLst>
              <a:ext uri="{28A0092B-C50C-407E-A947-70E740481C1C}">
                <a14:useLocalDpi xmlns:a14="http://schemas.microsoft.com/office/drawing/2010/main" val="0"/>
              </a:ext>
            </a:extLst>
          </a:blip>
          <a:srcRect l="39333" t="23462" r="34430" b="72438"/>
          <a:stretch/>
        </p:blipFill>
        <p:spPr>
          <a:xfrm>
            <a:off x="5013206" y="2235936"/>
            <a:ext cx="2399177" cy="252763"/>
          </a:xfrm>
          <a:prstGeom prst="rect">
            <a:avLst/>
          </a:prstGeom>
        </p:spPr>
      </p:pic>
      <p:sp>
        <p:nvSpPr>
          <p:cNvPr id="16" name="TextBox 15"/>
          <p:cNvSpPr txBox="1"/>
          <p:nvPr/>
        </p:nvSpPr>
        <p:spPr>
          <a:xfrm>
            <a:off x="5051166" y="2325810"/>
            <a:ext cx="1214955" cy="138499"/>
          </a:xfrm>
          <a:prstGeom prst="rect">
            <a:avLst/>
          </a:prstGeom>
          <a:solidFill>
            <a:srgbClr val="F8F8F8"/>
          </a:solidFill>
        </p:spPr>
        <p:txBody>
          <a:bodyPr wrap="square" lIns="0" tIns="0" rIns="0" bIns="0" rtlCol="0">
            <a:spAutoFit/>
          </a:bodyPr>
          <a:lstStyle/>
          <a:p>
            <a:r>
              <a:rPr lang="en-US" sz="900" dirty="0">
                <a:solidFill>
                  <a:srgbClr val="626262"/>
                </a:solidFill>
                <a:latin typeface="Arial" panose="020B0604020202020204" pitchFamily="34" charset="0"/>
                <a:cs typeface="Arial" panose="020B0604020202020204" pitchFamily="34" charset="0"/>
              </a:rPr>
              <a:t>RICARDO MADEIRA</a:t>
            </a:r>
            <a:endParaRPr lang="en-US" sz="1400" dirty="0">
              <a:solidFill>
                <a:srgbClr val="626262"/>
              </a:solidFill>
              <a:latin typeface="Arial" panose="020B0604020202020204" pitchFamily="34" charset="0"/>
              <a:cs typeface="Arial" panose="020B0604020202020204" pitchFamily="34" charset="0"/>
            </a:endParaRPr>
          </a:p>
        </p:txBody>
      </p:sp>
      <p:pic>
        <p:nvPicPr>
          <p:cNvPr id="5" name="Imagem 4">
            <a:extLst>
              <a:ext uri="{FF2B5EF4-FFF2-40B4-BE49-F238E27FC236}">
                <a16:creationId xmlns:a16="http://schemas.microsoft.com/office/drawing/2014/main" id="{E28132B4-7C27-4382-90AC-2F81D1008B14}"/>
              </a:ext>
            </a:extLst>
          </p:cNvPr>
          <p:cNvPicPr>
            <a:picLocks noChangeAspect="1"/>
          </p:cNvPicPr>
          <p:nvPr/>
        </p:nvPicPr>
        <p:blipFill>
          <a:blip r:embed="rId4"/>
          <a:stretch>
            <a:fillRect/>
          </a:stretch>
        </p:blipFill>
        <p:spPr>
          <a:xfrm>
            <a:off x="2049114" y="2872042"/>
            <a:ext cx="8223751" cy="1991334"/>
          </a:xfrm>
          <a:prstGeom prst="rect">
            <a:avLst/>
          </a:prstGeom>
        </p:spPr>
      </p:pic>
      <p:sp>
        <p:nvSpPr>
          <p:cNvPr id="12" name="Title 1">
            <a:extLst>
              <a:ext uri="{FF2B5EF4-FFF2-40B4-BE49-F238E27FC236}">
                <a16:creationId xmlns:a16="http://schemas.microsoft.com/office/drawing/2014/main" id="{A0BA71D1-751A-42F1-A803-5925E983147A}"/>
              </a:ext>
            </a:extLst>
          </p:cNvPr>
          <p:cNvSpPr>
            <a:spLocks noGrp="1"/>
          </p:cNvSpPr>
          <p:nvPr>
            <p:ph type="title"/>
          </p:nvPr>
        </p:nvSpPr>
        <p:spPr>
          <a:xfrm>
            <a:off x="669806" y="187963"/>
            <a:ext cx="8686800" cy="880653"/>
          </a:xfrm>
        </p:spPr>
        <p:txBody>
          <a:bodyPr>
            <a:normAutofit/>
          </a:bodyPr>
          <a:lstStyle/>
          <a:p>
            <a:r>
              <a:rPr lang="en-US" b="1" dirty="0">
                <a:solidFill>
                  <a:srgbClr val="002060"/>
                </a:solidFill>
              </a:rPr>
              <a:t>The intervention</a:t>
            </a:r>
          </a:p>
        </p:txBody>
      </p:sp>
    </p:spTree>
    <p:extLst>
      <p:ext uri="{BB962C8B-B14F-4D97-AF65-F5344CB8AC3E}">
        <p14:creationId xmlns:p14="http://schemas.microsoft.com/office/powerpoint/2010/main" val="1435835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1525" y="1153570"/>
            <a:ext cx="10820400" cy="1927370"/>
          </a:xfrm>
        </p:spPr>
        <p:txBody>
          <a:bodyPr>
            <a:noAutofit/>
          </a:bodyPr>
          <a:lstStyle/>
          <a:p>
            <a:pPr lvl="1" algn="just">
              <a:lnSpc>
                <a:spcPct val="110000"/>
              </a:lnSpc>
              <a:spcBef>
                <a:spcPts val="0"/>
              </a:spcBef>
              <a:spcAft>
                <a:spcPts val="1200"/>
              </a:spcAft>
              <a:buClr>
                <a:schemeClr val="tx1"/>
              </a:buClr>
            </a:pPr>
            <a:r>
              <a:rPr lang="en-US" sz="2800" dirty="0">
                <a:cs typeface="Times New Roman" panose="02020603050405020304" pitchFamily="18" charset="0"/>
              </a:rPr>
              <a:t>Concerns:  </a:t>
            </a:r>
          </a:p>
          <a:p>
            <a:pPr lvl="2" algn="just">
              <a:lnSpc>
                <a:spcPct val="110000"/>
              </a:lnSpc>
              <a:spcBef>
                <a:spcPts val="0"/>
              </a:spcBef>
              <a:spcAft>
                <a:spcPts val="1200"/>
              </a:spcAft>
              <a:buClr>
                <a:schemeClr val="tx1"/>
              </a:buClr>
            </a:pPr>
            <a:r>
              <a:rPr lang="en-US" dirty="0">
                <a:cs typeface="Times New Roman" panose="02020603050405020304" pitchFamily="18" charset="0"/>
              </a:rPr>
              <a:t>Spillovers </a:t>
            </a:r>
          </a:p>
          <a:p>
            <a:pPr lvl="2" algn="just">
              <a:lnSpc>
                <a:spcPct val="110000"/>
              </a:lnSpc>
              <a:spcBef>
                <a:spcPts val="0"/>
              </a:spcBef>
              <a:spcAft>
                <a:spcPts val="1200"/>
              </a:spcAft>
              <a:buClr>
                <a:schemeClr val="tx1"/>
              </a:buClr>
            </a:pPr>
            <a:r>
              <a:rPr lang="en-US" dirty="0">
                <a:cs typeface="Times New Roman" panose="02020603050405020304" pitchFamily="18" charset="0"/>
              </a:rPr>
              <a:t>Teacher effects</a:t>
            </a:r>
          </a:p>
          <a:p>
            <a:pPr lvl="2" algn="just">
              <a:lnSpc>
                <a:spcPct val="110000"/>
              </a:lnSpc>
              <a:spcBef>
                <a:spcPts val="0"/>
              </a:spcBef>
              <a:spcAft>
                <a:spcPts val="1200"/>
              </a:spcAft>
              <a:buClr>
                <a:schemeClr val="tx1"/>
              </a:buClr>
            </a:pPr>
            <a:r>
              <a:rPr lang="en-US" dirty="0">
                <a:cs typeface="Times New Roman" panose="02020603050405020304" pitchFamily="18" charset="0"/>
              </a:rPr>
              <a:t>Type of information (nudge / absolute / relative)</a:t>
            </a:r>
          </a:p>
          <a:p>
            <a:pPr lvl="1" algn="just">
              <a:lnSpc>
                <a:spcPct val="110000"/>
              </a:lnSpc>
              <a:spcBef>
                <a:spcPts val="0"/>
              </a:spcBef>
              <a:spcAft>
                <a:spcPts val="1200"/>
              </a:spcAft>
              <a:buClr>
                <a:schemeClr val="tx1"/>
              </a:buClr>
            </a:pPr>
            <a:r>
              <a:rPr lang="en-US" dirty="0">
                <a:cs typeface="Times New Roman" panose="02020603050405020304" pitchFamily="18" charset="0"/>
              </a:rPr>
              <a:t>Randomization in two steps:</a:t>
            </a:r>
          </a:p>
          <a:p>
            <a:pPr lvl="1" algn="just">
              <a:lnSpc>
                <a:spcPct val="110000"/>
              </a:lnSpc>
              <a:spcBef>
                <a:spcPts val="0"/>
              </a:spcBef>
              <a:spcAft>
                <a:spcPts val="1200"/>
              </a:spcAft>
              <a:buClr>
                <a:schemeClr val="tx1"/>
              </a:buClr>
            </a:pPr>
            <a:r>
              <a:rPr lang="en-US" dirty="0">
                <a:cs typeface="Times New Roman" panose="02020603050405020304" pitchFamily="18" charset="0"/>
              </a:rPr>
              <a:t>Schools were randomly assigned to 4 different subsamples (A-D), varying saturation</a:t>
            </a:r>
          </a:p>
          <a:p>
            <a:pPr marL="1200150" lvl="2" indent="-342900" algn="just">
              <a:lnSpc>
                <a:spcPct val="110000"/>
              </a:lnSpc>
              <a:spcBef>
                <a:spcPts val="0"/>
              </a:spcBef>
              <a:spcAft>
                <a:spcPts val="1200"/>
              </a:spcAft>
              <a:buClr>
                <a:schemeClr val="tx1"/>
              </a:buClr>
            </a:pPr>
            <a:r>
              <a:rPr lang="en-US" dirty="0">
                <a:cs typeface="Times New Roman" panose="02020603050405020304" pitchFamily="18" charset="0"/>
              </a:rPr>
              <a:t>Stratifying assignment by the % of parents enrolled in the program, school math score and school absenteeism</a:t>
            </a:r>
          </a:p>
          <a:p>
            <a:pPr lvl="1" algn="just">
              <a:lnSpc>
                <a:spcPct val="110000"/>
              </a:lnSpc>
              <a:spcBef>
                <a:spcPts val="0"/>
              </a:spcBef>
              <a:spcAft>
                <a:spcPts val="1200"/>
              </a:spcAft>
              <a:buClr>
                <a:schemeClr val="tx1"/>
              </a:buClr>
            </a:pPr>
            <a:r>
              <a:rPr lang="en-US" dirty="0">
                <a:cs typeface="Times New Roman" panose="02020603050405020304" pitchFamily="18" charset="0"/>
              </a:rPr>
              <a:t>Students were randomized within class to each treatment arm (stratified by math score)</a:t>
            </a:r>
          </a:p>
          <a:p>
            <a:pPr marL="457200" lvl="1" indent="0" algn="just">
              <a:lnSpc>
                <a:spcPct val="110000"/>
              </a:lnSpc>
              <a:spcBef>
                <a:spcPts val="0"/>
              </a:spcBef>
              <a:spcAft>
                <a:spcPts val="1200"/>
              </a:spcAft>
              <a:buClr>
                <a:schemeClr val="tx2"/>
              </a:buClr>
              <a:buNone/>
            </a:pPr>
            <a:endParaRPr lang="en-US" sz="2000" dirty="0">
              <a:solidFill>
                <a:srgbClr val="404040"/>
              </a:solidFill>
              <a:latin typeface="Times New Roman" panose="02020603050405020304" pitchFamily="18" charset="0"/>
              <a:cs typeface="Times New Roman" panose="02020603050405020304" pitchFamily="18" charset="0"/>
            </a:endParaRPr>
          </a:p>
          <a:p>
            <a:pPr marL="457200" lvl="1" indent="0" algn="just">
              <a:lnSpc>
                <a:spcPct val="120000"/>
              </a:lnSpc>
              <a:spcBef>
                <a:spcPts val="0"/>
              </a:spcBef>
              <a:spcAft>
                <a:spcPts val="1200"/>
              </a:spcAft>
              <a:buClr>
                <a:schemeClr val="tx2"/>
              </a:buClr>
              <a:buNone/>
            </a:pPr>
            <a:endParaRPr lang="en-US" dirty="0">
              <a:solidFill>
                <a:srgbClr val="40404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90E6D02-E928-784E-964D-47241690DB0B}" type="slidenum">
              <a:rPr lang="en-US" smtClean="0"/>
              <a:t>23</a:t>
            </a:fld>
            <a:endParaRPr lang="en-US" dirty="0"/>
          </a:p>
        </p:txBody>
      </p:sp>
      <p:sp>
        <p:nvSpPr>
          <p:cNvPr id="6" name="Content Placeholder 2"/>
          <p:cNvSpPr txBox="1">
            <a:spLocks/>
          </p:cNvSpPr>
          <p:nvPr/>
        </p:nvSpPr>
        <p:spPr>
          <a:xfrm>
            <a:off x="1750431" y="943500"/>
            <a:ext cx="8753961" cy="43240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0100" lvl="1" indent="-342900" algn="just">
              <a:lnSpc>
                <a:spcPct val="110000"/>
              </a:lnSpc>
              <a:spcBef>
                <a:spcPts val="0"/>
              </a:spcBef>
              <a:spcAft>
                <a:spcPts val="1200"/>
              </a:spcAft>
              <a:buClr>
                <a:schemeClr val="tx2"/>
              </a:buClr>
              <a:buFont typeface="+mj-lt"/>
              <a:buAutoNum type="arabicParenR" startAt="2"/>
            </a:pPr>
            <a:endParaRPr lang="en-US" sz="1600" dirty="0">
              <a:solidFill>
                <a:srgbClr val="404040"/>
              </a:solidFill>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E4ADAABB-54E2-4AC5-A553-52BCED23E00F}"/>
              </a:ext>
            </a:extLst>
          </p:cNvPr>
          <p:cNvSpPr>
            <a:spLocks noGrp="1"/>
          </p:cNvSpPr>
          <p:nvPr>
            <p:ph type="title"/>
          </p:nvPr>
        </p:nvSpPr>
        <p:spPr>
          <a:xfrm>
            <a:off x="669806" y="187963"/>
            <a:ext cx="8686800" cy="880653"/>
          </a:xfrm>
        </p:spPr>
        <p:txBody>
          <a:bodyPr>
            <a:normAutofit/>
          </a:bodyPr>
          <a:lstStyle/>
          <a:p>
            <a:r>
              <a:rPr lang="en-US" b="1" dirty="0">
                <a:solidFill>
                  <a:srgbClr val="002060"/>
                </a:solidFill>
              </a:rPr>
              <a:t>The research design</a:t>
            </a:r>
          </a:p>
        </p:txBody>
      </p:sp>
    </p:spTree>
    <p:extLst>
      <p:ext uri="{BB962C8B-B14F-4D97-AF65-F5344CB8AC3E}">
        <p14:creationId xmlns:p14="http://schemas.microsoft.com/office/powerpoint/2010/main" val="2561756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0E6D02-E928-784E-964D-47241690DB0B}" type="slidenum">
              <a:rPr lang="en-US" smtClean="0"/>
              <a:t>24</a:t>
            </a:fld>
            <a:endParaRPr lang="en-US" dirty="0"/>
          </a:p>
        </p:txBody>
      </p:sp>
      <p:sp>
        <p:nvSpPr>
          <p:cNvPr id="11" name="Content Placeholder 2">
            <a:extLst>
              <a:ext uri="{FF2B5EF4-FFF2-40B4-BE49-F238E27FC236}">
                <a16:creationId xmlns:a16="http://schemas.microsoft.com/office/drawing/2014/main" id="{913571E7-3921-4F8E-9512-2036C4A1F931}"/>
              </a:ext>
            </a:extLst>
          </p:cNvPr>
          <p:cNvSpPr txBox="1">
            <a:spLocks/>
          </p:cNvSpPr>
          <p:nvPr/>
        </p:nvSpPr>
        <p:spPr>
          <a:xfrm>
            <a:off x="653087" y="4621331"/>
            <a:ext cx="9389964" cy="14093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2">
              <a:lnSpc>
                <a:spcPct val="110000"/>
              </a:lnSpc>
              <a:spcBef>
                <a:spcPts val="0"/>
              </a:spcBef>
              <a:spcAft>
                <a:spcPts val="1200"/>
              </a:spcAft>
              <a:buFont typeface="Arial" panose="020B0604020202020204" pitchFamily="34" charset="0"/>
              <a:buChar char="•"/>
            </a:pPr>
            <a:r>
              <a:rPr lang="en-US" sz="1400" b="1" dirty="0">
                <a:solidFill>
                  <a:srgbClr val="404040"/>
                </a:solidFill>
                <a:cs typeface="Times New Roman" panose="02020603050405020304" pitchFamily="18" charset="0"/>
              </a:rPr>
              <a:t>Subsample A </a:t>
            </a:r>
            <a:r>
              <a:rPr lang="en-US" sz="1400" dirty="0">
                <a:solidFill>
                  <a:srgbClr val="404040"/>
                </a:solidFill>
                <a:cs typeface="Times New Roman" panose="02020603050405020304" pitchFamily="18" charset="0"/>
              </a:rPr>
              <a:t>allows separating the effects of information and salience </a:t>
            </a:r>
          </a:p>
          <a:p>
            <a:pPr lvl="2">
              <a:lnSpc>
                <a:spcPct val="110000"/>
              </a:lnSpc>
              <a:spcBef>
                <a:spcPts val="0"/>
              </a:spcBef>
              <a:spcAft>
                <a:spcPts val="1200"/>
              </a:spcAft>
              <a:buFont typeface="Arial" panose="020B0604020202020204" pitchFamily="34" charset="0"/>
              <a:buChar char="•"/>
            </a:pPr>
            <a:r>
              <a:rPr lang="en-US" sz="1400" b="1" dirty="0">
                <a:solidFill>
                  <a:srgbClr val="404040"/>
                </a:solidFill>
                <a:cs typeface="Times New Roman" panose="02020603050405020304" pitchFamily="18" charset="0"/>
              </a:rPr>
              <a:t>Subsample B </a:t>
            </a:r>
            <a:r>
              <a:rPr lang="en-US" sz="1400" dirty="0">
                <a:solidFill>
                  <a:srgbClr val="404040"/>
                </a:solidFill>
                <a:cs typeface="Times New Roman" panose="02020603050405020304" pitchFamily="18" charset="0"/>
              </a:rPr>
              <a:t>provides a counterfactual for estimating spillovers</a:t>
            </a:r>
          </a:p>
          <a:p>
            <a:pPr lvl="2">
              <a:lnSpc>
                <a:spcPct val="110000"/>
              </a:lnSpc>
              <a:spcBef>
                <a:spcPts val="0"/>
              </a:spcBef>
              <a:spcAft>
                <a:spcPts val="1200"/>
              </a:spcAft>
              <a:buFont typeface="Arial" panose="020B0604020202020204" pitchFamily="34" charset="0"/>
              <a:buChar char="•"/>
            </a:pPr>
            <a:r>
              <a:rPr lang="en-US" sz="1400" b="1" dirty="0">
                <a:solidFill>
                  <a:srgbClr val="404040"/>
                </a:solidFill>
                <a:cs typeface="Times New Roman" panose="02020603050405020304" pitchFamily="18" charset="0"/>
              </a:rPr>
              <a:t>Subsample C </a:t>
            </a:r>
            <a:r>
              <a:rPr lang="en-US" sz="1400" dirty="0">
                <a:solidFill>
                  <a:srgbClr val="404040"/>
                </a:solidFill>
                <a:cs typeface="Times New Roman" panose="02020603050405020304" pitchFamily="18" charset="0"/>
              </a:rPr>
              <a:t>provides a more demanding counterfactual for salience: relative information</a:t>
            </a:r>
          </a:p>
          <a:p>
            <a:pPr lvl="2">
              <a:lnSpc>
                <a:spcPct val="110000"/>
              </a:lnSpc>
              <a:spcBef>
                <a:spcPts val="0"/>
              </a:spcBef>
              <a:spcAft>
                <a:spcPts val="1200"/>
              </a:spcAft>
              <a:buFont typeface="Arial" panose="020B0604020202020204" pitchFamily="34" charset="0"/>
              <a:buChar char="•"/>
            </a:pPr>
            <a:r>
              <a:rPr lang="en-US" sz="1400" b="1" dirty="0">
                <a:solidFill>
                  <a:srgbClr val="404040"/>
                </a:solidFill>
                <a:cs typeface="Times New Roman" panose="02020603050405020304" pitchFamily="18" charset="0"/>
              </a:rPr>
              <a:t>Subsample D </a:t>
            </a:r>
            <a:r>
              <a:rPr lang="en-US" sz="1400" dirty="0">
                <a:solidFill>
                  <a:srgbClr val="404040"/>
                </a:solidFill>
                <a:cs typeface="Times New Roman" panose="02020603050405020304" pitchFamily="18" charset="0"/>
              </a:rPr>
              <a:t>allows estimating the effect of salience without interactions with information</a:t>
            </a:r>
          </a:p>
          <a:p>
            <a:pPr lvl="2">
              <a:lnSpc>
                <a:spcPct val="110000"/>
              </a:lnSpc>
              <a:spcBef>
                <a:spcPts val="0"/>
              </a:spcBef>
              <a:spcAft>
                <a:spcPts val="1200"/>
              </a:spcAft>
              <a:buFont typeface="Arial" panose="020B0604020202020204" pitchFamily="34" charset="0"/>
              <a:buChar char="•"/>
            </a:pPr>
            <a:r>
              <a:rPr lang="en-US" sz="1400" b="1" dirty="0">
                <a:solidFill>
                  <a:srgbClr val="404040"/>
                </a:solidFill>
                <a:cs typeface="Times New Roman" panose="02020603050405020304" pitchFamily="18" charset="0"/>
              </a:rPr>
              <a:t>Subsample E </a:t>
            </a:r>
            <a:r>
              <a:rPr lang="en-US" sz="1400" dirty="0">
                <a:solidFill>
                  <a:srgbClr val="404040"/>
                </a:solidFill>
                <a:cs typeface="Times New Roman" panose="02020603050405020304" pitchFamily="18" charset="0"/>
              </a:rPr>
              <a:t>is a parallel intervention to test the optimal design of a SMS campaign and also allows isolating the effect of SMS from teacher behavior (not balanced with pure control)</a:t>
            </a:r>
          </a:p>
          <a:p>
            <a:pPr lvl="2">
              <a:lnSpc>
                <a:spcPct val="110000"/>
              </a:lnSpc>
              <a:spcBef>
                <a:spcPts val="0"/>
              </a:spcBef>
              <a:spcAft>
                <a:spcPts val="1200"/>
              </a:spcAft>
              <a:buClr>
                <a:schemeClr val="tx2"/>
              </a:buClr>
              <a:buFont typeface="Wingdings" charset="2"/>
              <a:buChar char="§"/>
            </a:pPr>
            <a:endParaRPr lang="en-US" sz="1300" dirty="0">
              <a:solidFill>
                <a:srgbClr val="404040"/>
              </a:solidFill>
              <a:latin typeface="Times New Roman" panose="02020603050405020304" pitchFamily="18" charset="0"/>
              <a:cs typeface="Times New Roman" panose="02020603050405020304" pitchFamily="18" charset="0"/>
            </a:endParaRPr>
          </a:p>
        </p:txBody>
      </p:sp>
      <p:pic>
        <p:nvPicPr>
          <p:cNvPr id="12" name="Imagem 11">
            <a:extLst>
              <a:ext uri="{FF2B5EF4-FFF2-40B4-BE49-F238E27FC236}">
                <a16:creationId xmlns:a16="http://schemas.microsoft.com/office/drawing/2014/main" id="{976113DE-42B1-4444-89B9-955161F7FED0}"/>
              </a:ext>
            </a:extLst>
          </p:cNvPr>
          <p:cNvPicPr>
            <a:picLocks noChangeAspect="1"/>
          </p:cNvPicPr>
          <p:nvPr/>
        </p:nvPicPr>
        <p:blipFill>
          <a:blip r:embed="rId3"/>
          <a:stretch>
            <a:fillRect/>
          </a:stretch>
        </p:blipFill>
        <p:spPr>
          <a:xfrm>
            <a:off x="1360389" y="782884"/>
            <a:ext cx="9144000" cy="3838447"/>
          </a:xfrm>
          <a:prstGeom prst="rect">
            <a:avLst/>
          </a:prstGeom>
        </p:spPr>
      </p:pic>
      <p:sp>
        <p:nvSpPr>
          <p:cNvPr id="9" name="Title 1">
            <a:extLst>
              <a:ext uri="{FF2B5EF4-FFF2-40B4-BE49-F238E27FC236}">
                <a16:creationId xmlns:a16="http://schemas.microsoft.com/office/drawing/2014/main" id="{C10E0A30-418C-484B-A2D1-E569A6573389}"/>
              </a:ext>
            </a:extLst>
          </p:cNvPr>
          <p:cNvSpPr>
            <a:spLocks noGrp="1"/>
          </p:cNvSpPr>
          <p:nvPr>
            <p:ph type="title"/>
          </p:nvPr>
        </p:nvSpPr>
        <p:spPr>
          <a:xfrm>
            <a:off x="374531" y="73025"/>
            <a:ext cx="8686800" cy="880653"/>
          </a:xfrm>
        </p:spPr>
        <p:txBody>
          <a:bodyPr>
            <a:normAutofit/>
          </a:bodyPr>
          <a:lstStyle/>
          <a:p>
            <a:r>
              <a:rPr lang="en-US" b="1" dirty="0">
                <a:solidFill>
                  <a:srgbClr val="002060"/>
                </a:solidFill>
              </a:rPr>
              <a:t>The research design</a:t>
            </a:r>
          </a:p>
        </p:txBody>
      </p:sp>
    </p:spTree>
    <p:extLst>
      <p:ext uri="{BB962C8B-B14F-4D97-AF65-F5344CB8AC3E}">
        <p14:creationId xmlns:p14="http://schemas.microsoft.com/office/powerpoint/2010/main" val="2800687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0E6D02-E928-784E-964D-47241690DB0B}" type="slidenum">
              <a:rPr lang="en-US" smtClean="0"/>
              <a:t>25</a:t>
            </a:fld>
            <a:endParaRPr lang="en-US" dirty="0"/>
          </a:p>
        </p:txBody>
      </p:sp>
      <p:pic>
        <p:nvPicPr>
          <p:cNvPr id="12" name="Imagem 11">
            <a:extLst>
              <a:ext uri="{FF2B5EF4-FFF2-40B4-BE49-F238E27FC236}">
                <a16:creationId xmlns:a16="http://schemas.microsoft.com/office/drawing/2014/main" id="{976113DE-42B1-4444-89B9-955161F7FED0}"/>
              </a:ext>
            </a:extLst>
          </p:cNvPr>
          <p:cNvPicPr>
            <a:picLocks noChangeAspect="1"/>
          </p:cNvPicPr>
          <p:nvPr/>
        </p:nvPicPr>
        <p:blipFill>
          <a:blip r:embed="rId3"/>
          <a:stretch>
            <a:fillRect/>
          </a:stretch>
        </p:blipFill>
        <p:spPr>
          <a:xfrm>
            <a:off x="1360389" y="782884"/>
            <a:ext cx="9144000" cy="3838447"/>
          </a:xfrm>
          <a:prstGeom prst="rect">
            <a:avLst/>
          </a:prstGeom>
        </p:spPr>
      </p:pic>
      <p:sp>
        <p:nvSpPr>
          <p:cNvPr id="9" name="Title 1">
            <a:extLst>
              <a:ext uri="{FF2B5EF4-FFF2-40B4-BE49-F238E27FC236}">
                <a16:creationId xmlns:a16="http://schemas.microsoft.com/office/drawing/2014/main" id="{C10E0A30-418C-484B-A2D1-E569A6573389}"/>
              </a:ext>
            </a:extLst>
          </p:cNvPr>
          <p:cNvSpPr>
            <a:spLocks noGrp="1"/>
          </p:cNvSpPr>
          <p:nvPr>
            <p:ph type="title"/>
          </p:nvPr>
        </p:nvSpPr>
        <p:spPr>
          <a:xfrm>
            <a:off x="374531" y="73025"/>
            <a:ext cx="8686800" cy="880653"/>
          </a:xfrm>
        </p:spPr>
        <p:txBody>
          <a:bodyPr>
            <a:normAutofit/>
          </a:bodyPr>
          <a:lstStyle/>
          <a:p>
            <a:r>
              <a:rPr lang="en-US" b="1" dirty="0">
                <a:solidFill>
                  <a:srgbClr val="002060"/>
                </a:solidFill>
              </a:rPr>
              <a:t>The research design</a:t>
            </a:r>
          </a:p>
        </p:txBody>
      </p:sp>
      <p:sp>
        <p:nvSpPr>
          <p:cNvPr id="6" name="Content Placeholder 2">
            <a:extLst>
              <a:ext uri="{FF2B5EF4-FFF2-40B4-BE49-F238E27FC236}">
                <a16:creationId xmlns:a16="http://schemas.microsoft.com/office/drawing/2014/main" id="{49651CF6-3F75-4901-8ED7-B4CDD9961191}"/>
              </a:ext>
            </a:extLst>
          </p:cNvPr>
          <p:cNvSpPr txBox="1">
            <a:spLocks/>
          </p:cNvSpPr>
          <p:nvPr/>
        </p:nvSpPr>
        <p:spPr>
          <a:xfrm>
            <a:off x="1360389" y="4808573"/>
            <a:ext cx="8552447" cy="136053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gn="just">
              <a:lnSpc>
                <a:spcPct val="120000"/>
              </a:lnSpc>
              <a:spcBef>
                <a:spcPts val="0"/>
              </a:spcBef>
              <a:spcAft>
                <a:spcPts val="1200"/>
              </a:spcAft>
              <a:buClr>
                <a:schemeClr val="tx1"/>
              </a:buClr>
              <a:buFont typeface="Arial" panose="020B0604020202020204" pitchFamily="34" charset="0"/>
              <a:buChar char="•"/>
            </a:pPr>
            <a:r>
              <a:rPr lang="en-US" sz="1600" dirty="0">
                <a:solidFill>
                  <a:srgbClr val="000000"/>
                </a:solidFill>
                <a:cs typeface="Times New Roman" panose="02020603050405020304" pitchFamily="18" charset="0"/>
              </a:rPr>
              <a:t>All schools can use the platform to inform parents about school events</a:t>
            </a:r>
          </a:p>
          <a:p>
            <a:pPr lvl="2" algn="just">
              <a:lnSpc>
                <a:spcPct val="120000"/>
              </a:lnSpc>
              <a:spcBef>
                <a:spcPts val="0"/>
              </a:spcBef>
              <a:spcAft>
                <a:spcPts val="1200"/>
              </a:spcAft>
              <a:buClr>
                <a:schemeClr val="tx1"/>
              </a:buClr>
              <a:buFont typeface="Arial" panose="020B0604020202020204" pitchFamily="34" charset="0"/>
              <a:buChar char="•"/>
            </a:pPr>
            <a:r>
              <a:rPr lang="en-US" sz="1400" dirty="0">
                <a:solidFill>
                  <a:srgbClr val="000000"/>
                </a:solidFill>
                <a:cs typeface="Times New Roman" panose="02020603050405020304" pitchFamily="18" charset="0"/>
              </a:rPr>
              <a:t>Allows surveying parents in the control group</a:t>
            </a:r>
          </a:p>
          <a:p>
            <a:pPr lvl="2" algn="just">
              <a:lnSpc>
                <a:spcPct val="120000"/>
              </a:lnSpc>
              <a:spcBef>
                <a:spcPts val="0"/>
              </a:spcBef>
              <a:spcAft>
                <a:spcPts val="1200"/>
              </a:spcAft>
              <a:buClr>
                <a:schemeClr val="tx1"/>
              </a:buClr>
              <a:buFont typeface="Arial" panose="020B0604020202020204" pitchFamily="34" charset="0"/>
              <a:buChar char="•"/>
            </a:pPr>
            <a:r>
              <a:rPr lang="en-US" sz="1400" dirty="0">
                <a:solidFill>
                  <a:srgbClr val="000000"/>
                </a:solidFill>
                <a:cs typeface="Times New Roman" panose="02020603050405020304" pitchFamily="18" charset="0"/>
              </a:rPr>
              <a:t>Controls for selection at enrollment in the program</a:t>
            </a:r>
          </a:p>
          <a:p>
            <a:pPr marL="457200" lvl="1" indent="0" algn="just">
              <a:lnSpc>
                <a:spcPct val="120000"/>
              </a:lnSpc>
              <a:spcBef>
                <a:spcPts val="0"/>
              </a:spcBef>
              <a:spcAft>
                <a:spcPts val="1200"/>
              </a:spcAft>
              <a:buClr>
                <a:schemeClr val="tx2"/>
              </a:buClr>
              <a:buNone/>
            </a:pPr>
            <a:endParaRPr lang="en-US" sz="20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800100" lvl="1" indent="-342900" algn="just">
              <a:lnSpc>
                <a:spcPct val="120000"/>
              </a:lnSpc>
              <a:spcBef>
                <a:spcPts val="0"/>
              </a:spcBef>
              <a:spcAft>
                <a:spcPts val="1200"/>
              </a:spcAft>
              <a:buClr>
                <a:schemeClr val="tx2"/>
              </a:buClr>
              <a:buFont typeface="+mj-lt"/>
              <a:buAutoNum type="arabicParenR"/>
            </a:pPr>
            <a:endParaRPr lang="en-US" sz="20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spcBef>
                <a:spcPts val="0"/>
              </a:spcBef>
              <a:spcAft>
                <a:spcPts val="1200"/>
              </a:spcAft>
              <a:buClr>
                <a:schemeClr val="tx2"/>
              </a:buClr>
              <a:buNone/>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spcBef>
                <a:spcPts val="0"/>
              </a:spcBef>
              <a:spcAft>
                <a:spcPts val="1200"/>
              </a:spcAft>
              <a:buClr>
                <a:schemeClr val="tx2"/>
              </a:buClr>
              <a:buNone/>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spcBef>
                <a:spcPts val="0"/>
              </a:spcBef>
              <a:spcAft>
                <a:spcPts val="1200"/>
              </a:spcAft>
              <a:buClr>
                <a:schemeClr val="tx2"/>
              </a:buClr>
              <a:buNone/>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0" indent="0">
              <a:spcBef>
                <a:spcPts val="0"/>
              </a:spcBef>
              <a:spcAft>
                <a:spcPts val="1200"/>
              </a:spcAft>
              <a:buClr>
                <a:schemeClr val="tx2"/>
              </a:buClr>
              <a:buNone/>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698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819150" y="1363344"/>
            <a:ext cx="10353675" cy="351651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gn="just">
              <a:lnSpc>
                <a:spcPct val="150000"/>
              </a:lnSpc>
              <a:buClr>
                <a:schemeClr val="tx1"/>
              </a:buClr>
              <a:buFont typeface="Arial" panose="020B0604020202020204" pitchFamily="34" charset="0"/>
              <a:buChar char="•"/>
            </a:pPr>
            <a:r>
              <a:rPr lang="en-US" sz="2000" dirty="0">
                <a:solidFill>
                  <a:schemeClr val="tx1">
                    <a:lumMod val="75000"/>
                    <a:lumOff val="25000"/>
                  </a:schemeClr>
                </a:solidFill>
                <a:cs typeface="Times New Roman" panose="02020603050405020304" pitchFamily="18" charset="0"/>
              </a:rPr>
              <a:t>Parents in treatment schools were randomly assigned to either the Control group (no message), to the Salience  group, or to the Information group.</a:t>
            </a:r>
          </a:p>
          <a:p>
            <a:pPr lvl="1" algn="just">
              <a:lnSpc>
                <a:spcPct val="150000"/>
              </a:lnSpc>
              <a:buClr>
                <a:schemeClr val="tx2"/>
              </a:buClr>
              <a:buFont typeface="Wingdings" charset="2"/>
              <a:buChar char="q"/>
            </a:pPr>
            <a:endParaRPr lang="en-US" sz="2000" dirty="0">
              <a:solidFill>
                <a:schemeClr val="tx1">
                  <a:lumMod val="75000"/>
                  <a:lumOff val="25000"/>
                </a:schemeClr>
              </a:solidFill>
              <a:latin typeface="Times New Roman" panose="02020603050405020304" pitchFamily="18" charset="0"/>
              <a:cs typeface="Times New Roman" panose="02020603050405020304" pitchFamily="18" charset="0"/>
            </a:endParaRPr>
          </a:p>
          <a:p>
            <a:pPr lvl="1" algn="just">
              <a:lnSpc>
                <a:spcPct val="150000"/>
              </a:lnSpc>
              <a:buClr>
                <a:schemeClr val="tx2"/>
              </a:buClr>
              <a:buFont typeface="Wingdings" charset="2"/>
              <a:buChar char="q"/>
            </a:pPr>
            <a:endParaRPr lang="en-US" sz="2000" dirty="0">
              <a:solidFill>
                <a:schemeClr val="tx1">
                  <a:lumMod val="75000"/>
                  <a:lumOff val="25000"/>
                </a:schemeClr>
              </a:solidFill>
              <a:latin typeface="Times New Roman" panose="02020603050405020304" pitchFamily="18" charset="0"/>
              <a:cs typeface="Times New Roman" panose="02020603050405020304" pitchFamily="18" charset="0"/>
            </a:endParaRPr>
          </a:p>
          <a:p>
            <a:pPr lvl="1" algn="just">
              <a:lnSpc>
                <a:spcPct val="150000"/>
              </a:lnSpc>
              <a:buClr>
                <a:schemeClr val="tx2"/>
              </a:buClr>
              <a:buFont typeface="Wingdings" charset="2"/>
              <a:buChar char="q"/>
            </a:pPr>
            <a:endParaRPr lang="en-US" sz="20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50000"/>
              </a:lnSpc>
              <a:buClr>
                <a:schemeClr val="tx2"/>
              </a:buClr>
              <a:buNone/>
            </a:pPr>
            <a:endParaRPr lang="en-US" sz="20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50000"/>
              </a:lnSpc>
              <a:buClr>
                <a:schemeClr val="tx2"/>
              </a:buClr>
              <a:buNone/>
            </a:pPr>
            <a:endParaRPr lang="en-US" sz="2000" dirty="0">
              <a:solidFill>
                <a:schemeClr val="tx1">
                  <a:lumMod val="75000"/>
                  <a:lumOff val="25000"/>
                </a:schemeClr>
              </a:solidFill>
              <a:latin typeface="Times New Roman" panose="02020603050405020304" pitchFamily="18" charset="0"/>
              <a:cs typeface="Times New Roman" panose="02020603050405020304" pitchFamily="18" charset="0"/>
            </a:endParaRPr>
          </a:p>
          <a:p>
            <a:pPr lvl="1" algn="just">
              <a:lnSpc>
                <a:spcPct val="150000"/>
              </a:lnSpc>
              <a:buClr>
                <a:schemeClr val="tx1"/>
              </a:buClr>
              <a:buFont typeface="Arial" panose="020B0604020202020204" pitchFamily="34" charset="0"/>
              <a:buChar char="•"/>
            </a:pPr>
            <a:r>
              <a:rPr lang="en-US" sz="2000" dirty="0">
                <a:solidFill>
                  <a:schemeClr val="tx1">
                    <a:lumMod val="75000"/>
                    <a:lumOff val="25000"/>
                  </a:schemeClr>
                </a:solidFill>
                <a:cs typeface="Times New Roman" panose="02020603050405020304" pitchFamily="18" charset="0"/>
              </a:rPr>
              <a:t>Although teachers fill in child-level information every week, parents in the </a:t>
            </a:r>
            <a:r>
              <a:rPr lang="en-US" sz="2000" i="1" dirty="0">
                <a:solidFill>
                  <a:schemeClr val="tx1">
                    <a:lumMod val="75000"/>
                    <a:lumOff val="25000"/>
                  </a:schemeClr>
                </a:solidFill>
                <a:cs typeface="Times New Roman" panose="02020603050405020304" pitchFamily="18" charset="0"/>
              </a:rPr>
              <a:t>Salience </a:t>
            </a:r>
            <a:r>
              <a:rPr lang="en-US" sz="2000" dirty="0">
                <a:solidFill>
                  <a:schemeClr val="tx1">
                    <a:lumMod val="75000"/>
                    <a:lumOff val="25000"/>
                  </a:schemeClr>
                </a:solidFill>
                <a:cs typeface="Times New Roman" panose="02020603050405020304" pitchFamily="18" charset="0"/>
              </a:rPr>
              <a:t>group only receive general information aimed at raising awareness about that dimension of children’s effort. </a:t>
            </a:r>
          </a:p>
          <a:p>
            <a:pPr lvl="1" algn="just">
              <a:lnSpc>
                <a:spcPct val="150000"/>
              </a:lnSpc>
              <a:buClr>
                <a:schemeClr val="tx2"/>
              </a:buClr>
              <a:buFont typeface="Wingdings" charset="2"/>
              <a:buChar char="q"/>
            </a:pPr>
            <a:endParaRPr lang="en-US" sz="2000" dirty="0">
              <a:solidFill>
                <a:schemeClr val="tx1">
                  <a:lumMod val="75000"/>
                  <a:lumOff val="25000"/>
                </a:schemeClr>
              </a:solidFill>
              <a:latin typeface="Times New Roman" panose="02020603050405020304" pitchFamily="18" charset="0"/>
              <a:cs typeface="Times New Roman" panose="02020603050405020304" pitchFamily="18" charset="0"/>
            </a:endParaRPr>
          </a:p>
          <a:p>
            <a:pPr lvl="1" algn="just">
              <a:lnSpc>
                <a:spcPct val="120000"/>
              </a:lnSpc>
              <a:buClr>
                <a:schemeClr val="tx2"/>
              </a:buClr>
              <a:buFont typeface="Wingdings" charset="2"/>
              <a:buChar char="q"/>
            </a:pPr>
            <a:endParaRPr lang="en-US" sz="2000" b="1"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buClr>
                <a:schemeClr val="tx2"/>
              </a:buClr>
              <a:buNone/>
            </a:pPr>
            <a:endParaRPr lang="en-US" sz="20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buClr>
                <a:schemeClr val="tx2"/>
              </a:buClr>
              <a:buNone/>
            </a:pPr>
            <a:endParaRPr lang="en-US" sz="20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buClr>
                <a:schemeClr val="tx2"/>
              </a:buClr>
              <a:buNone/>
            </a:pPr>
            <a:endParaRPr lang="en-US" sz="20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0" indent="0">
              <a:buClr>
                <a:schemeClr val="tx2"/>
              </a:buClr>
              <a:buNone/>
            </a:pPr>
            <a:endParaRPr lang="en-US" sz="20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790E6D02-E928-784E-964D-47241690DB0B}" type="slidenum">
              <a:rPr lang="en-US" smtClean="0"/>
              <a:t>26</a:t>
            </a:fld>
            <a:endParaRPr lang="en-US" dirty="0"/>
          </a:p>
        </p:txBody>
      </p:sp>
      <p:pic>
        <p:nvPicPr>
          <p:cNvPr id="4" name="Imagem 3">
            <a:extLst>
              <a:ext uri="{FF2B5EF4-FFF2-40B4-BE49-F238E27FC236}">
                <a16:creationId xmlns:a16="http://schemas.microsoft.com/office/drawing/2014/main" id="{3E4B1035-2469-4505-A7A6-F628DD221C18}"/>
              </a:ext>
            </a:extLst>
          </p:cNvPr>
          <p:cNvPicPr>
            <a:picLocks noChangeAspect="1"/>
          </p:cNvPicPr>
          <p:nvPr/>
        </p:nvPicPr>
        <p:blipFill>
          <a:blip r:embed="rId3"/>
          <a:stretch>
            <a:fillRect/>
          </a:stretch>
        </p:blipFill>
        <p:spPr>
          <a:xfrm>
            <a:off x="2798966" y="2418621"/>
            <a:ext cx="7195266" cy="2547378"/>
          </a:xfrm>
          <a:prstGeom prst="rect">
            <a:avLst/>
          </a:prstGeom>
        </p:spPr>
      </p:pic>
      <p:sp>
        <p:nvSpPr>
          <p:cNvPr id="6" name="Title 1">
            <a:extLst>
              <a:ext uri="{FF2B5EF4-FFF2-40B4-BE49-F238E27FC236}">
                <a16:creationId xmlns:a16="http://schemas.microsoft.com/office/drawing/2014/main" id="{D814879B-5CC7-44D9-B2C8-DCE6927927C8}"/>
              </a:ext>
            </a:extLst>
          </p:cNvPr>
          <p:cNvSpPr>
            <a:spLocks noGrp="1"/>
          </p:cNvSpPr>
          <p:nvPr>
            <p:ph type="title"/>
          </p:nvPr>
        </p:nvSpPr>
        <p:spPr>
          <a:xfrm>
            <a:off x="726869" y="359394"/>
            <a:ext cx="8686800" cy="880653"/>
          </a:xfrm>
        </p:spPr>
        <p:txBody>
          <a:bodyPr>
            <a:normAutofit/>
          </a:bodyPr>
          <a:lstStyle/>
          <a:p>
            <a:r>
              <a:rPr lang="en-US" b="1" dirty="0">
                <a:solidFill>
                  <a:srgbClr val="002060"/>
                </a:solidFill>
              </a:rPr>
              <a:t>Assignment</a:t>
            </a:r>
          </a:p>
        </p:txBody>
      </p:sp>
    </p:spTree>
    <p:extLst>
      <p:ext uri="{BB962C8B-B14F-4D97-AF65-F5344CB8AC3E}">
        <p14:creationId xmlns:p14="http://schemas.microsoft.com/office/powerpoint/2010/main" val="3348513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343948" y="1363344"/>
            <a:ext cx="11009851" cy="351651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gn="just" defTabSz="914400">
              <a:lnSpc>
                <a:spcPct val="110000"/>
              </a:lnSpc>
              <a:spcBef>
                <a:spcPts val="0"/>
              </a:spcBef>
              <a:spcAft>
                <a:spcPts val="1200"/>
              </a:spcAft>
              <a:buClr>
                <a:schemeClr val="tx1"/>
              </a:buClr>
              <a:buFont typeface="Arial" panose="020B0604020202020204" pitchFamily="34" charset="0"/>
              <a:buChar char="•"/>
            </a:pPr>
            <a:r>
              <a:rPr lang="en-US" sz="2400" dirty="0">
                <a:cs typeface="Times New Roman" panose="02020603050405020304" pitchFamily="18" charset="0"/>
              </a:rPr>
              <a:t>Teachers and schools were not aware of their assignment, nor of parents’ assignment. </a:t>
            </a:r>
          </a:p>
          <a:p>
            <a:pPr lvl="1" algn="just" defTabSz="914400">
              <a:lnSpc>
                <a:spcPct val="110000"/>
              </a:lnSpc>
              <a:spcBef>
                <a:spcPts val="0"/>
              </a:spcBef>
              <a:spcAft>
                <a:spcPts val="1200"/>
              </a:spcAft>
              <a:buClr>
                <a:schemeClr val="tx1"/>
              </a:buClr>
              <a:buFont typeface="Arial" panose="020B0604020202020204" pitchFamily="34" charset="0"/>
              <a:buChar char="•"/>
            </a:pPr>
            <a:endParaRPr lang="en-US" sz="2400" dirty="0">
              <a:cs typeface="Times New Roman" panose="02020603050405020304" pitchFamily="18" charset="0"/>
            </a:endParaRPr>
          </a:p>
          <a:p>
            <a:pPr lvl="1" algn="just" defTabSz="914400">
              <a:lnSpc>
                <a:spcPct val="110000"/>
              </a:lnSpc>
              <a:spcBef>
                <a:spcPts val="0"/>
              </a:spcBef>
              <a:spcAft>
                <a:spcPts val="1200"/>
              </a:spcAft>
              <a:buClr>
                <a:schemeClr val="tx1"/>
              </a:buClr>
              <a:buFont typeface="Arial" panose="020B0604020202020204" pitchFamily="34" charset="0"/>
              <a:buChar char="•"/>
            </a:pPr>
            <a:r>
              <a:rPr lang="en-US" sz="2400" dirty="0">
                <a:cs typeface="Times New Roman" panose="02020603050405020304" pitchFamily="18" charset="0"/>
              </a:rPr>
              <a:t>Text messages are designed such that they have approximately the same number of characters across groups. </a:t>
            </a:r>
          </a:p>
          <a:p>
            <a:pPr lvl="1" algn="just" defTabSz="914400">
              <a:lnSpc>
                <a:spcPct val="110000"/>
              </a:lnSpc>
              <a:spcBef>
                <a:spcPts val="0"/>
              </a:spcBef>
              <a:spcAft>
                <a:spcPts val="1200"/>
              </a:spcAft>
              <a:buClr>
                <a:schemeClr val="tx1"/>
              </a:buClr>
              <a:buFont typeface="Arial" panose="020B0604020202020204" pitchFamily="34" charset="0"/>
              <a:buChar char="•"/>
            </a:pPr>
            <a:endParaRPr lang="en-US" sz="2400" dirty="0">
              <a:cs typeface="Times New Roman" panose="02020603050405020304" pitchFamily="18" charset="0"/>
            </a:endParaRPr>
          </a:p>
          <a:p>
            <a:pPr lvl="1" algn="just" defTabSz="914400">
              <a:lnSpc>
                <a:spcPct val="110000"/>
              </a:lnSpc>
              <a:spcBef>
                <a:spcPts val="0"/>
              </a:spcBef>
              <a:spcAft>
                <a:spcPts val="1200"/>
              </a:spcAft>
              <a:buClr>
                <a:schemeClr val="tx1"/>
              </a:buClr>
              <a:buFont typeface="Arial" panose="020B0604020202020204" pitchFamily="34" charset="0"/>
              <a:buChar char="•"/>
            </a:pPr>
            <a:r>
              <a:rPr lang="en-US" sz="2400" dirty="0">
                <a:cs typeface="Times New Roman" panose="02020603050405020304" pitchFamily="18" charset="0"/>
              </a:rPr>
              <a:t>Parents in any treatment group only received text messages if the teacher filled in the platform that week. This is true even for Salience, in order to avoid confounding treatment effects with teachers’ non-compliance. </a:t>
            </a:r>
          </a:p>
          <a:p>
            <a:pPr lvl="1" algn="just">
              <a:lnSpc>
                <a:spcPct val="120000"/>
              </a:lnSpc>
              <a:buClr>
                <a:schemeClr val="tx2"/>
              </a:buClr>
              <a:buFont typeface="Wingdings" charset="2"/>
              <a:buChar char="q"/>
            </a:pPr>
            <a:endParaRPr lang="en-US" sz="2000" b="1"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buClr>
                <a:schemeClr val="tx2"/>
              </a:buClr>
              <a:buNone/>
            </a:pPr>
            <a:endParaRPr lang="en-US" sz="20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buClr>
                <a:schemeClr val="tx2"/>
              </a:buClr>
              <a:buNone/>
            </a:pPr>
            <a:endParaRPr lang="en-US" sz="20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buClr>
                <a:schemeClr val="tx2"/>
              </a:buClr>
              <a:buNone/>
            </a:pPr>
            <a:endParaRPr lang="en-US" sz="20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0" indent="0">
              <a:buClr>
                <a:schemeClr val="tx2"/>
              </a:buClr>
              <a:buNone/>
            </a:pPr>
            <a:endParaRPr lang="en-US" sz="20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790E6D02-E928-784E-964D-47241690DB0B}" type="slidenum">
              <a:rPr lang="en-US" smtClean="0"/>
              <a:t>27</a:t>
            </a:fld>
            <a:endParaRPr lang="en-US" dirty="0"/>
          </a:p>
        </p:txBody>
      </p:sp>
      <p:sp>
        <p:nvSpPr>
          <p:cNvPr id="7" name="Title 1">
            <a:extLst>
              <a:ext uri="{FF2B5EF4-FFF2-40B4-BE49-F238E27FC236}">
                <a16:creationId xmlns:a16="http://schemas.microsoft.com/office/drawing/2014/main" id="{8DB78642-5342-44DD-8C48-9B469C71C226}"/>
              </a:ext>
            </a:extLst>
          </p:cNvPr>
          <p:cNvSpPr>
            <a:spLocks noGrp="1"/>
          </p:cNvSpPr>
          <p:nvPr>
            <p:ph type="title"/>
          </p:nvPr>
        </p:nvSpPr>
        <p:spPr>
          <a:xfrm>
            <a:off x="726869" y="359394"/>
            <a:ext cx="8686800" cy="880653"/>
          </a:xfrm>
        </p:spPr>
        <p:txBody>
          <a:bodyPr>
            <a:normAutofit/>
          </a:bodyPr>
          <a:lstStyle/>
          <a:p>
            <a:r>
              <a:rPr lang="en-US" b="1" dirty="0">
                <a:solidFill>
                  <a:srgbClr val="002060"/>
                </a:solidFill>
              </a:rPr>
              <a:t>Assignment and SMS content</a:t>
            </a:r>
          </a:p>
        </p:txBody>
      </p:sp>
    </p:spTree>
    <p:extLst>
      <p:ext uri="{BB962C8B-B14F-4D97-AF65-F5344CB8AC3E}">
        <p14:creationId xmlns:p14="http://schemas.microsoft.com/office/powerpoint/2010/main" val="793612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2451" y="1144991"/>
            <a:ext cx="10620374" cy="4568017"/>
          </a:xfrm>
        </p:spPr>
        <p:txBody>
          <a:bodyPr>
            <a:noAutofit/>
          </a:bodyPr>
          <a:lstStyle/>
          <a:p>
            <a:pPr lvl="1" algn="just">
              <a:lnSpc>
                <a:spcPct val="120000"/>
              </a:lnSpc>
              <a:spcBef>
                <a:spcPts val="0"/>
              </a:spcBef>
              <a:spcAft>
                <a:spcPts val="1200"/>
              </a:spcAft>
              <a:buClr>
                <a:schemeClr val="tx1"/>
              </a:buClr>
            </a:pPr>
            <a:r>
              <a:rPr lang="pt-BR" sz="2200" dirty="0">
                <a:cs typeface="Times New Roman"/>
              </a:rPr>
              <a:t>Platform data</a:t>
            </a:r>
            <a:r>
              <a:rPr lang="en-US" sz="2200" dirty="0">
                <a:cs typeface="Times New Roman"/>
              </a:rPr>
              <a:t>:</a:t>
            </a:r>
          </a:p>
          <a:p>
            <a:pPr lvl="2" algn="just">
              <a:lnSpc>
                <a:spcPct val="120000"/>
              </a:lnSpc>
              <a:spcBef>
                <a:spcPts val="0"/>
              </a:spcBef>
              <a:spcAft>
                <a:spcPts val="1200"/>
              </a:spcAft>
              <a:buClr>
                <a:schemeClr val="tx1"/>
              </a:buClr>
            </a:pPr>
            <a:r>
              <a:rPr lang="en-US" dirty="0">
                <a:cs typeface="Times New Roman"/>
              </a:rPr>
              <a:t>Attendance, lateness and assignment completion</a:t>
            </a:r>
          </a:p>
          <a:p>
            <a:pPr lvl="1" algn="just">
              <a:lnSpc>
                <a:spcPct val="120000"/>
              </a:lnSpc>
              <a:spcBef>
                <a:spcPts val="0"/>
              </a:spcBef>
              <a:spcAft>
                <a:spcPts val="1200"/>
              </a:spcAft>
              <a:buClr>
                <a:schemeClr val="tx1"/>
              </a:buClr>
            </a:pPr>
            <a:r>
              <a:rPr lang="en-US" sz="2200" dirty="0">
                <a:cs typeface="Times New Roman"/>
              </a:rPr>
              <a:t>Administrative data:</a:t>
            </a:r>
          </a:p>
          <a:p>
            <a:pPr lvl="2" algn="just">
              <a:lnSpc>
                <a:spcPct val="120000"/>
              </a:lnSpc>
              <a:spcBef>
                <a:spcPts val="0"/>
              </a:spcBef>
              <a:spcAft>
                <a:spcPts val="1200"/>
              </a:spcAft>
              <a:buClr>
                <a:schemeClr val="tx1"/>
              </a:buClr>
            </a:pPr>
            <a:r>
              <a:rPr lang="en-US" sz="1800" dirty="0">
                <a:cs typeface="Times New Roman"/>
              </a:rPr>
              <a:t>Attendance, GPA and promotion rates</a:t>
            </a:r>
          </a:p>
          <a:p>
            <a:pPr lvl="2" algn="just">
              <a:lnSpc>
                <a:spcPct val="120000"/>
              </a:lnSpc>
              <a:spcBef>
                <a:spcPts val="0"/>
              </a:spcBef>
              <a:spcAft>
                <a:spcPts val="1200"/>
              </a:spcAft>
              <a:buClr>
                <a:schemeClr val="tx1"/>
              </a:buClr>
            </a:pPr>
            <a:r>
              <a:rPr lang="en-US" sz="1800" dirty="0">
                <a:cs typeface="Times New Roman"/>
              </a:rPr>
              <a:t>Standardized test (System of School Performance Evaluation of the State of São Paulo, SARESP), taken at the end of the school year</a:t>
            </a:r>
          </a:p>
          <a:p>
            <a:pPr lvl="1" algn="just">
              <a:lnSpc>
                <a:spcPct val="120000"/>
              </a:lnSpc>
              <a:spcBef>
                <a:spcPts val="0"/>
              </a:spcBef>
              <a:spcAft>
                <a:spcPts val="1200"/>
              </a:spcAft>
              <a:buClr>
                <a:schemeClr val="tx1"/>
              </a:buClr>
            </a:pPr>
            <a:r>
              <a:rPr lang="en-US" sz="2200" dirty="0">
                <a:cs typeface="Times New Roman"/>
              </a:rPr>
              <a:t>Parents’ surveys:</a:t>
            </a:r>
          </a:p>
          <a:p>
            <a:pPr lvl="2" algn="just">
              <a:lnSpc>
                <a:spcPct val="120000"/>
              </a:lnSpc>
              <a:spcBef>
                <a:spcPts val="0"/>
              </a:spcBef>
              <a:spcAft>
                <a:spcPts val="1200"/>
              </a:spcAft>
              <a:buClr>
                <a:schemeClr val="tx1"/>
              </a:buClr>
            </a:pPr>
            <a:r>
              <a:rPr lang="en-US" sz="1800" dirty="0">
                <a:cs typeface="Times New Roman"/>
              </a:rPr>
              <a:t>Phone surveys about beliefs and parental engagement (baseline &amp; endline)</a:t>
            </a:r>
          </a:p>
          <a:p>
            <a:pPr lvl="1" algn="just">
              <a:lnSpc>
                <a:spcPct val="120000"/>
              </a:lnSpc>
              <a:spcBef>
                <a:spcPts val="0"/>
              </a:spcBef>
              <a:spcAft>
                <a:spcPts val="1200"/>
              </a:spcAft>
              <a:buClr>
                <a:schemeClr val="tx1"/>
              </a:buClr>
            </a:pPr>
            <a:r>
              <a:rPr lang="en-US" sz="2200" dirty="0">
                <a:cs typeface="Times New Roman"/>
              </a:rPr>
              <a:t>Students’ survey:</a:t>
            </a:r>
          </a:p>
          <a:p>
            <a:pPr lvl="2" algn="just">
              <a:lnSpc>
                <a:spcPct val="120000"/>
              </a:lnSpc>
              <a:spcBef>
                <a:spcPts val="0"/>
              </a:spcBef>
              <a:spcAft>
                <a:spcPts val="1200"/>
              </a:spcAft>
              <a:buClr>
                <a:schemeClr val="tx1"/>
              </a:buClr>
            </a:pPr>
            <a:r>
              <a:rPr lang="en-US" sz="1800" dirty="0">
                <a:cs typeface="Times New Roman"/>
              </a:rPr>
              <a:t>Endline survey about parental engagement and student’s habits, values, aspirations and socio-emotional skills</a:t>
            </a:r>
            <a:endParaRPr lang="en-US" sz="1600" dirty="0">
              <a:cs typeface="Times New Roman"/>
            </a:endParaRPr>
          </a:p>
        </p:txBody>
      </p:sp>
      <p:sp>
        <p:nvSpPr>
          <p:cNvPr id="4" name="Slide Number Placeholder 3"/>
          <p:cNvSpPr>
            <a:spLocks noGrp="1"/>
          </p:cNvSpPr>
          <p:nvPr>
            <p:ph type="sldNum" sz="quarter" idx="12"/>
          </p:nvPr>
        </p:nvSpPr>
        <p:spPr/>
        <p:txBody>
          <a:bodyPr/>
          <a:lstStyle/>
          <a:p>
            <a:fld id="{790E6D02-E928-784E-964D-47241690DB0B}" type="slidenum">
              <a:rPr lang="en-US" smtClean="0"/>
              <a:t>28</a:t>
            </a:fld>
            <a:endParaRPr lang="en-US" dirty="0"/>
          </a:p>
        </p:txBody>
      </p:sp>
      <p:sp>
        <p:nvSpPr>
          <p:cNvPr id="8" name="Title 1">
            <a:extLst>
              <a:ext uri="{FF2B5EF4-FFF2-40B4-BE49-F238E27FC236}">
                <a16:creationId xmlns:a16="http://schemas.microsoft.com/office/drawing/2014/main" id="{690A42B3-21AC-42DE-B980-027D77CD4B52}"/>
              </a:ext>
            </a:extLst>
          </p:cNvPr>
          <p:cNvSpPr>
            <a:spLocks noGrp="1"/>
          </p:cNvSpPr>
          <p:nvPr>
            <p:ph type="title"/>
          </p:nvPr>
        </p:nvSpPr>
        <p:spPr>
          <a:xfrm>
            <a:off x="1738214" y="227841"/>
            <a:ext cx="8686800" cy="1143000"/>
          </a:xfrm>
        </p:spPr>
        <p:txBody>
          <a:bodyPr>
            <a:normAutofit/>
          </a:bodyPr>
          <a:lstStyle/>
          <a:p>
            <a:pPr lvl="0"/>
            <a:r>
              <a:rPr lang="en-US" b="1" dirty="0">
                <a:solidFill>
                  <a:srgbClr val="002060"/>
                </a:solidFill>
              </a:rPr>
              <a:t>Outcomes </a:t>
            </a:r>
            <a:endParaRPr lang="en-US" sz="2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6984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0E6D02-E928-784E-964D-47241690DB0B}" type="slidenum">
              <a:rPr lang="en-US" smtClean="0"/>
              <a:t>29</a:t>
            </a:fld>
            <a:endParaRPr lang="en-US" dirty="0"/>
          </a:p>
        </p:txBody>
      </p:sp>
      <p:pic>
        <p:nvPicPr>
          <p:cNvPr id="2" name="Imagem 1">
            <a:extLst>
              <a:ext uri="{FF2B5EF4-FFF2-40B4-BE49-F238E27FC236}">
                <a16:creationId xmlns:a16="http://schemas.microsoft.com/office/drawing/2014/main" id="{DF0FB9F0-6C50-46E6-9EA2-8D6488DD38D8}"/>
              </a:ext>
            </a:extLst>
          </p:cNvPr>
          <p:cNvPicPr>
            <a:picLocks noChangeAspect="1"/>
          </p:cNvPicPr>
          <p:nvPr/>
        </p:nvPicPr>
        <p:blipFill>
          <a:blip r:embed="rId3"/>
          <a:stretch>
            <a:fillRect/>
          </a:stretch>
        </p:blipFill>
        <p:spPr>
          <a:xfrm>
            <a:off x="2948764" y="1193075"/>
            <a:ext cx="5581192" cy="5163275"/>
          </a:xfrm>
          <a:prstGeom prst="rect">
            <a:avLst/>
          </a:prstGeom>
        </p:spPr>
      </p:pic>
      <p:sp>
        <p:nvSpPr>
          <p:cNvPr id="6" name="Title 1">
            <a:extLst>
              <a:ext uri="{FF2B5EF4-FFF2-40B4-BE49-F238E27FC236}">
                <a16:creationId xmlns:a16="http://schemas.microsoft.com/office/drawing/2014/main" id="{2062A80D-561A-497B-8E13-3670BD96F760}"/>
              </a:ext>
            </a:extLst>
          </p:cNvPr>
          <p:cNvSpPr txBox="1">
            <a:spLocks/>
          </p:cNvSpPr>
          <p:nvPr/>
        </p:nvSpPr>
        <p:spPr>
          <a:xfrm>
            <a:off x="2667000" y="110396"/>
            <a:ext cx="8686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2060"/>
                </a:solidFill>
              </a:rPr>
              <a:t>Manipulation Tests: Platform </a:t>
            </a:r>
            <a:endParaRPr lang="en-US" sz="2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2945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b="1" dirty="0">
                <a:solidFill>
                  <a:schemeClr val="accent1">
                    <a:lumMod val="50000"/>
                  </a:schemeClr>
                </a:solidFill>
              </a:rPr>
              <a:t>Determinants of educational trajectory </a:t>
            </a:r>
            <a:br>
              <a:rPr lang="pt-BR" dirty="0">
                <a:solidFill>
                  <a:srgbClr val="FF0000"/>
                </a:solidFill>
              </a:rPr>
            </a:br>
            <a:endParaRPr lang="pt-BR" dirty="0">
              <a:solidFill>
                <a:srgbClr val="FF0000"/>
              </a:solidFill>
            </a:endParaRPr>
          </a:p>
        </p:txBody>
      </p:sp>
      <p:sp>
        <p:nvSpPr>
          <p:cNvPr id="3" name="Espaço Reservado para Conteúdo 2"/>
          <p:cNvSpPr>
            <a:spLocks noGrp="1"/>
          </p:cNvSpPr>
          <p:nvPr>
            <p:ph idx="1"/>
          </p:nvPr>
        </p:nvSpPr>
        <p:spPr>
          <a:xfrm>
            <a:off x="988291" y="1065402"/>
            <a:ext cx="10723417" cy="5060762"/>
          </a:xfrm>
        </p:spPr>
        <p:txBody>
          <a:bodyPr>
            <a:noAutofit/>
          </a:bodyPr>
          <a:lstStyle/>
          <a:p>
            <a:r>
              <a:rPr lang="en-US" dirty="0"/>
              <a:t>Different social/racial groups present very different educational trajectories</a:t>
            </a:r>
          </a:p>
          <a:p>
            <a:pPr lvl="1"/>
            <a:r>
              <a:rPr lang="en-US" dirty="0"/>
              <a:t>There are several potential explanations for that</a:t>
            </a:r>
          </a:p>
          <a:p>
            <a:pPr lvl="2"/>
            <a:r>
              <a:rPr lang="en-US" dirty="0"/>
              <a:t>Benefit vs Costs of acquiring education</a:t>
            </a:r>
          </a:p>
          <a:p>
            <a:pPr lvl="1"/>
            <a:endParaRPr lang="en-US" dirty="0"/>
          </a:p>
          <a:p>
            <a:r>
              <a:rPr lang="en-US" dirty="0"/>
              <a:t>Returns to education (or perception) might be different across social groups</a:t>
            </a:r>
          </a:p>
          <a:p>
            <a:pPr lvl="2"/>
            <a:r>
              <a:rPr lang="en-US" dirty="0"/>
              <a:t>Discrimination in the labor market</a:t>
            </a:r>
          </a:p>
          <a:p>
            <a:pPr lvl="2"/>
            <a:r>
              <a:rPr lang="en-US" dirty="0"/>
              <a:t>Family inputs (human capital and wealth)</a:t>
            </a:r>
          </a:p>
          <a:p>
            <a:pPr lvl="2"/>
            <a:r>
              <a:rPr lang="en-US" dirty="0"/>
              <a:t>Information on the return of academic activities</a:t>
            </a:r>
          </a:p>
          <a:p>
            <a:pPr lvl="2"/>
            <a:r>
              <a:rPr lang="en-US" dirty="0"/>
              <a:t>Aspirations might not  the same across social/racial groups</a:t>
            </a:r>
          </a:p>
          <a:p>
            <a:pPr lvl="2"/>
            <a:r>
              <a:rPr lang="en-US" dirty="0"/>
              <a:t>Psychological tax associate with poverty/life hardships </a:t>
            </a:r>
          </a:p>
          <a:p>
            <a:pPr lvl="2"/>
            <a:endParaRPr lang="en-US" dirty="0"/>
          </a:p>
          <a:p>
            <a:pPr lvl="2"/>
            <a:endParaRPr lang="en-US" dirty="0"/>
          </a:p>
          <a:p>
            <a:endParaRPr lang="en-US" dirty="0"/>
          </a:p>
        </p:txBody>
      </p:sp>
    </p:spTree>
    <p:extLst>
      <p:ext uri="{BB962C8B-B14F-4D97-AF65-F5344CB8AC3E}">
        <p14:creationId xmlns:p14="http://schemas.microsoft.com/office/powerpoint/2010/main" val="471067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0E6D02-E928-784E-964D-47241690DB0B}" type="slidenum">
              <a:rPr lang="en-US" smtClean="0"/>
              <a:t>30</a:t>
            </a:fld>
            <a:endParaRPr lang="en-US" dirty="0"/>
          </a:p>
        </p:txBody>
      </p:sp>
      <p:pic>
        <p:nvPicPr>
          <p:cNvPr id="3" name="Imagem 2">
            <a:extLst>
              <a:ext uri="{FF2B5EF4-FFF2-40B4-BE49-F238E27FC236}">
                <a16:creationId xmlns:a16="http://schemas.microsoft.com/office/drawing/2014/main" id="{58F9C0AD-920B-49B6-82A4-1A7A40C8FC56}"/>
              </a:ext>
            </a:extLst>
          </p:cNvPr>
          <p:cNvPicPr>
            <a:picLocks noChangeAspect="1"/>
          </p:cNvPicPr>
          <p:nvPr/>
        </p:nvPicPr>
        <p:blipFill>
          <a:blip r:embed="rId3"/>
          <a:stretch>
            <a:fillRect/>
          </a:stretch>
        </p:blipFill>
        <p:spPr>
          <a:xfrm>
            <a:off x="1653942" y="1557213"/>
            <a:ext cx="8556859" cy="4184719"/>
          </a:xfrm>
          <a:prstGeom prst="rect">
            <a:avLst/>
          </a:prstGeom>
        </p:spPr>
      </p:pic>
      <p:sp>
        <p:nvSpPr>
          <p:cNvPr id="7" name="Title 1">
            <a:extLst>
              <a:ext uri="{FF2B5EF4-FFF2-40B4-BE49-F238E27FC236}">
                <a16:creationId xmlns:a16="http://schemas.microsoft.com/office/drawing/2014/main" id="{12B2E029-32C5-4519-A877-25FC1C8EEC9F}"/>
              </a:ext>
            </a:extLst>
          </p:cNvPr>
          <p:cNvSpPr txBox="1">
            <a:spLocks/>
          </p:cNvSpPr>
          <p:nvPr/>
        </p:nvSpPr>
        <p:spPr>
          <a:xfrm>
            <a:off x="1995881" y="169119"/>
            <a:ext cx="8686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2060"/>
                </a:solidFill>
              </a:rPr>
              <a:t>Manipulation Tests: </a:t>
            </a:r>
            <a:r>
              <a:rPr lang="en-US" b="1" dirty="0" err="1">
                <a:solidFill>
                  <a:srgbClr val="002060"/>
                </a:solidFill>
              </a:rPr>
              <a:t>Endline</a:t>
            </a:r>
            <a:r>
              <a:rPr lang="en-US" b="1" dirty="0">
                <a:solidFill>
                  <a:srgbClr val="002060"/>
                </a:solidFill>
              </a:rPr>
              <a:t> Survey</a:t>
            </a:r>
            <a:endParaRPr lang="en-US" sz="2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368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308683" y="2293291"/>
                <a:ext cx="11048299" cy="3430778"/>
              </a:xfrm>
            </p:spPr>
            <p:txBody>
              <a:bodyPr numCol="1">
                <a:noAutofit/>
              </a:bodyPr>
              <a:lstStyle/>
              <a:p>
                <a:pPr lvl="2" algn="just">
                  <a:lnSpc>
                    <a:spcPct val="120000"/>
                  </a:lnSpc>
                  <a:spcBef>
                    <a:spcPts val="0"/>
                  </a:spcBef>
                  <a:spcAft>
                    <a:spcPts val="1200"/>
                  </a:spcAft>
                  <a:buClr>
                    <a:schemeClr val="tx1"/>
                  </a:buClr>
                </a:pPr>
                <a14:m>
                  <m:oMath xmlns:m="http://schemas.openxmlformats.org/officeDocument/2006/math">
                    <m:sSub>
                      <m:sSubPr>
                        <m:ctrlPr>
                          <a:rPr lang="en-US" sz="1800" i="1" dirty="0">
                            <a:latin typeface="Cambria Math" panose="02040503050406030204" pitchFamily="18" charset="0"/>
                            <a:cs typeface="Times New Roman"/>
                          </a:rPr>
                        </m:ctrlPr>
                      </m:sSubPr>
                      <m:e>
                        <m:r>
                          <a:rPr lang="en-US" sz="1800" dirty="0">
                            <a:latin typeface="Cambria Math" panose="02040503050406030204" pitchFamily="18" charset="0"/>
                            <a:cs typeface="Times New Roman"/>
                          </a:rPr>
                          <m:t>𝑌</m:t>
                        </m:r>
                      </m:e>
                      <m:sub>
                        <m:r>
                          <a:rPr lang="en-US" sz="1800" dirty="0">
                            <a:latin typeface="Cambria Math" panose="02040503050406030204" pitchFamily="18" charset="0"/>
                            <a:cs typeface="Times New Roman"/>
                          </a:rPr>
                          <m:t>𝑖</m:t>
                        </m:r>
                        <m:r>
                          <a:rPr lang="en-US" sz="1800" dirty="0">
                            <a:latin typeface="Cambria Math" panose="02040503050406030204" pitchFamily="18" charset="0"/>
                            <a:cs typeface="Times New Roman"/>
                          </a:rPr>
                          <m:t>,</m:t>
                        </m:r>
                        <m:r>
                          <a:rPr lang="en-US" sz="1800" dirty="0">
                            <a:latin typeface="Cambria Math" panose="02040503050406030204" pitchFamily="18" charset="0"/>
                            <a:cs typeface="Times New Roman"/>
                          </a:rPr>
                          <m:t>𝑐</m:t>
                        </m:r>
                        <m:r>
                          <a:rPr lang="en-US" sz="1800" dirty="0">
                            <a:latin typeface="Cambria Math" panose="02040503050406030204" pitchFamily="18" charset="0"/>
                            <a:cs typeface="Times New Roman"/>
                          </a:rPr>
                          <m:t>,</m:t>
                        </m:r>
                        <m:r>
                          <a:rPr lang="en-US" sz="1800" dirty="0">
                            <a:latin typeface="Cambria Math" panose="02040503050406030204" pitchFamily="18" charset="0"/>
                            <a:cs typeface="Times New Roman"/>
                          </a:rPr>
                          <m:t>𝑠</m:t>
                        </m:r>
                      </m:sub>
                    </m:sSub>
                  </m:oMath>
                </a14:m>
                <a:r>
                  <a:rPr lang="en-US" sz="1800" dirty="0">
                    <a:cs typeface="Times New Roman"/>
                  </a:rPr>
                  <a:t> denotes the outcome of interest for student </a:t>
                </a:r>
                <a:r>
                  <a:rPr lang="en-US" sz="1800" dirty="0" err="1">
                    <a:cs typeface="Times New Roman"/>
                  </a:rPr>
                  <a:t>i</a:t>
                </a:r>
                <a:r>
                  <a:rPr lang="en-US" sz="1800" dirty="0">
                    <a:cs typeface="Times New Roman"/>
                  </a:rPr>
                  <a:t> in classroom c of stratum s </a:t>
                </a:r>
              </a:p>
              <a:p>
                <a:pPr lvl="2" algn="just">
                  <a:lnSpc>
                    <a:spcPct val="120000"/>
                  </a:lnSpc>
                  <a:spcBef>
                    <a:spcPts val="0"/>
                  </a:spcBef>
                  <a:spcAft>
                    <a:spcPts val="1200"/>
                  </a:spcAft>
                  <a:buClr>
                    <a:schemeClr val="tx1"/>
                  </a:buClr>
                </a:pPr>
                <a:r>
                  <a:rPr lang="en-US" sz="1800" dirty="0">
                    <a:cs typeface="Times New Roman"/>
                  </a:rPr>
                  <a:t>Pure control schools stand for the reference category (omitted indicator variable)</a:t>
                </a:r>
              </a:p>
              <a:p>
                <a:pPr lvl="2" algn="just">
                  <a:lnSpc>
                    <a:spcPct val="120000"/>
                  </a:lnSpc>
                  <a:spcBef>
                    <a:spcPts val="0"/>
                  </a:spcBef>
                  <a:spcAft>
                    <a:spcPts val="1200"/>
                  </a:spcAft>
                  <a:buClr>
                    <a:schemeClr val="tx1"/>
                  </a:buClr>
                </a:pPr>
                <a:r>
                  <a:rPr lang="en-US" sz="1800" dirty="0">
                    <a:cs typeface="Times New Roman"/>
                  </a:rPr>
                  <a:t>Control = 1 for the control group within treatment schools, 0 otherwise</a:t>
                </a:r>
              </a:p>
              <a:p>
                <a:pPr lvl="2" algn="just">
                  <a:lnSpc>
                    <a:spcPct val="120000"/>
                  </a:lnSpc>
                  <a:spcBef>
                    <a:spcPts val="0"/>
                  </a:spcBef>
                  <a:spcAft>
                    <a:spcPts val="1200"/>
                  </a:spcAft>
                  <a:buClr>
                    <a:schemeClr val="tx1"/>
                  </a:buClr>
                </a:pPr>
                <a14:m>
                  <m:oMath xmlns:m="http://schemas.openxmlformats.org/officeDocument/2006/math">
                    <m:r>
                      <a:rPr lang="en-US" sz="1800" dirty="0">
                        <a:latin typeface="Cambria Math" panose="02040503050406030204" pitchFamily="18" charset="0"/>
                        <a:cs typeface="Times New Roman"/>
                      </a:rPr>
                      <m:t>𝑋</m:t>
                    </m:r>
                  </m:oMath>
                </a14:m>
                <a:r>
                  <a:rPr lang="en-US" sz="1800" dirty="0">
                    <a:cs typeface="Times New Roman"/>
                  </a:rPr>
                  <a:t> = vector of student’s covariates</a:t>
                </a:r>
              </a:p>
              <a:p>
                <a:pPr lvl="2" algn="just">
                  <a:lnSpc>
                    <a:spcPct val="120000"/>
                  </a:lnSpc>
                  <a:spcBef>
                    <a:spcPts val="0"/>
                  </a:spcBef>
                  <a:spcAft>
                    <a:spcPts val="1200"/>
                  </a:spcAft>
                  <a:buClr>
                    <a:schemeClr val="tx1"/>
                  </a:buClr>
                </a:pPr>
                <a14:m>
                  <m:oMath xmlns:m="http://schemas.openxmlformats.org/officeDocument/2006/math">
                    <m:sSub>
                      <m:sSubPr>
                        <m:ctrlPr>
                          <a:rPr lang="en-US" sz="1800" i="1" dirty="0">
                            <a:latin typeface="Cambria Math" panose="02040503050406030204" pitchFamily="18" charset="0"/>
                            <a:cs typeface="Times New Roman"/>
                          </a:rPr>
                        </m:ctrlPr>
                      </m:sSubPr>
                      <m:e>
                        <m:r>
                          <a:rPr lang="en-US" sz="1800" dirty="0">
                            <a:latin typeface="Cambria Math" panose="02040503050406030204" pitchFamily="18" charset="0"/>
                            <a:cs typeface="Times New Roman"/>
                          </a:rPr>
                          <m:t>𝜃</m:t>
                        </m:r>
                      </m:e>
                      <m:sub>
                        <m:r>
                          <a:rPr lang="en-US" sz="1800" dirty="0">
                            <a:latin typeface="Cambria Math" panose="02040503050406030204" pitchFamily="18" charset="0"/>
                            <a:cs typeface="Times New Roman"/>
                          </a:rPr>
                          <m:t>𝑠</m:t>
                        </m:r>
                      </m:sub>
                    </m:sSub>
                  </m:oMath>
                </a14:m>
                <a:r>
                  <a:rPr lang="en-US" sz="1800" dirty="0">
                    <a:cs typeface="Times New Roman"/>
                  </a:rPr>
                  <a:t>  = Randomization stratum FE</a:t>
                </a:r>
              </a:p>
              <a:p>
                <a:pPr lvl="2" algn="just">
                  <a:lnSpc>
                    <a:spcPct val="120000"/>
                  </a:lnSpc>
                  <a:spcBef>
                    <a:spcPts val="0"/>
                  </a:spcBef>
                  <a:spcAft>
                    <a:spcPts val="1200"/>
                  </a:spcAft>
                  <a:buClr>
                    <a:schemeClr val="tx1"/>
                  </a:buClr>
                </a:pPr>
                <a14:m>
                  <m:oMath xmlns:m="http://schemas.openxmlformats.org/officeDocument/2006/math">
                    <m:sSub>
                      <m:sSubPr>
                        <m:ctrlPr>
                          <a:rPr lang="en-US" sz="1800" i="1" dirty="0">
                            <a:latin typeface="Cambria Math" panose="02040503050406030204" pitchFamily="18" charset="0"/>
                            <a:cs typeface="Times New Roman"/>
                          </a:rPr>
                        </m:ctrlPr>
                      </m:sSubPr>
                      <m:e>
                        <m:r>
                          <a:rPr lang="en-US" sz="1800" dirty="0">
                            <a:latin typeface="Cambria Math" panose="02040503050406030204" pitchFamily="18" charset="0"/>
                            <a:cs typeface="Times New Roman"/>
                          </a:rPr>
                          <m:t>𝜀</m:t>
                        </m:r>
                      </m:e>
                      <m:sub>
                        <m:r>
                          <a:rPr lang="en-US" sz="1800" dirty="0">
                            <a:latin typeface="Cambria Math" panose="02040503050406030204" pitchFamily="18" charset="0"/>
                            <a:cs typeface="Times New Roman"/>
                          </a:rPr>
                          <m:t>𝑖</m:t>
                        </m:r>
                        <m:r>
                          <a:rPr lang="en-US" sz="1800" dirty="0">
                            <a:latin typeface="Cambria Math" panose="02040503050406030204" pitchFamily="18" charset="0"/>
                            <a:cs typeface="Times New Roman"/>
                          </a:rPr>
                          <m:t>,</m:t>
                        </m:r>
                        <m:r>
                          <a:rPr lang="en-US" sz="1800" dirty="0">
                            <a:latin typeface="Cambria Math" panose="02040503050406030204" pitchFamily="18" charset="0"/>
                            <a:cs typeface="Times New Roman"/>
                          </a:rPr>
                          <m:t>𝑐</m:t>
                        </m:r>
                        <m:r>
                          <a:rPr lang="en-US" sz="1800" dirty="0">
                            <a:latin typeface="Cambria Math" panose="02040503050406030204" pitchFamily="18" charset="0"/>
                            <a:cs typeface="Times New Roman"/>
                          </a:rPr>
                          <m:t>,</m:t>
                        </m:r>
                        <m:r>
                          <a:rPr lang="en-US" sz="1800" dirty="0">
                            <a:latin typeface="Cambria Math" panose="02040503050406030204" pitchFamily="18" charset="0"/>
                            <a:cs typeface="Times New Roman"/>
                          </a:rPr>
                          <m:t>𝑠</m:t>
                        </m:r>
                      </m:sub>
                    </m:sSub>
                  </m:oMath>
                </a14:m>
                <a:r>
                  <a:rPr lang="en-US" sz="1800" dirty="0">
                    <a:cs typeface="Times New Roman"/>
                  </a:rPr>
                  <a:t> = Standard errors clustered at the classroom level</a:t>
                </a:r>
              </a:p>
              <a:p>
                <a:pPr marL="914400" lvl="2" indent="0">
                  <a:lnSpc>
                    <a:spcPct val="120000"/>
                  </a:lnSpc>
                  <a:spcBef>
                    <a:spcPts val="0"/>
                  </a:spcBef>
                  <a:spcAft>
                    <a:spcPts val="1200"/>
                  </a:spcAft>
                  <a:buClr>
                    <a:schemeClr val="tx2"/>
                  </a:buClr>
                  <a:buNone/>
                </a:pPr>
                <a:r>
                  <a:rPr lang="en-US" sz="1600" i="1" dirty="0">
                    <a:solidFill>
                      <a:schemeClr val="tx1">
                        <a:lumMod val="75000"/>
                        <a:lumOff val="25000"/>
                      </a:schemeClr>
                    </a:solidFill>
                    <a:latin typeface="Times New Roman" panose="02020603050405020304" pitchFamily="18" charset="0"/>
                    <a:cs typeface="Times New Roman" panose="02020603050405020304" pitchFamily="18" charset="0"/>
                  </a:rPr>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308683" y="2293291"/>
                <a:ext cx="11048299" cy="3430778"/>
              </a:xfrm>
              <a:blipFill>
                <a:blip r:embed="rId4"/>
                <a:stretch>
                  <a:fillRect/>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nvPr>
        </p:nvGraphicFramePr>
        <p:xfrm>
          <a:off x="1419921" y="1338193"/>
          <a:ext cx="9482137" cy="1549400"/>
        </p:xfrm>
        <a:graphic>
          <a:graphicData uri="http://schemas.openxmlformats.org/presentationml/2006/ole">
            <mc:AlternateContent xmlns:mc="http://schemas.openxmlformats.org/markup-compatibility/2006">
              <mc:Choice xmlns:v="urn:schemas-microsoft-com:vml" Requires="v">
                <p:oleObj spid="_x0000_s1058" name="Dokument" r:id="rId5" imgW="5265481" imgH="862936" progId="Word.Document.12">
                  <p:embed/>
                </p:oleObj>
              </mc:Choice>
              <mc:Fallback>
                <p:oleObj name="Dokument" r:id="rId5" imgW="5265481" imgH="862936" progId="Word.Document.12">
                  <p:embed/>
                  <p:pic>
                    <p:nvPicPr>
                      <p:cNvPr id="4" name="Object 3"/>
                      <p:cNvPicPr/>
                      <p:nvPr/>
                    </p:nvPicPr>
                    <p:blipFill>
                      <a:blip r:embed="rId6"/>
                      <a:stretch>
                        <a:fillRect/>
                      </a:stretch>
                    </p:blipFill>
                    <p:spPr>
                      <a:xfrm>
                        <a:off x="1419921" y="1338193"/>
                        <a:ext cx="9482137" cy="1549400"/>
                      </a:xfrm>
                      <a:prstGeom prst="rect">
                        <a:avLst/>
                      </a:prstGeom>
                    </p:spPr>
                  </p:pic>
                </p:oleObj>
              </mc:Fallback>
            </mc:AlternateContent>
          </a:graphicData>
        </a:graphic>
      </p:graphicFrame>
      <p:sp>
        <p:nvSpPr>
          <p:cNvPr id="7" name="Slide Number Placeholder 6"/>
          <p:cNvSpPr>
            <a:spLocks noGrp="1"/>
          </p:cNvSpPr>
          <p:nvPr>
            <p:ph type="sldNum" sz="quarter" idx="12"/>
          </p:nvPr>
        </p:nvSpPr>
        <p:spPr/>
        <p:txBody>
          <a:bodyPr/>
          <a:lstStyle/>
          <a:p>
            <a:fld id="{790E6D02-E928-784E-964D-47241690DB0B}" type="slidenum">
              <a:rPr lang="en-US" smtClean="0"/>
              <a:t>31</a:t>
            </a:fld>
            <a:endParaRPr lang="en-US" dirty="0"/>
          </a:p>
        </p:txBody>
      </p:sp>
      <p:sp>
        <p:nvSpPr>
          <p:cNvPr id="8" name="Title 1">
            <a:extLst>
              <a:ext uri="{FF2B5EF4-FFF2-40B4-BE49-F238E27FC236}">
                <a16:creationId xmlns:a16="http://schemas.microsoft.com/office/drawing/2014/main" id="{B37D14E4-88F0-416F-8B58-63D134490126}"/>
              </a:ext>
            </a:extLst>
          </p:cNvPr>
          <p:cNvSpPr txBox="1">
            <a:spLocks/>
          </p:cNvSpPr>
          <p:nvPr/>
        </p:nvSpPr>
        <p:spPr>
          <a:xfrm>
            <a:off x="1911992" y="101242"/>
            <a:ext cx="8686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2060"/>
                </a:solidFill>
              </a:rPr>
              <a:t>Empirical Strategy</a:t>
            </a:r>
            <a:endParaRPr lang="en-US" sz="2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0598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0E6D02-E928-784E-964D-47241690DB0B}" type="slidenum">
              <a:rPr lang="en-US" smtClean="0"/>
              <a:t>32</a:t>
            </a:fld>
            <a:endParaRPr lang="en-US" dirty="0"/>
          </a:p>
        </p:txBody>
      </p:sp>
      <p:pic>
        <p:nvPicPr>
          <p:cNvPr id="3" name="Imagem 2">
            <a:extLst>
              <a:ext uri="{FF2B5EF4-FFF2-40B4-BE49-F238E27FC236}">
                <a16:creationId xmlns:a16="http://schemas.microsoft.com/office/drawing/2014/main" id="{277E9704-1132-40B9-8825-F7AC64704566}"/>
              </a:ext>
            </a:extLst>
          </p:cNvPr>
          <p:cNvPicPr>
            <a:picLocks noChangeAspect="1"/>
          </p:cNvPicPr>
          <p:nvPr/>
        </p:nvPicPr>
        <p:blipFill>
          <a:blip r:embed="rId3"/>
          <a:stretch>
            <a:fillRect/>
          </a:stretch>
        </p:blipFill>
        <p:spPr>
          <a:xfrm>
            <a:off x="2710709" y="842859"/>
            <a:ext cx="6770583" cy="5513493"/>
          </a:xfrm>
          <a:prstGeom prst="rect">
            <a:avLst/>
          </a:prstGeom>
        </p:spPr>
      </p:pic>
      <p:sp>
        <p:nvSpPr>
          <p:cNvPr id="6" name="Title 1">
            <a:extLst>
              <a:ext uri="{FF2B5EF4-FFF2-40B4-BE49-F238E27FC236}">
                <a16:creationId xmlns:a16="http://schemas.microsoft.com/office/drawing/2014/main" id="{7F7CE807-AB3E-4DFF-8CEE-997B13BF11BE}"/>
              </a:ext>
            </a:extLst>
          </p:cNvPr>
          <p:cNvSpPr txBox="1">
            <a:spLocks/>
          </p:cNvSpPr>
          <p:nvPr/>
        </p:nvSpPr>
        <p:spPr>
          <a:xfrm>
            <a:off x="1911992" y="101242"/>
            <a:ext cx="8686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2060"/>
                </a:solidFill>
              </a:rPr>
              <a:t>Results:</a:t>
            </a:r>
          </a:p>
          <a:p>
            <a:pPr algn="ctr"/>
            <a:endParaRPr lang="en-US" sz="2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0524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0E6D02-E928-784E-964D-47241690DB0B}" type="slidenum">
              <a:rPr lang="en-US" smtClean="0"/>
              <a:t>33</a:t>
            </a:fld>
            <a:endParaRPr lang="en-US" dirty="0"/>
          </a:p>
        </p:txBody>
      </p:sp>
      <p:pic>
        <p:nvPicPr>
          <p:cNvPr id="2" name="Imagem 1">
            <a:extLst>
              <a:ext uri="{FF2B5EF4-FFF2-40B4-BE49-F238E27FC236}">
                <a16:creationId xmlns:a16="http://schemas.microsoft.com/office/drawing/2014/main" id="{77D56C2D-6EEB-4844-B01C-0A09BF765AD3}"/>
              </a:ext>
            </a:extLst>
          </p:cNvPr>
          <p:cNvPicPr>
            <a:picLocks noChangeAspect="1"/>
          </p:cNvPicPr>
          <p:nvPr/>
        </p:nvPicPr>
        <p:blipFill>
          <a:blip r:embed="rId3"/>
          <a:stretch>
            <a:fillRect/>
          </a:stretch>
        </p:blipFill>
        <p:spPr>
          <a:xfrm>
            <a:off x="2284397" y="1465104"/>
            <a:ext cx="7825339" cy="5256373"/>
          </a:xfrm>
          <a:prstGeom prst="rect">
            <a:avLst/>
          </a:prstGeom>
        </p:spPr>
      </p:pic>
      <p:sp>
        <p:nvSpPr>
          <p:cNvPr id="6" name="Retângulo 5">
            <a:extLst>
              <a:ext uri="{FF2B5EF4-FFF2-40B4-BE49-F238E27FC236}">
                <a16:creationId xmlns:a16="http://schemas.microsoft.com/office/drawing/2014/main" id="{65FBD935-8091-42C7-953B-5D92DC8B863C}"/>
              </a:ext>
            </a:extLst>
          </p:cNvPr>
          <p:cNvSpPr/>
          <p:nvPr/>
        </p:nvSpPr>
        <p:spPr>
          <a:xfrm>
            <a:off x="9301213" y="5727033"/>
            <a:ext cx="808522" cy="62931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8615A9C6-D764-47DF-B3BA-C9C1F8CA59BF}"/>
              </a:ext>
            </a:extLst>
          </p:cNvPr>
          <p:cNvSpPr/>
          <p:nvPr/>
        </p:nvSpPr>
        <p:spPr>
          <a:xfrm>
            <a:off x="9705475" y="6356352"/>
            <a:ext cx="606391" cy="365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9" name="Title 1">
            <a:extLst>
              <a:ext uri="{FF2B5EF4-FFF2-40B4-BE49-F238E27FC236}">
                <a16:creationId xmlns:a16="http://schemas.microsoft.com/office/drawing/2014/main" id="{431599DD-590B-427F-BDFA-A45F11CF8CA2}"/>
              </a:ext>
            </a:extLst>
          </p:cNvPr>
          <p:cNvSpPr txBox="1">
            <a:spLocks/>
          </p:cNvSpPr>
          <p:nvPr/>
        </p:nvSpPr>
        <p:spPr>
          <a:xfrm>
            <a:off x="1920381" y="185132"/>
            <a:ext cx="8686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2060"/>
                </a:solidFill>
              </a:rPr>
              <a:t>Results:</a:t>
            </a:r>
          </a:p>
          <a:p>
            <a:pPr algn="ctr"/>
            <a:endParaRPr lang="en-US" sz="2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8520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36229" y="1402428"/>
            <a:ext cx="10192622" cy="1918651"/>
          </a:xfrm>
        </p:spPr>
        <p:txBody>
          <a:bodyPr>
            <a:noAutofit/>
          </a:bodyPr>
          <a:lstStyle/>
          <a:p>
            <a:pPr lvl="2" algn="just">
              <a:lnSpc>
                <a:spcPct val="120000"/>
              </a:lnSpc>
              <a:spcBef>
                <a:spcPts val="0"/>
              </a:spcBef>
              <a:spcAft>
                <a:spcPts val="1200"/>
              </a:spcAft>
              <a:buClr>
                <a:schemeClr val="tx1"/>
              </a:buClr>
            </a:pPr>
            <a:r>
              <a:rPr lang="en-US" sz="1800" dirty="0">
                <a:cs typeface="Times New Roman"/>
              </a:rPr>
              <a:t>Parents may already have information about their child; the relevant missing piece may be how to place student behavior within the classroom</a:t>
            </a:r>
          </a:p>
          <a:p>
            <a:pPr lvl="2" algn="just">
              <a:lnSpc>
                <a:spcPct val="120000"/>
              </a:lnSpc>
              <a:spcBef>
                <a:spcPts val="0"/>
              </a:spcBef>
              <a:spcAft>
                <a:spcPts val="1200"/>
              </a:spcAft>
              <a:buClr>
                <a:schemeClr val="tx1"/>
              </a:buClr>
            </a:pPr>
            <a:r>
              <a:rPr lang="en-US" sz="1800" dirty="0">
                <a:cs typeface="Times New Roman"/>
              </a:rPr>
              <a:t>If that is the case, relative information is that right benchmark to which awareness should be compared</a:t>
            </a:r>
          </a:p>
          <a:p>
            <a:pPr lvl="1" algn="just">
              <a:lnSpc>
                <a:spcPct val="120000"/>
              </a:lnSpc>
              <a:spcBef>
                <a:spcPts val="0"/>
              </a:spcBef>
              <a:spcAft>
                <a:spcPts val="1200"/>
              </a:spcAft>
              <a:buClr>
                <a:schemeClr val="tx2"/>
              </a:buClr>
              <a:buFont typeface="Wingdings" charset="2"/>
              <a:buChar char="q"/>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a:p>
            <a:pPr lvl="1" algn="just">
              <a:lnSpc>
                <a:spcPct val="120000"/>
              </a:lnSpc>
              <a:spcBef>
                <a:spcPts val="0"/>
              </a:spcBef>
              <a:spcAft>
                <a:spcPts val="1200"/>
              </a:spcAft>
              <a:buClr>
                <a:schemeClr val="tx2"/>
              </a:buClr>
              <a:buFont typeface="Wingdings" charset="2"/>
              <a:buChar char="q"/>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a:p>
            <a:pPr lvl="1" algn="just">
              <a:lnSpc>
                <a:spcPct val="120000"/>
              </a:lnSpc>
              <a:spcBef>
                <a:spcPts val="0"/>
              </a:spcBef>
              <a:spcAft>
                <a:spcPts val="1200"/>
              </a:spcAft>
              <a:buClr>
                <a:schemeClr val="tx2"/>
              </a:buClr>
              <a:buFont typeface="Wingdings" charset="2"/>
              <a:buChar char="q"/>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914400" lvl="2" indent="0" algn="just">
              <a:lnSpc>
                <a:spcPct val="120000"/>
              </a:lnSpc>
              <a:spcBef>
                <a:spcPts val="0"/>
              </a:spcBef>
              <a:spcAft>
                <a:spcPts val="1200"/>
              </a:spcAft>
              <a:buClr>
                <a:schemeClr val="tx2"/>
              </a:buClr>
              <a:buNone/>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a:p>
            <a:pPr lvl="2" algn="just">
              <a:lnSpc>
                <a:spcPct val="120000"/>
              </a:lnSpc>
              <a:spcBef>
                <a:spcPts val="0"/>
              </a:spcBef>
              <a:spcAft>
                <a:spcPts val="1200"/>
              </a:spcAft>
              <a:buClr>
                <a:schemeClr val="tx1"/>
              </a:buClr>
            </a:pPr>
            <a:r>
              <a:rPr lang="en-US" sz="1800" dirty="0">
                <a:cs typeface="Times New Roman"/>
              </a:rPr>
              <a:t>Platform computes the classroom median behavior once the teacher submits all students’ weekly information. </a:t>
            </a:r>
          </a:p>
          <a:p>
            <a:pPr lvl="2" algn="just">
              <a:lnSpc>
                <a:spcPct val="120000"/>
              </a:lnSpc>
              <a:spcBef>
                <a:spcPts val="0"/>
              </a:spcBef>
              <a:spcAft>
                <a:spcPts val="1200"/>
              </a:spcAft>
              <a:buClr>
                <a:schemeClr val="tx2"/>
              </a:buClr>
              <a:buFont typeface="Wingdings" charset="2"/>
              <a:buChar char="q"/>
            </a:pPr>
            <a:endParaRPr lang="en-US" sz="16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spcBef>
                <a:spcPts val="0"/>
              </a:spcBef>
              <a:spcAft>
                <a:spcPts val="1200"/>
              </a:spcAft>
              <a:buClr>
                <a:schemeClr val="tx2"/>
              </a:buClr>
              <a:buNone/>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spcBef>
                <a:spcPts val="0"/>
              </a:spcBef>
              <a:spcAft>
                <a:spcPts val="1200"/>
              </a:spcAft>
              <a:buClr>
                <a:schemeClr val="tx2"/>
              </a:buClr>
              <a:buNone/>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457200" lvl="1" indent="0" algn="just">
              <a:lnSpc>
                <a:spcPct val="120000"/>
              </a:lnSpc>
              <a:spcBef>
                <a:spcPts val="0"/>
              </a:spcBef>
              <a:spcAft>
                <a:spcPts val="1200"/>
              </a:spcAft>
              <a:buClr>
                <a:schemeClr val="tx2"/>
              </a:buClr>
              <a:buNone/>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a:p>
            <a:pPr marL="0" indent="0">
              <a:spcBef>
                <a:spcPts val="0"/>
              </a:spcBef>
              <a:spcAft>
                <a:spcPts val="1200"/>
              </a:spcAft>
              <a:buClr>
                <a:schemeClr val="tx2"/>
              </a:buClr>
              <a:buNone/>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90E6D02-E928-784E-964D-47241690DB0B}" type="slidenum">
              <a:rPr lang="en-US" smtClean="0"/>
              <a:t>34</a:t>
            </a:fld>
            <a:endParaRPr lang="en-US" dirty="0"/>
          </a:p>
        </p:txBody>
      </p:sp>
      <p:pic>
        <p:nvPicPr>
          <p:cNvPr id="7" name="Imagem 6">
            <a:extLst>
              <a:ext uri="{FF2B5EF4-FFF2-40B4-BE49-F238E27FC236}">
                <a16:creationId xmlns:a16="http://schemas.microsoft.com/office/drawing/2014/main" id="{CD31F21F-37F0-406C-9256-909A3A62526E}"/>
              </a:ext>
            </a:extLst>
          </p:cNvPr>
          <p:cNvPicPr>
            <a:picLocks noChangeAspect="1"/>
          </p:cNvPicPr>
          <p:nvPr/>
        </p:nvPicPr>
        <p:blipFill>
          <a:blip r:embed="rId3"/>
          <a:stretch>
            <a:fillRect/>
          </a:stretch>
        </p:blipFill>
        <p:spPr>
          <a:xfrm>
            <a:off x="1597707" y="2874193"/>
            <a:ext cx="8384493" cy="2382796"/>
          </a:xfrm>
          <a:prstGeom prst="rect">
            <a:avLst/>
          </a:prstGeom>
        </p:spPr>
      </p:pic>
      <p:sp>
        <p:nvSpPr>
          <p:cNvPr id="8" name="Title 1">
            <a:extLst>
              <a:ext uri="{FF2B5EF4-FFF2-40B4-BE49-F238E27FC236}">
                <a16:creationId xmlns:a16="http://schemas.microsoft.com/office/drawing/2014/main" id="{0D2F16FE-E611-4763-875A-63C7FE794317}"/>
              </a:ext>
            </a:extLst>
          </p:cNvPr>
          <p:cNvSpPr txBox="1">
            <a:spLocks/>
          </p:cNvSpPr>
          <p:nvPr/>
        </p:nvSpPr>
        <p:spPr>
          <a:xfrm>
            <a:off x="1295400" y="259428"/>
            <a:ext cx="8686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2060"/>
                </a:solidFill>
              </a:rPr>
              <a:t>Relative Information:</a:t>
            </a:r>
          </a:p>
          <a:p>
            <a:pPr algn="ctr"/>
            <a:endParaRPr lang="en-US" sz="2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06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0E6D02-E928-784E-964D-47241690DB0B}" type="slidenum">
              <a:rPr lang="en-US" smtClean="0"/>
              <a:t>35</a:t>
            </a:fld>
            <a:endParaRPr lang="en-US" dirty="0"/>
          </a:p>
        </p:txBody>
      </p:sp>
      <p:pic>
        <p:nvPicPr>
          <p:cNvPr id="2" name="Imagem 1">
            <a:extLst>
              <a:ext uri="{FF2B5EF4-FFF2-40B4-BE49-F238E27FC236}">
                <a16:creationId xmlns:a16="http://schemas.microsoft.com/office/drawing/2014/main" id="{383E53C5-32D5-49EA-87A4-97944AF03526}"/>
              </a:ext>
            </a:extLst>
          </p:cNvPr>
          <p:cNvPicPr>
            <a:picLocks noChangeAspect="1"/>
          </p:cNvPicPr>
          <p:nvPr/>
        </p:nvPicPr>
        <p:blipFill>
          <a:blip r:embed="rId3"/>
          <a:stretch>
            <a:fillRect/>
          </a:stretch>
        </p:blipFill>
        <p:spPr>
          <a:xfrm>
            <a:off x="2684384" y="844741"/>
            <a:ext cx="6591233" cy="5694173"/>
          </a:xfrm>
          <a:prstGeom prst="rect">
            <a:avLst/>
          </a:prstGeom>
        </p:spPr>
      </p:pic>
      <p:sp>
        <p:nvSpPr>
          <p:cNvPr id="7" name="Title 1">
            <a:extLst>
              <a:ext uri="{FF2B5EF4-FFF2-40B4-BE49-F238E27FC236}">
                <a16:creationId xmlns:a16="http://schemas.microsoft.com/office/drawing/2014/main" id="{04D891AA-A467-4D1D-9EAB-DECA6CBC1545}"/>
              </a:ext>
            </a:extLst>
          </p:cNvPr>
          <p:cNvSpPr txBox="1">
            <a:spLocks/>
          </p:cNvSpPr>
          <p:nvPr/>
        </p:nvSpPr>
        <p:spPr>
          <a:xfrm>
            <a:off x="1920381" y="210299"/>
            <a:ext cx="8686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2060"/>
                </a:solidFill>
              </a:rPr>
              <a:t>Results:</a:t>
            </a:r>
          </a:p>
          <a:p>
            <a:pPr algn="ctr"/>
            <a:endParaRPr lang="en-US" sz="2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1696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4554" y="1720089"/>
            <a:ext cx="8552447" cy="4107301"/>
          </a:xfrm>
        </p:spPr>
        <p:txBody>
          <a:bodyPr>
            <a:noAutofit/>
          </a:bodyPr>
          <a:lstStyle/>
          <a:p>
            <a:pPr marL="971550" lvl="1" indent="-514350" algn="just">
              <a:lnSpc>
                <a:spcPct val="110000"/>
              </a:lnSpc>
              <a:spcBef>
                <a:spcPts val="0"/>
              </a:spcBef>
              <a:spcAft>
                <a:spcPts val="1200"/>
              </a:spcAft>
              <a:buClr>
                <a:schemeClr val="tx1"/>
              </a:buClr>
              <a:buFont typeface="+mj-lt"/>
              <a:buAutoNum type="arabicPeriod"/>
            </a:pPr>
            <a:r>
              <a:rPr lang="en-US" sz="2800" dirty="0">
                <a:cs typeface="Times New Roman" panose="02020603050405020304" pitchFamily="18" charset="0"/>
              </a:rPr>
              <a:t>Parent’s behavior, beliefs and aspirations</a:t>
            </a:r>
          </a:p>
          <a:p>
            <a:pPr marL="971550" lvl="1" indent="-514350" algn="just">
              <a:lnSpc>
                <a:spcPct val="110000"/>
              </a:lnSpc>
              <a:spcBef>
                <a:spcPts val="0"/>
              </a:spcBef>
              <a:spcAft>
                <a:spcPts val="1200"/>
              </a:spcAft>
              <a:buClr>
                <a:schemeClr val="tx1"/>
              </a:buClr>
              <a:buFont typeface="+mj-lt"/>
              <a:buAutoNum type="arabicPeriod"/>
            </a:pPr>
            <a:endParaRPr lang="en-US" sz="2800" dirty="0">
              <a:cs typeface="Times New Roman" panose="02020603050405020304" pitchFamily="18" charset="0"/>
            </a:endParaRPr>
          </a:p>
          <a:p>
            <a:pPr marL="971550" lvl="1" indent="-514350" algn="just">
              <a:lnSpc>
                <a:spcPct val="110000"/>
              </a:lnSpc>
              <a:spcBef>
                <a:spcPts val="0"/>
              </a:spcBef>
              <a:spcAft>
                <a:spcPts val="1200"/>
              </a:spcAft>
              <a:buClr>
                <a:schemeClr val="tx1"/>
              </a:buClr>
              <a:buFont typeface="+mj-lt"/>
              <a:buAutoNum type="arabicPeriod"/>
            </a:pPr>
            <a:r>
              <a:rPr lang="en-US" sz="2800" dirty="0">
                <a:cs typeface="Times New Roman" panose="02020603050405020304" pitchFamily="18" charset="0"/>
              </a:rPr>
              <a:t>Children’s behavior and socio-emotional skills</a:t>
            </a:r>
          </a:p>
          <a:p>
            <a:pPr marL="971550" lvl="1" indent="-514350" algn="just">
              <a:lnSpc>
                <a:spcPct val="110000"/>
              </a:lnSpc>
              <a:spcBef>
                <a:spcPts val="0"/>
              </a:spcBef>
              <a:spcAft>
                <a:spcPts val="1200"/>
              </a:spcAft>
              <a:buClr>
                <a:schemeClr val="tx1"/>
              </a:buClr>
              <a:buFont typeface="+mj-lt"/>
              <a:buAutoNum type="arabicPeriod"/>
            </a:pPr>
            <a:endParaRPr lang="en-US" sz="2800" dirty="0">
              <a:cs typeface="Times New Roman" panose="02020603050405020304" pitchFamily="18" charset="0"/>
            </a:endParaRPr>
          </a:p>
          <a:p>
            <a:pPr marL="971550" lvl="1" indent="-514350" algn="just">
              <a:lnSpc>
                <a:spcPct val="110000"/>
              </a:lnSpc>
              <a:spcBef>
                <a:spcPts val="0"/>
              </a:spcBef>
              <a:spcAft>
                <a:spcPts val="1200"/>
              </a:spcAft>
              <a:buClr>
                <a:schemeClr val="tx1"/>
              </a:buClr>
              <a:buFont typeface="+mj-lt"/>
              <a:buAutoNum type="arabicPeriod"/>
            </a:pPr>
            <a:r>
              <a:rPr lang="en-US" sz="2800" dirty="0">
                <a:cs typeface="Times New Roman" panose="02020603050405020304" pitchFamily="18" charset="0"/>
              </a:rPr>
              <a:t>Attendance, grades and promotion rate</a:t>
            </a:r>
          </a:p>
        </p:txBody>
      </p:sp>
      <p:sp>
        <p:nvSpPr>
          <p:cNvPr id="6" name="Title 1">
            <a:extLst>
              <a:ext uri="{FF2B5EF4-FFF2-40B4-BE49-F238E27FC236}">
                <a16:creationId xmlns:a16="http://schemas.microsoft.com/office/drawing/2014/main" id="{7203BD43-7740-4B5E-B469-1B0826EBFBFE}"/>
              </a:ext>
            </a:extLst>
          </p:cNvPr>
          <p:cNvSpPr txBox="1">
            <a:spLocks/>
          </p:cNvSpPr>
          <p:nvPr/>
        </p:nvSpPr>
        <p:spPr>
          <a:xfrm>
            <a:off x="1920381" y="185132"/>
            <a:ext cx="8686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b="1" dirty="0">
                <a:solidFill>
                  <a:srgbClr val="002060"/>
                </a:solidFill>
              </a:rPr>
              <a:t>T</a:t>
            </a:r>
            <a:r>
              <a:rPr lang="en-US" b="1" dirty="0" err="1">
                <a:solidFill>
                  <a:srgbClr val="002060"/>
                </a:solidFill>
              </a:rPr>
              <a:t>heory</a:t>
            </a:r>
            <a:r>
              <a:rPr lang="en-US" b="1" dirty="0">
                <a:solidFill>
                  <a:srgbClr val="002060"/>
                </a:solidFill>
              </a:rPr>
              <a:t> of Change</a:t>
            </a:r>
          </a:p>
          <a:p>
            <a:pPr algn="ctr"/>
            <a:endParaRPr lang="en-US" sz="2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4264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p:cNvPr>
          <p:cNvSpPr txBox="1"/>
          <p:nvPr/>
        </p:nvSpPr>
        <p:spPr>
          <a:xfrm>
            <a:off x="2255263" y="1464741"/>
            <a:ext cx="2197208" cy="1046440"/>
          </a:xfrm>
          <a:prstGeom prst="rect">
            <a:avLst/>
          </a:prstGeom>
          <a:solidFill>
            <a:schemeClr val="bg1"/>
          </a:solidFill>
          <a:ln>
            <a:solidFill>
              <a:schemeClr val="tx2"/>
            </a:solidFill>
          </a:ln>
        </p:spPr>
        <p:txBody>
          <a:bodyPr wrap="square" rtlCol="0">
            <a:spAutoFit/>
          </a:bodyPr>
          <a:lstStyle/>
          <a:p>
            <a:pPr algn="ctr"/>
            <a:r>
              <a:rPr lang="en-US" sz="1400" b="1" dirty="0">
                <a:solidFill>
                  <a:schemeClr val="tx2"/>
                </a:solidFill>
                <a:latin typeface="Times New Roman"/>
                <a:cs typeface="Times New Roman"/>
              </a:rPr>
              <a:t>BEHAVIOR</a:t>
            </a:r>
          </a:p>
          <a:p>
            <a:pPr marL="171450" lvl="2" indent="-171450">
              <a:buClr>
                <a:schemeClr val="tx2"/>
              </a:buClr>
              <a:buFont typeface="Wingdings" charset="2"/>
              <a:buChar char="§"/>
            </a:pPr>
            <a:r>
              <a:rPr lang="en-US" sz="1200" dirty="0">
                <a:solidFill>
                  <a:schemeClr val="tx1">
                    <a:lumMod val="75000"/>
                    <a:lumOff val="25000"/>
                  </a:schemeClr>
                </a:solidFill>
                <a:latin typeface="Times New Roman"/>
                <a:cs typeface="Times New Roman"/>
              </a:rPr>
              <a:t>Talking more with their kids:  </a:t>
            </a:r>
            <a:r>
              <a:rPr lang="is-IS" sz="1200" dirty="0">
                <a:solidFill>
                  <a:schemeClr val="tx1">
                    <a:lumMod val="75000"/>
                    <a:lumOff val="25000"/>
                  </a:schemeClr>
                </a:solidFill>
                <a:latin typeface="Times New Roman"/>
                <a:cs typeface="Times New Roman"/>
              </a:rPr>
              <a:t>0.096** s.d. </a:t>
            </a:r>
          </a:p>
          <a:p>
            <a:pPr marL="171450" lvl="2" indent="-171450">
              <a:buClr>
                <a:schemeClr val="tx2"/>
              </a:buClr>
              <a:buFont typeface="Wingdings" charset="2"/>
              <a:buChar char="§"/>
            </a:pPr>
            <a:r>
              <a:rPr lang="is-IS" sz="1200" dirty="0">
                <a:solidFill>
                  <a:schemeClr val="tx1">
                    <a:lumMod val="75000"/>
                    <a:lumOff val="25000"/>
                  </a:schemeClr>
                </a:solidFill>
                <a:latin typeface="Times New Roman"/>
                <a:cs typeface="Times New Roman"/>
              </a:rPr>
              <a:t>Incentivize good academic behavior: 0.068* s.d.</a:t>
            </a:r>
            <a:endParaRPr lang="en-US" sz="1200" dirty="0">
              <a:solidFill>
                <a:schemeClr val="tx1">
                  <a:lumMod val="75000"/>
                  <a:lumOff val="25000"/>
                </a:schemeClr>
              </a:solidFill>
              <a:latin typeface="Times New Roman"/>
              <a:cs typeface="Times New Roman"/>
            </a:endParaRPr>
          </a:p>
        </p:txBody>
      </p:sp>
      <p:sp>
        <p:nvSpPr>
          <p:cNvPr id="6" name="TextBox 5">
            <a:hlinkClick r:id="" action="ppaction://noaction"/>
          </p:cNvPr>
          <p:cNvSpPr txBox="1"/>
          <p:nvPr/>
        </p:nvSpPr>
        <p:spPr>
          <a:xfrm>
            <a:off x="4869788" y="1464741"/>
            <a:ext cx="2177909" cy="1046440"/>
          </a:xfrm>
          <a:prstGeom prst="rect">
            <a:avLst/>
          </a:prstGeom>
          <a:solidFill>
            <a:schemeClr val="bg1"/>
          </a:solidFill>
          <a:ln>
            <a:solidFill>
              <a:schemeClr val="tx2"/>
            </a:solidFill>
          </a:ln>
        </p:spPr>
        <p:txBody>
          <a:bodyPr wrap="square" rtlCol="0">
            <a:spAutoFit/>
          </a:bodyPr>
          <a:lstStyle/>
          <a:p>
            <a:pPr algn="ctr"/>
            <a:r>
              <a:rPr lang="en-US" sz="1400" b="1" dirty="0">
                <a:solidFill>
                  <a:srgbClr val="1F497D"/>
                </a:solidFill>
                <a:latin typeface="Times New Roman"/>
                <a:cs typeface="Times New Roman"/>
              </a:rPr>
              <a:t>BELIEFS</a:t>
            </a:r>
          </a:p>
          <a:p>
            <a:pPr marL="171450" lvl="2" indent="-171450">
              <a:buClr>
                <a:schemeClr val="tx2"/>
              </a:buClr>
              <a:buFont typeface="Wingdings" charset="2"/>
              <a:buChar char="§"/>
            </a:pPr>
            <a:r>
              <a:rPr lang="x-none" sz="1200" dirty="0">
                <a:solidFill>
                  <a:schemeClr val="tx1">
                    <a:lumMod val="75000"/>
                    <a:lumOff val="25000"/>
                  </a:schemeClr>
                </a:solidFill>
                <a:latin typeface="Times New Roman"/>
                <a:cs typeface="Times New Roman"/>
              </a:rPr>
              <a:t>More accurate about GPA</a:t>
            </a:r>
            <a:r>
              <a:rPr lang="is-IS" sz="1200" dirty="0">
                <a:solidFill>
                  <a:schemeClr val="tx1">
                    <a:lumMod val="75000"/>
                    <a:lumOff val="25000"/>
                  </a:schemeClr>
                </a:solidFill>
                <a:latin typeface="Times New Roman"/>
                <a:cs typeface="Times New Roman"/>
              </a:rPr>
              <a:t>: 0.071** p.p. </a:t>
            </a:r>
          </a:p>
          <a:p>
            <a:pPr marL="0" lvl="2">
              <a:buClr>
                <a:schemeClr val="tx2"/>
              </a:buClr>
            </a:pPr>
            <a:endParaRPr lang="is-IS" sz="1200" dirty="0">
              <a:solidFill>
                <a:schemeClr val="tx1">
                  <a:lumMod val="75000"/>
                  <a:lumOff val="25000"/>
                </a:schemeClr>
              </a:solidFill>
              <a:latin typeface="Times New Roman"/>
              <a:cs typeface="Times New Roman"/>
            </a:endParaRPr>
          </a:p>
          <a:p>
            <a:pPr marL="0" lvl="2">
              <a:buClr>
                <a:schemeClr val="tx2"/>
              </a:buClr>
            </a:pPr>
            <a:endParaRPr lang="is-IS" sz="1200" dirty="0">
              <a:solidFill>
                <a:schemeClr val="tx1">
                  <a:lumMod val="75000"/>
                  <a:lumOff val="25000"/>
                </a:schemeClr>
              </a:solidFill>
              <a:latin typeface="Times New Roman"/>
              <a:cs typeface="Times New Roman"/>
            </a:endParaRPr>
          </a:p>
        </p:txBody>
      </p:sp>
      <p:sp>
        <p:nvSpPr>
          <p:cNvPr id="7" name="TextBox 6">
            <a:hlinkClick r:id="" action="ppaction://noaction"/>
          </p:cNvPr>
          <p:cNvSpPr txBox="1"/>
          <p:nvPr/>
        </p:nvSpPr>
        <p:spPr>
          <a:xfrm>
            <a:off x="7458824" y="1464741"/>
            <a:ext cx="1939202" cy="1046440"/>
          </a:xfrm>
          <a:prstGeom prst="rect">
            <a:avLst/>
          </a:prstGeom>
          <a:solidFill>
            <a:schemeClr val="bg1"/>
          </a:solidFill>
          <a:ln>
            <a:solidFill>
              <a:schemeClr val="tx2"/>
            </a:solidFill>
          </a:ln>
        </p:spPr>
        <p:txBody>
          <a:bodyPr wrap="square" rtlCol="0">
            <a:spAutoFit/>
          </a:bodyPr>
          <a:lstStyle/>
          <a:p>
            <a:pPr algn="ctr"/>
            <a:r>
              <a:rPr lang="en-US" sz="1400" b="1" dirty="0">
                <a:solidFill>
                  <a:srgbClr val="1F497D"/>
                </a:solidFill>
                <a:latin typeface="Times New Roman"/>
                <a:cs typeface="Times New Roman"/>
              </a:rPr>
              <a:t>ASPIRATIONS</a:t>
            </a:r>
            <a:endParaRPr lang="en-US" sz="1400" dirty="0">
              <a:solidFill>
                <a:srgbClr val="1F497D"/>
              </a:solidFill>
              <a:latin typeface="Times New Roman"/>
              <a:cs typeface="Times New Roman"/>
            </a:endParaRPr>
          </a:p>
          <a:p>
            <a:pPr marL="171450" lvl="2" indent="-171450">
              <a:buClr>
                <a:schemeClr val="tx2"/>
              </a:buClr>
              <a:buFont typeface="Wingdings" charset="2"/>
              <a:buChar char="§"/>
            </a:pPr>
            <a:r>
              <a:rPr lang="x-none" sz="1200" dirty="0">
                <a:solidFill>
                  <a:schemeClr val="tx1">
                    <a:lumMod val="75000"/>
                    <a:lumOff val="25000"/>
                  </a:schemeClr>
                </a:solidFill>
                <a:latin typeface="Times New Roman"/>
                <a:cs typeface="Times New Roman"/>
              </a:rPr>
              <a:t>Updated </a:t>
            </a:r>
            <a:r>
              <a:rPr lang="pt-BR" sz="1200" dirty="0">
                <a:solidFill>
                  <a:schemeClr val="tx1">
                    <a:lumMod val="75000"/>
                    <a:lumOff val="25000"/>
                  </a:schemeClr>
                </a:solidFill>
                <a:latin typeface="Times New Roman"/>
                <a:cs typeface="Times New Roman"/>
              </a:rPr>
              <a:t>aspirations</a:t>
            </a:r>
            <a:r>
              <a:rPr lang="x-none" sz="1200" dirty="0">
                <a:solidFill>
                  <a:schemeClr val="tx1">
                    <a:lumMod val="75000"/>
                    <a:lumOff val="25000"/>
                  </a:schemeClr>
                </a:solidFill>
                <a:latin typeface="Times New Roman"/>
                <a:cs typeface="Times New Roman"/>
              </a:rPr>
              <a:t> about children going to college (student’s survey):  0.074**s.d.</a:t>
            </a:r>
          </a:p>
        </p:txBody>
      </p:sp>
      <p:sp>
        <p:nvSpPr>
          <p:cNvPr id="8" name="TextBox 7"/>
          <p:cNvSpPr txBox="1"/>
          <p:nvPr/>
        </p:nvSpPr>
        <p:spPr>
          <a:xfrm>
            <a:off x="5350645" y="800325"/>
            <a:ext cx="1253185" cy="369332"/>
          </a:xfrm>
          <a:prstGeom prst="rect">
            <a:avLst/>
          </a:prstGeom>
          <a:solidFill>
            <a:schemeClr val="tx2">
              <a:lumMod val="75000"/>
            </a:schemeClr>
          </a:solidFill>
          <a:ln>
            <a:solidFill>
              <a:schemeClr val="tx2">
                <a:lumMod val="75000"/>
              </a:schemeClr>
            </a:solidFill>
          </a:ln>
        </p:spPr>
        <p:txBody>
          <a:bodyPr wrap="square" rtlCol="0">
            <a:spAutoFit/>
          </a:bodyPr>
          <a:lstStyle/>
          <a:p>
            <a:pPr algn="ctr"/>
            <a:r>
              <a:rPr lang="en-US" b="1" dirty="0">
                <a:solidFill>
                  <a:schemeClr val="bg1"/>
                </a:solidFill>
                <a:latin typeface="Times New Roman"/>
                <a:cs typeface="Times New Roman"/>
              </a:rPr>
              <a:t>PARENTS</a:t>
            </a:r>
            <a:endParaRPr lang="en-US" dirty="0">
              <a:solidFill>
                <a:schemeClr val="bg1"/>
              </a:solidFill>
              <a:latin typeface="Times New Roman"/>
              <a:cs typeface="Times New Roman"/>
            </a:endParaRPr>
          </a:p>
        </p:txBody>
      </p:sp>
      <p:sp>
        <p:nvSpPr>
          <p:cNvPr id="17" name="TextBox 16"/>
          <p:cNvSpPr txBox="1"/>
          <p:nvPr/>
        </p:nvSpPr>
        <p:spPr>
          <a:xfrm>
            <a:off x="5252765" y="2775346"/>
            <a:ext cx="1475117" cy="369332"/>
          </a:xfrm>
          <a:prstGeom prst="rect">
            <a:avLst/>
          </a:prstGeom>
          <a:solidFill>
            <a:schemeClr val="tx2"/>
          </a:solidFill>
          <a:ln>
            <a:solidFill>
              <a:schemeClr val="tx2"/>
            </a:solidFill>
          </a:ln>
        </p:spPr>
        <p:txBody>
          <a:bodyPr wrap="square" rtlCol="0">
            <a:spAutoFit/>
          </a:bodyPr>
          <a:lstStyle/>
          <a:p>
            <a:pPr algn="ctr"/>
            <a:r>
              <a:rPr lang="en-US" b="1" dirty="0">
                <a:solidFill>
                  <a:srgbClr val="FFFFFF"/>
                </a:solidFill>
                <a:latin typeface="Times New Roman"/>
                <a:cs typeface="Times New Roman"/>
              </a:rPr>
              <a:t>STUDENTS</a:t>
            </a:r>
            <a:endParaRPr lang="en-US" dirty="0">
              <a:solidFill>
                <a:srgbClr val="FFFFFF"/>
              </a:solidFill>
              <a:latin typeface="Times New Roman"/>
              <a:cs typeface="Times New Roman"/>
            </a:endParaRPr>
          </a:p>
        </p:txBody>
      </p:sp>
      <p:sp>
        <p:nvSpPr>
          <p:cNvPr id="18" name="TextBox 17">
            <a:hlinkClick r:id="" action="ppaction://noaction"/>
          </p:cNvPr>
          <p:cNvSpPr txBox="1"/>
          <p:nvPr/>
        </p:nvSpPr>
        <p:spPr>
          <a:xfrm>
            <a:off x="3291586" y="3830785"/>
            <a:ext cx="2530771" cy="861774"/>
          </a:xfrm>
          <a:prstGeom prst="rect">
            <a:avLst/>
          </a:prstGeom>
          <a:solidFill>
            <a:schemeClr val="bg1"/>
          </a:solidFill>
          <a:ln>
            <a:solidFill>
              <a:schemeClr val="tx2"/>
            </a:solidFill>
          </a:ln>
        </p:spPr>
        <p:txBody>
          <a:bodyPr wrap="square" rtlCol="0">
            <a:spAutoFit/>
          </a:bodyPr>
          <a:lstStyle/>
          <a:p>
            <a:pPr algn="ctr"/>
            <a:r>
              <a:rPr lang="en-US" sz="1400" b="1" dirty="0">
                <a:solidFill>
                  <a:srgbClr val="1F497D"/>
                </a:solidFill>
                <a:latin typeface="Times New Roman"/>
                <a:cs typeface="Times New Roman"/>
              </a:rPr>
              <a:t>BEHAVIOR</a:t>
            </a:r>
            <a:endParaRPr lang="en-US" sz="1200" dirty="0">
              <a:solidFill>
                <a:srgbClr val="1F497D"/>
              </a:solidFill>
              <a:latin typeface="Times New Roman"/>
              <a:cs typeface="Times New Roman"/>
            </a:endParaRPr>
          </a:p>
          <a:p>
            <a:pPr marL="171450" lvl="2" indent="-171450">
              <a:buClr>
                <a:schemeClr val="tx2"/>
              </a:buClr>
              <a:buFont typeface="Wingdings" charset="2"/>
              <a:buChar char="§"/>
            </a:pPr>
            <a:r>
              <a:rPr lang="x-none" sz="1200" dirty="0">
                <a:solidFill>
                  <a:schemeClr val="tx1">
                    <a:lumMod val="75000"/>
                    <a:lumOff val="25000"/>
                  </a:schemeClr>
                </a:solidFill>
                <a:latin typeface="Times New Roman"/>
                <a:cs typeface="Times New Roman"/>
              </a:rPr>
              <a:t>Academic activities: 0.17***s.d.</a:t>
            </a:r>
          </a:p>
          <a:p>
            <a:pPr marL="171450" lvl="2" indent="-171450">
              <a:buClr>
                <a:schemeClr val="tx2"/>
              </a:buClr>
              <a:buFont typeface="Wingdings" charset="2"/>
              <a:buChar char="§"/>
            </a:pPr>
            <a:r>
              <a:rPr lang="x-none" sz="1200" dirty="0">
                <a:solidFill>
                  <a:schemeClr val="tx1">
                    <a:lumMod val="75000"/>
                    <a:lumOff val="25000"/>
                  </a:schemeClr>
                </a:solidFill>
                <a:latin typeface="Times New Roman"/>
                <a:cs typeface="Times New Roman"/>
              </a:rPr>
              <a:t>Reading activities: 0.12**s.d</a:t>
            </a:r>
          </a:p>
          <a:p>
            <a:pPr marL="171450" lvl="2" indent="-171450">
              <a:buClr>
                <a:schemeClr val="tx2"/>
              </a:buClr>
              <a:buFont typeface="Wingdings" charset="2"/>
              <a:buChar char="§"/>
            </a:pPr>
            <a:r>
              <a:rPr lang="x-none" sz="1200" dirty="0">
                <a:solidFill>
                  <a:schemeClr val="tx1">
                    <a:lumMod val="75000"/>
                    <a:lumOff val="25000"/>
                  </a:schemeClr>
                </a:solidFill>
                <a:latin typeface="Times New Roman"/>
                <a:cs typeface="Times New Roman"/>
              </a:rPr>
              <a:t>Other activities: -0.07</a:t>
            </a:r>
          </a:p>
        </p:txBody>
      </p:sp>
      <p:sp>
        <p:nvSpPr>
          <p:cNvPr id="19" name="TextBox 18">
            <a:hlinkClick r:id="" action="ppaction://noaction"/>
          </p:cNvPr>
          <p:cNvSpPr txBox="1"/>
          <p:nvPr/>
        </p:nvSpPr>
        <p:spPr>
          <a:xfrm>
            <a:off x="6603829" y="3853655"/>
            <a:ext cx="2059058" cy="861774"/>
          </a:xfrm>
          <a:prstGeom prst="rect">
            <a:avLst/>
          </a:prstGeom>
          <a:solidFill>
            <a:schemeClr val="bg1"/>
          </a:solidFill>
          <a:ln>
            <a:solidFill>
              <a:schemeClr val="tx2"/>
            </a:solidFill>
          </a:ln>
        </p:spPr>
        <p:txBody>
          <a:bodyPr wrap="square" rtlCol="0">
            <a:spAutoFit/>
          </a:bodyPr>
          <a:lstStyle/>
          <a:p>
            <a:pPr algn="ctr"/>
            <a:r>
              <a:rPr lang="en-US" sz="1400" b="1" dirty="0">
                <a:solidFill>
                  <a:srgbClr val="1F497D"/>
                </a:solidFill>
                <a:latin typeface="Times New Roman"/>
                <a:cs typeface="Times New Roman"/>
              </a:rPr>
              <a:t>SOCIO-EMOTIONAL </a:t>
            </a:r>
            <a:endParaRPr lang="en-US" sz="1400" dirty="0">
              <a:solidFill>
                <a:srgbClr val="1F497D"/>
              </a:solidFill>
              <a:latin typeface="Times New Roman"/>
              <a:cs typeface="Times New Roman"/>
            </a:endParaRPr>
          </a:p>
          <a:p>
            <a:pPr marL="171450" lvl="2" indent="-171450">
              <a:buClr>
                <a:schemeClr val="tx2"/>
              </a:buClr>
              <a:buFont typeface="Wingdings" charset="2"/>
              <a:buChar char="§"/>
            </a:pPr>
            <a:r>
              <a:rPr lang="x-none" sz="1200" dirty="0">
                <a:solidFill>
                  <a:schemeClr val="tx1">
                    <a:lumMod val="75000"/>
                    <a:lumOff val="25000"/>
                  </a:schemeClr>
                </a:solidFill>
                <a:latin typeface="Times New Roman"/>
                <a:cs typeface="Times New Roman"/>
              </a:rPr>
              <a:t>Increase in growth mindset (only for the </a:t>
            </a:r>
            <a:r>
              <a:rPr lang="x-none" sz="1200" i="1" dirty="0">
                <a:solidFill>
                  <a:schemeClr val="tx1">
                    <a:lumMod val="75000"/>
                    <a:lumOff val="25000"/>
                  </a:schemeClr>
                </a:solidFill>
                <a:latin typeface="Times New Roman"/>
                <a:cs typeface="Times New Roman"/>
              </a:rPr>
              <a:t>Information</a:t>
            </a:r>
            <a:r>
              <a:rPr lang="x-none" sz="1200" dirty="0">
                <a:solidFill>
                  <a:schemeClr val="tx1">
                    <a:lumMod val="75000"/>
                    <a:lumOff val="25000"/>
                  </a:schemeClr>
                </a:solidFill>
                <a:latin typeface="Times New Roman"/>
                <a:cs typeface="Times New Roman"/>
              </a:rPr>
              <a:t> treatment): 0.077*s.d</a:t>
            </a:r>
            <a:endParaRPr lang="en-US" sz="1400" dirty="0">
              <a:solidFill>
                <a:schemeClr val="tx1">
                  <a:lumMod val="75000"/>
                  <a:lumOff val="25000"/>
                </a:schemeClr>
              </a:solidFill>
              <a:latin typeface="Times New Roman"/>
              <a:cs typeface="Times New Roman"/>
            </a:endParaRPr>
          </a:p>
        </p:txBody>
      </p:sp>
      <p:sp>
        <p:nvSpPr>
          <p:cNvPr id="21" name="TextBox 20"/>
          <p:cNvSpPr txBox="1"/>
          <p:nvPr/>
        </p:nvSpPr>
        <p:spPr>
          <a:xfrm>
            <a:off x="2870657" y="5373594"/>
            <a:ext cx="1450458" cy="692497"/>
          </a:xfrm>
          <a:prstGeom prst="rect">
            <a:avLst/>
          </a:prstGeom>
          <a:solidFill>
            <a:schemeClr val="bg1"/>
          </a:solidFill>
          <a:ln>
            <a:solidFill>
              <a:schemeClr val="tx2"/>
            </a:solidFill>
          </a:ln>
        </p:spPr>
        <p:txBody>
          <a:bodyPr wrap="square" rtlCol="0">
            <a:spAutoFit/>
          </a:bodyPr>
          <a:lstStyle/>
          <a:p>
            <a:pPr algn="ctr"/>
            <a:r>
              <a:rPr lang="en-US" sz="1300" b="1" dirty="0">
                <a:solidFill>
                  <a:srgbClr val="1F497D"/>
                </a:solidFill>
                <a:latin typeface="Times New Roman"/>
                <a:cs typeface="Times New Roman"/>
              </a:rPr>
              <a:t>ATTENDANCE</a:t>
            </a:r>
          </a:p>
          <a:p>
            <a:pPr algn="ctr"/>
            <a:endParaRPr lang="en-US" sz="1300" b="1" dirty="0">
              <a:solidFill>
                <a:srgbClr val="1F497D"/>
              </a:solidFill>
              <a:latin typeface="Times New Roman"/>
              <a:cs typeface="Times New Roman"/>
            </a:endParaRPr>
          </a:p>
          <a:p>
            <a:pPr algn="ctr"/>
            <a:r>
              <a:rPr lang="en-US" sz="1300" dirty="0">
                <a:solidFill>
                  <a:schemeClr val="tx1">
                    <a:lumMod val="75000"/>
                    <a:lumOff val="25000"/>
                  </a:schemeClr>
                </a:solidFill>
                <a:latin typeface="Times New Roman"/>
                <a:cs typeface="Times New Roman"/>
              </a:rPr>
              <a:t>0.021***p.p.</a:t>
            </a:r>
          </a:p>
        </p:txBody>
      </p:sp>
      <p:sp>
        <p:nvSpPr>
          <p:cNvPr id="22" name="TextBox 21"/>
          <p:cNvSpPr txBox="1"/>
          <p:nvPr/>
        </p:nvSpPr>
        <p:spPr>
          <a:xfrm>
            <a:off x="4514038" y="5382764"/>
            <a:ext cx="1477452" cy="692497"/>
          </a:xfrm>
          <a:prstGeom prst="rect">
            <a:avLst/>
          </a:prstGeom>
          <a:solidFill>
            <a:schemeClr val="bg1"/>
          </a:solidFill>
          <a:ln>
            <a:solidFill>
              <a:schemeClr val="tx2"/>
            </a:solidFill>
          </a:ln>
        </p:spPr>
        <p:txBody>
          <a:bodyPr wrap="square" rtlCol="0">
            <a:spAutoFit/>
          </a:bodyPr>
          <a:lstStyle/>
          <a:p>
            <a:pPr algn="ctr"/>
            <a:r>
              <a:rPr lang="en-US" sz="1300" b="1" dirty="0">
                <a:solidFill>
                  <a:srgbClr val="1F497D"/>
                </a:solidFill>
                <a:latin typeface="Times New Roman"/>
                <a:cs typeface="Times New Roman"/>
              </a:rPr>
              <a:t>GPA</a:t>
            </a:r>
          </a:p>
          <a:p>
            <a:pPr algn="ctr"/>
            <a:endParaRPr lang="en-US" sz="1300" b="1" dirty="0">
              <a:solidFill>
                <a:srgbClr val="1F497D"/>
              </a:solidFill>
              <a:latin typeface="Times New Roman"/>
              <a:cs typeface="Times New Roman"/>
            </a:endParaRPr>
          </a:p>
          <a:p>
            <a:pPr algn="ctr"/>
            <a:r>
              <a:rPr lang="en-US" sz="1300" dirty="0">
                <a:solidFill>
                  <a:srgbClr val="404040"/>
                </a:solidFill>
                <a:latin typeface="Times New Roman"/>
                <a:cs typeface="Times New Roman"/>
              </a:rPr>
              <a:t>0.09***</a:t>
            </a:r>
            <a:r>
              <a:rPr lang="en-US" sz="1300" dirty="0" err="1">
                <a:solidFill>
                  <a:srgbClr val="404040"/>
                </a:solidFill>
                <a:latin typeface="Times New Roman"/>
                <a:cs typeface="Times New Roman"/>
              </a:rPr>
              <a:t>s.d.</a:t>
            </a:r>
            <a:endParaRPr lang="en-US" sz="1300" dirty="0">
              <a:solidFill>
                <a:srgbClr val="404040"/>
              </a:solidFill>
              <a:latin typeface="Times New Roman"/>
              <a:cs typeface="Times New Roman"/>
            </a:endParaRPr>
          </a:p>
        </p:txBody>
      </p:sp>
      <p:sp>
        <p:nvSpPr>
          <p:cNvPr id="23" name="TextBox 22"/>
          <p:cNvSpPr txBox="1"/>
          <p:nvPr/>
        </p:nvSpPr>
        <p:spPr>
          <a:xfrm>
            <a:off x="8053550" y="5393499"/>
            <a:ext cx="1535493" cy="692497"/>
          </a:xfrm>
          <a:prstGeom prst="rect">
            <a:avLst/>
          </a:prstGeom>
          <a:solidFill>
            <a:schemeClr val="bg1"/>
          </a:solidFill>
          <a:ln>
            <a:solidFill>
              <a:schemeClr val="tx2"/>
            </a:solidFill>
          </a:ln>
        </p:spPr>
        <p:txBody>
          <a:bodyPr wrap="square" rtlCol="0">
            <a:spAutoFit/>
          </a:bodyPr>
          <a:lstStyle/>
          <a:p>
            <a:pPr algn="ctr"/>
            <a:r>
              <a:rPr lang="en-US" sz="1300" b="1" dirty="0">
                <a:solidFill>
                  <a:srgbClr val="1F497D"/>
                </a:solidFill>
                <a:latin typeface="Times New Roman"/>
                <a:cs typeface="Times New Roman"/>
              </a:rPr>
              <a:t>PROMOTION RATE</a:t>
            </a:r>
          </a:p>
          <a:p>
            <a:pPr algn="ctr"/>
            <a:r>
              <a:rPr lang="en-US" sz="1300" dirty="0">
                <a:solidFill>
                  <a:srgbClr val="404040"/>
                </a:solidFill>
                <a:latin typeface="Times New Roman"/>
                <a:cs typeface="Times New Roman"/>
              </a:rPr>
              <a:t>0.032***p.p.</a:t>
            </a:r>
          </a:p>
        </p:txBody>
      </p:sp>
      <p:sp>
        <p:nvSpPr>
          <p:cNvPr id="24" name="TextBox 23"/>
          <p:cNvSpPr txBox="1"/>
          <p:nvPr/>
        </p:nvSpPr>
        <p:spPr>
          <a:xfrm>
            <a:off x="6269304" y="5373594"/>
            <a:ext cx="1556784" cy="692497"/>
          </a:xfrm>
          <a:prstGeom prst="rect">
            <a:avLst/>
          </a:prstGeom>
          <a:solidFill>
            <a:schemeClr val="bg1"/>
          </a:solidFill>
          <a:ln>
            <a:solidFill>
              <a:schemeClr val="tx2"/>
            </a:solidFill>
          </a:ln>
        </p:spPr>
        <p:txBody>
          <a:bodyPr wrap="square" rtlCol="0">
            <a:spAutoFit/>
          </a:bodyPr>
          <a:lstStyle/>
          <a:p>
            <a:pPr algn="ctr"/>
            <a:r>
              <a:rPr lang="en-US" sz="1300" b="1" dirty="0">
                <a:solidFill>
                  <a:srgbClr val="1F497D"/>
                </a:solidFill>
                <a:latin typeface="Times New Roman"/>
                <a:cs typeface="Times New Roman"/>
              </a:rPr>
              <a:t>STANDARDIZED TEST</a:t>
            </a:r>
          </a:p>
          <a:p>
            <a:pPr algn="ctr"/>
            <a:r>
              <a:rPr lang="en-US" sz="1300" dirty="0">
                <a:solidFill>
                  <a:srgbClr val="404040"/>
                </a:solidFill>
                <a:latin typeface="Times New Roman"/>
                <a:cs typeface="Times New Roman"/>
              </a:rPr>
              <a:t>0.095**</a:t>
            </a:r>
            <a:r>
              <a:rPr lang="en-US" sz="1300" dirty="0" err="1">
                <a:solidFill>
                  <a:srgbClr val="404040"/>
                </a:solidFill>
                <a:latin typeface="Times New Roman"/>
                <a:cs typeface="Times New Roman"/>
              </a:rPr>
              <a:t>s.d.</a:t>
            </a:r>
            <a:endParaRPr lang="en-US" sz="1300" dirty="0">
              <a:solidFill>
                <a:srgbClr val="404040"/>
              </a:solidFill>
              <a:latin typeface="Times New Roman"/>
              <a:cs typeface="Times New Roman"/>
            </a:endParaRPr>
          </a:p>
        </p:txBody>
      </p:sp>
      <p:sp>
        <p:nvSpPr>
          <p:cNvPr id="68" name="TextBox 67"/>
          <p:cNvSpPr txBox="1"/>
          <p:nvPr/>
        </p:nvSpPr>
        <p:spPr>
          <a:xfrm>
            <a:off x="4452471" y="430993"/>
            <a:ext cx="184666" cy="369332"/>
          </a:xfrm>
          <a:prstGeom prst="rect">
            <a:avLst/>
          </a:prstGeom>
          <a:noFill/>
        </p:spPr>
        <p:txBody>
          <a:bodyPr wrap="none" rtlCol="0">
            <a:spAutoFit/>
          </a:bodyPr>
          <a:lstStyle/>
          <a:p>
            <a:endParaRPr lang="en-US" dirty="0"/>
          </a:p>
        </p:txBody>
      </p:sp>
      <p:sp>
        <p:nvSpPr>
          <p:cNvPr id="15" name="TextBox 14"/>
          <p:cNvSpPr txBox="1"/>
          <p:nvPr/>
        </p:nvSpPr>
        <p:spPr>
          <a:xfrm>
            <a:off x="5253932" y="3297078"/>
            <a:ext cx="1475117" cy="369332"/>
          </a:xfrm>
          <a:prstGeom prst="rect">
            <a:avLst/>
          </a:prstGeom>
          <a:solidFill>
            <a:schemeClr val="tx1">
              <a:lumMod val="75000"/>
              <a:lumOff val="25000"/>
            </a:schemeClr>
          </a:solidFill>
          <a:ln>
            <a:solidFill>
              <a:schemeClr val="tx1">
                <a:lumMod val="65000"/>
                <a:lumOff val="35000"/>
              </a:schemeClr>
            </a:solidFill>
          </a:ln>
        </p:spPr>
        <p:txBody>
          <a:bodyPr wrap="square" rtlCol="0">
            <a:spAutoFit/>
          </a:bodyPr>
          <a:lstStyle/>
          <a:p>
            <a:pPr algn="ctr"/>
            <a:r>
              <a:rPr lang="en-US" b="1" dirty="0">
                <a:solidFill>
                  <a:srgbClr val="FFFFFF"/>
                </a:solidFill>
                <a:latin typeface="Times New Roman"/>
                <a:cs typeface="Times New Roman"/>
              </a:rPr>
              <a:t>OUTPUTS</a:t>
            </a:r>
            <a:endParaRPr lang="en-US" dirty="0">
              <a:solidFill>
                <a:srgbClr val="FFFFFF"/>
              </a:solidFill>
              <a:latin typeface="Times New Roman"/>
              <a:cs typeface="Times New Roman"/>
            </a:endParaRPr>
          </a:p>
        </p:txBody>
      </p:sp>
      <p:sp>
        <p:nvSpPr>
          <p:cNvPr id="16" name="TextBox 15"/>
          <p:cNvSpPr txBox="1"/>
          <p:nvPr/>
        </p:nvSpPr>
        <p:spPr>
          <a:xfrm>
            <a:off x="5252764" y="4873351"/>
            <a:ext cx="1608176" cy="369332"/>
          </a:xfrm>
          <a:prstGeom prst="rect">
            <a:avLst/>
          </a:prstGeom>
          <a:solidFill>
            <a:schemeClr val="tx1">
              <a:lumMod val="75000"/>
              <a:lumOff val="25000"/>
            </a:schemeClr>
          </a:solidFill>
          <a:ln>
            <a:solidFill>
              <a:schemeClr val="tx1">
                <a:lumMod val="65000"/>
                <a:lumOff val="35000"/>
              </a:schemeClr>
            </a:solidFill>
          </a:ln>
        </p:spPr>
        <p:txBody>
          <a:bodyPr wrap="square" rtlCol="0">
            <a:spAutoFit/>
          </a:bodyPr>
          <a:lstStyle/>
          <a:p>
            <a:pPr algn="ctr"/>
            <a:r>
              <a:rPr lang="en-US" b="1" dirty="0">
                <a:solidFill>
                  <a:srgbClr val="FFFFFF"/>
                </a:solidFill>
                <a:latin typeface="Times New Roman"/>
                <a:cs typeface="Times New Roman"/>
              </a:rPr>
              <a:t>OUTCOMES</a:t>
            </a:r>
            <a:endParaRPr lang="en-US" dirty="0">
              <a:solidFill>
                <a:srgbClr val="FFFFFF"/>
              </a:solidFill>
              <a:latin typeface="Times New Roman"/>
              <a:cs typeface="Times New Roman"/>
            </a:endParaRPr>
          </a:p>
        </p:txBody>
      </p:sp>
      <p:sp>
        <p:nvSpPr>
          <p:cNvPr id="20" name="Title 1">
            <a:extLst>
              <a:ext uri="{FF2B5EF4-FFF2-40B4-BE49-F238E27FC236}">
                <a16:creationId xmlns:a16="http://schemas.microsoft.com/office/drawing/2014/main" id="{26A8DB95-9A17-4DDC-8585-4DAC48781E4D}"/>
              </a:ext>
            </a:extLst>
          </p:cNvPr>
          <p:cNvSpPr txBox="1">
            <a:spLocks/>
          </p:cNvSpPr>
          <p:nvPr/>
        </p:nvSpPr>
        <p:spPr>
          <a:xfrm>
            <a:off x="-1639104" y="44159"/>
            <a:ext cx="8686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b="1" dirty="0">
                <a:solidFill>
                  <a:srgbClr val="002060"/>
                </a:solidFill>
              </a:rPr>
              <a:t>T</a:t>
            </a:r>
            <a:r>
              <a:rPr lang="en-US" b="1" dirty="0" err="1">
                <a:solidFill>
                  <a:srgbClr val="002060"/>
                </a:solidFill>
              </a:rPr>
              <a:t>heory</a:t>
            </a:r>
            <a:r>
              <a:rPr lang="en-US" b="1" dirty="0">
                <a:solidFill>
                  <a:srgbClr val="002060"/>
                </a:solidFill>
              </a:rPr>
              <a:t> of Change</a:t>
            </a:r>
          </a:p>
          <a:p>
            <a:pPr algn="ctr"/>
            <a:endParaRPr lang="en-US" sz="2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3201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 action="ppaction://noaction"/>
          </p:cNvPr>
          <p:cNvSpPr txBox="1"/>
          <p:nvPr/>
        </p:nvSpPr>
        <p:spPr>
          <a:xfrm>
            <a:off x="2255263" y="1221010"/>
            <a:ext cx="2197208" cy="2062103"/>
          </a:xfrm>
          <a:prstGeom prst="rect">
            <a:avLst/>
          </a:prstGeom>
          <a:solidFill>
            <a:schemeClr val="bg1"/>
          </a:solidFill>
          <a:ln>
            <a:solidFill>
              <a:schemeClr val="tx2"/>
            </a:solidFill>
          </a:ln>
        </p:spPr>
        <p:txBody>
          <a:bodyPr wrap="square" rtlCol="0">
            <a:spAutoFit/>
          </a:bodyPr>
          <a:lstStyle/>
          <a:p>
            <a:pPr algn="ctr"/>
            <a:r>
              <a:rPr lang="en-US" sz="1400" b="1" dirty="0">
                <a:solidFill>
                  <a:schemeClr val="tx2"/>
                </a:solidFill>
                <a:latin typeface="Times New Roman"/>
                <a:cs typeface="Times New Roman"/>
              </a:rPr>
              <a:t>BEHAVIOR</a:t>
            </a:r>
          </a:p>
          <a:p>
            <a:pPr marL="171450" lvl="2" indent="-171450">
              <a:buClr>
                <a:schemeClr val="tx2"/>
              </a:buClr>
              <a:buFont typeface="Wingdings" charset="2"/>
              <a:buChar char="§"/>
            </a:pPr>
            <a:r>
              <a:rPr lang="en-US" sz="1200" dirty="0">
                <a:solidFill>
                  <a:schemeClr val="tx1">
                    <a:lumMod val="75000"/>
                    <a:lumOff val="25000"/>
                  </a:schemeClr>
                </a:solidFill>
                <a:latin typeface="Times New Roman"/>
                <a:cs typeface="Times New Roman"/>
              </a:rPr>
              <a:t>Academic Activities</a:t>
            </a:r>
          </a:p>
          <a:p>
            <a:r>
              <a:rPr lang="en-US" sz="1100" dirty="0">
                <a:solidFill>
                  <a:srgbClr val="3366FF"/>
                </a:solidFill>
                <a:latin typeface="Times New Roman"/>
                <a:cs typeface="Times New Roman"/>
              </a:rPr>
              <a:t>Boys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Girls</a:t>
            </a:r>
            <a:r>
              <a:rPr lang="en-US" sz="1100" dirty="0">
                <a:solidFill>
                  <a:schemeClr val="tx1">
                    <a:lumMod val="75000"/>
                    <a:lumOff val="25000"/>
                  </a:schemeClr>
                </a:solidFill>
                <a:latin typeface="Times New Roman"/>
                <a:cs typeface="Times New Roman"/>
              </a:rPr>
              <a:t>               </a:t>
            </a:r>
            <a:r>
              <a:rPr lang="en-US" sz="1100" dirty="0">
                <a:solidFill>
                  <a:srgbClr val="000000"/>
                </a:solidFill>
                <a:latin typeface="Times New Roman"/>
                <a:cs typeface="Times New Roman"/>
              </a:rPr>
              <a:t>Diff.</a:t>
            </a:r>
          </a:p>
          <a:p>
            <a:r>
              <a:rPr lang="en-US" sz="1100" dirty="0">
                <a:solidFill>
                  <a:srgbClr val="3366FF"/>
                </a:solidFill>
                <a:latin typeface="Times New Roman"/>
                <a:cs typeface="Times New Roman"/>
              </a:rPr>
              <a:t>0.12**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-0.03</a:t>
            </a:r>
            <a:r>
              <a:rPr lang="en-US" sz="1100" dirty="0">
                <a:solidFill>
                  <a:schemeClr val="tx1">
                    <a:lumMod val="75000"/>
                    <a:lumOff val="25000"/>
                  </a:schemeClr>
                </a:solidFill>
                <a:latin typeface="Times New Roman"/>
                <a:cs typeface="Times New Roman"/>
              </a:rPr>
              <a:t>             </a:t>
            </a:r>
            <a:r>
              <a:rPr lang="en-US" sz="1100" dirty="0">
                <a:latin typeface="Times New Roman"/>
                <a:cs typeface="Times New Roman"/>
              </a:rPr>
              <a:t>-0.15**</a:t>
            </a:r>
            <a:endParaRPr lang="en-US" sz="1200" dirty="0">
              <a:solidFill>
                <a:schemeClr val="tx1">
                  <a:lumMod val="75000"/>
                  <a:lumOff val="25000"/>
                </a:schemeClr>
              </a:solidFill>
              <a:latin typeface="Times New Roman"/>
              <a:cs typeface="Times New Roman"/>
            </a:endParaRPr>
          </a:p>
          <a:p>
            <a:pPr marL="171450" lvl="2" indent="-171450">
              <a:buClr>
                <a:schemeClr val="tx2"/>
              </a:buClr>
              <a:buFont typeface="Wingdings" charset="2"/>
              <a:buChar char="§"/>
            </a:pPr>
            <a:r>
              <a:rPr lang="en-US" sz="1200" dirty="0">
                <a:solidFill>
                  <a:schemeClr val="tx1">
                    <a:lumMod val="75000"/>
                    <a:lumOff val="25000"/>
                  </a:schemeClr>
                </a:solidFill>
                <a:latin typeface="Times New Roman"/>
                <a:cs typeface="Times New Roman"/>
              </a:rPr>
              <a:t>Talking more with their kids</a:t>
            </a:r>
          </a:p>
          <a:p>
            <a:r>
              <a:rPr lang="en-US" sz="1100" dirty="0">
                <a:solidFill>
                  <a:srgbClr val="3366FF"/>
                </a:solidFill>
                <a:latin typeface="Times New Roman"/>
                <a:cs typeface="Times New Roman"/>
              </a:rPr>
              <a:t>Boys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Girls</a:t>
            </a:r>
            <a:r>
              <a:rPr lang="en-US" sz="1100" dirty="0">
                <a:solidFill>
                  <a:schemeClr val="tx1">
                    <a:lumMod val="75000"/>
                    <a:lumOff val="25000"/>
                  </a:schemeClr>
                </a:solidFill>
                <a:latin typeface="Times New Roman"/>
                <a:cs typeface="Times New Roman"/>
              </a:rPr>
              <a:t>               </a:t>
            </a:r>
            <a:r>
              <a:rPr lang="en-US" sz="1100" dirty="0">
                <a:solidFill>
                  <a:srgbClr val="000000"/>
                </a:solidFill>
                <a:latin typeface="Times New Roman"/>
                <a:cs typeface="Times New Roman"/>
              </a:rPr>
              <a:t>Diff.</a:t>
            </a:r>
          </a:p>
          <a:p>
            <a:r>
              <a:rPr lang="en-US" sz="1100" dirty="0">
                <a:solidFill>
                  <a:srgbClr val="3366FF"/>
                </a:solidFill>
                <a:latin typeface="Times New Roman"/>
                <a:cs typeface="Times New Roman"/>
              </a:rPr>
              <a:t>0.13***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 0.07</a:t>
            </a:r>
            <a:r>
              <a:rPr lang="en-US" sz="1100" dirty="0">
                <a:solidFill>
                  <a:schemeClr val="tx1">
                    <a:lumMod val="75000"/>
                    <a:lumOff val="25000"/>
                  </a:schemeClr>
                </a:solidFill>
                <a:latin typeface="Times New Roman"/>
                <a:cs typeface="Times New Roman"/>
              </a:rPr>
              <a:t>             </a:t>
            </a:r>
            <a:r>
              <a:rPr lang="en-US" sz="1100" dirty="0">
                <a:latin typeface="Times New Roman"/>
                <a:cs typeface="Times New Roman"/>
              </a:rPr>
              <a:t>-0.06</a:t>
            </a:r>
            <a:endParaRPr lang="is-IS" sz="1200" dirty="0">
              <a:latin typeface="Times New Roman"/>
              <a:cs typeface="Times New Roman"/>
            </a:endParaRPr>
          </a:p>
          <a:p>
            <a:pPr marL="171450" lvl="2" indent="-171450">
              <a:buClr>
                <a:schemeClr val="tx2"/>
              </a:buClr>
              <a:buFont typeface="Wingdings" charset="2"/>
              <a:buChar char="§"/>
            </a:pPr>
            <a:r>
              <a:rPr lang="is-IS" sz="1200" dirty="0">
                <a:solidFill>
                  <a:schemeClr val="tx1">
                    <a:lumMod val="75000"/>
                    <a:lumOff val="25000"/>
                  </a:schemeClr>
                </a:solidFill>
                <a:latin typeface="Times New Roman"/>
                <a:cs typeface="Times New Roman"/>
              </a:rPr>
              <a:t>Incentivizing them to a good academic behavior </a:t>
            </a:r>
          </a:p>
          <a:p>
            <a:r>
              <a:rPr lang="en-US" sz="1100" dirty="0">
                <a:solidFill>
                  <a:srgbClr val="3366FF"/>
                </a:solidFill>
                <a:latin typeface="Times New Roman"/>
                <a:cs typeface="Times New Roman"/>
              </a:rPr>
              <a:t>Boys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Girls</a:t>
            </a:r>
            <a:r>
              <a:rPr lang="en-US" sz="1100" dirty="0">
                <a:solidFill>
                  <a:schemeClr val="tx1">
                    <a:lumMod val="75000"/>
                    <a:lumOff val="25000"/>
                  </a:schemeClr>
                </a:solidFill>
                <a:latin typeface="Times New Roman"/>
                <a:cs typeface="Times New Roman"/>
              </a:rPr>
              <a:t>               </a:t>
            </a:r>
            <a:r>
              <a:rPr lang="en-US" sz="1100" dirty="0">
                <a:solidFill>
                  <a:srgbClr val="000000"/>
                </a:solidFill>
                <a:latin typeface="Times New Roman"/>
                <a:cs typeface="Times New Roman"/>
              </a:rPr>
              <a:t>Diff.</a:t>
            </a:r>
          </a:p>
          <a:p>
            <a:r>
              <a:rPr lang="en-US" sz="1100" dirty="0">
                <a:solidFill>
                  <a:srgbClr val="3366FF"/>
                </a:solidFill>
                <a:latin typeface="Times New Roman"/>
                <a:cs typeface="Times New Roman"/>
              </a:rPr>
              <a:t>0.06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     0.07</a:t>
            </a:r>
            <a:r>
              <a:rPr lang="en-US" sz="1100" dirty="0">
                <a:solidFill>
                  <a:schemeClr val="tx1">
                    <a:lumMod val="75000"/>
                    <a:lumOff val="25000"/>
                  </a:schemeClr>
                </a:solidFill>
                <a:latin typeface="Times New Roman"/>
                <a:cs typeface="Times New Roman"/>
              </a:rPr>
              <a:t>                </a:t>
            </a:r>
            <a:r>
              <a:rPr lang="en-US" sz="1100" dirty="0">
                <a:latin typeface="Times New Roman"/>
                <a:cs typeface="Times New Roman"/>
              </a:rPr>
              <a:t> 0.02</a:t>
            </a:r>
            <a:endParaRPr lang="en-US" sz="1200" dirty="0">
              <a:solidFill>
                <a:schemeClr val="tx1">
                  <a:lumMod val="75000"/>
                  <a:lumOff val="25000"/>
                </a:schemeClr>
              </a:solidFill>
              <a:latin typeface="Times New Roman"/>
              <a:cs typeface="Times New Roman"/>
            </a:endParaRPr>
          </a:p>
        </p:txBody>
      </p:sp>
      <p:sp>
        <p:nvSpPr>
          <p:cNvPr id="6" name="TextBox 5">
            <a:hlinkClick r:id="" action="ppaction://noaction"/>
          </p:cNvPr>
          <p:cNvSpPr txBox="1"/>
          <p:nvPr/>
        </p:nvSpPr>
        <p:spPr>
          <a:xfrm>
            <a:off x="4869787" y="1221010"/>
            <a:ext cx="2350370" cy="830997"/>
          </a:xfrm>
          <a:prstGeom prst="rect">
            <a:avLst/>
          </a:prstGeom>
          <a:solidFill>
            <a:schemeClr val="bg1"/>
          </a:solidFill>
          <a:ln>
            <a:solidFill>
              <a:schemeClr val="tx2"/>
            </a:solidFill>
          </a:ln>
        </p:spPr>
        <p:txBody>
          <a:bodyPr wrap="square" rtlCol="0">
            <a:spAutoFit/>
          </a:bodyPr>
          <a:lstStyle/>
          <a:p>
            <a:pPr algn="ctr"/>
            <a:r>
              <a:rPr lang="en-US" sz="1400" b="1" dirty="0">
                <a:solidFill>
                  <a:srgbClr val="1F497D"/>
                </a:solidFill>
                <a:latin typeface="Times New Roman"/>
                <a:cs typeface="Times New Roman"/>
              </a:rPr>
              <a:t>BELIEFS</a:t>
            </a:r>
          </a:p>
          <a:p>
            <a:pPr marL="171450" lvl="2" indent="-171450">
              <a:buClr>
                <a:schemeClr val="tx2"/>
              </a:buClr>
              <a:buFont typeface="Wingdings" charset="2"/>
              <a:buChar char="§"/>
            </a:pPr>
            <a:r>
              <a:rPr lang="x-none" sz="1200" dirty="0">
                <a:solidFill>
                  <a:schemeClr val="tx1">
                    <a:lumMod val="75000"/>
                    <a:lumOff val="25000"/>
                  </a:schemeClr>
                </a:solidFill>
                <a:latin typeface="Times New Roman"/>
                <a:cs typeface="Times New Roman"/>
              </a:rPr>
              <a:t>More accurate about GPA  (p.p)</a:t>
            </a:r>
            <a:endParaRPr lang="is-IS" sz="1200" dirty="0">
              <a:solidFill>
                <a:schemeClr val="tx1">
                  <a:lumMod val="75000"/>
                  <a:lumOff val="25000"/>
                </a:schemeClr>
              </a:solidFill>
              <a:latin typeface="Times New Roman"/>
              <a:cs typeface="Times New Roman"/>
            </a:endParaRPr>
          </a:p>
          <a:p>
            <a:r>
              <a:rPr lang="en-US" sz="1100" dirty="0">
                <a:solidFill>
                  <a:srgbClr val="3366FF"/>
                </a:solidFill>
                <a:latin typeface="Times New Roman"/>
                <a:cs typeface="Times New Roman"/>
              </a:rPr>
              <a:t>Boys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Girls</a:t>
            </a:r>
            <a:r>
              <a:rPr lang="en-US" sz="1100" dirty="0">
                <a:solidFill>
                  <a:schemeClr val="tx1">
                    <a:lumMod val="75000"/>
                    <a:lumOff val="25000"/>
                  </a:schemeClr>
                </a:solidFill>
                <a:latin typeface="Times New Roman"/>
                <a:cs typeface="Times New Roman"/>
              </a:rPr>
              <a:t>               </a:t>
            </a:r>
            <a:r>
              <a:rPr lang="en-US" sz="1100" dirty="0">
                <a:solidFill>
                  <a:srgbClr val="000000"/>
                </a:solidFill>
                <a:latin typeface="Times New Roman"/>
                <a:cs typeface="Times New Roman"/>
              </a:rPr>
              <a:t>Diff.</a:t>
            </a:r>
          </a:p>
          <a:p>
            <a:r>
              <a:rPr lang="en-US" sz="1100" dirty="0">
                <a:solidFill>
                  <a:srgbClr val="3366FF"/>
                </a:solidFill>
                <a:latin typeface="Times New Roman"/>
                <a:cs typeface="Times New Roman"/>
              </a:rPr>
              <a:t>0.12***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0.03</a:t>
            </a:r>
            <a:r>
              <a:rPr lang="en-US" sz="1100" dirty="0">
                <a:solidFill>
                  <a:schemeClr val="tx1">
                    <a:lumMod val="75000"/>
                    <a:lumOff val="25000"/>
                  </a:schemeClr>
                </a:solidFill>
                <a:latin typeface="Times New Roman"/>
                <a:cs typeface="Times New Roman"/>
              </a:rPr>
              <a:t>               </a:t>
            </a:r>
            <a:r>
              <a:rPr lang="en-US" sz="1100" dirty="0">
                <a:latin typeface="Times New Roman"/>
                <a:cs typeface="Times New Roman"/>
              </a:rPr>
              <a:t>-0.09*</a:t>
            </a:r>
            <a:endParaRPr lang="is-IS" sz="1200" dirty="0">
              <a:solidFill>
                <a:schemeClr val="tx1">
                  <a:lumMod val="75000"/>
                  <a:lumOff val="25000"/>
                </a:schemeClr>
              </a:solidFill>
              <a:latin typeface="Times New Roman"/>
              <a:cs typeface="Times New Roman"/>
            </a:endParaRPr>
          </a:p>
        </p:txBody>
      </p:sp>
      <p:sp>
        <p:nvSpPr>
          <p:cNvPr id="7" name="TextBox 6">
            <a:hlinkClick r:id="" action="ppaction://noaction"/>
          </p:cNvPr>
          <p:cNvSpPr txBox="1"/>
          <p:nvPr/>
        </p:nvSpPr>
        <p:spPr>
          <a:xfrm>
            <a:off x="7458824" y="1221010"/>
            <a:ext cx="2130218" cy="1200329"/>
          </a:xfrm>
          <a:prstGeom prst="rect">
            <a:avLst/>
          </a:prstGeom>
          <a:solidFill>
            <a:schemeClr val="bg1"/>
          </a:solidFill>
          <a:ln>
            <a:solidFill>
              <a:schemeClr val="tx2"/>
            </a:solidFill>
          </a:ln>
        </p:spPr>
        <p:txBody>
          <a:bodyPr wrap="square" rtlCol="0">
            <a:spAutoFit/>
          </a:bodyPr>
          <a:lstStyle/>
          <a:p>
            <a:pPr algn="ctr"/>
            <a:r>
              <a:rPr lang="en-US" sz="1400" b="1" dirty="0">
                <a:solidFill>
                  <a:srgbClr val="1F497D"/>
                </a:solidFill>
                <a:latin typeface="Times New Roman"/>
                <a:cs typeface="Times New Roman"/>
              </a:rPr>
              <a:t>ASPIRATIONS</a:t>
            </a:r>
            <a:endParaRPr lang="en-US" sz="1400" dirty="0">
              <a:solidFill>
                <a:srgbClr val="1F497D"/>
              </a:solidFill>
              <a:latin typeface="Times New Roman"/>
              <a:cs typeface="Times New Roman"/>
            </a:endParaRPr>
          </a:p>
          <a:p>
            <a:pPr marL="171450" lvl="2" indent="-171450">
              <a:buClr>
                <a:schemeClr val="tx2"/>
              </a:buClr>
              <a:buFont typeface="Wingdings" charset="2"/>
              <a:buChar char="§"/>
            </a:pPr>
            <a:r>
              <a:rPr lang="x-none" sz="1200" dirty="0">
                <a:solidFill>
                  <a:schemeClr val="tx1">
                    <a:lumMod val="75000"/>
                    <a:lumOff val="25000"/>
                  </a:schemeClr>
                </a:solidFill>
                <a:latin typeface="Times New Roman"/>
                <a:cs typeface="Times New Roman"/>
              </a:rPr>
              <a:t>Updated </a:t>
            </a:r>
            <a:r>
              <a:rPr lang="pt-BR" sz="1200" dirty="0">
                <a:solidFill>
                  <a:schemeClr val="tx1">
                    <a:lumMod val="75000"/>
                    <a:lumOff val="25000"/>
                  </a:schemeClr>
                </a:solidFill>
                <a:latin typeface="Times New Roman"/>
                <a:cs typeface="Times New Roman"/>
              </a:rPr>
              <a:t>aspirations </a:t>
            </a:r>
            <a:r>
              <a:rPr lang="x-none" sz="1200" dirty="0">
                <a:solidFill>
                  <a:schemeClr val="tx1">
                    <a:lumMod val="75000"/>
                    <a:lumOff val="25000"/>
                  </a:schemeClr>
                </a:solidFill>
                <a:latin typeface="Times New Roman"/>
                <a:cs typeface="Times New Roman"/>
              </a:rPr>
              <a:t>about children going to college (student’s survey): </a:t>
            </a:r>
          </a:p>
          <a:p>
            <a:pPr marL="0" lvl="2">
              <a:buClr>
                <a:schemeClr val="tx2"/>
              </a:buClr>
            </a:pPr>
            <a:r>
              <a:rPr lang="en-US" sz="1100" dirty="0">
                <a:solidFill>
                  <a:srgbClr val="3366FF"/>
                </a:solidFill>
                <a:latin typeface="Times New Roman"/>
                <a:cs typeface="Times New Roman"/>
              </a:rPr>
              <a:t>Boys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Girls</a:t>
            </a:r>
            <a:r>
              <a:rPr lang="en-US" sz="1100" dirty="0">
                <a:solidFill>
                  <a:schemeClr val="tx1">
                    <a:lumMod val="75000"/>
                    <a:lumOff val="25000"/>
                  </a:schemeClr>
                </a:solidFill>
                <a:latin typeface="Times New Roman"/>
                <a:cs typeface="Times New Roman"/>
              </a:rPr>
              <a:t>               </a:t>
            </a:r>
            <a:r>
              <a:rPr lang="en-US" sz="1100" dirty="0">
                <a:solidFill>
                  <a:srgbClr val="000000"/>
                </a:solidFill>
                <a:latin typeface="Times New Roman"/>
                <a:cs typeface="Times New Roman"/>
              </a:rPr>
              <a:t>Diff.</a:t>
            </a:r>
          </a:p>
          <a:p>
            <a:r>
              <a:rPr lang="en-US" sz="1100" dirty="0">
                <a:solidFill>
                  <a:srgbClr val="3366FF"/>
                </a:solidFill>
                <a:latin typeface="Times New Roman"/>
                <a:cs typeface="Times New Roman"/>
              </a:rPr>
              <a:t>0.10*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0.05</a:t>
            </a:r>
            <a:r>
              <a:rPr lang="en-US" sz="1100" dirty="0">
                <a:solidFill>
                  <a:schemeClr val="tx1">
                    <a:lumMod val="75000"/>
                    <a:lumOff val="25000"/>
                  </a:schemeClr>
                </a:solidFill>
                <a:latin typeface="Times New Roman"/>
                <a:cs typeface="Times New Roman"/>
              </a:rPr>
              <a:t>               </a:t>
            </a:r>
            <a:r>
              <a:rPr lang="en-US" sz="1100" dirty="0">
                <a:latin typeface="Times New Roman"/>
                <a:cs typeface="Times New Roman"/>
              </a:rPr>
              <a:t>-0.06</a:t>
            </a:r>
            <a:endParaRPr lang="is-IS" sz="1200" dirty="0">
              <a:solidFill>
                <a:schemeClr val="tx1">
                  <a:lumMod val="75000"/>
                  <a:lumOff val="25000"/>
                </a:schemeClr>
              </a:solidFill>
              <a:latin typeface="Times New Roman"/>
              <a:cs typeface="Times New Roman"/>
            </a:endParaRPr>
          </a:p>
        </p:txBody>
      </p:sp>
      <p:sp>
        <p:nvSpPr>
          <p:cNvPr id="8" name="TextBox 7"/>
          <p:cNvSpPr txBox="1"/>
          <p:nvPr/>
        </p:nvSpPr>
        <p:spPr>
          <a:xfrm>
            <a:off x="5350645" y="620733"/>
            <a:ext cx="1253185" cy="369332"/>
          </a:xfrm>
          <a:prstGeom prst="rect">
            <a:avLst/>
          </a:prstGeom>
          <a:solidFill>
            <a:schemeClr val="tx2"/>
          </a:solidFill>
          <a:ln>
            <a:solidFill>
              <a:schemeClr val="tx2"/>
            </a:solidFill>
          </a:ln>
        </p:spPr>
        <p:txBody>
          <a:bodyPr wrap="square" rtlCol="0">
            <a:spAutoFit/>
          </a:bodyPr>
          <a:lstStyle/>
          <a:p>
            <a:r>
              <a:rPr lang="en-US" b="1" dirty="0">
                <a:solidFill>
                  <a:schemeClr val="bg1"/>
                </a:solidFill>
                <a:latin typeface="Times New Roman"/>
                <a:cs typeface="Times New Roman"/>
              </a:rPr>
              <a:t>PARENTS</a:t>
            </a:r>
            <a:endParaRPr lang="en-US" dirty="0">
              <a:solidFill>
                <a:schemeClr val="bg1"/>
              </a:solidFill>
              <a:latin typeface="Times New Roman"/>
              <a:cs typeface="Times New Roman"/>
            </a:endParaRPr>
          </a:p>
        </p:txBody>
      </p:sp>
      <p:sp>
        <p:nvSpPr>
          <p:cNvPr id="17" name="TextBox 16"/>
          <p:cNvSpPr txBox="1"/>
          <p:nvPr/>
        </p:nvSpPr>
        <p:spPr>
          <a:xfrm>
            <a:off x="5252765" y="2659894"/>
            <a:ext cx="1475117" cy="369332"/>
          </a:xfrm>
          <a:prstGeom prst="rect">
            <a:avLst/>
          </a:prstGeom>
          <a:solidFill>
            <a:srgbClr val="1F497D"/>
          </a:solidFill>
          <a:ln>
            <a:solidFill>
              <a:schemeClr val="tx2"/>
            </a:solidFill>
          </a:ln>
        </p:spPr>
        <p:txBody>
          <a:bodyPr wrap="square" rtlCol="0">
            <a:spAutoFit/>
          </a:bodyPr>
          <a:lstStyle/>
          <a:p>
            <a:r>
              <a:rPr lang="en-US" b="1" dirty="0">
                <a:solidFill>
                  <a:srgbClr val="FFFFFF"/>
                </a:solidFill>
                <a:latin typeface="Times New Roman"/>
                <a:cs typeface="Times New Roman"/>
              </a:rPr>
              <a:t>STUDENTS</a:t>
            </a:r>
            <a:endParaRPr lang="en-US" dirty="0">
              <a:solidFill>
                <a:srgbClr val="FFFFFF"/>
              </a:solidFill>
              <a:latin typeface="Times New Roman"/>
              <a:cs typeface="Times New Roman"/>
            </a:endParaRPr>
          </a:p>
        </p:txBody>
      </p:sp>
      <p:sp>
        <p:nvSpPr>
          <p:cNvPr id="18" name="TextBox 17">
            <a:hlinkClick r:id="" action="ppaction://noaction"/>
          </p:cNvPr>
          <p:cNvSpPr txBox="1"/>
          <p:nvPr/>
        </p:nvSpPr>
        <p:spPr>
          <a:xfrm>
            <a:off x="3743542" y="3566750"/>
            <a:ext cx="2247949" cy="1877437"/>
          </a:xfrm>
          <a:prstGeom prst="rect">
            <a:avLst/>
          </a:prstGeom>
          <a:solidFill>
            <a:schemeClr val="bg1"/>
          </a:solidFill>
          <a:ln>
            <a:solidFill>
              <a:schemeClr val="tx2"/>
            </a:solidFill>
          </a:ln>
        </p:spPr>
        <p:txBody>
          <a:bodyPr wrap="square" rtlCol="0">
            <a:spAutoFit/>
          </a:bodyPr>
          <a:lstStyle/>
          <a:p>
            <a:pPr algn="ctr"/>
            <a:r>
              <a:rPr lang="en-US" sz="1400" b="1" dirty="0">
                <a:solidFill>
                  <a:srgbClr val="1F497D"/>
                </a:solidFill>
                <a:latin typeface="Times New Roman"/>
                <a:cs typeface="Times New Roman"/>
              </a:rPr>
              <a:t>BEHAVIOR</a:t>
            </a:r>
            <a:endParaRPr lang="en-US" sz="1200" dirty="0">
              <a:solidFill>
                <a:srgbClr val="1F497D"/>
              </a:solidFill>
              <a:latin typeface="Times New Roman"/>
              <a:cs typeface="Times New Roman"/>
            </a:endParaRPr>
          </a:p>
          <a:p>
            <a:pPr marL="171450" lvl="2" indent="-171450">
              <a:buClr>
                <a:schemeClr val="tx2"/>
              </a:buClr>
              <a:buFont typeface="Wingdings" charset="2"/>
              <a:buChar char="§"/>
            </a:pPr>
            <a:r>
              <a:rPr lang="x-none" sz="1200" dirty="0">
                <a:solidFill>
                  <a:schemeClr val="tx1">
                    <a:lumMod val="75000"/>
                    <a:lumOff val="25000"/>
                  </a:schemeClr>
                </a:solidFill>
                <a:latin typeface="Times New Roman"/>
                <a:cs typeface="Times New Roman"/>
              </a:rPr>
              <a:t>Academic activities  </a:t>
            </a:r>
          </a:p>
          <a:p>
            <a:r>
              <a:rPr lang="en-US" sz="1100" dirty="0">
                <a:solidFill>
                  <a:srgbClr val="3366FF"/>
                </a:solidFill>
                <a:latin typeface="Times New Roman"/>
                <a:cs typeface="Times New Roman"/>
              </a:rPr>
              <a:t>Boys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Girls</a:t>
            </a:r>
            <a:r>
              <a:rPr lang="en-US" sz="1100" dirty="0">
                <a:solidFill>
                  <a:schemeClr val="tx1">
                    <a:lumMod val="75000"/>
                    <a:lumOff val="25000"/>
                  </a:schemeClr>
                </a:solidFill>
                <a:latin typeface="Times New Roman"/>
                <a:cs typeface="Times New Roman"/>
              </a:rPr>
              <a:t>               </a:t>
            </a:r>
            <a:r>
              <a:rPr lang="en-US" sz="1100" dirty="0">
                <a:solidFill>
                  <a:srgbClr val="000000"/>
                </a:solidFill>
                <a:latin typeface="Times New Roman"/>
                <a:cs typeface="Times New Roman"/>
              </a:rPr>
              <a:t>Diff.</a:t>
            </a:r>
          </a:p>
          <a:p>
            <a:r>
              <a:rPr lang="en-US" sz="1100" dirty="0">
                <a:solidFill>
                  <a:srgbClr val="3366FF"/>
                </a:solidFill>
                <a:latin typeface="Times New Roman"/>
                <a:cs typeface="Times New Roman"/>
              </a:rPr>
              <a:t>0.24***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0.11*</a:t>
            </a:r>
            <a:r>
              <a:rPr lang="en-US" sz="1100" dirty="0">
                <a:solidFill>
                  <a:schemeClr val="tx1">
                    <a:lumMod val="75000"/>
                    <a:lumOff val="25000"/>
                  </a:schemeClr>
                </a:solidFill>
                <a:latin typeface="Times New Roman"/>
                <a:cs typeface="Times New Roman"/>
              </a:rPr>
              <a:t>             </a:t>
            </a:r>
            <a:r>
              <a:rPr lang="en-US" sz="1100" dirty="0">
                <a:latin typeface="Times New Roman"/>
                <a:cs typeface="Times New Roman"/>
              </a:rPr>
              <a:t>-0.13**</a:t>
            </a:r>
            <a:endParaRPr lang="x-none" sz="1200" dirty="0">
              <a:solidFill>
                <a:schemeClr val="tx1">
                  <a:lumMod val="75000"/>
                  <a:lumOff val="25000"/>
                </a:schemeClr>
              </a:solidFill>
              <a:latin typeface="Times New Roman"/>
              <a:cs typeface="Times New Roman"/>
            </a:endParaRPr>
          </a:p>
          <a:p>
            <a:pPr marL="171450" lvl="2" indent="-171450">
              <a:buClr>
                <a:schemeClr val="tx2"/>
              </a:buClr>
              <a:buFont typeface="Wingdings" charset="2"/>
              <a:buChar char="§"/>
            </a:pPr>
            <a:r>
              <a:rPr lang="x-none" sz="1200" dirty="0">
                <a:solidFill>
                  <a:schemeClr val="tx1">
                    <a:lumMod val="75000"/>
                    <a:lumOff val="25000"/>
                  </a:schemeClr>
                </a:solidFill>
                <a:latin typeface="Times New Roman"/>
                <a:cs typeface="Times New Roman"/>
              </a:rPr>
              <a:t>Reading activities </a:t>
            </a:r>
          </a:p>
          <a:p>
            <a:r>
              <a:rPr lang="en-US" sz="1100" dirty="0">
                <a:solidFill>
                  <a:srgbClr val="3366FF"/>
                </a:solidFill>
                <a:latin typeface="Times New Roman"/>
                <a:cs typeface="Times New Roman"/>
              </a:rPr>
              <a:t>Boys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Girls</a:t>
            </a:r>
            <a:r>
              <a:rPr lang="en-US" sz="1100" dirty="0">
                <a:solidFill>
                  <a:schemeClr val="tx1">
                    <a:lumMod val="75000"/>
                    <a:lumOff val="25000"/>
                  </a:schemeClr>
                </a:solidFill>
                <a:latin typeface="Times New Roman"/>
                <a:cs typeface="Times New Roman"/>
              </a:rPr>
              <a:t>               </a:t>
            </a:r>
            <a:r>
              <a:rPr lang="en-US" sz="1100" dirty="0">
                <a:solidFill>
                  <a:srgbClr val="000000"/>
                </a:solidFill>
                <a:latin typeface="Times New Roman"/>
                <a:cs typeface="Times New Roman"/>
              </a:rPr>
              <a:t>Diff.</a:t>
            </a:r>
          </a:p>
          <a:p>
            <a:r>
              <a:rPr lang="en-US" sz="1100" dirty="0">
                <a:solidFill>
                  <a:srgbClr val="3366FF"/>
                </a:solidFill>
                <a:latin typeface="Times New Roman"/>
                <a:cs typeface="Times New Roman"/>
              </a:rPr>
              <a:t>0.16**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0.08</a:t>
            </a:r>
            <a:r>
              <a:rPr lang="en-US" sz="1100" dirty="0">
                <a:solidFill>
                  <a:schemeClr val="tx1">
                    <a:lumMod val="75000"/>
                    <a:lumOff val="25000"/>
                  </a:schemeClr>
                </a:solidFill>
                <a:latin typeface="Times New Roman"/>
                <a:cs typeface="Times New Roman"/>
              </a:rPr>
              <a:t>                </a:t>
            </a:r>
            <a:r>
              <a:rPr lang="en-US" sz="1100" dirty="0">
                <a:latin typeface="Times New Roman"/>
                <a:cs typeface="Times New Roman"/>
              </a:rPr>
              <a:t>-0.07</a:t>
            </a:r>
            <a:endParaRPr lang="x-none" sz="1200" dirty="0">
              <a:solidFill>
                <a:schemeClr val="tx1">
                  <a:lumMod val="75000"/>
                  <a:lumOff val="25000"/>
                </a:schemeClr>
              </a:solidFill>
              <a:latin typeface="Times New Roman"/>
              <a:cs typeface="Times New Roman"/>
            </a:endParaRPr>
          </a:p>
          <a:p>
            <a:pPr marL="171450" lvl="2" indent="-171450">
              <a:buClr>
                <a:schemeClr val="tx2"/>
              </a:buClr>
              <a:buFont typeface="Wingdings" charset="2"/>
              <a:buChar char="§"/>
            </a:pPr>
            <a:r>
              <a:rPr lang="x-none" sz="1200" dirty="0">
                <a:solidFill>
                  <a:schemeClr val="tx1">
                    <a:lumMod val="75000"/>
                    <a:lumOff val="25000"/>
                  </a:schemeClr>
                </a:solidFill>
                <a:latin typeface="Times New Roman"/>
                <a:cs typeface="Times New Roman"/>
              </a:rPr>
              <a:t>Other activities </a:t>
            </a:r>
          </a:p>
          <a:p>
            <a:r>
              <a:rPr lang="en-US" sz="1100" dirty="0">
                <a:solidFill>
                  <a:srgbClr val="3366FF"/>
                </a:solidFill>
                <a:latin typeface="Times New Roman"/>
                <a:cs typeface="Times New Roman"/>
              </a:rPr>
              <a:t>Boys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Girls</a:t>
            </a:r>
            <a:r>
              <a:rPr lang="en-US" sz="1100" dirty="0">
                <a:solidFill>
                  <a:schemeClr val="tx1">
                    <a:lumMod val="75000"/>
                    <a:lumOff val="25000"/>
                  </a:schemeClr>
                </a:solidFill>
                <a:latin typeface="Times New Roman"/>
                <a:cs typeface="Times New Roman"/>
              </a:rPr>
              <a:t>               </a:t>
            </a:r>
            <a:r>
              <a:rPr lang="en-US" sz="1100" dirty="0">
                <a:solidFill>
                  <a:srgbClr val="000000"/>
                </a:solidFill>
                <a:latin typeface="Times New Roman"/>
                <a:cs typeface="Times New Roman"/>
              </a:rPr>
              <a:t>Diff.</a:t>
            </a:r>
          </a:p>
          <a:p>
            <a:r>
              <a:rPr lang="en-US" sz="1100" dirty="0">
                <a:solidFill>
                  <a:srgbClr val="3366FF"/>
                </a:solidFill>
                <a:latin typeface="Times New Roman"/>
                <a:cs typeface="Times New Roman"/>
              </a:rPr>
              <a:t>-0.08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    -0.07</a:t>
            </a:r>
            <a:r>
              <a:rPr lang="en-US" sz="1100" dirty="0">
                <a:solidFill>
                  <a:schemeClr val="tx1">
                    <a:lumMod val="75000"/>
                    <a:lumOff val="25000"/>
                  </a:schemeClr>
                </a:solidFill>
                <a:latin typeface="Times New Roman"/>
                <a:cs typeface="Times New Roman"/>
              </a:rPr>
              <a:t>             </a:t>
            </a:r>
            <a:r>
              <a:rPr lang="en-US" sz="1100" dirty="0">
                <a:latin typeface="Times New Roman"/>
                <a:cs typeface="Times New Roman"/>
              </a:rPr>
              <a:t>  0.01</a:t>
            </a:r>
            <a:endParaRPr lang="en-US" sz="1200" dirty="0">
              <a:solidFill>
                <a:schemeClr val="tx1">
                  <a:lumMod val="75000"/>
                  <a:lumOff val="25000"/>
                </a:schemeClr>
              </a:solidFill>
              <a:latin typeface="Times New Roman"/>
              <a:cs typeface="Times New Roman"/>
            </a:endParaRPr>
          </a:p>
        </p:txBody>
      </p:sp>
      <p:sp>
        <p:nvSpPr>
          <p:cNvPr id="19" name="TextBox 18">
            <a:hlinkClick r:id="" action="ppaction://noaction"/>
          </p:cNvPr>
          <p:cNvSpPr txBox="1"/>
          <p:nvPr/>
        </p:nvSpPr>
        <p:spPr>
          <a:xfrm>
            <a:off x="6269305" y="3558616"/>
            <a:ext cx="2322609" cy="1877437"/>
          </a:xfrm>
          <a:prstGeom prst="rect">
            <a:avLst/>
          </a:prstGeom>
          <a:solidFill>
            <a:schemeClr val="bg1"/>
          </a:solidFill>
          <a:ln>
            <a:solidFill>
              <a:schemeClr val="tx2"/>
            </a:solidFill>
          </a:ln>
        </p:spPr>
        <p:txBody>
          <a:bodyPr wrap="square" rtlCol="0">
            <a:spAutoFit/>
          </a:bodyPr>
          <a:lstStyle/>
          <a:p>
            <a:pPr algn="ctr"/>
            <a:r>
              <a:rPr lang="en-US" sz="1400" b="1" dirty="0">
                <a:solidFill>
                  <a:srgbClr val="1F497D"/>
                </a:solidFill>
                <a:latin typeface="Times New Roman"/>
                <a:cs typeface="Times New Roman"/>
              </a:rPr>
              <a:t>SOCIO-EMOTIONAL </a:t>
            </a:r>
            <a:endParaRPr lang="en-US" sz="1400" dirty="0">
              <a:solidFill>
                <a:srgbClr val="1F497D"/>
              </a:solidFill>
              <a:latin typeface="Times New Roman"/>
              <a:cs typeface="Times New Roman"/>
            </a:endParaRPr>
          </a:p>
          <a:p>
            <a:pPr marL="171450" lvl="2" indent="-171450">
              <a:buClr>
                <a:schemeClr val="tx2"/>
              </a:buClr>
              <a:buFont typeface="Wingdings" charset="2"/>
              <a:buChar char="§"/>
            </a:pPr>
            <a:r>
              <a:rPr lang="x-none" sz="1200" dirty="0">
                <a:solidFill>
                  <a:schemeClr val="tx1">
                    <a:lumMod val="75000"/>
                    <a:lumOff val="25000"/>
                  </a:schemeClr>
                </a:solidFill>
                <a:latin typeface="Times New Roman"/>
                <a:cs typeface="Times New Roman"/>
              </a:rPr>
              <a:t>Grit</a:t>
            </a:r>
          </a:p>
          <a:p>
            <a:r>
              <a:rPr lang="en-US" sz="1100" dirty="0">
                <a:solidFill>
                  <a:srgbClr val="3366FF"/>
                </a:solidFill>
                <a:latin typeface="Times New Roman"/>
                <a:cs typeface="Times New Roman"/>
              </a:rPr>
              <a:t>Boys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Girls</a:t>
            </a:r>
            <a:r>
              <a:rPr lang="en-US" sz="1100" dirty="0">
                <a:solidFill>
                  <a:schemeClr val="tx1">
                    <a:lumMod val="75000"/>
                    <a:lumOff val="25000"/>
                  </a:schemeClr>
                </a:solidFill>
                <a:latin typeface="Times New Roman"/>
                <a:cs typeface="Times New Roman"/>
              </a:rPr>
              <a:t>               </a:t>
            </a:r>
            <a:r>
              <a:rPr lang="en-US" sz="1100" dirty="0">
                <a:solidFill>
                  <a:srgbClr val="000000"/>
                </a:solidFill>
                <a:latin typeface="Times New Roman"/>
                <a:cs typeface="Times New Roman"/>
              </a:rPr>
              <a:t>Diff.</a:t>
            </a:r>
          </a:p>
          <a:p>
            <a:r>
              <a:rPr lang="en-US" sz="1100" dirty="0">
                <a:solidFill>
                  <a:srgbClr val="3366FF"/>
                </a:solidFill>
                <a:latin typeface="Times New Roman"/>
                <a:cs typeface="Times New Roman"/>
              </a:rPr>
              <a:t>0.08         </a:t>
            </a:r>
            <a:r>
              <a:rPr lang="en-US" sz="1100" dirty="0">
                <a:solidFill>
                  <a:schemeClr val="tx1">
                    <a:lumMod val="75000"/>
                    <a:lumOff val="25000"/>
                  </a:schemeClr>
                </a:solidFill>
                <a:latin typeface="Times New Roman"/>
                <a:cs typeface="Times New Roman"/>
              </a:rPr>
              <a:t>       - </a:t>
            </a:r>
            <a:r>
              <a:rPr lang="en-US" sz="1100" dirty="0">
                <a:solidFill>
                  <a:srgbClr val="FF0000"/>
                </a:solidFill>
                <a:latin typeface="Times New Roman"/>
                <a:cs typeface="Times New Roman"/>
              </a:rPr>
              <a:t>0.08</a:t>
            </a:r>
            <a:r>
              <a:rPr lang="en-US" sz="1100" dirty="0">
                <a:solidFill>
                  <a:schemeClr val="tx1">
                    <a:lumMod val="75000"/>
                    <a:lumOff val="25000"/>
                  </a:schemeClr>
                </a:solidFill>
                <a:latin typeface="Times New Roman"/>
                <a:cs typeface="Times New Roman"/>
              </a:rPr>
              <a:t>             </a:t>
            </a:r>
            <a:r>
              <a:rPr lang="en-US" sz="1100" dirty="0">
                <a:latin typeface="Times New Roman"/>
                <a:cs typeface="Times New Roman"/>
              </a:rPr>
              <a:t>-0.16**</a:t>
            </a:r>
            <a:endParaRPr lang="x-none" sz="1200" dirty="0">
              <a:solidFill>
                <a:schemeClr val="tx1">
                  <a:lumMod val="75000"/>
                  <a:lumOff val="25000"/>
                </a:schemeClr>
              </a:solidFill>
              <a:latin typeface="Times New Roman"/>
              <a:cs typeface="Times New Roman"/>
            </a:endParaRPr>
          </a:p>
          <a:p>
            <a:pPr marL="171450" lvl="2" indent="-171450">
              <a:buClr>
                <a:schemeClr val="tx2"/>
              </a:buClr>
              <a:buFont typeface="Wingdings" charset="2"/>
              <a:buChar char="§"/>
            </a:pPr>
            <a:r>
              <a:rPr lang="x-none" sz="1200" dirty="0">
                <a:solidFill>
                  <a:schemeClr val="tx1">
                    <a:lumMod val="75000"/>
                    <a:lumOff val="25000"/>
                  </a:schemeClr>
                </a:solidFill>
                <a:latin typeface="Times New Roman"/>
                <a:cs typeface="Times New Roman"/>
              </a:rPr>
              <a:t>Self-Esteem</a:t>
            </a:r>
          </a:p>
          <a:p>
            <a:r>
              <a:rPr lang="en-US" sz="1100" dirty="0">
                <a:solidFill>
                  <a:srgbClr val="3366FF"/>
                </a:solidFill>
                <a:latin typeface="Times New Roman"/>
                <a:cs typeface="Times New Roman"/>
              </a:rPr>
              <a:t>Boys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Girls</a:t>
            </a:r>
            <a:r>
              <a:rPr lang="en-US" sz="1100" dirty="0">
                <a:solidFill>
                  <a:schemeClr val="tx1">
                    <a:lumMod val="75000"/>
                    <a:lumOff val="25000"/>
                  </a:schemeClr>
                </a:solidFill>
                <a:latin typeface="Times New Roman"/>
                <a:cs typeface="Times New Roman"/>
              </a:rPr>
              <a:t>               </a:t>
            </a:r>
            <a:r>
              <a:rPr lang="en-US" sz="1100" dirty="0">
                <a:solidFill>
                  <a:srgbClr val="000000"/>
                </a:solidFill>
                <a:latin typeface="Times New Roman"/>
                <a:cs typeface="Times New Roman"/>
              </a:rPr>
              <a:t>Diff.</a:t>
            </a:r>
          </a:p>
          <a:p>
            <a:r>
              <a:rPr lang="en-US" sz="1100" dirty="0">
                <a:solidFill>
                  <a:srgbClr val="3366FF"/>
                </a:solidFill>
                <a:latin typeface="Times New Roman"/>
                <a:cs typeface="Times New Roman"/>
              </a:rPr>
              <a:t>0.07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-0.05</a:t>
            </a:r>
            <a:r>
              <a:rPr lang="en-US" sz="1100" dirty="0">
                <a:solidFill>
                  <a:schemeClr val="tx1">
                    <a:lumMod val="75000"/>
                    <a:lumOff val="25000"/>
                  </a:schemeClr>
                </a:solidFill>
                <a:latin typeface="Times New Roman"/>
                <a:cs typeface="Times New Roman"/>
              </a:rPr>
              <a:t>             </a:t>
            </a:r>
            <a:r>
              <a:rPr lang="en-US" sz="1100" dirty="0">
                <a:latin typeface="Times New Roman"/>
                <a:cs typeface="Times New Roman"/>
              </a:rPr>
              <a:t>-0.13*</a:t>
            </a:r>
            <a:endParaRPr lang="x-none" sz="1200" dirty="0">
              <a:solidFill>
                <a:schemeClr val="tx1">
                  <a:lumMod val="75000"/>
                  <a:lumOff val="25000"/>
                </a:schemeClr>
              </a:solidFill>
              <a:latin typeface="Times New Roman"/>
              <a:cs typeface="Times New Roman"/>
            </a:endParaRPr>
          </a:p>
          <a:p>
            <a:pPr marL="171450" lvl="2" indent="-171450">
              <a:buClr>
                <a:schemeClr val="tx2"/>
              </a:buClr>
              <a:buFont typeface="Wingdings" charset="2"/>
              <a:buChar char="§"/>
            </a:pPr>
            <a:r>
              <a:rPr lang="x-none" sz="1200" dirty="0">
                <a:solidFill>
                  <a:schemeClr val="tx1">
                    <a:lumMod val="75000"/>
                    <a:lumOff val="25000"/>
                  </a:schemeClr>
                </a:solidFill>
                <a:latin typeface="Times New Roman"/>
                <a:cs typeface="Times New Roman"/>
              </a:rPr>
              <a:t>Impulsivity</a:t>
            </a:r>
          </a:p>
          <a:p>
            <a:r>
              <a:rPr lang="en-US" sz="1100" dirty="0">
                <a:solidFill>
                  <a:srgbClr val="3366FF"/>
                </a:solidFill>
                <a:latin typeface="Times New Roman"/>
                <a:cs typeface="Times New Roman"/>
              </a:rPr>
              <a:t>Boys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Girls</a:t>
            </a:r>
            <a:r>
              <a:rPr lang="en-US" sz="1100" dirty="0">
                <a:solidFill>
                  <a:schemeClr val="tx1">
                    <a:lumMod val="75000"/>
                    <a:lumOff val="25000"/>
                  </a:schemeClr>
                </a:solidFill>
                <a:latin typeface="Times New Roman"/>
                <a:cs typeface="Times New Roman"/>
              </a:rPr>
              <a:t>               </a:t>
            </a:r>
            <a:r>
              <a:rPr lang="en-US" sz="1100" dirty="0">
                <a:solidFill>
                  <a:srgbClr val="000000"/>
                </a:solidFill>
                <a:latin typeface="Times New Roman"/>
                <a:cs typeface="Times New Roman"/>
              </a:rPr>
              <a:t>Diff.</a:t>
            </a:r>
          </a:p>
          <a:p>
            <a:r>
              <a:rPr lang="en-US" sz="1100" dirty="0">
                <a:solidFill>
                  <a:srgbClr val="3366FF"/>
                </a:solidFill>
                <a:latin typeface="Times New Roman"/>
                <a:cs typeface="Times New Roman"/>
              </a:rPr>
              <a:t>0.07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-0.03</a:t>
            </a:r>
            <a:r>
              <a:rPr lang="en-US" sz="1100" dirty="0">
                <a:solidFill>
                  <a:schemeClr val="tx1">
                    <a:lumMod val="75000"/>
                    <a:lumOff val="25000"/>
                  </a:schemeClr>
                </a:solidFill>
                <a:latin typeface="Times New Roman"/>
                <a:cs typeface="Times New Roman"/>
              </a:rPr>
              <a:t>              </a:t>
            </a:r>
            <a:r>
              <a:rPr lang="en-US" sz="1100" dirty="0">
                <a:latin typeface="Times New Roman"/>
                <a:cs typeface="Times New Roman"/>
              </a:rPr>
              <a:t>-0.10</a:t>
            </a:r>
            <a:endParaRPr lang="x-none" sz="1200" dirty="0">
              <a:solidFill>
                <a:schemeClr val="tx1">
                  <a:lumMod val="75000"/>
                  <a:lumOff val="25000"/>
                </a:schemeClr>
              </a:solidFill>
              <a:latin typeface="Times New Roman"/>
              <a:cs typeface="Times New Roman"/>
            </a:endParaRPr>
          </a:p>
        </p:txBody>
      </p:sp>
      <p:sp>
        <p:nvSpPr>
          <p:cNvPr id="21" name="TextBox 20">
            <a:hlinkClick r:id="" action="ppaction://noaction"/>
          </p:cNvPr>
          <p:cNvSpPr txBox="1"/>
          <p:nvPr/>
        </p:nvSpPr>
        <p:spPr>
          <a:xfrm>
            <a:off x="2665797" y="6040649"/>
            <a:ext cx="1655318" cy="630942"/>
          </a:xfrm>
          <a:prstGeom prst="rect">
            <a:avLst/>
          </a:prstGeom>
          <a:solidFill>
            <a:schemeClr val="bg1"/>
          </a:solidFill>
          <a:ln>
            <a:solidFill>
              <a:schemeClr val="tx2"/>
            </a:solidFill>
          </a:ln>
        </p:spPr>
        <p:txBody>
          <a:bodyPr wrap="square" rtlCol="0">
            <a:spAutoFit/>
          </a:bodyPr>
          <a:lstStyle/>
          <a:p>
            <a:pPr algn="ctr"/>
            <a:r>
              <a:rPr lang="en-US" sz="1300" b="1" dirty="0">
                <a:solidFill>
                  <a:srgbClr val="1F497D"/>
                </a:solidFill>
                <a:latin typeface="Times New Roman"/>
                <a:cs typeface="Times New Roman"/>
              </a:rPr>
              <a:t>ATTENDANCE</a:t>
            </a:r>
          </a:p>
          <a:p>
            <a:r>
              <a:rPr lang="en-US" sz="1100" dirty="0">
                <a:solidFill>
                  <a:srgbClr val="3366FF"/>
                </a:solidFill>
                <a:latin typeface="Times New Roman"/>
                <a:cs typeface="Times New Roman"/>
              </a:rPr>
              <a:t>Boys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Girls</a:t>
            </a:r>
            <a:r>
              <a:rPr lang="en-US" sz="1100" dirty="0">
                <a:solidFill>
                  <a:schemeClr val="tx1">
                    <a:lumMod val="75000"/>
                    <a:lumOff val="25000"/>
                  </a:schemeClr>
                </a:solidFill>
                <a:latin typeface="Times New Roman"/>
                <a:cs typeface="Times New Roman"/>
              </a:rPr>
              <a:t>          </a:t>
            </a:r>
            <a:r>
              <a:rPr lang="en-US" sz="1100" dirty="0">
                <a:solidFill>
                  <a:srgbClr val="000000"/>
                </a:solidFill>
                <a:latin typeface="Times New Roman"/>
                <a:cs typeface="Times New Roman"/>
              </a:rPr>
              <a:t>Diff.</a:t>
            </a:r>
          </a:p>
          <a:p>
            <a:r>
              <a:rPr lang="en-US" sz="1100" dirty="0">
                <a:solidFill>
                  <a:srgbClr val="3366FF"/>
                </a:solidFill>
                <a:latin typeface="Times New Roman"/>
                <a:cs typeface="Times New Roman"/>
              </a:rPr>
              <a:t>0.03*** </a:t>
            </a:r>
            <a:r>
              <a:rPr lang="en-US" sz="1100" dirty="0">
                <a:solidFill>
                  <a:schemeClr val="tx1">
                    <a:lumMod val="75000"/>
                    <a:lumOff val="25000"/>
                  </a:schemeClr>
                </a:solidFill>
                <a:latin typeface="Times New Roman"/>
                <a:cs typeface="Times New Roman"/>
              </a:rPr>
              <a:t>  </a:t>
            </a:r>
            <a:r>
              <a:rPr lang="en-US" sz="1100" dirty="0">
                <a:solidFill>
                  <a:srgbClr val="FF0000"/>
                </a:solidFill>
                <a:latin typeface="Times New Roman"/>
                <a:cs typeface="Times New Roman"/>
              </a:rPr>
              <a:t>0.02**     </a:t>
            </a:r>
            <a:r>
              <a:rPr lang="en-US" sz="1100" dirty="0">
                <a:latin typeface="Times New Roman"/>
                <a:cs typeface="Times New Roman"/>
              </a:rPr>
              <a:t>-0.01</a:t>
            </a:r>
            <a:endParaRPr lang="x-none" sz="1100" dirty="0">
              <a:solidFill>
                <a:schemeClr val="tx1">
                  <a:lumMod val="75000"/>
                  <a:lumOff val="25000"/>
                </a:schemeClr>
              </a:solidFill>
              <a:latin typeface="Times New Roman"/>
              <a:cs typeface="Times New Roman"/>
            </a:endParaRPr>
          </a:p>
        </p:txBody>
      </p:sp>
      <p:sp>
        <p:nvSpPr>
          <p:cNvPr id="22" name="TextBox 21">
            <a:hlinkClick r:id="" action="ppaction://noaction"/>
          </p:cNvPr>
          <p:cNvSpPr txBox="1"/>
          <p:nvPr/>
        </p:nvSpPr>
        <p:spPr>
          <a:xfrm>
            <a:off x="4514038" y="6049819"/>
            <a:ext cx="1602809" cy="630942"/>
          </a:xfrm>
          <a:prstGeom prst="rect">
            <a:avLst/>
          </a:prstGeom>
          <a:solidFill>
            <a:schemeClr val="bg1"/>
          </a:solidFill>
          <a:ln>
            <a:solidFill>
              <a:schemeClr val="tx2"/>
            </a:solidFill>
          </a:ln>
        </p:spPr>
        <p:txBody>
          <a:bodyPr wrap="square" rtlCol="0">
            <a:spAutoFit/>
          </a:bodyPr>
          <a:lstStyle/>
          <a:p>
            <a:pPr algn="ctr"/>
            <a:r>
              <a:rPr lang="en-US" sz="1300" b="1" dirty="0">
                <a:solidFill>
                  <a:srgbClr val="1F497D"/>
                </a:solidFill>
                <a:latin typeface="Times New Roman"/>
                <a:cs typeface="Times New Roman"/>
              </a:rPr>
              <a:t>GPA</a:t>
            </a:r>
          </a:p>
          <a:p>
            <a:pPr lvl="0"/>
            <a:r>
              <a:rPr lang="en-US" sz="1100" dirty="0">
                <a:solidFill>
                  <a:srgbClr val="3366FF"/>
                </a:solidFill>
                <a:latin typeface="Times New Roman"/>
                <a:cs typeface="Times New Roman"/>
              </a:rPr>
              <a:t>Boys </a:t>
            </a:r>
            <a:r>
              <a:rPr lang="en-US" sz="1100" dirty="0">
                <a:solidFill>
                  <a:prstClr val="black">
                    <a:lumMod val="75000"/>
                    <a:lumOff val="25000"/>
                  </a:prstClr>
                </a:solidFill>
                <a:latin typeface="Times New Roman"/>
                <a:cs typeface="Times New Roman"/>
              </a:rPr>
              <a:t>      </a:t>
            </a:r>
            <a:r>
              <a:rPr lang="en-US" sz="1100" dirty="0">
                <a:solidFill>
                  <a:srgbClr val="FF0000"/>
                </a:solidFill>
                <a:latin typeface="Times New Roman"/>
                <a:cs typeface="Times New Roman"/>
              </a:rPr>
              <a:t>Girls</a:t>
            </a:r>
            <a:r>
              <a:rPr lang="en-US" sz="1100" dirty="0">
                <a:solidFill>
                  <a:prstClr val="black">
                    <a:lumMod val="75000"/>
                    <a:lumOff val="25000"/>
                  </a:prstClr>
                </a:solidFill>
                <a:latin typeface="Times New Roman"/>
                <a:cs typeface="Times New Roman"/>
              </a:rPr>
              <a:t>         </a:t>
            </a:r>
            <a:r>
              <a:rPr lang="en-US" sz="1100" dirty="0">
                <a:solidFill>
                  <a:srgbClr val="000000"/>
                </a:solidFill>
                <a:latin typeface="Times New Roman"/>
                <a:cs typeface="Times New Roman"/>
              </a:rPr>
              <a:t>Diff.</a:t>
            </a:r>
          </a:p>
          <a:p>
            <a:pPr lvl="0"/>
            <a:r>
              <a:rPr lang="en-US" sz="1100" dirty="0">
                <a:solidFill>
                  <a:srgbClr val="3366FF"/>
                </a:solidFill>
                <a:latin typeface="Times New Roman"/>
                <a:cs typeface="Times New Roman"/>
              </a:rPr>
              <a:t>0.12*** </a:t>
            </a:r>
            <a:r>
              <a:rPr lang="en-US" sz="1100" dirty="0">
                <a:solidFill>
                  <a:prstClr val="black">
                    <a:lumMod val="75000"/>
                    <a:lumOff val="25000"/>
                  </a:prstClr>
                </a:solidFill>
                <a:latin typeface="Times New Roman"/>
                <a:cs typeface="Times New Roman"/>
              </a:rPr>
              <a:t>  </a:t>
            </a:r>
            <a:r>
              <a:rPr lang="en-US" sz="1100" dirty="0">
                <a:solidFill>
                  <a:srgbClr val="FF0000"/>
                </a:solidFill>
                <a:latin typeface="Times New Roman"/>
                <a:cs typeface="Times New Roman"/>
              </a:rPr>
              <a:t>0.06*       </a:t>
            </a:r>
            <a:r>
              <a:rPr lang="en-US" sz="1100" dirty="0">
                <a:solidFill>
                  <a:prstClr val="black"/>
                </a:solidFill>
                <a:latin typeface="Times New Roman"/>
                <a:cs typeface="Times New Roman"/>
              </a:rPr>
              <a:t>-0.05</a:t>
            </a:r>
            <a:endParaRPr lang="x-none" sz="1100" dirty="0">
              <a:solidFill>
                <a:prstClr val="black">
                  <a:lumMod val="75000"/>
                  <a:lumOff val="25000"/>
                </a:prstClr>
              </a:solidFill>
              <a:latin typeface="Times New Roman"/>
              <a:cs typeface="Times New Roman"/>
            </a:endParaRPr>
          </a:p>
        </p:txBody>
      </p:sp>
      <p:sp>
        <p:nvSpPr>
          <p:cNvPr id="23" name="TextBox 22">
            <a:hlinkClick r:id="" action="ppaction://noaction"/>
          </p:cNvPr>
          <p:cNvSpPr txBox="1"/>
          <p:nvPr/>
        </p:nvSpPr>
        <p:spPr>
          <a:xfrm>
            <a:off x="8451759" y="6049819"/>
            <a:ext cx="1885890" cy="630942"/>
          </a:xfrm>
          <a:prstGeom prst="rect">
            <a:avLst/>
          </a:prstGeom>
          <a:solidFill>
            <a:schemeClr val="bg1"/>
          </a:solidFill>
          <a:ln>
            <a:solidFill>
              <a:schemeClr val="tx2"/>
            </a:solidFill>
          </a:ln>
        </p:spPr>
        <p:txBody>
          <a:bodyPr wrap="square" rtlCol="0">
            <a:spAutoFit/>
          </a:bodyPr>
          <a:lstStyle/>
          <a:p>
            <a:pPr algn="ctr"/>
            <a:r>
              <a:rPr lang="en-US" sz="1300" b="1" dirty="0">
                <a:solidFill>
                  <a:srgbClr val="1F497D"/>
                </a:solidFill>
                <a:latin typeface="Times New Roman"/>
                <a:cs typeface="Times New Roman"/>
              </a:rPr>
              <a:t>PROMOTION RATE</a:t>
            </a:r>
          </a:p>
          <a:p>
            <a:pPr lvl="0"/>
            <a:r>
              <a:rPr lang="en-US" sz="1100" dirty="0">
                <a:solidFill>
                  <a:srgbClr val="3366FF"/>
                </a:solidFill>
                <a:latin typeface="Times New Roman"/>
                <a:cs typeface="Times New Roman"/>
              </a:rPr>
              <a:t>      Boys </a:t>
            </a:r>
            <a:r>
              <a:rPr lang="en-US" sz="1100" dirty="0">
                <a:solidFill>
                  <a:prstClr val="black">
                    <a:lumMod val="75000"/>
                    <a:lumOff val="25000"/>
                  </a:prstClr>
                </a:solidFill>
                <a:latin typeface="Times New Roman"/>
                <a:cs typeface="Times New Roman"/>
              </a:rPr>
              <a:t>      </a:t>
            </a:r>
            <a:r>
              <a:rPr lang="en-US" sz="1100" dirty="0">
                <a:solidFill>
                  <a:srgbClr val="FF0000"/>
                </a:solidFill>
                <a:latin typeface="Times New Roman"/>
                <a:cs typeface="Times New Roman"/>
              </a:rPr>
              <a:t>Girls</a:t>
            </a:r>
            <a:r>
              <a:rPr lang="en-US" sz="1100" dirty="0">
                <a:solidFill>
                  <a:prstClr val="black">
                    <a:lumMod val="75000"/>
                    <a:lumOff val="25000"/>
                  </a:prstClr>
                </a:solidFill>
                <a:latin typeface="Times New Roman"/>
                <a:cs typeface="Times New Roman"/>
              </a:rPr>
              <a:t>          </a:t>
            </a:r>
            <a:r>
              <a:rPr lang="en-US" sz="1100" dirty="0">
                <a:solidFill>
                  <a:srgbClr val="000000"/>
                </a:solidFill>
                <a:latin typeface="Times New Roman"/>
                <a:cs typeface="Times New Roman"/>
              </a:rPr>
              <a:t>Diff.</a:t>
            </a:r>
          </a:p>
          <a:p>
            <a:pPr lvl="0"/>
            <a:r>
              <a:rPr lang="en-US" sz="1100" dirty="0">
                <a:solidFill>
                  <a:srgbClr val="3366FF"/>
                </a:solidFill>
                <a:latin typeface="Times New Roman"/>
                <a:cs typeface="Times New Roman"/>
              </a:rPr>
              <a:t>      0.04** </a:t>
            </a:r>
            <a:r>
              <a:rPr lang="en-US" sz="1100" dirty="0">
                <a:solidFill>
                  <a:prstClr val="black">
                    <a:lumMod val="75000"/>
                    <a:lumOff val="25000"/>
                  </a:prstClr>
                </a:solidFill>
                <a:latin typeface="Times New Roman"/>
                <a:cs typeface="Times New Roman"/>
              </a:rPr>
              <a:t>  </a:t>
            </a:r>
            <a:r>
              <a:rPr lang="en-US" sz="1100" dirty="0">
                <a:solidFill>
                  <a:srgbClr val="FF0000"/>
                </a:solidFill>
                <a:latin typeface="Times New Roman"/>
                <a:cs typeface="Times New Roman"/>
              </a:rPr>
              <a:t>0.02**       </a:t>
            </a:r>
            <a:r>
              <a:rPr lang="en-US" sz="1100" dirty="0">
                <a:solidFill>
                  <a:prstClr val="black"/>
                </a:solidFill>
                <a:latin typeface="Times New Roman"/>
                <a:cs typeface="Times New Roman"/>
              </a:rPr>
              <a:t>-0.02</a:t>
            </a:r>
            <a:endParaRPr lang="en-US" sz="1300" b="1" dirty="0">
              <a:solidFill>
                <a:srgbClr val="1F497D"/>
              </a:solidFill>
              <a:latin typeface="Times New Roman"/>
              <a:cs typeface="Times New Roman"/>
            </a:endParaRPr>
          </a:p>
        </p:txBody>
      </p:sp>
      <p:sp>
        <p:nvSpPr>
          <p:cNvPr id="24" name="TextBox 23">
            <a:hlinkClick r:id="" action="ppaction://noaction"/>
          </p:cNvPr>
          <p:cNvSpPr txBox="1"/>
          <p:nvPr/>
        </p:nvSpPr>
        <p:spPr>
          <a:xfrm>
            <a:off x="6269304" y="6040649"/>
            <a:ext cx="2041334" cy="630942"/>
          </a:xfrm>
          <a:prstGeom prst="rect">
            <a:avLst/>
          </a:prstGeom>
          <a:solidFill>
            <a:schemeClr val="bg1"/>
          </a:solidFill>
          <a:ln>
            <a:solidFill>
              <a:schemeClr val="tx2"/>
            </a:solidFill>
          </a:ln>
        </p:spPr>
        <p:txBody>
          <a:bodyPr wrap="square" rtlCol="0">
            <a:spAutoFit/>
          </a:bodyPr>
          <a:lstStyle/>
          <a:p>
            <a:pPr algn="ctr"/>
            <a:r>
              <a:rPr lang="en-US" sz="1300" b="1" dirty="0">
                <a:solidFill>
                  <a:srgbClr val="1F497D"/>
                </a:solidFill>
                <a:latin typeface="Times New Roman"/>
                <a:cs typeface="Times New Roman"/>
              </a:rPr>
              <a:t>STANDARDIZED TEST</a:t>
            </a:r>
          </a:p>
          <a:p>
            <a:pPr lvl="0"/>
            <a:r>
              <a:rPr lang="en-US" sz="1100" dirty="0">
                <a:solidFill>
                  <a:srgbClr val="3366FF"/>
                </a:solidFill>
                <a:latin typeface="Times New Roman"/>
                <a:cs typeface="Times New Roman"/>
              </a:rPr>
              <a:t>      Boys </a:t>
            </a:r>
            <a:r>
              <a:rPr lang="en-US" sz="1100" dirty="0">
                <a:solidFill>
                  <a:prstClr val="black">
                    <a:lumMod val="75000"/>
                    <a:lumOff val="25000"/>
                  </a:prstClr>
                </a:solidFill>
                <a:latin typeface="Times New Roman"/>
                <a:cs typeface="Times New Roman"/>
              </a:rPr>
              <a:t>      </a:t>
            </a:r>
            <a:r>
              <a:rPr lang="en-US" sz="1100" dirty="0">
                <a:solidFill>
                  <a:srgbClr val="FF0000"/>
                </a:solidFill>
                <a:latin typeface="Times New Roman"/>
                <a:cs typeface="Times New Roman"/>
              </a:rPr>
              <a:t>Girls</a:t>
            </a:r>
            <a:r>
              <a:rPr lang="en-US" sz="1100" dirty="0">
                <a:solidFill>
                  <a:prstClr val="black">
                    <a:lumMod val="75000"/>
                    <a:lumOff val="25000"/>
                  </a:prstClr>
                </a:solidFill>
                <a:latin typeface="Times New Roman"/>
                <a:cs typeface="Times New Roman"/>
              </a:rPr>
              <a:t>          </a:t>
            </a:r>
            <a:r>
              <a:rPr lang="en-US" sz="1100" dirty="0">
                <a:solidFill>
                  <a:srgbClr val="000000"/>
                </a:solidFill>
                <a:latin typeface="Times New Roman"/>
                <a:cs typeface="Times New Roman"/>
              </a:rPr>
              <a:t>Diff.</a:t>
            </a:r>
          </a:p>
          <a:p>
            <a:pPr lvl="0"/>
            <a:r>
              <a:rPr lang="en-US" sz="1100" dirty="0">
                <a:solidFill>
                  <a:srgbClr val="3366FF"/>
                </a:solidFill>
                <a:latin typeface="Times New Roman"/>
                <a:cs typeface="Times New Roman"/>
              </a:rPr>
              <a:t>      0.11** </a:t>
            </a:r>
            <a:r>
              <a:rPr lang="en-US" sz="1100" dirty="0">
                <a:solidFill>
                  <a:prstClr val="black">
                    <a:lumMod val="75000"/>
                    <a:lumOff val="25000"/>
                  </a:prstClr>
                </a:solidFill>
                <a:latin typeface="Times New Roman"/>
                <a:cs typeface="Times New Roman"/>
              </a:rPr>
              <a:t>    </a:t>
            </a:r>
            <a:r>
              <a:rPr lang="en-US" sz="1100" dirty="0">
                <a:solidFill>
                  <a:srgbClr val="FF0000"/>
                </a:solidFill>
                <a:latin typeface="Times New Roman"/>
                <a:cs typeface="Times New Roman"/>
              </a:rPr>
              <a:t>0.08          </a:t>
            </a:r>
            <a:r>
              <a:rPr lang="en-US" sz="1100" dirty="0">
                <a:solidFill>
                  <a:prstClr val="black"/>
                </a:solidFill>
                <a:latin typeface="Times New Roman"/>
                <a:cs typeface="Times New Roman"/>
              </a:rPr>
              <a:t>-0.02</a:t>
            </a:r>
            <a:endParaRPr lang="x-none" sz="1100" dirty="0">
              <a:solidFill>
                <a:prstClr val="black">
                  <a:lumMod val="75000"/>
                  <a:lumOff val="25000"/>
                </a:prstClr>
              </a:solidFill>
              <a:latin typeface="Times New Roman"/>
              <a:cs typeface="Times New Roman"/>
            </a:endParaRPr>
          </a:p>
        </p:txBody>
      </p:sp>
      <p:sp>
        <p:nvSpPr>
          <p:cNvPr id="68" name="TextBox 67"/>
          <p:cNvSpPr txBox="1"/>
          <p:nvPr/>
        </p:nvSpPr>
        <p:spPr>
          <a:xfrm>
            <a:off x="4452471" y="430993"/>
            <a:ext cx="184666" cy="369332"/>
          </a:xfrm>
          <a:prstGeom prst="rect">
            <a:avLst/>
          </a:prstGeom>
          <a:noFill/>
        </p:spPr>
        <p:txBody>
          <a:bodyPr wrap="none" rtlCol="0">
            <a:spAutoFit/>
          </a:bodyPr>
          <a:lstStyle/>
          <a:p>
            <a:endParaRPr lang="en-US" dirty="0"/>
          </a:p>
        </p:txBody>
      </p:sp>
      <p:sp>
        <p:nvSpPr>
          <p:cNvPr id="15" name="TextBox 14"/>
          <p:cNvSpPr txBox="1"/>
          <p:nvPr/>
        </p:nvSpPr>
        <p:spPr>
          <a:xfrm>
            <a:off x="5253932" y="3130314"/>
            <a:ext cx="1475117" cy="369332"/>
          </a:xfrm>
          <a:prstGeom prst="rect">
            <a:avLst/>
          </a:prstGeom>
          <a:solidFill>
            <a:schemeClr val="tx1">
              <a:lumMod val="75000"/>
              <a:lumOff val="25000"/>
            </a:schemeClr>
          </a:solidFill>
          <a:ln>
            <a:solidFill>
              <a:schemeClr val="tx1">
                <a:lumMod val="65000"/>
                <a:lumOff val="35000"/>
              </a:schemeClr>
            </a:solidFill>
          </a:ln>
        </p:spPr>
        <p:txBody>
          <a:bodyPr wrap="square" rtlCol="0">
            <a:spAutoFit/>
          </a:bodyPr>
          <a:lstStyle/>
          <a:p>
            <a:pPr algn="ctr"/>
            <a:r>
              <a:rPr lang="en-US" b="1" dirty="0">
                <a:solidFill>
                  <a:srgbClr val="FFFFFF"/>
                </a:solidFill>
                <a:latin typeface="Times New Roman"/>
                <a:cs typeface="Times New Roman"/>
              </a:rPr>
              <a:t>OUTPUTS</a:t>
            </a:r>
            <a:endParaRPr lang="en-US" dirty="0">
              <a:solidFill>
                <a:srgbClr val="FFFFFF"/>
              </a:solidFill>
              <a:latin typeface="Times New Roman"/>
              <a:cs typeface="Times New Roman"/>
            </a:endParaRPr>
          </a:p>
        </p:txBody>
      </p:sp>
      <p:sp>
        <p:nvSpPr>
          <p:cNvPr id="16" name="TextBox 15"/>
          <p:cNvSpPr txBox="1"/>
          <p:nvPr/>
        </p:nvSpPr>
        <p:spPr>
          <a:xfrm>
            <a:off x="5252764" y="5578891"/>
            <a:ext cx="1608176" cy="369332"/>
          </a:xfrm>
          <a:prstGeom prst="rect">
            <a:avLst/>
          </a:prstGeom>
          <a:solidFill>
            <a:schemeClr val="tx1">
              <a:lumMod val="75000"/>
              <a:lumOff val="25000"/>
            </a:schemeClr>
          </a:solidFill>
          <a:ln>
            <a:solidFill>
              <a:schemeClr val="tx1">
                <a:lumMod val="65000"/>
                <a:lumOff val="35000"/>
              </a:schemeClr>
            </a:solidFill>
          </a:ln>
        </p:spPr>
        <p:txBody>
          <a:bodyPr wrap="square" rtlCol="0">
            <a:spAutoFit/>
          </a:bodyPr>
          <a:lstStyle/>
          <a:p>
            <a:pPr algn="ctr"/>
            <a:r>
              <a:rPr lang="en-US" b="1" dirty="0">
                <a:solidFill>
                  <a:srgbClr val="FFFFFF"/>
                </a:solidFill>
                <a:latin typeface="Times New Roman"/>
                <a:cs typeface="Times New Roman"/>
              </a:rPr>
              <a:t>OUTCOMES</a:t>
            </a:r>
            <a:endParaRPr lang="en-US" dirty="0">
              <a:solidFill>
                <a:srgbClr val="FFFFFF"/>
              </a:solidFill>
              <a:latin typeface="Times New Roman"/>
              <a:cs typeface="Times New Roman"/>
            </a:endParaRPr>
          </a:p>
        </p:txBody>
      </p:sp>
      <p:sp>
        <p:nvSpPr>
          <p:cNvPr id="20" name="Title 1">
            <a:extLst>
              <a:ext uri="{FF2B5EF4-FFF2-40B4-BE49-F238E27FC236}">
                <a16:creationId xmlns:a16="http://schemas.microsoft.com/office/drawing/2014/main" id="{24FF643C-4C3B-4A8D-A697-12A5F5F1B10C}"/>
              </a:ext>
            </a:extLst>
          </p:cNvPr>
          <p:cNvSpPr txBox="1">
            <a:spLocks/>
          </p:cNvSpPr>
          <p:nvPr/>
        </p:nvSpPr>
        <p:spPr>
          <a:xfrm>
            <a:off x="-1583395" y="6591"/>
            <a:ext cx="8686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b="1" dirty="0">
                <a:solidFill>
                  <a:srgbClr val="002060"/>
                </a:solidFill>
              </a:rPr>
              <a:t>Boys </a:t>
            </a:r>
            <a:r>
              <a:rPr lang="pt-BR" b="1" dirty="0" err="1">
                <a:solidFill>
                  <a:srgbClr val="002060"/>
                </a:solidFill>
              </a:rPr>
              <a:t>vs</a:t>
            </a:r>
            <a:r>
              <a:rPr lang="pt-BR" b="1" dirty="0">
                <a:solidFill>
                  <a:srgbClr val="002060"/>
                </a:solidFill>
              </a:rPr>
              <a:t> Girls:</a:t>
            </a:r>
            <a:endParaRPr lang="en-US" sz="2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5822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tângulo 38">
            <a:extLst>
              <a:ext uri="{FF2B5EF4-FFF2-40B4-BE49-F238E27FC236}">
                <a16:creationId xmlns:a16="http://schemas.microsoft.com/office/drawing/2014/main" id="{261C38E1-178E-45EE-BF83-F72672C3683C}"/>
              </a:ext>
            </a:extLst>
          </p:cNvPr>
          <p:cNvSpPr/>
          <p:nvPr/>
        </p:nvSpPr>
        <p:spPr>
          <a:xfrm>
            <a:off x="0" y="1185188"/>
            <a:ext cx="12192000" cy="5672813"/>
          </a:xfrm>
          <a:prstGeom prst="rect">
            <a:avLst/>
          </a:prstGeom>
          <a:solidFill>
            <a:srgbClr val="364B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64" name="Agrupar 63">
            <a:extLst>
              <a:ext uri="{FF2B5EF4-FFF2-40B4-BE49-F238E27FC236}">
                <a16:creationId xmlns:a16="http://schemas.microsoft.com/office/drawing/2014/main" id="{33FBCB20-745B-4AB3-AD43-8864E7C83F0B}"/>
              </a:ext>
            </a:extLst>
          </p:cNvPr>
          <p:cNvGrpSpPr/>
          <p:nvPr/>
        </p:nvGrpSpPr>
        <p:grpSpPr>
          <a:xfrm>
            <a:off x="377110" y="2991311"/>
            <a:ext cx="11437779" cy="3552914"/>
            <a:chOff x="299829" y="2167911"/>
            <a:chExt cx="11437779" cy="3552914"/>
          </a:xfrm>
        </p:grpSpPr>
        <p:pic>
          <p:nvPicPr>
            <p:cNvPr id="65" name="Imagem 64">
              <a:extLst>
                <a:ext uri="{FF2B5EF4-FFF2-40B4-BE49-F238E27FC236}">
                  <a16:creationId xmlns:a16="http://schemas.microsoft.com/office/drawing/2014/main" id="{33874A6A-9283-4A11-B140-8065F2F2F7F6}"/>
                </a:ext>
              </a:extLst>
            </p:cNvPr>
            <p:cNvPicPr>
              <a:picLocks noChangeAspect="1"/>
            </p:cNvPicPr>
            <p:nvPr/>
          </p:nvPicPr>
          <p:blipFill>
            <a:blip r:embed="rId2">
              <a:duotone>
                <a:prstClr val="black"/>
                <a:schemeClr val="tx2">
                  <a:tint val="45000"/>
                  <a:satMod val="400000"/>
                </a:schemeClr>
              </a:duotone>
            </a:blip>
            <a:stretch>
              <a:fillRect/>
            </a:stretch>
          </p:blipFill>
          <p:spPr>
            <a:xfrm>
              <a:off x="299829" y="2167911"/>
              <a:ext cx="2342821" cy="3552914"/>
            </a:xfrm>
            <a:prstGeom prst="rect">
              <a:avLst/>
            </a:prstGeom>
          </p:spPr>
        </p:pic>
        <p:pic>
          <p:nvPicPr>
            <p:cNvPr id="66" name="Imagem 65">
              <a:extLst>
                <a:ext uri="{FF2B5EF4-FFF2-40B4-BE49-F238E27FC236}">
                  <a16:creationId xmlns:a16="http://schemas.microsoft.com/office/drawing/2014/main" id="{D91D3359-1C3D-413C-878C-EC56A532A72E}"/>
                </a:ext>
              </a:extLst>
            </p:cNvPr>
            <p:cNvPicPr>
              <a:picLocks noChangeAspect="1"/>
            </p:cNvPicPr>
            <p:nvPr/>
          </p:nvPicPr>
          <p:blipFill>
            <a:blip r:embed="rId2">
              <a:duotone>
                <a:prstClr val="black"/>
                <a:schemeClr val="tx2">
                  <a:tint val="45000"/>
                  <a:satMod val="400000"/>
                </a:schemeClr>
              </a:duotone>
            </a:blip>
            <a:stretch>
              <a:fillRect/>
            </a:stretch>
          </p:blipFill>
          <p:spPr>
            <a:xfrm>
              <a:off x="3331482" y="2167911"/>
              <a:ext cx="2342821" cy="3552914"/>
            </a:xfrm>
            <a:prstGeom prst="rect">
              <a:avLst/>
            </a:prstGeom>
          </p:spPr>
        </p:pic>
        <p:pic>
          <p:nvPicPr>
            <p:cNvPr id="67" name="Imagem 66">
              <a:extLst>
                <a:ext uri="{FF2B5EF4-FFF2-40B4-BE49-F238E27FC236}">
                  <a16:creationId xmlns:a16="http://schemas.microsoft.com/office/drawing/2014/main" id="{D1652FF4-BA05-4E9C-A000-7ECC5C8B8F0E}"/>
                </a:ext>
              </a:extLst>
            </p:cNvPr>
            <p:cNvPicPr>
              <a:picLocks noChangeAspect="1"/>
            </p:cNvPicPr>
            <p:nvPr/>
          </p:nvPicPr>
          <p:blipFill>
            <a:blip r:embed="rId2">
              <a:duotone>
                <a:prstClr val="black"/>
                <a:schemeClr val="tx2">
                  <a:tint val="45000"/>
                  <a:satMod val="400000"/>
                </a:schemeClr>
              </a:duotone>
            </a:blip>
            <a:stretch>
              <a:fillRect/>
            </a:stretch>
          </p:blipFill>
          <p:spPr>
            <a:xfrm>
              <a:off x="6363134" y="2167911"/>
              <a:ext cx="2342821" cy="3552914"/>
            </a:xfrm>
            <a:prstGeom prst="rect">
              <a:avLst/>
            </a:prstGeom>
          </p:spPr>
        </p:pic>
        <p:pic>
          <p:nvPicPr>
            <p:cNvPr id="68" name="Imagem 67">
              <a:extLst>
                <a:ext uri="{FF2B5EF4-FFF2-40B4-BE49-F238E27FC236}">
                  <a16:creationId xmlns:a16="http://schemas.microsoft.com/office/drawing/2014/main" id="{CE470C9C-D4C1-46F3-9796-BA0659096BE0}"/>
                </a:ext>
              </a:extLst>
            </p:cNvPr>
            <p:cNvPicPr>
              <a:picLocks noChangeAspect="1"/>
            </p:cNvPicPr>
            <p:nvPr/>
          </p:nvPicPr>
          <p:blipFill>
            <a:blip r:embed="rId2">
              <a:duotone>
                <a:prstClr val="black"/>
                <a:schemeClr val="tx2">
                  <a:tint val="45000"/>
                  <a:satMod val="400000"/>
                </a:schemeClr>
              </a:duotone>
            </a:blip>
            <a:stretch>
              <a:fillRect/>
            </a:stretch>
          </p:blipFill>
          <p:spPr>
            <a:xfrm>
              <a:off x="9394787" y="2167911"/>
              <a:ext cx="2342821" cy="3552914"/>
            </a:xfrm>
            <a:prstGeom prst="rect">
              <a:avLst/>
            </a:prstGeom>
          </p:spPr>
        </p:pic>
      </p:grpSp>
      <p:sp>
        <p:nvSpPr>
          <p:cNvPr id="69" name="Retângulo 68">
            <a:extLst>
              <a:ext uri="{FF2B5EF4-FFF2-40B4-BE49-F238E27FC236}">
                <a16:creationId xmlns:a16="http://schemas.microsoft.com/office/drawing/2014/main" id="{FB8E75A0-6A24-48F5-9500-BC3930A39749}"/>
              </a:ext>
            </a:extLst>
          </p:cNvPr>
          <p:cNvSpPr/>
          <p:nvPr/>
        </p:nvSpPr>
        <p:spPr>
          <a:xfrm>
            <a:off x="522169" y="3706679"/>
            <a:ext cx="2064824" cy="2130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0" name="Retângulo 69">
            <a:extLst>
              <a:ext uri="{FF2B5EF4-FFF2-40B4-BE49-F238E27FC236}">
                <a16:creationId xmlns:a16="http://schemas.microsoft.com/office/drawing/2014/main" id="{CA6AAFDD-B8C4-4F76-AFEF-24F5109BE8E7}"/>
              </a:ext>
            </a:extLst>
          </p:cNvPr>
          <p:cNvSpPr/>
          <p:nvPr/>
        </p:nvSpPr>
        <p:spPr>
          <a:xfrm>
            <a:off x="3541976" y="3712668"/>
            <a:ext cx="2093714" cy="2130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1" name="Retângulo 70">
            <a:extLst>
              <a:ext uri="{FF2B5EF4-FFF2-40B4-BE49-F238E27FC236}">
                <a16:creationId xmlns:a16="http://schemas.microsoft.com/office/drawing/2014/main" id="{83E48AAB-C850-4B93-9420-DB0916F54EF2}"/>
              </a:ext>
            </a:extLst>
          </p:cNvPr>
          <p:cNvSpPr/>
          <p:nvPr/>
        </p:nvSpPr>
        <p:spPr>
          <a:xfrm>
            <a:off x="6585478" y="3711554"/>
            <a:ext cx="2064823" cy="2130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2" name="Retângulo 71">
            <a:extLst>
              <a:ext uri="{FF2B5EF4-FFF2-40B4-BE49-F238E27FC236}">
                <a16:creationId xmlns:a16="http://schemas.microsoft.com/office/drawing/2014/main" id="{3135296B-1D37-445D-9F10-394952E33BA2}"/>
              </a:ext>
            </a:extLst>
          </p:cNvPr>
          <p:cNvSpPr/>
          <p:nvPr/>
        </p:nvSpPr>
        <p:spPr>
          <a:xfrm>
            <a:off x="9605281" y="3711554"/>
            <a:ext cx="2082866" cy="2130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2">
            <a:extLst>
              <a:ext uri="{FF2B5EF4-FFF2-40B4-BE49-F238E27FC236}">
                <a16:creationId xmlns:a16="http://schemas.microsoft.com/office/drawing/2014/main" id="{52E4B0CF-878D-4BEF-8423-B1C8A6F7F603}"/>
              </a:ext>
            </a:extLst>
          </p:cNvPr>
          <p:cNvSpPr/>
          <p:nvPr/>
        </p:nvSpPr>
        <p:spPr>
          <a:xfrm>
            <a:off x="484212" y="4469271"/>
            <a:ext cx="2055305" cy="579699"/>
          </a:xfrm>
          <a:prstGeom prst="rect">
            <a:avLst/>
          </a:prstGeom>
        </p:spPr>
        <p:txBody>
          <a:bodyPr wrap="square">
            <a:spAutoFit/>
          </a:bodyPr>
          <a:lstStyle/>
          <a:p>
            <a:pPr algn="ctr"/>
            <a:r>
              <a:rPr lang="en-US" sz="1600" b="0" i="0" u="none" strike="noStrike" cap="none" baseline="0" dirty="0">
                <a:solidFill>
                  <a:srgbClr val="000000"/>
                </a:solidFill>
                <a:uFillTx/>
                <a:latin typeface="Gotham Rounded Light"/>
              </a:rPr>
              <a:t>Reading </a:t>
            </a:r>
            <a:br>
              <a:rPr lang="en-US" sz="1600" b="0" i="0" u="none" strike="noStrike" cap="none" baseline="0" dirty="0">
                <a:solidFill>
                  <a:srgbClr val="000000"/>
                </a:solidFill>
                <a:uFillTx/>
                <a:latin typeface="Gotham Rounded Light"/>
              </a:rPr>
            </a:br>
            <a:r>
              <a:rPr lang="en-US" sz="1600" b="0" i="0" u="none" strike="noStrike" cap="none" baseline="0" dirty="0">
                <a:solidFill>
                  <a:srgbClr val="000000"/>
                </a:solidFill>
                <a:uFillTx/>
                <a:latin typeface="Gotham Rounded Light"/>
              </a:rPr>
              <a:t>develops skills!</a:t>
            </a:r>
          </a:p>
        </p:txBody>
      </p:sp>
      <p:sp>
        <p:nvSpPr>
          <p:cNvPr id="8" name="Retângulo 2">
            <a:extLst>
              <a:ext uri="{FF2B5EF4-FFF2-40B4-BE49-F238E27FC236}">
                <a16:creationId xmlns:a16="http://schemas.microsoft.com/office/drawing/2014/main" id="{30E30F2B-7F47-48E1-82BD-2323180360A4}"/>
              </a:ext>
            </a:extLst>
          </p:cNvPr>
          <p:cNvSpPr/>
          <p:nvPr/>
        </p:nvSpPr>
        <p:spPr>
          <a:xfrm>
            <a:off x="3515589" y="4469272"/>
            <a:ext cx="2055306" cy="579699"/>
          </a:xfrm>
          <a:prstGeom prst="rect">
            <a:avLst/>
          </a:prstGeom>
        </p:spPr>
        <p:txBody>
          <a:bodyPr wrap="square">
            <a:spAutoFit/>
          </a:bodyPr>
          <a:lstStyle/>
          <a:p>
            <a:pPr algn="ctr"/>
            <a:r>
              <a:rPr lang="en-US" sz="1600" b="0" i="0" u="none" strike="noStrike" cap="none" baseline="0">
                <a:solidFill>
                  <a:srgbClr val="000000"/>
                </a:solidFill>
                <a:uFillTx/>
                <a:latin typeface="Gotham Rounded Light"/>
              </a:rPr>
              <a:t>Read to </a:t>
            </a:r>
          </a:p>
          <a:p>
            <a:pPr algn="ctr"/>
            <a:r>
              <a:rPr lang="en-US" sz="1600" b="0" i="0" u="none" strike="noStrike" cap="none" baseline="0">
                <a:solidFill>
                  <a:srgbClr val="000000"/>
                </a:solidFill>
                <a:uFillTx/>
                <a:latin typeface="Gotham Rounded Light"/>
              </a:rPr>
              <a:t>your child!</a:t>
            </a:r>
          </a:p>
        </p:txBody>
      </p:sp>
      <p:sp>
        <p:nvSpPr>
          <p:cNvPr id="10" name="Retângulo 2">
            <a:extLst>
              <a:ext uri="{FF2B5EF4-FFF2-40B4-BE49-F238E27FC236}">
                <a16:creationId xmlns:a16="http://schemas.microsoft.com/office/drawing/2014/main" id="{EB37B2AD-4128-42A8-87D6-6D3CCD1CB1D5}"/>
              </a:ext>
            </a:extLst>
          </p:cNvPr>
          <p:cNvSpPr/>
          <p:nvPr/>
        </p:nvSpPr>
        <p:spPr>
          <a:xfrm>
            <a:off x="9605281" y="4469269"/>
            <a:ext cx="2082866" cy="584775"/>
          </a:xfrm>
          <a:prstGeom prst="rect">
            <a:avLst/>
          </a:prstGeom>
        </p:spPr>
        <p:txBody>
          <a:bodyPr wrap="square">
            <a:spAutoFit/>
          </a:bodyPr>
          <a:lstStyle/>
          <a:p>
            <a:pPr algn="ctr"/>
            <a:r>
              <a:rPr lang="en-US" sz="1600" b="0" i="0" u="none" strike="noStrike" cap="none" baseline="0" dirty="0">
                <a:solidFill>
                  <a:srgbClr val="000000"/>
                </a:solidFill>
                <a:uFillTx/>
                <a:latin typeface="Gotham Rounded Light"/>
              </a:rPr>
              <a:t>Do it </a:t>
            </a:r>
            <a:br>
              <a:rPr lang="en-US" sz="1600" b="0" i="0" u="none" strike="noStrike" cap="none" baseline="0" dirty="0">
                <a:solidFill>
                  <a:srgbClr val="000000"/>
                </a:solidFill>
                <a:uFillTx/>
                <a:latin typeface="Gotham Rounded Light"/>
              </a:rPr>
            </a:br>
            <a:r>
              <a:rPr lang="en-US" sz="1600" b="0" i="0" u="none" strike="noStrike" cap="none" baseline="0" dirty="0">
                <a:solidFill>
                  <a:srgbClr val="000000"/>
                </a:solidFill>
                <a:uFillTx/>
                <a:latin typeface="Gotham Rounded Light"/>
              </a:rPr>
              <a:t>every week!</a:t>
            </a:r>
          </a:p>
        </p:txBody>
      </p:sp>
      <p:sp>
        <p:nvSpPr>
          <p:cNvPr id="11" name="Divisa 66">
            <a:hlinkClick r:id="" action="ppaction://noaction"/>
            <a:extLst>
              <a:ext uri="{FF2B5EF4-FFF2-40B4-BE49-F238E27FC236}">
                <a16:creationId xmlns:a16="http://schemas.microsoft.com/office/drawing/2014/main" id="{D2E4D03E-02D0-4621-805F-FCEC108AFA90}"/>
              </a:ext>
            </a:extLst>
          </p:cNvPr>
          <p:cNvSpPr/>
          <p:nvPr/>
        </p:nvSpPr>
        <p:spPr>
          <a:xfrm>
            <a:off x="2927173" y="4632456"/>
            <a:ext cx="200484" cy="273831"/>
          </a:xfrm>
          <a:prstGeom prst="chevron">
            <a:avLst/>
          </a:prstGeom>
          <a:solidFill>
            <a:srgbClr val="E3472E"/>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pt-BR">
              <a:solidFill>
                <a:schemeClr val="tx1"/>
              </a:solidFill>
            </a:endParaRPr>
          </a:p>
        </p:txBody>
      </p:sp>
      <p:sp>
        <p:nvSpPr>
          <p:cNvPr id="12" name="Divisa 66">
            <a:hlinkClick r:id="" action="ppaction://noaction"/>
            <a:extLst>
              <a:ext uri="{FF2B5EF4-FFF2-40B4-BE49-F238E27FC236}">
                <a16:creationId xmlns:a16="http://schemas.microsoft.com/office/drawing/2014/main" id="{ABC9A685-108C-4641-BECA-0DB0D32E6462}"/>
              </a:ext>
            </a:extLst>
          </p:cNvPr>
          <p:cNvSpPr/>
          <p:nvPr/>
        </p:nvSpPr>
        <p:spPr>
          <a:xfrm>
            <a:off x="5958827" y="4632455"/>
            <a:ext cx="200484" cy="273831"/>
          </a:xfrm>
          <a:prstGeom prst="chevron">
            <a:avLst/>
          </a:prstGeom>
          <a:solidFill>
            <a:srgbClr val="E3472E"/>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pt-BR">
              <a:solidFill>
                <a:schemeClr val="tx1"/>
              </a:solidFill>
            </a:endParaRPr>
          </a:p>
        </p:txBody>
      </p:sp>
      <p:sp>
        <p:nvSpPr>
          <p:cNvPr id="13" name="Divisa 66">
            <a:hlinkClick r:id="" action="ppaction://noaction"/>
            <a:extLst>
              <a:ext uri="{FF2B5EF4-FFF2-40B4-BE49-F238E27FC236}">
                <a16:creationId xmlns:a16="http://schemas.microsoft.com/office/drawing/2014/main" id="{42950264-BF32-4F95-8CA9-9D188B81D947}"/>
              </a:ext>
            </a:extLst>
          </p:cNvPr>
          <p:cNvSpPr/>
          <p:nvPr/>
        </p:nvSpPr>
        <p:spPr>
          <a:xfrm>
            <a:off x="8990481" y="4632455"/>
            <a:ext cx="200484" cy="273831"/>
          </a:xfrm>
          <a:prstGeom prst="chevron">
            <a:avLst/>
          </a:prstGeom>
          <a:solidFill>
            <a:srgbClr val="E3472E"/>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pt-BR">
              <a:solidFill>
                <a:schemeClr val="tx1"/>
              </a:solidFill>
            </a:endParaRPr>
          </a:p>
        </p:txBody>
      </p:sp>
      <p:sp>
        <p:nvSpPr>
          <p:cNvPr id="25" name="Retângulo: Cantos Arredondados 13">
            <a:extLst>
              <a:ext uri="{FF2B5EF4-FFF2-40B4-BE49-F238E27FC236}">
                <a16:creationId xmlns:a16="http://schemas.microsoft.com/office/drawing/2014/main" id="{AD70CA15-A6DF-426A-90CB-01E0C9FC7D87}"/>
              </a:ext>
            </a:extLst>
          </p:cNvPr>
          <p:cNvSpPr/>
          <p:nvPr/>
        </p:nvSpPr>
        <p:spPr>
          <a:xfrm>
            <a:off x="1855989" y="1951131"/>
            <a:ext cx="2342821" cy="43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711200">
              <a:lnSpc>
                <a:spcPct val="90000"/>
              </a:lnSpc>
              <a:spcBef>
                <a:spcPct val="0"/>
              </a:spcBef>
              <a:spcAft>
                <a:spcPct val="35000"/>
              </a:spcAft>
            </a:pPr>
            <a:r>
              <a:rPr lang="en-US" sz="1600" b="0" i="0" u="none" strike="noStrike" cap="none" baseline="0">
                <a:solidFill>
                  <a:srgbClr val="202834"/>
                </a:solidFill>
                <a:uFillTx/>
                <a:latin typeface="Geometos Rounded"/>
              </a:rPr>
              <a:t>Week 1</a:t>
            </a:r>
          </a:p>
        </p:txBody>
      </p:sp>
      <p:sp>
        <p:nvSpPr>
          <p:cNvPr id="26" name="Retângulo: Cantos Arredondados 13">
            <a:extLst>
              <a:ext uri="{FF2B5EF4-FFF2-40B4-BE49-F238E27FC236}">
                <a16:creationId xmlns:a16="http://schemas.microsoft.com/office/drawing/2014/main" id="{E1B8CD92-C0D8-45A6-867E-26AC53ABC883}"/>
              </a:ext>
            </a:extLst>
          </p:cNvPr>
          <p:cNvSpPr/>
          <p:nvPr/>
        </p:nvSpPr>
        <p:spPr>
          <a:xfrm>
            <a:off x="7819070" y="1954950"/>
            <a:ext cx="2342821" cy="43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711200">
              <a:lnSpc>
                <a:spcPct val="90000"/>
              </a:lnSpc>
              <a:spcBef>
                <a:spcPct val="0"/>
              </a:spcBef>
              <a:spcAft>
                <a:spcPct val="35000"/>
              </a:spcAft>
            </a:pPr>
            <a:r>
              <a:rPr lang="en-US" sz="1600" b="0" i="0" u="none" strike="noStrike" cap="none" baseline="0">
                <a:solidFill>
                  <a:srgbClr val="202834"/>
                </a:solidFill>
                <a:uFillTx/>
                <a:latin typeface="Geometos Rounded"/>
              </a:rPr>
              <a:t>Week 2</a:t>
            </a:r>
          </a:p>
        </p:txBody>
      </p:sp>
      <p:grpSp>
        <p:nvGrpSpPr>
          <p:cNvPr id="33" name="Agrupar 32">
            <a:extLst>
              <a:ext uri="{FF2B5EF4-FFF2-40B4-BE49-F238E27FC236}">
                <a16:creationId xmlns:a16="http://schemas.microsoft.com/office/drawing/2014/main" id="{477EBE44-6562-44ED-9390-ABADACF29EC8}"/>
              </a:ext>
            </a:extLst>
          </p:cNvPr>
          <p:cNvGrpSpPr/>
          <p:nvPr/>
        </p:nvGrpSpPr>
        <p:grpSpPr>
          <a:xfrm>
            <a:off x="425080" y="2355480"/>
            <a:ext cx="5437939" cy="117306"/>
            <a:chOff x="462011" y="2249046"/>
            <a:chExt cx="5437939" cy="117306"/>
          </a:xfrm>
          <a:solidFill>
            <a:srgbClr val="3A3C41"/>
          </a:solidFill>
        </p:grpSpPr>
        <p:cxnSp>
          <p:nvCxnSpPr>
            <p:cNvPr id="27" name="Conector reto 26">
              <a:extLst>
                <a:ext uri="{FF2B5EF4-FFF2-40B4-BE49-F238E27FC236}">
                  <a16:creationId xmlns:a16="http://schemas.microsoft.com/office/drawing/2014/main" id="{B24C382D-6ABD-4750-BCD9-53F3C27AA3C1}"/>
                </a:ext>
              </a:extLst>
            </p:cNvPr>
            <p:cNvCxnSpPr/>
            <p:nvPr/>
          </p:nvCxnSpPr>
          <p:spPr>
            <a:xfrm>
              <a:off x="477351" y="2305052"/>
              <a:ext cx="5374474" cy="0"/>
            </a:xfrm>
            <a:prstGeom prst="line">
              <a:avLst/>
            </a:prstGeom>
            <a:grpFill/>
            <a:ln w="28575">
              <a:solidFill>
                <a:srgbClr val="3A3C41"/>
              </a:solidFill>
            </a:ln>
          </p:spPr>
          <p:style>
            <a:lnRef idx="1">
              <a:schemeClr val="accent1"/>
            </a:lnRef>
            <a:fillRef idx="0">
              <a:schemeClr val="accent1"/>
            </a:fillRef>
            <a:effectRef idx="0">
              <a:schemeClr val="accent1"/>
            </a:effectRef>
            <a:fontRef idx="minor">
              <a:schemeClr val="tx1"/>
            </a:fontRef>
          </p:style>
        </p:cxnSp>
        <p:sp>
          <p:nvSpPr>
            <p:cNvPr id="30" name="Elipse 29">
              <a:extLst>
                <a:ext uri="{FF2B5EF4-FFF2-40B4-BE49-F238E27FC236}">
                  <a16:creationId xmlns:a16="http://schemas.microsoft.com/office/drawing/2014/main" id="{DC305B3F-45B1-4213-8393-2AF6150DCE6D}"/>
                </a:ext>
              </a:extLst>
            </p:cNvPr>
            <p:cNvSpPr/>
            <p:nvPr/>
          </p:nvSpPr>
          <p:spPr>
            <a:xfrm>
              <a:off x="462011" y="2252415"/>
              <a:ext cx="96251" cy="110230"/>
            </a:xfrm>
            <a:prstGeom prst="ellipse">
              <a:avLst/>
            </a:prstGeom>
            <a:grpFill/>
            <a:ln w="28575">
              <a:solidFill>
                <a:srgbClr val="3A3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Elipse 30">
              <a:extLst>
                <a:ext uri="{FF2B5EF4-FFF2-40B4-BE49-F238E27FC236}">
                  <a16:creationId xmlns:a16="http://schemas.microsoft.com/office/drawing/2014/main" id="{D42E2827-360D-487E-BC17-337C04671542}"/>
                </a:ext>
              </a:extLst>
            </p:cNvPr>
            <p:cNvSpPr/>
            <p:nvPr/>
          </p:nvSpPr>
          <p:spPr>
            <a:xfrm>
              <a:off x="5803699" y="2249046"/>
              <a:ext cx="96251" cy="110230"/>
            </a:xfrm>
            <a:prstGeom prst="ellipse">
              <a:avLst/>
            </a:prstGeom>
            <a:grpFill/>
            <a:ln w="28575">
              <a:solidFill>
                <a:srgbClr val="3A3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Elipse 31">
              <a:extLst>
                <a:ext uri="{FF2B5EF4-FFF2-40B4-BE49-F238E27FC236}">
                  <a16:creationId xmlns:a16="http://schemas.microsoft.com/office/drawing/2014/main" id="{2B9820C1-ACAD-466B-8DBE-18C990A5A761}"/>
                </a:ext>
              </a:extLst>
            </p:cNvPr>
            <p:cNvSpPr/>
            <p:nvPr/>
          </p:nvSpPr>
          <p:spPr>
            <a:xfrm>
              <a:off x="3016204" y="2256122"/>
              <a:ext cx="96251" cy="110230"/>
            </a:xfrm>
            <a:prstGeom prst="ellipse">
              <a:avLst/>
            </a:prstGeom>
            <a:grpFill/>
            <a:ln w="28575">
              <a:solidFill>
                <a:srgbClr val="3A3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34" name="Agrupar 33">
            <a:extLst>
              <a:ext uri="{FF2B5EF4-FFF2-40B4-BE49-F238E27FC236}">
                <a16:creationId xmlns:a16="http://schemas.microsoft.com/office/drawing/2014/main" id="{8A536571-8259-4993-970E-E12F89BE51B8}"/>
              </a:ext>
            </a:extLst>
          </p:cNvPr>
          <p:cNvGrpSpPr/>
          <p:nvPr/>
        </p:nvGrpSpPr>
        <p:grpSpPr>
          <a:xfrm>
            <a:off x="6397508" y="2348036"/>
            <a:ext cx="5437939" cy="117306"/>
            <a:chOff x="462011" y="2249046"/>
            <a:chExt cx="5437939" cy="117306"/>
          </a:xfrm>
          <a:solidFill>
            <a:srgbClr val="3A3C41"/>
          </a:solidFill>
        </p:grpSpPr>
        <p:cxnSp>
          <p:nvCxnSpPr>
            <p:cNvPr id="35" name="Conector reto 34">
              <a:extLst>
                <a:ext uri="{FF2B5EF4-FFF2-40B4-BE49-F238E27FC236}">
                  <a16:creationId xmlns:a16="http://schemas.microsoft.com/office/drawing/2014/main" id="{31542419-1413-4265-837E-1508D664FA14}"/>
                </a:ext>
              </a:extLst>
            </p:cNvPr>
            <p:cNvCxnSpPr/>
            <p:nvPr/>
          </p:nvCxnSpPr>
          <p:spPr>
            <a:xfrm>
              <a:off x="477351" y="2305052"/>
              <a:ext cx="5374474" cy="0"/>
            </a:xfrm>
            <a:prstGeom prst="line">
              <a:avLst/>
            </a:prstGeom>
            <a:grpFill/>
            <a:ln w="28575">
              <a:solidFill>
                <a:srgbClr val="3A3C41"/>
              </a:solidFill>
            </a:ln>
          </p:spPr>
          <p:style>
            <a:lnRef idx="1">
              <a:schemeClr val="accent1"/>
            </a:lnRef>
            <a:fillRef idx="0">
              <a:schemeClr val="accent1"/>
            </a:fillRef>
            <a:effectRef idx="0">
              <a:schemeClr val="accent1"/>
            </a:effectRef>
            <a:fontRef idx="minor">
              <a:schemeClr val="tx1"/>
            </a:fontRef>
          </p:style>
        </p:cxnSp>
        <p:sp>
          <p:nvSpPr>
            <p:cNvPr id="36" name="Elipse 35">
              <a:extLst>
                <a:ext uri="{FF2B5EF4-FFF2-40B4-BE49-F238E27FC236}">
                  <a16:creationId xmlns:a16="http://schemas.microsoft.com/office/drawing/2014/main" id="{5EC1A74F-9602-4429-887B-C1A836EEC6AE}"/>
                </a:ext>
              </a:extLst>
            </p:cNvPr>
            <p:cNvSpPr/>
            <p:nvPr/>
          </p:nvSpPr>
          <p:spPr>
            <a:xfrm>
              <a:off x="462011" y="2252415"/>
              <a:ext cx="96251" cy="110230"/>
            </a:xfrm>
            <a:prstGeom prst="ellipse">
              <a:avLst/>
            </a:prstGeom>
            <a:grpFill/>
            <a:ln w="28575">
              <a:solidFill>
                <a:srgbClr val="3A3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7" name="Elipse 36">
              <a:extLst>
                <a:ext uri="{FF2B5EF4-FFF2-40B4-BE49-F238E27FC236}">
                  <a16:creationId xmlns:a16="http://schemas.microsoft.com/office/drawing/2014/main" id="{261C1B1D-3661-426B-B1D4-2AB2CA6CBEF5}"/>
                </a:ext>
              </a:extLst>
            </p:cNvPr>
            <p:cNvSpPr/>
            <p:nvPr/>
          </p:nvSpPr>
          <p:spPr>
            <a:xfrm>
              <a:off x="5803699" y="2249046"/>
              <a:ext cx="96251" cy="110230"/>
            </a:xfrm>
            <a:prstGeom prst="ellipse">
              <a:avLst/>
            </a:prstGeom>
            <a:grpFill/>
            <a:ln w="28575">
              <a:solidFill>
                <a:srgbClr val="3A3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Elipse 37">
              <a:extLst>
                <a:ext uri="{FF2B5EF4-FFF2-40B4-BE49-F238E27FC236}">
                  <a16:creationId xmlns:a16="http://schemas.microsoft.com/office/drawing/2014/main" id="{BD7A0347-506A-4E28-B501-3E1011B9C147}"/>
                </a:ext>
              </a:extLst>
            </p:cNvPr>
            <p:cNvSpPr/>
            <p:nvPr/>
          </p:nvSpPr>
          <p:spPr>
            <a:xfrm>
              <a:off x="3016204" y="2256122"/>
              <a:ext cx="96251" cy="110230"/>
            </a:xfrm>
            <a:prstGeom prst="ellipse">
              <a:avLst/>
            </a:prstGeom>
            <a:grpFill/>
            <a:ln w="28575">
              <a:solidFill>
                <a:srgbClr val="3A3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44" name="Retângulo: Cantos Arredondados 13">
            <a:extLst>
              <a:ext uri="{FF2B5EF4-FFF2-40B4-BE49-F238E27FC236}">
                <a16:creationId xmlns:a16="http://schemas.microsoft.com/office/drawing/2014/main" id="{07D37B4B-E9A8-4276-8493-C0A51A3A36D9}"/>
              </a:ext>
            </a:extLst>
          </p:cNvPr>
          <p:cNvSpPr/>
          <p:nvPr/>
        </p:nvSpPr>
        <p:spPr>
          <a:xfrm>
            <a:off x="1855989" y="1951131"/>
            <a:ext cx="2342821" cy="43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711200">
              <a:lnSpc>
                <a:spcPct val="90000"/>
              </a:lnSpc>
              <a:spcBef>
                <a:spcPct val="0"/>
              </a:spcBef>
              <a:spcAft>
                <a:spcPct val="35000"/>
              </a:spcAft>
            </a:pPr>
            <a:r>
              <a:rPr lang="en-US" sz="1600" b="0" i="0" u="none" strike="noStrike" cap="none" baseline="0">
                <a:solidFill>
                  <a:srgbClr val="FFFFFF"/>
                </a:solidFill>
                <a:uFillTx/>
                <a:latin typeface="Geometos Rounded"/>
              </a:rPr>
              <a:t>Week 1</a:t>
            </a:r>
          </a:p>
        </p:txBody>
      </p:sp>
      <p:sp>
        <p:nvSpPr>
          <p:cNvPr id="45" name="Retângulo: Cantos Arredondados 13">
            <a:extLst>
              <a:ext uri="{FF2B5EF4-FFF2-40B4-BE49-F238E27FC236}">
                <a16:creationId xmlns:a16="http://schemas.microsoft.com/office/drawing/2014/main" id="{1B94A9B7-A4F0-4EBF-B3C4-F68E5E9F8B8C}"/>
              </a:ext>
            </a:extLst>
          </p:cNvPr>
          <p:cNvSpPr/>
          <p:nvPr/>
        </p:nvSpPr>
        <p:spPr>
          <a:xfrm>
            <a:off x="7819070" y="1954950"/>
            <a:ext cx="2342821" cy="43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711200">
              <a:lnSpc>
                <a:spcPct val="90000"/>
              </a:lnSpc>
              <a:spcBef>
                <a:spcPct val="0"/>
              </a:spcBef>
              <a:spcAft>
                <a:spcPct val="35000"/>
              </a:spcAft>
            </a:pPr>
            <a:r>
              <a:rPr lang="en-US" sz="1600" b="0" i="0" u="none" strike="noStrike" cap="none" baseline="0">
                <a:solidFill>
                  <a:srgbClr val="FFFFFF"/>
                </a:solidFill>
                <a:uFillTx/>
                <a:latin typeface="Geometos Rounded"/>
              </a:rPr>
              <a:t>Week 2</a:t>
            </a:r>
          </a:p>
        </p:txBody>
      </p:sp>
      <p:sp>
        <p:nvSpPr>
          <p:cNvPr id="9" name="Retângulo 2">
            <a:extLst>
              <a:ext uri="{FF2B5EF4-FFF2-40B4-BE49-F238E27FC236}">
                <a16:creationId xmlns:a16="http://schemas.microsoft.com/office/drawing/2014/main" id="{2D8C08A4-EA8D-44C7-A801-812D8A44D15B}"/>
              </a:ext>
            </a:extLst>
          </p:cNvPr>
          <p:cNvSpPr/>
          <p:nvPr/>
        </p:nvSpPr>
        <p:spPr>
          <a:xfrm>
            <a:off x="6557487" y="4479237"/>
            <a:ext cx="2055306" cy="584775"/>
          </a:xfrm>
          <a:prstGeom prst="rect">
            <a:avLst/>
          </a:prstGeom>
        </p:spPr>
        <p:txBody>
          <a:bodyPr wrap="square">
            <a:spAutoFit/>
          </a:bodyPr>
          <a:lstStyle/>
          <a:p>
            <a:pPr algn="ctr"/>
            <a:r>
              <a:rPr lang="en-US" sz="1600" b="0" i="0" u="none" strike="noStrike" cap="none" baseline="0" dirty="0">
                <a:solidFill>
                  <a:srgbClr val="000000"/>
                </a:solidFill>
                <a:uFillTx/>
                <a:latin typeface="Gotham Rounded Light"/>
              </a:rPr>
              <a:t>Did you </a:t>
            </a:r>
            <a:br>
              <a:rPr lang="en-US" sz="1600" b="0" i="0" u="none" strike="noStrike" cap="none" baseline="0" dirty="0">
                <a:solidFill>
                  <a:srgbClr val="000000"/>
                </a:solidFill>
                <a:uFillTx/>
                <a:latin typeface="Gotham Rounded Light"/>
              </a:rPr>
            </a:br>
            <a:r>
              <a:rPr lang="en-US" sz="1600" b="0" i="0" u="none" strike="noStrike" cap="none" baseline="0" dirty="0">
                <a:solidFill>
                  <a:srgbClr val="000000"/>
                </a:solidFill>
                <a:uFillTx/>
                <a:latin typeface="Gotham Rounded Light"/>
              </a:rPr>
              <a:t>do it?</a:t>
            </a:r>
          </a:p>
        </p:txBody>
      </p:sp>
      <p:sp>
        <p:nvSpPr>
          <p:cNvPr id="46" name="Retângulo: Cantos Arredondados 13">
            <a:extLst>
              <a:ext uri="{FF2B5EF4-FFF2-40B4-BE49-F238E27FC236}">
                <a16:creationId xmlns:a16="http://schemas.microsoft.com/office/drawing/2014/main" id="{F4F76754-8249-4261-BE14-E43206195A90}"/>
              </a:ext>
            </a:extLst>
          </p:cNvPr>
          <p:cNvSpPr/>
          <p:nvPr/>
        </p:nvSpPr>
        <p:spPr>
          <a:xfrm>
            <a:off x="340179" y="2572918"/>
            <a:ext cx="2342821" cy="43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711200">
              <a:lnSpc>
                <a:spcPct val="90000"/>
              </a:lnSpc>
              <a:spcBef>
                <a:spcPct val="0"/>
              </a:spcBef>
              <a:spcAft>
                <a:spcPct val="35000"/>
              </a:spcAft>
            </a:pPr>
            <a:r>
              <a:rPr lang="en-US" sz="1400" b="0" i="0" u="none" strike="noStrike" cap="none" baseline="0" dirty="0">
                <a:solidFill>
                  <a:srgbClr val="FFFFFF"/>
                </a:solidFill>
                <a:uFillTx/>
                <a:latin typeface="Gotham Rounded Book"/>
              </a:rPr>
              <a:t>Motivating fact</a:t>
            </a:r>
          </a:p>
        </p:txBody>
      </p:sp>
      <p:sp>
        <p:nvSpPr>
          <p:cNvPr id="47" name="Retângulo: Cantos Arredondados 15">
            <a:extLst>
              <a:ext uri="{FF2B5EF4-FFF2-40B4-BE49-F238E27FC236}">
                <a16:creationId xmlns:a16="http://schemas.microsoft.com/office/drawing/2014/main" id="{BEF602E4-E2C9-4377-894C-EF6406CDEE94}"/>
              </a:ext>
            </a:extLst>
          </p:cNvPr>
          <p:cNvSpPr/>
          <p:nvPr/>
        </p:nvSpPr>
        <p:spPr>
          <a:xfrm>
            <a:off x="3371832" y="2572918"/>
            <a:ext cx="2342821" cy="43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711200">
              <a:lnSpc>
                <a:spcPct val="90000"/>
              </a:lnSpc>
              <a:spcBef>
                <a:spcPct val="0"/>
              </a:spcBef>
              <a:spcAft>
                <a:spcPct val="35000"/>
              </a:spcAft>
            </a:pPr>
            <a:r>
              <a:rPr lang="en-US" sz="1400" b="0" i="0" u="none" strike="noStrike" cap="none" baseline="0" dirty="0">
                <a:solidFill>
                  <a:srgbClr val="FFFFFF"/>
                </a:solidFill>
                <a:uFillTx/>
                <a:latin typeface="Gotham Rounded Book"/>
              </a:rPr>
              <a:t>Suggested activity</a:t>
            </a:r>
          </a:p>
        </p:txBody>
      </p:sp>
      <p:sp>
        <p:nvSpPr>
          <p:cNvPr id="48" name="Retângulo: Cantos Arredondados 16">
            <a:extLst>
              <a:ext uri="{FF2B5EF4-FFF2-40B4-BE49-F238E27FC236}">
                <a16:creationId xmlns:a16="http://schemas.microsoft.com/office/drawing/2014/main" id="{21B34FB0-B0B0-413E-A6A7-4FA82B1958F3}"/>
              </a:ext>
            </a:extLst>
          </p:cNvPr>
          <p:cNvSpPr/>
          <p:nvPr/>
        </p:nvSpPr>
        <p:spPr>
          <a:xfrm>
            <a:off x="6403484" y="2572918"/>
            <a:ext cx="2342821" cy="43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u="none" strike="noStrike" cap="none" baseline="0">
                <a:solidFill>
                  <a:srgbClr val="FFFFFF"/>
                </a:solidFill>
                <a:uFillTx/>
                <a:latin typeface="Gotham Rounded Book"/>
              </a:rPr>
              <a:t>Interactivity</a:t>
            </a:r>
          </a:p>
        </p:txBody>
      </p:sp>
      <p:sp>
        <p:nvSpPr>
          <p:cNvPr id="49" name="Retângulo: Cantos Arredondados 17">
            <a:extLst>
              <a:ext uri="{FF2B5EF4-FFF2-40B4-BE49-F238E27FC236}">
                <a16:creationId xmlns:a16="http://schemas.microsoft.com/office/drawing/2014/main" id="{6A27CAF0-014D-437D-A069-E2D3155403D8}"/>
              </a:ext>
            </a:extLst>
          </p:cNvPr>
          <p:cNvSpPr/>
          <p:nvPr/>
        </p:nvSpPr>
        <p:spPr>
          <a:xfrm>
            <a:off x="9435104" y="2572918"/>
            <a:ext cx="2342821" cy="43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0" i="0" u="none" strike="noStrike" cap="none" baseline="0" dirty="0">
                <a:solidFill>
                  <a:srgbClr val="FFFFFF"/>
                </a:solidFill>
                <a:uFillTx/>
                <a:latin typeface="Gotham Rounded Book"/>
              </a:rPr>
              <a:t>Growth</a:t>
            </a:r>
          </a:p>
        </p:txBody>
      </p:sp>
      <p:sp>
        <p:nvSpPr>
          <p:cNvPr id="40" name="Title 2"/>
          <p:cNvSpPr txBox="1">
            <a:spLocks/>
          </p:cNvSpPr>
          <p:nvPr/>
        </p:nvSpPr>
        <p:spPr>
          <a:xfrm>
            <a:off x="838200" y="349277"/>
            <a:ext cx="10515600" cy="60782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sz="4400"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The nudge program</a:t>
            </a:r>
          </a:p>
        </p:txBody>
      </p:sp>
    </p:spTree>
    <p:extLst>
      <p:ext uri="{BB962C8B-B14F-4D97-AF65-F5344CB8AC3E}">
        <p14:creationId xmlns:p14="http://schemas.microsoft.com/office/powerpoint/2010/main" val="2517229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b="1" dirty="0">
                <a:solidFill>
                  <a:schemeClr val="accent1">
                    <a:lumMod val="50000"/>
                  </a:schemeClr>
                </a:solidFill>
              </a:rPr>
              <a:t>Determinants of educational trajectory </a:t>
            </a:r>
            <a:br>
              <a:rPr lang="pt-BR" dirty="0">
                <a:solidFill>
                  <a:srgbClr val="FF0000"/>
                </a:solidFill>
              </a:rPr>
            </a:br>
            <a:endParaRPr lang="pt-BR" dirty="0">
              <a:solidFill>
                <a:srgbClr val="FF0000"/>
              </a:solidFill>
            </a:endParaRPr>
          </a:p>
        </p:txBody>
      </p:sp>
      <p:sp>
        <p:nvSpPr>
          <p:cNvPr id="3" name="Espaço Reservado para Conteúdo 2"/>
          <p:cNvSpPr>
            <a:spLocks noGrp="1"/>
          </p:cNvSpPr>
          <p:nvPr>
            <p:ph idx="1"/>
          </p:nvPr>
        </p:nvSpPr>
        <p:spPr>
          <a:xfrm>
            <a:off x="988291" y="1065402"/>
            <a:ext cx="10723417" cy="5060762"/>
          </a:xfrm>
        </p:spPr>
        <p:txBody>
          <a:bodyPr>
            <a:noAutofit/>
          </a:bodyPr>
          <a:lstStyle/>
          <a:p>
            <a:pPr lvl="1"/>
            <a:endParaRPr lang="en-US" dirty="0"/>
          </a:p>
          <a:p>
            <a:r>
              <a:rPr lang="en-US" dirty="0"/>
              <a:t>Costs/effort to acquire education might also be different </a:t>
            </a:r>
          </a:p>
          <a:p>
            <a:pPr lvl="2"/>
            <a:r>
              <a:rPr lang="en-US" dirty="0"/>
              <a:t>Access to credit markets (enable long run investments) </a:t>
            </a:r>
          </a:p>
          <a:p>
            <a:pPr lvl="2"/>
            <a:r>
              <a:rPr lang="en-US" dirty="0"/>
              <a:t>Discrimination within school</a:t>
            </a:r>
          </a:p>
          <a:p>
            <a:pPr lvl="3"/>
            <a:r>
              <a:rPr lang="en-US" dirty="0"/>
              <a:t>Last lecture we present evidence of racial stigma among K-12 teachers</a:t>
            </a:r>
          </a:p>
          <a:p>
            <a:pPr lvl="2"/>
            <a:r>
              <a:rPr lang="en-US" dirty="0"/>
              <a:t>Social norms/identity among groups might impose psychological costs </a:t>
            </a:r>
          </a:p>
          <a:p>
            <a:pPr lvl="3"/>
            <a:r>
              <a:rPr lang="en-US" dirty="0" err="1"/>
              <a:t>e.g</a:t>
            </a:r>
            <a:r>
              <a:rPr lang="en-US" dirty="0"/>
              <a:t> the acting-white story (Austen-Smith and Fryer, 2005)</a:t>
            </a:r>
          </a:p>
          <a:p>
            <a:pPr lvl="2"/>
            <a:endParaRPr lang="en-US" dirty="0"/>
          </a:p>
          <a:p>
            <a:r>
              <a:rPr lang="en-US" dirty="0"/>
              <a:t>Investments in children’s HK have very high returns (Jensen, 2010). However, such investments are puzzling low (</a:t>
            </a:r>
            <a:r>
              <a:rPr lang="en-US" dirty="0" err="1"/>
              <a:t>Glennerster</a:t>
            </a:r>
            <a:r>
              <a:rPr lang="en-US" dirty="0"/>
              <a:t> and Kremer, 2011).</a:t>
            </a:r>
          </a:p>
          <a:p>
            <a:endParaRPr lang="en-US" dirty="0"/>
          </a:p>
          <a:p>
            <a:pPr lvl="2"/>
            <a:endParaRPr lang="en-US" dirty="0"/>
          </a:p>
          <a:p>
            <a:endParaRPr lang="en-US" dirty="0"/>
          </a:p>
        </p:txBody>
      </p:sp>
    </p:spTree>
    <p:extLst>
      <p:ext uri="{BB962C8B-B14F-4D97-AF65-F5344CB8AC3E}">
        <p14:creationId xmlns:p14="http://schemas.microsoft.com/office/powerpoint/2010/main" val="3744653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b="1" dirty="0">
                <a:solidFill>
                  <a:srgbClr val="002060"/>
                </a:solidFill>
              </a:rPr>
              <a:t>Summing up</a:t>
            </a:r>
            <a:br>
              <a:rPr lang="pt-BR" dirty="0">
                <a:solidFill>
                  <a:srgbClr val="FF0000"/>
                </a:solidFill>
              </a:rPr>
            </a:br>
            <a:endParaRPr lang="pt-BR" dirty="0">
              <a:solidFill>
                <a:srgbClr val="FF0000"/>
              </a:solidFill>
            </a:endParaRPr>
          </a:p>
        </p:txBody>
      </p:sp>
      <p:sp>
        <p:nvSpPr>
          <p:cNvPr id="3" name="Espaço Reservado para Conteúdo 2"/>
          <p:cNvSpPr>
            <a:spLocks noGrp="1"/>
          </p:cNvSpPr>
          <p:nvPr>
            <p:ph idx="1"/>
          </p:nvPr>
        </p:nvSpPr>
        <p:spPr>
          <a:xfrm>
            <a:off x="988291" y="1162050"/>
            <a:ext cx="10723417" cy="5162550"/>
          </a:xfrm>
        </p:spPr>
        <p:txBody>
          <a:bodyPr>
            <a:noAutofit/>
          </a:bodyPr>
          <a:lstStyle/>
          <a:p>
            <a:pPr algn="just">
              <a:lnSpc>
                <a:spcPct val="120000"/>
              </a:lnSpc>
              <a:spcBef>
                <a:spcPts val="0"/>
              </a:spcBef>
              <a:spcAft>
                <a:spcPts val="1200"/>
              </a:spcAft>
              <a:buClr>
                <a:schemeClr val="tx1"/>
              </a:buClr>
            </a:pPr>
            <a:r>
              <a:rPr lang="en-US" sz="2400" b="1" dirty="0">
                <a:cs typeface="Times New Roman" panose="02020603050405020304" pitchFamily="18" charset="0"/>
              </a:rPr>
              <a:t>Weekly communication has large impacts:</a:t>
            </a:r>
          </a:p>
          <a:p>
            <a:pPr lvl="1" algn="just">
              <a:lnSpc>
                <a:spcPct val="120000"/>
              </a:lnSpc>
              <a:spcBef>
                <a:spcPts val="0"/>
              </a:spcBef>
              <a:spcAft>
                <a:spcPts val="1200"/>
              </a:spcAft>
              <a:buClr>
                <a:schemeClr val="tx1"/>
              </a:buClr>
            </a:pPr>
            <a:r>
              <a:rPr lang="en-US" sz="2000" dirty="0">
                <a:cs typeface="Times New Roman" panose="02020603050405020304" pitchFamily="18" charset="0"/>
              </a:rPr>
              <a:t>2.1 </a:t>
            </a:r>
            <a:r>
              <a:rPr lang="en-US" sz="2000" dirty="0" err="1">
                <a:cs typeface="Times New Roman" panose="02020603050405020304" pitchFamily="18" charset="0"/>
              </a:rPr>
              <a:t>p.p</a:t>
            </a:r>
            <a:r>
              <a:rPr lang="en-US" sz="2000" dirty="0">
                <a:cs typeface="Times New Roman" panose="02020603050405020304" pitchFamily="18" charset="0"/>
              </a:rPr>
              <a:t> in attendance </a:t>
            </a:r>
          </a:p>
          <a:p>
            <a:pPr lvl="1" algn="just">
              <a:lnSpc>
                <a:spcPct val="120000"/>
              </a:lnSpc>
              <a:spcBef>
                <a:spcPts val="0"/>
              </a:spcBef>
              <a:spcAft>
                <a:spcPts val="1200"/>
              </a:spcAft>
              <a:buClr>
                <a:schemeClr val="tx1"/>
              </a:buClr>
            </a:pPr>
            <a:r>
              <a:rPr lang="en-US" sz="2000" dirty="0">
                <a:cs typeface="Times New Roman" panose="02020603050405020304" pitchFamily="18" charset="0"/>
              </a:rPr>
              <a:t>0.9 + SD in test scores </a:t>
            </a:r>
          </a:p>
          <a:p>
            <a:pPr lvl="1" algn="just">
              <a:lnSpc>
                <a:spcPct val="120000"/>
              </a:lnSpc>
              <a:spcBef>
                <a:spcPts val="0"/>
              </a:spcBef>
              <a:spcAft>
                <a:spcPts val="1200"/>
              </a:spcAft>
              <a:buClr>
                <a:schemeClr val="tx1"/>
              </a:buClr>
            </a:pPr>
            <a:r>
              <a:rPr lang="en-US" sz="2000" dirty="0">
                <a:cs typeface="Times New Roman" panose="02020603050405020304" pitchFamily="18" charset="0"/>
              </a:rPr>
              <a:t>3.2 </a:t>
            </a:r>
            <a:r>
              <a:rPr lang="en-US" sz="2000" dirty="0" err="1">
                <a:cs typeface="Times New Roman" panose="02020603050405020304" pitchFamily="18" charset="0"/>
              </a:rPr>
              <a:t>p.p</a:t>
            </a:r>
            <a:r>
              <a:rPr lang="en-US" sz="2000" dirty="0">
                <a:cs typeface="Times New Roman" panose="02020603050405020304" pitchFamily="18" charset="0"/>
              </a:rPr>
              <a:t> in promotion rates</a:t>
            </a:r>
          </a:p>
          <a:p>
            <a:pPr algn="just">
              <a:lnSpc>
                <a:spcPct val="120000"/>
              </a:lnSpc>
              <a:spcBef>
                <a:spcPts val="0"/>
              </a:spcBef>
              <a:spcAft>
                <a:spcPts val="1200"/>
              </a:spcAft>
              <a:buClr>
                <a:schemeClr val="tx1"/>
              </a:buClr>
            </a:pPr>
            <a:r>
              <a:rPr lang="en-US" sz="2400" dirty="0">
                <a:cs typeface="Times New Roman" panose="02020603050405020304" pitchFamily="18" charset="0"/>
              </a:rPr>
              <a:t>Salience and information have </a:t>
            </a:r>
            <a:r>
              <a:rPr lang="en-US" sz="2400" b="1" dirty="0">
                <a:cs typeface="Times New Roman" panose="02020603050405020304" pitchFamily="18" charset="0"/>
              </a:rPr>
              <a:t>similar effects</a:t>
            </a:r>
          </a:p>
          <a:p>
            <a:pPr algn="just">
              <a:lnSpc>
                <a:spcPct val="120000"/>
              </a:lnSpc>
              <a:spcBef>
                <a:spcPts val="0"/>
              </a:spcBef>
              <a:spcAft>
                <a:spcPts val="1200"/>
              </a:spcAft>
              <a:buClr>
                <a:schemeClr val="tx1"/>
              </a:buClr>
            </a:pPr>
            <a:r>
              <a:rPr lang="en-US" sz="2400" dirty="0">
                <a:cs typeface="Times New Roman" panose="02020603050405020304" pitchFamily="18" charset="0"/>
              </a:rPr>
              <a:t>Consistent with the mechanism, </a:t>
            </a:r>
            <a:r>
              <a:rPr lang="en-US" sz="2400" b="1" dirty="0">
                <a:cs typeface="Times New Roman" panose="02020603050405020304" pitchFamily="18" charset="0"/>
              </a:rPr>
              <a:t>effects of communication are larger for higher frequency</a:t>
            </a:r>
            <a:r>
              <a:rPr lang="en-US" sz="2400" dirty="0">
                <a:cs typeface="Times New Roman" panose="02020603050405020304" pitchFamily="18" charset="0"/>
              </a:rPr>
              <a:t> and </a:t>
            </a:r>
            <a:r>
              <a:rPr lang="en-US" sz="2400" b="1" dirty="0">
                <a:cs typeface="Times New Roman" panose="02020603050405020304" pitchFamily="18" charset="0"/>
              </a:rPr>
              <a:t>alternating delivery times</a:t>
            </a:r>
            <a:r>
              <a:rPr lang="en-US" sz="2400" dirty="0">
                <a:cs typeface="Times New Roman" panose="02020603050405020304" pitchFamily="18" charset="0"/>
              </a:rPr>
              <a:t>.</a:t>
            </a:r>
          </a:p>
          <a:p>
            <a:pPr algn="just">
              <a:lnSpc>
                <a:spcPct val="120000"/>
              </a:lnSpc>
              <a:spcBef>
                <a:spcPts val="0"/>
              </a:spcBef>
              <a:spcAft>
                <a:spcPts val="1200"/>
              </a:spcAft>
              <a:buClr>
                <a:schemeClr val="tx1"/>
              </a:buClr>
            </a:pPr>
            <a:r>
              <a:rPr lang="en-US" sz="2400" dirty="0">
                <a:cs typeface="Times New Roman" panose="02020603050405020304" pitchFamily="18" charset="0"/>
              </a:rPr>
              <a:t>The optimal nudge program increased test scores by 0.33 standard deviations, almost </a:t>
            </a:r>
            <a:r>
              <a:rPr lang="en-US" sz="2400" b="1" dirty="0">
                <a:cs typeface="Times New Roman" panose="02020603050405020304" pitchFamily="18" charset="0"/>
              </a:rPr>
              <a:t>4-fold the effect of information alone</a:t>
            </a:r>
            <a:r>
              <a:rPr lang="en-US" sz="2400" dirty="0">
                <a:cs typeface="Times New Roman" panose="02020603050405020304" pitchFamily="18" charset="0"/>
              </a:rPr>
              <a:t>.</a:t>
            </a:r>
          </a:p>
        </p:txBody>
      </p:sp>
    </p:spTree>
    <p:extLst>
      <p:ext uri="{BB962C8B-B14F-4D97-AF65-F5344CB8AC3E}">
        <p14:creationId xmlns:p14="http://schemas.microsoft.com/office/powerpoint/2010/main" val="2604373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b="1" dirty="0">
                <a:solidFill>
                  <a:srgbClr val="002060"/>
                </a:solidFill>
              </a:rPr>
              <a:t>Psychology of Poverty</a:t>
            </a:r>
            <a:br>
              <a:rPr lang="pt-BR" dirty="0">
                <a:solidFill>
                  <a:srgbClr val="FF0000"/>
                </a:solidFill>
              </a:rPr>
            </a:br>
            <a:endParaRPr lang="pt-BR" dirty="0">
              <a:solidFill>
                <a:srgbClr val="FF0000"/>
              </a:solidFill>
            </a:endParaRPr>
          </a:p>
        </p:txBody>
      </p:sp>
      <p:sp>
        <p:nvSpPr>
          <p:cNvPr id="3" name="Espaço Reservado para Conteúdo 2"/>
          <p:cNvSpPr>
            <a:spLocks noGrp="1"/>
          </p:cNvSpPr>
          <p:nvPr>
            <p:ph idx="1"/>
          </p:nvPr>
        </p:nvSpPr>
        <p:spPr>
          <a:xfrm>
            <a:off x="838200" y="1238249"/>
            <a:ext cx="10723417" cy="4552951"/>
          </a:xfrm>
        </p:spPr>
        <p:txBody>
          <a:bodyPr>
            <a:noAutofit/>
          </a:bodyPr>
          <a:lstStyle/>
          <a:p>
            <a:pPr marL="342900" indent="-342900" algn="just"/>
            <a:r>
              <a:rPr lang="en-US" dirty="0"/>
              <a:t>Lab evidence that poverty imposes a psychological tax on the foundations of decision-making: </a:t>
            </a:r>
          </a:p>
          <a:p>
            <a:pPr marL="825500" lvl="1" indent="-285750" algn="just"/>
            <a:r>
              <a:rPr lang="en-US" sz="2000" dirty="0"/>
              <a:t>Mental bandwidth focuses on scarcity at hand at the expense of “allocating” attention, memory and impulse control to all other dimensions (Mullainathan and </a:t>
            </a:r>
            <a:r>
              <a:rPr lang="en-US" sz="2000" dirty="0" err="1"/>
              <a:t>Shafir</a:t>
            </a:r>
            <a:r>
              <a:rPr lang="en-US" sz="2000" dirty="0"/>
              <a:t>, 2013)</a:t>
            </a:r>
          </a:p>
          <a:p>
            <a:pPr marL="882650" lvl="1" indent="-342900" algn="just">
              <a:buFont typeface="Wingdings" panose="05000000000000000000" pitchFamily="2" charset="2"/>
              <a:buChar char="Ø"/>
            </a:pPr>
            <a:endParaRPr lang="en-US" sz="1000" dirty="0"/>
          </a:p>
          <a:p>
            <a:pPr marL="342900" indent="-342900" algn="just"/>
            <a:r>
              <a:rPr lang="en-US" dirty="0"/>
              <a:t>Field evidence still scarce.</a:t>
            </a:r>
          </a:p>
          <a:p>
            <a:pPr marL="882650" lvl="1" indent="-342900" algn="just">
              <a:buFont typeface="Wingdings" panose="05000000000000000000" pitchFamily="2" charset="2"/>
              <a:buChar char="Ø"/>
            </a:pPr>
            <a:endParaRPr lang="en-US" sz="1000" dirty="0"/>
          </a:p>
          <a:p>
            <a:pPr marL="342900" indent="-342900" algn="just"/>
            <a:r>
              <a:rPr lang="en-US" dirty="0"/>
              <a:t>In particular, no causal evidence on:</a:t>
            </a:r>
          </a:p>
          <a:p>
            <a:pPr marL="882650" lvl="1" indent="-342900" algn="just"/>
            <a:r>
              <a:rPr lang="en-US" sz="2000" dirty="0"/>
              <a:t>Psychological effects of poverty on </a:t>
            </a:r>
            <a:r>
              <a:rPr lang="en-US" sz="2000" b="1" dirty="0"/>
              <a:t>education decisions</a:t>
            </a:r>
          </a:p>
          <a:p>
            <a:pPr marL="882650" lvl="1" indent="-342900" algn="just"/>
            <a:r>
              <a:rPr lang="en-US" sz="2000" dirty="0"/>
              <a:t>Psychological effects of poverty on decisions that could generate </a:t>
            </a:r>
            <a:r>
              <a:rPr lang="en-US" sz="2000" b="1" dirty="0"/>
              <a:t>poverty traps </a:t>
            </a:r>
            <a:r>
              <a:rPr lang="en-US" sz="2000" dirty="0"/>
              <a:t>(through educational choices)</a:t>
            </a:r>
          </a:p>
          <a:p>
            <a:pPr marL="882650" lvl="1" indent="-342900" algn="just"/>
            <a:endParaRPr lang="en-US" sz="2000" dirty="0"/>
          </a:p>
          <a:p>
            <a:pPr algn="just">
              <a:lnSpc>
                <a:spcPct val="120000"/>
              </a:lnSpc>
              <a:spcBef>
                <a:spcPts val="0"/>
              </a:spcBef>
              <a:spcAft>
                <a:spcPts val="1200"/>
              </a:spcAft>
            </a:pPr>
            <a:r>
              <a:rPr lang="en-US" dirty="0">
                <a:cs typeface="Times New Roman" panose="02020603050405020304" pitchFamily="18" charset="0"/>
              </a:rPr>
              <a:t>We take advantage of the SMS intervention to run a companion experiment (in the following year) to tackle these issues</a:t>
            </a:r>
          </a:p>
        </p:txBody>
      </p:sp>
    </p:spTree>
    <p:extLst>
      <p:ext uri="{BB962C8B-B14F-4D97-AF65-F5344CB8AC3E}">
        <p14:creationId xmlns:p14="http://schemas.microsoft.com/office/powerpoint/2010/main" val="2569911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b="1" dirty="0">
                <a:solidFill>
                  <a:srgbClr val="002060"/>
                </a:solidFill>
              </a:rPr>
              <a:t>Our research </a:t>
            </a:r>
            <a:br>
              <a:rPr lang="pt-BR" dirty="0">
                <a:solidFill>
                  <a:srgbClr val="FF0000"/>
                </a:solidFill>
              </a:rPr>
            </a:br>
            <a:endParaRPr lang="pt-BR" dirty="0">
              <a:solidFill>
                <a:srgbClr val="FF0000"/>
              </a:solidFill>
            </a:endParaRPr>
          </a:p>
        </p:txBody>
      </p:sp>
      <p:sp>
        <p:nvSpPr>
          <p:cNvPr id="3" name="Espaço Reservado para Conteúdo 2"/>
          <p:cNvSpPr>
            <a:spLocks noGrp="1"/>
          </p:cNvSpPr>
          <p:nvPr>
            <p:ph idx="1"/>
          </p:nvPr>
        </p:nvSpPr>
        <p:spPr>
          <a:xfrm>
            <a:off x="838200" y="1419224"/>
            <a:ext cx="10723417" cy="4552951"/>
          </a:xfrm>
        </p:spPr>
        <p:txBody>
          <a:bodyPr>
            <a:noAutofit/>
          </a:bodyPr>
          <a:lstStyle/>
          <a:p>
            <a:pPr marL="342900" indent="-342900" algn="just"/>
            <a:r>
              <a:rPr lang="en-US" sz="2400" dirty="0"/>
              <a:t>Studies the causal effects of the psychology of poverty on parents’ decision to invest in an educational program with large (but heterogeneous) impacts on their children’s learning outcomes:</a:t>
            </a:r>
          </a:p>
          <a:p>
            <a:pPr marL="882650" lvl="1" indent="-342900" algn="just"/>
            <a:r>
              <a:rPr lang="en-US" sz="1800" dirty="0"/>
              <a:t>First to document effects on real economic decision, with real consequences for their children’s HK formation and future earnings – potential for inter-generational persistence </a:t>
            </a:r>
          </a:p>
          <a:p>
            <a:pPr marL="882650" lvl="1" indent="-342900" algn="just"/>
            <a:endParaRPr lang="en-US" sz="1000" dirty="0"/>
          </a:p>
          <a:p>
            <a:pPr marL="342900" lvl="1" indent="-342900" algn="just">
              <a:spcBef>
                <a:spcPts val="1000"/>
              </a:spcBef>
            </a:pPr>
            <a:r>
              <a:rPr lang="en-US" dirty="0"/>
              <a:t>Focus on how willingness to invest varies with returns on investment:</a:t>
            </a:r>
          </a:p>
          <a:p>
            <a:pPr marL="946150" lvl="2" indent="-342900" algn="just">
              <a:spcBef>
                <a:spcPts val="1000"/>
              </a:spcBef>
            </a:pPr>
            <a:r>
              <a:rPr lang="en-US" sz="1800" dirty="0"/>
              <a:t>Do the poor respond to ROI the same way as the rich do?</a:t>
            </a:r>
          </a:p>
          <a:p>
            <a:pPr marL="946150" lvl="2" indent="-342900" algn="just">
              <a:spcBef>
                <a:spcPts val="1000"/>
              </a:spcBef>
            </a:pPr>
            <a:endParaRPr lang="en-US" sz="1000" dirty="0"/>
          </a:p>
          <a:p>
            <a:pPr algn="just"/>
            <a:r>
              <a:rPr lang="en-US" sz="2400" dirty="0">
                <a:ea typeface="Lato" panose="020F0502020204030203" pitchFamily="34" charset="0"/>
                <a:cs typeface="Lato" panose="020F0502020204030203" pitchFamily="34" charset="0"/>
              </a:rPr>
              <a:t>Isolates psychological mechanism by means of:</a:t>
            </a:r>
          </a:p>
          <a:p>
            <a:pPr marL="946150" lvl="2" indent="-342900" algn="just">
              <a:spcBef>
                <a:spcPts val="1000"/>
              </a:spcBef>
            </a:pPr>
            <a:r>
              <a:rPr lang="en-US" sz="1800" dirty="0">
                <a:ea typeface="Lato" panose="020F0502020204030203" pitchFamily="34" charset="0"/>
                <a:cs typeface="Lato" panose="020F0502020204030203" pitchFamily="34" charset="0"/>
              </a:rPr>
              <a:t>Removing liquidity constraints</a:t>
            </a:r>
          </a:p>
          <a:p>
            <a:pPr marL="946150" lvl="2" indent="-342900" algn="just">
              <a:spcBef>
                <a:spcPts val="1000"/>
              </a:spcBef>
            </a:pPr>
            <a:r>
              <a:rPr lang="en-US" sz="1800" dirty="0">
                <a:ea typeface="Lato" panose="020F0502020204030203" pitchFamily="34" charset="0"/>
                <a:cs typeface="Lato" panose="020F0502020204030203" pitchFamily="34" charset="0"/>
              </a:rPr>
              <a:t>Undertaking a survey experiment that specifically manipulates worries about $</a:t>
            </a:r>
          </a:p>
          <a:p>
            <a:pPr marL="946150" lvl="2" indent="-342900" algn="just">
              <a:spcBef>
                <a:spcPts val="1000"/>
              </a:spcBef>
            </a:pPr>
            <a:r>
              <a:rPr lang="en-US" sz="1800" dirty="0">
                <a:ea typeface="Lato" panose="020F0502020204030203" pitchFamily="34" charset="0"/>
                <a:cs typeface="Lato" panose="020F0502020204030203" pitchFamily="34" charset="0"/>
              </a:rPr>
              <a:t>Documenting focus on short-term outcomes</a:t>
            </a:r>
          </a:p>
          <a:p>
            <a:pPr marL="946150" lvl="2" indent="-342900" algn="just">
              <a:spcBef>
                <a:spcPts val="1000"/>
              </a:spcBef>
            </a:pPr>
            <a:r>
              <a:rPr lang="en-US" sz="1800" dirty="0">
                <a:ea typeface="Lato" panose="020F0502020204030203" pitchFamily="34" charset="0"/>
                <a:cs typeface="Lato" panose="020F0502020204030203" pitchFamily="34" charset="0"/>
              </a:rPr>
              <a:t>Documenting how decisions change when long-term returns are top-of-mind</a:t>
            </a:r>
            <a:endParaRPr lang="en-US" sz="1800" dirty="0"/>
          </a:p>
        </p:txBody>
      </p:sp>
    </p:spTree>
    <p:extLst>
      <p:ext uri="{BB962C8B-B14F-4D97-AF65-F5344CB8AC3E}">
        <p14:creationId xmlns:p14="http://schemas.microsoft.com/office/powerpoint/2010/main" val="4275975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43</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Predicting heterogeneous returns</a:t>
            </a:r>
          </a:p>
        </p:txBody>
      </p:sp>
      <mc:AlternateContent xmlns:mc="http://schemas.openxmlformats.org/markup-compatibility/2006" xmlns:a14="http://schemas.microsoft.com/office/drawing/2010/main">
        <mc:Choice Requires="a14">
          <p:sp>
            <p:nvSpPr>
              <p:cNvPr id="4" name="Untertitel 2"/>
              <p:cNvSpPr txBox="1">
                <a:spLocks/>
              </p:cNvSpPr>
              <p:nvPr/>
            </p:nvSpPr>
            <p:spPr>
              <a:xfrm>
                <a:off x="838200" y="1530541"/>
                <a:ext cx="9144000" cy="10360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tab pos="539750"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sz="2000" b="0" dirty="0"/>
                  <a:t>Regression tree to predict heterogeneous treatment effects of the program on absences by family’s socioeconomic characteristics (collected at baseline).</a:t>
                </a:r>
              </a:p>
              <a:p>
                <a:pPr marL="342900" indent="-342900" algn="just">
                  <a:buFont typeface="Arial" panose="020B0604020202020204" pitchFamily="34" charset="0"/>
                  <a:buChar char="•"/>
                </a:pPr>
                <a:endParaRPr lang="en-US" sz="2000" b="0" dirty="0"/>
              </a:p>
              <a:p>
                <a:pPr marL="342900" indent="-342900" algn="just">
                  <a:buFont typeface="Arial" panose="020B0604020202020204" pitchFamily="34" charset="0"/>
                  <a:buChar char="•"/>
                </a:pPr>
                <a:r>
                  <a:rPr lang="en-US" sz="2000" b="0" dirty="0"/>
                  <a:t>Focus on Math attendance rather than grades or promotion rates based on assumption about parents’ ease of understanding marginal effects in each dimension (“the program decreases X absences” vs .“increases grades by 0.5 point” or “decreases the likelihood of repeating 9</a:t>
                </a:r>
                <a:r>
                  <a:rPr lang="en-US" sz="2000" b="0" baseline="30000" dirty="0"/>
                  <a:t>th</a:t>
                </a:r>
                <a:r>
                  <a:rPr lang="en-US" sz="2000" b="0" dirty="0"/>
                  <a:t> grade by 3 p.p.”).</a:t>
                </a:r>
              </a:p>
              <a:p>
                <a:pPr marL="342900" indent="-342900" algn="just">
                  <a:buFont typeface="Arial" panose="020B0604020202020204" pitchFamily="34" charset="0"/>
                  <a:buChar char="•"/>
                </a:pPr>
                <a:endParaRPr lang="en-US" sz="2000" b="0" dirty="0"/>
              </a:p>
              <a:p>
                <a:pPr marL="342900" indent="-342900" algn="just">
                  <a:buFont typeface="Arial" panose="020B0604020202020204" pitchFamily="34" charset="0"/>
                  <a:buChar char="•"/>
                </a:pPr>
                <a:r>
                  <a:rPr lang="en-US" sz="2000" b="0" dirty="0"/>
                  <a:t>Tree specification (within treated):</a:t>
                </a:r>
              </a:p>
              <a:p>
                <a:pPr marL="342900" indent="-342900" algn="just">
                  <a:buFont typeface="Arial" panose="020B0604020202020204" pitchFamily="34" charset="0"/>
                  <a:buChar char="•"/>
                </a:pPr>
                <a:endParaRPr lang="en-US" sz="900" b="0" dirty="0"/>
              </a:p>
              <a:p>
                <a:pPr algn="just"/>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acc>
                            <m:accPr>
                              <m:chr m:val="̂"/>
                              <m:ctrlPr>
                                <a:rPr lang="en-US" sz="1800" b="0" i="1" smtClean="0">
                                  <a:latin typeface="Cambria Math" panose="02040503050406030204" pitchFamily="18" charset="0"/>
                                </a:rPr>
                              </m:ctrlPr>
                            </m:accPr>
                            <m:e>
                              <m:r>
                                <a:rPr lang="en-US" sz="1800" b="0" i="1">
                                  <a:latin typeface="Cambria Math" panose="02040503050406030204" pitchFamily="18" charset="0"/>
                                </a:rPr>
                                <m:t>𝛽</m:t>
                              </m:r>
                            </m:e>
                          </m:acc>
                        </m:e>
                        <m:sub>
                          <m:r>
                            <a:rPr lang="en-US" sz="1800" b="0" i="1" smtClean="0">
                              <a:latin typeface="Cambria Math" panose="02040503050406030204" pitchFamily="18" charset="0"/>
                            </a:rPr>
                            <m:t>𝑖</m:t>
                          </m:r>
                        </m:sub>
                      </m:sSub>
                      <m:r>
                        <a:rPr lang="pt-BR" sz="1800" b="0" i="0" smtClean="0">
                          <a:latin typeface="Cambria Math" panose="02040503050406030204" pitchFamily="18" charset="0"/>
                        </a:rPr>
                        <m:t>~</m:t>
                      </m:r>
                      <m:r>
                        <a:rPr lang="pt-BR" sz="1800" b="0" i="1" smtClean="0">
                          <a:latin typeface="Cambria Math" panose="02040503050406030204" pitchFamily="18" charset="0"/>
                        </a:rPr>
                        <m:t>𝑓</m:t>
                      </m:r>
                      <m:r>
                        <a:rPr lang="pt-BR" sz="1800" b="0" i="1" smtClean="0">
                          <a:latin typeface="Cambria Math" panose="02040503050406030204" pitchFamily="18" charset="0"/>
                        </a:rPr>
                        <m:t>(</m:t>
                      </m:r>
                      <m:sSub>
                        <m:sSubPr>
                          <m:ctrlPr>
                            <a:rPr lang="pt-BR" sz="1800" b="0" i="1" smtClean="0">
                              <a:latin typeface="Cambria Math" panose="02040503050406030204" pitchFamily="18" charset="0"/>
                            </a:rPr>
                          </m:ctrlPr>
                        </m:sSubPr>
                        <m:e>
                          <m:r>
                            <a:rPr lang="pt-BR" sz="1800" b="0" i="1" smtClean="0">
                              <a:latin typeface="Cambria Math" panose="02040503050406030204" pitchFamily="18" charset="0"/>
                            </a:rPr>
                            <m:t>𝑏𝑙𝑎𝑐𝑘</m:t>
                          </m:r>
                        </m:e>
                        <m:sub>
                          <m:r>
                            <a:rPr lang="pt-BR" sz="1800" b="0" i="1" smtClean="0">
                              <a:latin typeface="Cambria Math" panose="02040503050406030204" pitchFamily="18" charset="0"/>
                            </a:rPr>
                            <m:t>𝑖</m:t>
                          </m:r>
                        </m:sub>
                      </m:sSub>
                      <m:r>
                        <a:rPr lang="pt-BR" sz="1800" b="0" i="1" smtClean="0">
                          <a:latin typeface="Cambria Math" panose="02040503050406030204" pitchFamily="18" charset="0"/>
                        </a:rPr>
                        <m:t>,</m:t>
                      </m:r>
                      <m:r>
                        <a:rPr lang="pt-BR" sz="1800" b="0" i="1" smtClean="0">
                          <a:latin typeface="Cambria Math" panose="02040503050406030204" pitchFamily="18" charset="0"/>
                        </a:rPr>
                        <m:t>𝑐𝑎𝑟𝑒𝑡𝑎𝑘𝑒𝑟</m:t>
                      </m:r>
                      <m:r>
                        <a:rPr lang="pt-BR" sz="1800" b="0" i="1" smtClean="0">
                          <a:latin typeface="Cambria Math" panose="02040503050406030204" pitchFamily="18" charset="0"/>
                        </a:rPr>
                        <m:t>_</m:t>
                      </m:r>
                      <m:r>
                        <a:rPr lang="pt-BR" sz="1800" b="0" i="1" smtClean="0">
                          <a:latin typeface="Cambria Math" panose="02040503050406030204" pitchFamily="18" charset="0"/>
                        </a:rPr>
                        <m:t>𝑏𝑙𝑎𝑐</m:t>
                      </m:r>
                      <m:sSub>
                        <m:sSubPr>
                          <m:ctrlPr>
                            <a:rPr lang="pt-BR" sz="1800" b="0" i="1" smtClean="0">
                              <a:latin typeface="Cambria Math" panose="02040503050406030204" pitchFamily="18" charset="0"/>
                            </a:rPr>
                          </m:ctrlPr>
                        </m:sSubPr>
                        <m:e>
                          <m:r>
                            <a:rPr lang="pt-BR" sz="1800" b="0" i="1" smtClean="0">
                              <a:latin typeface="Cambria Math" panose="02040503050406030204" pitchFamily="18" charset="0"/>
                            </a:rPr>
                            <m:t>𝑘</m:t>
                          </m:r>
                        </m:e>
                        <m:sub>
                          <m:r>
                            <a:rPr lang="pt-BR" sz="1800" b="0" i="1" smtClean="0">
                              <a:latin typeface="Cambria Math" panose="02040503050406030204" pitchFamily="18" charset="0"/>
                            </a:rPr>
                            <m:t>𝑖</m:t>
                          </m:r>
                        </m:sub>
                      </m:sSub>
                      <m:r>
                        <a:rPr lang="pt-BR" sz="1800" b="0" i="1" smtClean="0">
                          <a:latin typeface="Cambria Math" panose="02040503050406030204" pitchFamily="18" charset="0"/>
                        </a:rPr>
                        <m:t>,</m:t>
                      </m:r>
                      <m:r>
                        <a:rPr lang="pt-BR" sz="1800" b="0" i="1" smtClean="0">
                          <a:latin typeface="Cambria Math" panose="02040503050406030204" pitchFamily="18" charset="0"/>
                        </a:rPr>
                        <m:t>𝑎𝑔</m:t>
                      </m:r>
                      <m:sSub>
                        <m:sSubPr>
                          <m:ctrlPr>
                            <a:rPr lang="pt-BR" sz="1800" b="0" i="1" smtClean="0">
                              <a:latin typeface="Cambria Math" panose="02040503050406030204" pitchFamily="18" charset="0"/>
                            </a:rPr>
                          </m:ctrlPr>
                        </m:sSubPr>
                        <m:e>
                          <m:r>
                            <a:rPr lang="pt-BR" sz="1800" b="0" i="1" smtClean="0">
                              <a:latin typeface="Cambria Math" panose="02040503050406030204" pitchFamily="18" charset="0"/>
                            </a:rPr>
                            <m:t>𝑒</m:t>
                          </m:r>
                        </m:e>
                        <m:sub>
                          <m:r>
                            <a:rPr lang="pt-BR" sz="1800" b="0" i="1" smtClean="0">
                              <a:latin typeface="Cambria Math" panose="02040503050406030204" pitchFamily="18" charset="0"/>
                            </a:rPr>
                            <m:t>𝑖</m:t>
                          </m:r>
                        </m:sub>
                      </m:sSub>
                      <m:r>
                        <a:rPr lang="pt-BR" sz="1800" b="0" i="1" smtClean="0">
                          <a:latin typeface="Cambria Math" panose="02040503050406030204" pitchFamily="18" charset="0"/>
                        </a:rPr>
                        <m:t>,</m:t>
                      </m:r>
                      <m:r>
                        <a:rPr lang="pt-BR" sz="1800" b="0" i="1" smtClean="0">
                          <a:latin typeface="Cambria Math" panose="02040503050406030204" pitchFamily="18" charset="0"/>
                        </a:rPr>
                        <m:t>𝑐𝑎𝑟𝑒𝑡𝑎𝑘𝑒𝑟</m:t>
                      </m:r>
                      <m:r>
                        <a:rPr lang="pt-BR" sz="1800" b="0" i="1" smtClean="0">
                          <a:latin typeface="Cambria Math" panose="02040503050406030204" pitchFamily="18" charset="0"/>
                        </a:rPr>
                        <m:t>_</m:t>
                      </m:r>
                      <m:r>
                        <a:rPr lang="pt-BR" sz="1800" b="0" i="1" smtClean="0">
                          <a:latin typeface="Cambria Math" panose="02040503050406030204" pitchFamily="18" charset="0"/>
                        </a:rPr>
                        <m:t>𝑎𝑔</m:t>
                      </m:r>
                      <m:sSub>
                        <m:sSubPr>
                          <m:ctrlPr>
                            <a:rPr lang="pt-BR" sz="1800" b="0" i="1" smtClean="0">
                              <a:latin typeface="Cambria Math" panose="02040503050406030204" pitchFamily="18" charset="0"/>
                            </a:rPr>
                          </m:ctrlPr>
                        </m:sSubPr>
                        <m:e>
                          <m:r>
                            <a:rPr lang="pt-BR" sz="1800" b="0" i="1" smtClean="0">
                              <a:latin typeface="Cambria Math" panose="02040503050406030204" pitchFamily="18" charset="0"/>
                            </a:rPr>
                            <m:t>𝑒</m:t>
                          </m:r>
                        </m:e>
                        <m:sub>
                          <m:r>
                            <a:rPr lang="pt-BR" sz="1800" b="0" i="1" smtClean="0">
                              <a:latin typeface="Cambria Math" panose="02040503050406030204" pitchFamily="18" charset="0"/>
                            </a:rPr>
                            <m:t>𝑖</m:t>
                          </m:r>
                        </m:sub>
                      </m:sSub>
                      <m:r>
                        <a:rPr lang="pt-BR" sz="1800" b="0" i="1" smtClean="0">
                          <a:latin typeface="Cambria Math" panose="02040503050406030204" pitchFamily="18" charset="0"/>
                        </a:rPr>
                        <m:t>,</m:t>
                      </m:r>
                      <m:r>
                        <a:rPr lang="pt-BR" sz="1800" b="0" i="1" smtClean="0">
                          <a:latin typeface="Cambria Math" panose="02040503050406030204" pitchFamily="18" charset="0"/>
                        </a:rPr>
                        <m:t>𝑚𝑜𝑡h𝑒</m:t>
                      </m:r>
                      <m:sSub>
                        <m:sSubPr>
                          <m:ctrlPr>
                            <a:rPr lang="pt-BR" sz="1800" b="0" i="1" smtClean="0">
                              <a:latin typeface="Cambria Math" panose="02040503050406030204" pitchFamily="18" charset="0"/>
                            </a:rPr>
                          </m:ctrlPr>
                        </m:sSubPr>
                        <m:e>
                          <m:r>
                            <a:rPr lang="pt-BR" sz="1800" b="0" i="1" smtClean="0">
                              <a:latin typeface="Cambria Math" panose="02040503050406030204" pitchFamily="18" charset="0"/>
                            </a:rPr>
                            <m:t>𝑟</m:t>
                          </m:r>
                        </m:e>
                        <m:sub>
                          <m:r>
                            <a:rPr lang="pt-BR" sz="1800" b="0" i="1" smtClean="0">
                              <a:latin typeface="Cambria Math" panose="02040503050406030204" pitchFamily="18" charset="0"/>
                            </a:rPr>
                            <m:t>𝑖</m:t>
                          </m:r>
                        </m:sub>
                      </m:sSub>
                      <m:r>
                        <a:rPr lang="pt-BR" sz="1800" b="0" i="1" smtClean="0">
                          <a:latin typeface="Cambria Math" panose="02040503050406030204" pitchFamily="18" charset="0"/>
                        </a:rPr>
                        <m:t>,</m:t>
                      </m:r>
                      <m:r>
                        <a:rPr lang="pt-BR" sz="1800" b="0" i="1" smtClean="0">
                          <a:latin typeface="Cambria Math" panose="02040503050406030204" pitchFamily="18" charset="0"/>
                        </a:rPr>
                        <m:t>𝑔𝑖𝑟</m:t>
                      </m:r>
                      <m:sSub>
                        <m:sSubPr>
                          <m:ctrlPr>
                            <a:rPr lang="pt-BR" sz="1800" b="0" i="1" smtClean="0">
                              <a:latin typeface="Cambria Math" panose="02040503050406030204" pitchFamily="18" charset="0"/>
                            </a:rPr>
                          </m:ctrlPr>
                        </m:sSubPr>
                        <m:e>
                          <m:r>
                            <a:rPr lang="pt-BR" sz="1800" b="0" i="1" smtClean="0">
                              <a:latin typeface="Cambria Math" panose="02040503050406030204" pitchFamily="18" charset="0"/>
                            </a:rPr>
                            <m:t>𝑙</m:t>
                          </m:r>
                        </m:e>
                        <m:sub>
                          <m:r>
                            <a:rPr lang="pt-BR" sz="1800" b="0" i="1" smtClean="0">
                              <a:latin typeface="Cambria Math" panose="02040503050406030204" pitchFamily="18" charset="0"/>
                            </a:rPr>
                            <m:t>𝑖</m:t>
                          </m:r>
                        </m:sub>
                      </m:sSub>
                      <m:r>
                        <a:rPr lang="pt-BR" sz="1800" b="0" i="1" smtClean="0">
                          <a:latin typeface="Cambria Math" panose="02040503050406030204" pitchFamily="18" charset="0"/>
                        </a:rPr>
                        <m:t>, </m:t>
                      </m:r>
                      <m:r>
                        <a:rPr lang="pt-BR" sz="1800" b="0" i="1" smtClean="0">
                          <a:latin typeface="Cambria Math" panose="02040503050406030204" pitchFamily="18" charset="0"/>
                        </a:rPr>
                        <m:t>𝑝𝑜𝑜</m:t>
                      </m:r>
                      <m:sSub>
                        <m:sSubPr>
                          <m:ctrlPr>
                            <a:rPr lang="pt-BR" sz="1800" b="0" i="1" smtClean="0">
                              <a:latin typeface="Cambria Math" panose="02040503050406030204" pitchFamily="18" charset="0"/>
                            </a:rPr>
                          </m:ctrlPr>
                        </m:sSubPr>
                        <m:e>
                          <m:r>
                            <a:rPr lang="pt-BR" sz="1800" b="0" i="1" smtClean="0">
                              <a:latin typeface="Cambria Math" panose="02040503050406030204" pitchFamily="18" charset="0"/>
                            </a:rPr>
                            <m:t>𝑟</m:t>
                          </m:r>
                        </m:e>
                        <m:sub>
                          <m:r>
                            <a:rPr lang="pt-BR" sz="1800" b="0" i="1" smtClean="0">
                              <a:latin typeface="Cambria Math" panose="02040503050406030204" pitchFamily="18" charset="0"/>
                            </a:rPr>
                            <m:t>𝑖</m:t>
                          </m:r>
                        </m:sub>
                      </m:sSub>
                      <m:r>
                        <a:rPr lang="pt-BR" sz="1800" b="0" i="1" smtClean="0">
                          <a:latin typeface="Cambria Math" panose="02040503050406030204" pitchFamily="18" charset="0"/>
                        </a:rPr>
                        <m:t>, </m:t>
                      </m:r>
                      <m:r>
                        <a:rPr lang="pt-BR" sz="1800" b="0" i="1" smtClean="0">
                          <a:latin typeface="Cambria Math" panose="02040503050406030204" pitchFamily="18" charset="0"/>
                        </a:rPr>
                        <m:t>𝑙𝑜𝑤</m:t>
                      </m:r>
                      <m:sSub>
                        <m:sSubPr>
                          <m:ctrlPr>
                            <a:rPr lang="pt-BR" sz="1800" b="0" i="1" smtClean="0">
                              <a:latin typeface="Cambria Math" panose="02040503050406030204" pitchFamily="18" charset="0"/>
                            </a:rPr>
                          </m:ctrlPr>
                        </m:sSubPr>
                        <m:e>
                          <m:r>
                            <a:rPr lang="pt-BR" sz="1800" b="0" i="1" smtClean="0">
                              <a:latin typeface="Cambria Math" panose="02040503050406030204" pitchFamily="18" charset="0"/>
                            </a:rPr>
                            <m:t>𝑆</m:t>
                          </m:r>
                        </m:e>
                        <m:sub>
                          <m:r>
                            <a:rPr lang="pt-BR" sz="1800" b="0" i="1" smtClean="0">
                              <a:latin typeface="Cambria Math" panose="02040503050406030204" pitchFamily="18" charset="0"/>
                            </a:rPr>
                            <m:t>𝑖</m:t>
                          </m:r>
                        </m:sub>
                      </m:sSub>
                      <m:r>
                        <a:rPr lang="pt-BR" sz="1800" b="0" i="1" smtClean="0">
                          <a:latin typeface="Cambria Math" panose="02040503050406030204" pitchFamily="18" charset="0"/>
                        </a:rPr>
                        <m:t>)</m:t>
                      </m:r>
                    </m:oMath>
                  </m:oMathPara>
                </a14:m>
                <a:endParaRPr lang="en-US" sz="1800" b="0" i="1" dirty="0"/>
              </a:p>
              <a:p>
                <a:pPr marL="825500" lvl="1" indent="-285750" algn="just">
                  <a:buFont typeface="Wingdings" panose="05000000000000000000" pitchFamily="2" charset="2"/>
                  <a:buChar char="Ø"/>
                </a:pPr>
                <a:endParaRPr lang="pt-BR" sz="1400" b="0" i="1" dirty="0"/>
              </a:p>
              <a:p>
                <a:pPr marL="825500" lvl="1" indent="-285750" algn="just">
                  <a:buFont typeface="Wingdings" panose="05000000000000000000" pitchFamily="2" charset="2"/>
                  <a:buChar char="Ø"/>
                </a:pPr>
                <a14:m>
                  <m:oMath xmlns:m="http://schemas.openxmlformats.org/officeDocument/2006/math">
                    <m:r>
                      <a:rPr lang="en-US" sz="1600" b="0" i="1" smtClean="0">
                        <a:latin typeface="Cambria Math" panose="02040503050406030204" pitchFamily="18" charset="0"/>
                      </a:rPr>
                      <m:t>𝑝</m:t>
                    </m:r>
                    <m:r>
                      <a:rPr lang="pt-BR" sz="1600" i="1">
                        <a:latin typeface="Cambria Math" panose="02040503050406030204" pitchFamily="18" charset="0"/>
                      </a:rPr>
                      <m:t>𝑜𝑜</m:t>
                    </m:r>
                    <m:sSub>
                      <m:sSubPr>
                        <m:ctrlPr>
                          <a:rPr lang="pt-BR" sz="1600" i="1">
                            <a:latin typeface="Cambria Math" panose="02040503050406030204" pitchFamily="18" charset="0"/>
                          </a:rPr>
                        </m:ctrlPr>
                      </m:sSubPr>
                      <m:e>
                        <m:r>
                          <a:rPr lang="pt-BR" sz="1600" i="1">
                            <a:latin typeface="Cambria Math" panose="02040503050406030204" pitchFamily="18" charset="0"/>
                          </a:rPr>
                          <m:t>𝑟</m:t>
                        </m:r>
                      </m:e>
                      <m:sub>
                        <m:r>
                          <a:rPr lang="pt-BR" sz="1600" i="1">
                            <a:latin typeface="Cambria Math" panose="02040503050406030204" pitchFamily="18" charset="0"/>
                          </a:rPr>
                          <m:t>𝑖</m:t>
                        </m:r>
                      </m:sub>
                    </m:sSub>
                    <m:r>
                      <a:rPr lang="pt-BR" sz="1600" b="0" i="1" smtClean="0">
                        <a:latin typeface="Cambria Math" panose="02040503050406030204" pitchFamily="18" charset="0"/>
                      </a:rPr>
                      <m:t>=1</m:t>
                    </m:r>
                  </m:oMath>
                </a14:m>
                <a:r>
                  <a:rPr lang="en-US" sz="1600" b="0" i="1" dirty="0"/>
                  <a:t> if household income less or equal to 1 minimum wage, 0 otherwise</a:t>
                </a:r>
              </a:p>
              <a:p>
                <a:pPr marL="825500" lvl="1" indent="-285750" algn="just">
                  <a:buFont typeface="Wingdings" panose="05000000000000000000" pitchFamily="2" charset="2"/>
                  <a:buChar char="Ø"/>
                </a:pPr>
                <a14:m>
                  <m:oMath xmlns:m="http://schemas.openxmlformats.org/officeDocument/2006/math">
                    <m:r>
                      <a:rPr lang="pt-BR" sz="1600" b="0" i="1" smtClean="0">
                        <a:latin typeface="Cambria Math" panose="02040503050406030204" pitchFamily="18" charset="0"/>
                      </a:rPr>
                      <m:t>𝑙𝑜𝑤</m:t>
                    </m:r>
                    <m:sSub>
                      <m:sSubPr>
                        <m:ctrlPr>
                          <a:rPr lang="pt-BR" sz="1600" b="0" i="1" smtClean="0">
                            <a:latin typeface="Cambria Math" panose="02040503050406030204" pitchFamily="18" charset="0"/>
                          </a:rPr>
                        </m:ctrlPr>
                      </m:sSubPr>
                      <m:e>
                        <m:r>
                          <a:rPr lang="pt-BR" sz="1600" b="0" i="1" smtClean="0">
                            <a:latin typeface="Cambria Math" panose="02040503050406030204" pitchFamily="18" charset="0"/>
                          </a:rPr>
                          <m:t>𝑆</m:t>
                        </m:r>
                      </m:e>
                      <m:sub>
                        <m:r>
                          <a:rPr lang="pt-BR" sz="1600" b="0" i="1" smtClean="0">
                            <a:latin typeface="Cambria Math" panose="02040503050406030204" pitchFamily="18" charset="0"/>
                          </a:rPr>
                          <m:t>𝑖</m:t>
                        </m:r>
                      </m:sub>
                    </m:sSub>
                    <m:r>
                      <a:rPr lang="pt-BR" sz="1600" i="1">
                        <a:latin typeface="Cambria Math" panose="02040503050406030204" pitchFamily="18" charset="0"/>
                      </a:rPr>
                      <m:t>=1</m:t>
                    </m:r>
                  </m:oMath>
                </a14:m>
                <a:r>
                  <a:rPr lang="en-US" sz="1600" i="1" dirty="0"/>
                  <a:t> if HH head is a primary school drop-out or never went to school, 0 otherwise</a:t>
                </a:r>
              </a:p>
              <a:p>
                <a:pPr marL="825500" lvl="1" indent="-285750" algn="just">
                  <a:buFont typeface="Wingdings" panose="05000000000000000000" pitchFamily="2" charset="2"/>
                  <a:buChar char="Ø"/>
                </a:pPr>
                <a:endParaRPr lang="en-US" sz="1800" b="0" i="1" dirty="0">
                  <a:latin typeface="+mj-lt"/>
                </a:endParaRPr>
              </a:p>
            </p:txBody>
          </p:sp>
        </mc:Choice>
        <mc:Fallback xmlns="">
          <p:sp>
            <p:nvSpPr>
              <p:cNvPr id="4" name="Untertitel 2"/>
              <p:cNvSpPr txBox="1">
                <a:spLocks noRot="1" noChangeAspect="1" noMove="1" noResize="1" noEditPoints="1" noAdjustHandles="1" noChangeArrowheads="1" noChangeShapeType="1" noTextEdit="1"/>
              </p:cNvSpPr>
              <p:nvPr/>
            </p:nvSpPr>
            <p:spPr>
              <a:xfrm>
                <a:off x="838200" y="1530541"/>
                <a:ext cx="9144000" cy="1036059"/>
              </a:xfrm>
              <a:prstGeom prst="rect">
                <a:avLst/>
              </a:prstGeom>
              <a:blipFill>
                <a:blip r:embed="rId2"/>
                <a:stretch>
                  <a:fillRect l="-600" t="-5882" r="-667" b="-332353"/>
                </a:stretch>
              </a:blipFill>
            </p:spPr>
            <p:txBody>
              <a:bodyPr/>
              <a:lstStyle/>
              <a:p>
                <a:r>
                  <a:rPr lang="pt-BR">
                    <a:noFill/>
                  </a:rPr>
                  <a:t> </a:t>
                </a:r>
              </a:p>
            </p:txBody>
          </p:sp>
        </mc:Fallback>
      </mc:AlternateContent>
    </p:spTree>
    <p:extLst>
      <p:ext uri="{BB962C8B-B14F-4D97-AF65-F5344CB8AC3E}">
        <p14:creationId xmlns:p14="http://schemas.microsoft.com/office/powerpoint/2010/main" val="1590541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44</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Predicted returns</a:t>
            </a:r>
          </a:p>
        </p:txBody>
      </p:sp>
      <p:sp>
        <p:nvSpPr>
          <p:cNvPr id="4" name="Untertitel 2"/>
          <p:cNvSpPr txBox="1">
            <a:spLocks/>
          </p:cNvSpPr>
          <p:nvPr/>
        </p:nvSpPr>
        <p:spPr>
          <a:xfrm>
            <a:off x="838200" y="1530541"/>
            <a:ext cx="9144000" cy="10360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tab pos="539750"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2650" lvl="1" indent="-342900" algn="just">
              <a:buFont typeface="Wingdings" panose="05000000000000000000" pitchFamily="2" charset="2"/>
              <a:buChar char="Ø"/>
            </a:pPr>
            <a:endParaRPr lang="en-US" sz="1600" b="0" dirty="0">
              <a:latin typeface="+mj-lt"/>
            </a:endParaRPr>
          </a:p>
          <a:p>
            <a:pPr lvl="1" indent="0" algn="ctr">
              <a:buNone/>
            </a:pPr>
            <a:endParaRPr lang="en-US" sz="1600" dirty="0"/>
          </a:p>
          <a:p>
            <a:pPr marL="882650" lvl="1" indent="-342900" algn="just">
              <a:buFont typeface="Wingdings" panose="05000000000000000000" pitchFamily="2" charset="2"/>
              <a:buChar char="Ø"/>
            </a:pPr>
            <a:endParaRPr lang="en-US" sz="1600" b="0" dirty="0">
              <a:latin typeface="+mj-lt"/>
            </a:endParaRPr>
          </a:p>
        </p:txBody>
      </p:sp>
      <p:pic>
        <p:nvPicPr>
          <p:cNvPr id="5" name="Picture 4"/>
          <p:cNvPicPr>
            <a:picLocks noChangeAspect="1"/>
          </p:cNvPicPr>
          <p:nvPr/>
        </p:nvPicPr>
        <p:blipFill>
          <a:blip r:embed="rId2"/>
          <a:stretch>
            <a:fillRect/>
          </a:stretch>
        </p:blipFill>
        <p:spPr>
          <a:xfrm>
            <a:off x="3485208" y="1208071"/>
            <a:ext cx="3849983" cy="4186092"/>
          </a:xfrm>
          <a:prstGeom prst="rect">
            <a:avLst/>
          </a:prstGeom>
        </p:spPr>
      </p:pic>
      <p:cxnSp>
        <p:nvCxnSpPr>
          <p:cNvPr id="7" name="Straight Arrow Connector 6"/>
          <p:cNvCxnSpPr/>
          <p:nvPr/>
        </p:nvCxnSpPr>
        <p:spPr>
          <a:xfrm>
            <a:off x="3794539" y="5318539"/>
            <a:ext cx="0" cy="3313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4622800" y="5318539"/>
            <a:ext cx="0" cy="3313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a:off x="5414616" y="5318539"/>
            <a:ext cx="0" cy="3313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6219687" y="5318539"/>
            <a:ext cx="0" cy="3313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a:off x="7050157" y="5318539"/>
            <a:ext cx="0" cy="3313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3657322" y="5711381"/>
            <a:ext cx="274434" cy="276999"/>
          </a:xfrm>
          <a:prstGeom prst="rect">
            <a:avLst/>
          </a:prstGeom>
          <a:noFill/>
        </p:spPr>
        <p:txBody>
          <a:bodyPr wrap="none" rtlCol="0">
            <a:spAutoFit/>
          </a:bodyPr>
          <a:lstStyle/>
          <a:p>
            <a:r>
              <a:rPr lang="en-US" sz="1200" dirty="0"/>
              <a:t>2</a:t>
            </a:r>
          </a:p>
        </p:txBody>
      </p:sp>
      <p:sp>
        <p:nvSpPr>
          <p:cNvPr id="13" name="TextBox 12"/>
          <p:cNvSpPr txBox="1"/>
          <p:nvPr/>
        </p:nvSpPr>
        <p:spPr>
          <a:xfrm>
            <a:off x="2323548" y="5711065"/>
            <a:ext cx="1587713" cy="276999"/>
          </a:xfrm>
          <a:prstGeom prst="rect">
            <a:avLst/>
          </a:prstGeom>
          <a:noFill/>
        </p:spPr>
        <p:txBody>
          <a:bodyPr wrap="square" rtlCol="0">
            <a:spAutoFit/>
          </a:bodyPr>
          <a:lstStyle/>
          <a:p>
            <a:r>
              <a:rPr lang="en-US" sz="1200" dirty="0"/>
              <a:t>Predicted ROI:</a:t>
            </a:r>
          </a:p>
        </p:txBody>
      </p:sp>
      <p:sp>
        <p:nvSpPr>
          <p:cNvPr id="14" name="TextBox 13"/>
          <p:cNvSpPr txBox="1"/>
          <p:nvPr/>
        </p:nvSpPr>
        <p:spPr>
          <a:xfrm>
            <a:off x="4485583" y="5711379"/>
            <a:ext cx="274434" cy="276999"/>
          </a:xfrm>
          <a:prstGeom prst="rect">
            <a:avLst/>
          </a:prstGeom>
          <a:noFill/>
        </p:spPr>
        <p:txBody>
          <a:bodyPr wrap="none" rtlCol="0">
            <a:spAutoFit/>
          </a:bodyPr>
          <a:lstStyle/>
          <a:p>
            <a:r>
              <a:rPr lang="en-US" sz="1200" dirty="0"/>
              <a:t>1</a:t>
            </a:r>
          </a:p>
        </p:txBody>
      </p:sp>
      <p:sp>
        <p:nvSpPr>
          <p:cNvPr id="15" name="TextBox 14"/>
          <p:cNvSpPr txBox="1"/>
          <p:nvPr/>
        </p:nvSpPr>
        <p:spPr>
          <a:xfrm>
            <a:off x="5272982" y="5711378"/>
            <a:ext cx="274434" cy="276999"/>
          </a:xfrm>
          <a:prstGeom prst="rect">
            <a:avLst/>
          </a:prstGeom>
          <a:noFill/>
        </p:spPr>
        <p:txBody>
          <a:bodyPr wrap="none" rtlCol="0">
            <a:spAutoFit/>
          </a:bodyPr>
          <a:lstStyle/>
          <a:p>
            <a:r>
              <a:rPr lang="en-US" sz="1200" dirty="0"/>
              <a:t>0</a:t>
            </a:r>
          </a:p>
        </p:txBody>
      </p:sp>
      <p:sp>
        <p:nvSpPr>
          <p:cNvPr id="16" name="TextBox 15"/>
          <p:cNvSpPr txBox="1"/>
          <p:nvPr/>
        </p:nvSpPr>
        <p:spPr>
          <a:xfrm>
            <a:off x="6082470" y="5711377"/>
            <a:ext cx="274434" cy="276999"/>
          </a:xfrm>
          <a:prstGeom prst="rect">
            <a:avLst/>
          </a:prstGeom>
          <a:noFill/>
        </p:spPr>
        <p:txBody>
          <a:bodyPr wrap="none" rtlCol="0">
            <a:spAutoFit/>
          </a:bodyPr>
          <a:lstStyle/>
          <a:p>
            <a:r>
              <a:rPr lang="en-US" sz="1200" dirty="0"/>
              <a:t>1</a:t>
            </a:r>
          </a:p>
        </p:txBody>
      </p:sp>
      <p:sp>
        <p:nvSpPr>
          <p:cNvPr id="17" name="TextBox 16"/>
          <p:cNvSpPr txBox="1"/>
          <p:nvPr/>
        </p:nvSpPr>
        <p:spPr>
          <a:xfrm>
            <a:off x="6910731" y="5711376"/>
            <a:ext cx="274434" cy="276999"/>
          </a:xfrm>
          <a:prstGeom prst="rect">
            <a:avLst/>
          </a:prstGeom>
          <a:noFill/>
        </p:spPr>
        <p:txBody>
          <a:bodyPr wrap="none" rtlCol="0">
            <a:spAutoFit/>
          </a:bodyPr>
          <a:lstStyle/>
          <a:p>
            <a:r>
              <a:rPr lang="en-US" sz="1200" dirty="0"/>
              <a:t>3</a:t>
            </a:r>
          </a:p>
        </p:txBody>
      </p:sp>
      <p:sp>
        <p:nvSpPr>
          <p:cNvPr id="18" name="TextBox 17"/>
          <p:cNvSpPr txBox="1"/>
          <p:nvPr/>
        </p:nvSpPr>
        <p:spPr>
          <a:xfrm>
            <a:off x="3900834" y="3903437"/>
            <a:ext cx="640244" cy="76944"/>
          </a:xfrm>
          <a:prstGeom prst="rect">
            <a:avLst/>
          </a:prstGeom>
          <a:solidFill>
            <a:schemeClr val="bg1"/>
          </a:solidFill>
        </p:spPr>
        <p:txBody>
          <a:bodyPr wrap="square" lIns="0" tIns="0" rIns="0" bIns="0" rtlCol="0">
            <a:spAutoFit/>
          </a:bodyPr>
          <a:lstStyle/>
          <a:p>
            <a:pPr algn="ctr"/>
            <a:r>
              <a:rPr lang="en-US" sz="500" dirty="0">
                <a:latin typeface="Geometos Rounded" pitchFamily="2" charset="0"/>
              </a:rPr>
              <a:t>girl</a:t>
            </a:r>
            <a:endParaRPr lang="en-US" sz="900" dirty="0">
              <a:latin typeface="Geometos Rounded" pitchFamily="2" charset="0"/>
            </a:endParaRPr>
          </a:p>
        </p:txBody>
      </p:sp>
      <p:sp>
        <p:nvSpPr>
          <p:cNvPr id="19" name="TextBox 18"/>
          <p:cNvSpPr txBox="1"/>
          <p:nvPr/>
        </p:nvSpPr>
        <p:spPr>
          <a:xfrm>
            <a:off x="4320210" y="3080944"/>
            <a:ext cx="1041120" cy="113296"/>
          </a:xfrm>
          <a:prstGeom prst="rect">
            <a:avLst/>
          </a:prstGeom>
          <a:solidFill>
            <a:schemeClr val="bg1"/>
          </a:solidFill>
        </p:spPr>
        <p:txBody>
          <a:bodyPr wrap="square" lIns="0" tIns="18000" rIns="0" bIns="18000" rtlCol="0">
            <a:spAutoFit/>
          </a:bodyPr>
          <a:lstStyle/>
          <a:p>
            <a:pPr algn="ctr"/>
            <a:r>
              <a:rPr lang="en-US" sz="500" dirty="0">
                <a:latin typeface="Geometos Rounded" pitchFamily="2" charset="0"/>
              </a:rPr>
              <a:t>Caretaker older than 33</a:t>
            </a:r>
            <a:endParaRPr lang="en-US" sz="900" dirty="0">
              <a:latin typeface="Geometos Rounded" pitchFamily="2" charset="0"/>
            </a:endParaRPr>
          </a:p>
        </p:txBody>
      </p:sp>
      <p:sp>
        <p:nvSpPr>
          <p:cNvPr id="20" name="TextBox 19"/>
          <p:cNvSpPr txBox="1"/>
          <p:nvPr/>
        </p:nvSpPr>
        <p:spPr>
          <a:xfrm>
            <a:off x="4978816" y="2265880"/>
            <a:ext cx="1137199" cy="113296"/>
          </a:xfrm>
          <a:prstGeom prst="rect">
            <a:avLst/>
          </a:prstGeom>
          <a:solidFill>
            <a:schemeClr val="bg1"/>
          </a:solidFill>
        </p:spPr>
        <p:txBody>
          <a:bodyPr wrap="square" lIns="0" tIns="18000" rIns="0" bIns="18000" rtlCol="0">
            <a:spAutoFit/>
          </a:bodyPr>
          <a:lstStyle/>
          <a:p>
            <a:pPr algn="ctr"/>
            <a:r>
              <a:rPr lang="en-US" sz="500" dirty="0">
                <a:latin typeface="Geometos Rounded" pitchFamily="2" charset="0"/>
              </a:rPr>
              <a:t>Caretaker younger than 40</a:t>
            </a:r>
            <a:endParaRPr lang="en-US" sz="900" dirty="0">
              <a:latin typeface="Geometos Rounded" pitchFamily="2" charset="0"/>
            </a:endParaRPr>
          </a:p>
        </p:txBody>
      </p:sp>
      <p:sp>
        <p:nvSpPr>
          <p:cNvPr id="21" name="TextBox 20"/>
          <p:cNvSpPr txBox="1"/>
          <p:nvPr/>
        </p:nvSpPr>
        <p:spPr>
          <a:xfrm>
            <a:off x="5708513" y="1355711"/>
            <a:ext cx="1137199" cy="113296"/>
          </a:xfrm>
          <a:prstGeom prst="rect">
            <a:avLst/>
          </a:prstGeom>
          <a:solidFill>
            <a:schemeClr val="bg1"/>
          </a:solidFill>
        </p:spPr>
        <p:txBody>
          <a:bodyPr wrap="square" lIns="0" tIns="18000" rIns="0" bIns="18000" rtlCol="0">
            <a:spAutoFit/>
          </a:bodyPr>
          <a:lstStyle/>
          <a:p>
            <a:pPr algn="ctr"/>
            <a:r>
              <a:rPr lang="en-US" sz="500" dirty="0">
                <a:latin typeface="Geometos Rounded" pitchFamily="2" charset="0"/>
              </a:rPr>
              <a:t>Caretaker younger than 48</a:t>
            </a:r>
            <a:endParaRPr lang="en-US" sz="900" dirty="0">
              <a:latin typeface="Geometos Rounded" pitchFamily="2" charset="0"/>
            </a:endParaRPr>
          </a:p>
        </p:txBody>
      </p:sp>
      <p:sp>
        <p:nvSpPr>
          <p:cNvPr id="22" name="Rectangle 21"/>
          <p:cNvSpPr/>
          <p:nvPr/>
        </p:nvSpPr>
        <p:spPr>
          <a:xfrm>
            <a:off x="5923722" y="1469007"/>
            <a:ext cx="706782" cy="61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320486" y="1350527"/>
            <a:ext cx="966931" cy="954107"/>
          </a:xfrm>
          <a:prstGeom prst="rect">
            <a:avLst/>
          </a:prstGeom>
          <a:noFill/>
        </p:spPr>
        <p:txBody>
          <a:bodyPr wrap="none" rtlCol="0">
            <a:spAutoFit/>
          </a:bodyPr>
          <a:lstStyle/>
          <a:p>
            <a:r>
              <a:rPr lang="en-US" sz="800" dirty="0" err="1"/>
              <a:t>split.Rule</a:t>
            </a:r>
            <a:r>
              <a:rPr lang="en-US" sz="800" dirty="0"/>
              <a:t> = "TOT"</a:t>
            </a:r>
          </a:p>
          <a:p>
            <a:r>
              <a:rPr lang="en-US" sz="800" dirty="0" err="1"/>
              <a:t>cv.option</a:t>
            </a:r>
            <a:r>
              <a:rPr lang="en-US" sz="800" dirty="0"/>
              <a:t> = "fit"</a:t>
            </a:r>
          </a:p>
          <a:p>
            <a:r>
              <a:rPr lang="en-US" sz="800" dirty="0" err="1"/>
              <a:t>minsize</a:t>
            </a:r>
            <a:r>
              <a:rPr lang="en-US" sz="800" dirty="0"/>
              <a:t> =250</a:t>
            </a:r>
          </a:p>
          <a:p>
            <a:r>
              <a:rPr lang="en-US" sz="800" dirty="0" err="1"/>
              <a:t>cv.Honest</a:t>
            </a:r>
            <a:r>
              <a:rPr lang="en-US" sz="800" dirty="0"/>
              <a:t> = F </a:t>
            </a:r>
          </a:p>
          <a:p>
            <a:r>
              <a:rPr lang="en-US" sz="800" dirty="0" err="1"/>
              <a:t>split.Bucket</a:t>
            </a:r>
            <a:r>
              <a:rPr lang="en-US" sz="800" dirty="0"/>
              <a:t> = T </a:t>
            </a:r>
          </a:p>
          <a:p>
            <a:r>
              <a:rPr lang="en-US" sz="800" dirty="0" err="1"/>
              <a:t>xval</a:t>
            </a:r>
            <a:r>
              <a:rPr lang="en-US" sz="800" dirty="0"/>
              <a:t> = 10</a:t>
            </a:r>
          </a:p>
          <a:p>
            <a:r>
              <a:rPr lang="en-US" sz="800" dirty="0"/>
              <a:t>propensity = 0.8</a:t>
            </a:r>
          </a:p>
        </p:txBody>
      </p:sp>
    </p:spTree>
    <p:extLst>
      <p:ext uri="{BB962C8B-B14F-4D97-AF65-F5344CB8AC3E}">
        <p14:creationId xmlns:p14="http://schemas.microsoft.com/office/powerpoint/2010/main" val="3296445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45</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Predicted returns</a:t>
            </a:r>
          </a:p>
        </p:txBody>
      </p:sp>
      <p:sp>
        <p:nvSpPr>
          <p:cNvPr id="4" name="Untertitel 2"/>
          <p:cNvSpPr txBox="1">
            <a:spLocks/>
          </p:cNvSpPr>
          <p:nvPr/>
        </p:nvSpPr>
        <p:spPr>
          <a:xfrm>
            <a:off x="838200" y="1530541"/>
            <a:ext cx="9144000" cy="10360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tab pos="539750"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2650" lvl="1" indent="-342900" algn="just">
              <a:buFont typeface="Wingdings" panose="05000000000000000000" pitchFamily="2" charset="2"/>
              <a:buChar char="Ø"/>
            </a:pPr>
            <a:endParaRPr lang="en-US" sz="1600" b="0" dirty="0">
              <a:latin typeface="+mj-lt"/>
            </a:endParaRPr>
          </a:p>
          <a:p>
            <a:pPr lvl="1" indent="0" algn="ctr">
              <a:buNone/>
            </a:pPr>
            <a:endParaRPr lang="en-US" sz="1600" dirty="0"/>
          </a:p>
          <a:p>
            <a:pPr marL="882650" lvl="1" indent="-342900" algn="just">
              <a:buFont typeface="Wingdings" panose="05000000000000000000" pitchFamily="2" charset="2"/>
              <a:buChar char="Ø"/>
            </a:pPr>
            <a:endParaRPr lang="en-US" sz="1600" b="0" dirty="0">
              <a:latin typeface="+mj-lt"/>
            </a:endParaRPr>
          </a:p>
        </p:txBody>
      </p:sp>
      <p:pic>
        <p:nvPicPr>
          <p:cNvPr id="8" name="Picture 7"/>
          <p:cNvPicPr>
            <a:picLocks noChangeAspect="1"/>
          </p:cNvPicPr>
          <p:nvPr/>
        </p:nvPicPr>
        <p:blipFill>
          <a:blip r:embed="rId2"/>
          <a:stretch>
            <a:fillRect/>
          </a:stretch>
        </p:blipFill>
        <p:spPr>
          <a:xfrm>
            <a:off x="3820700" y="2566600"/>
            <a:ext cx="4540421" cy="1907288"/>
          </a:xfrm>
          <a:prstGeom prst="rect">
            <a:avLst/>
          </a:prstGeom>
        </p:spPr>
      </p:pic>
    </p:spTree>
    <p:extLst>
      <p:ext uri="{BB962C8B-B14F-4D97-AF65-F5344CB8AC3E}">
        <p14:creationId xmlns:p14="http://schemas.microsoft.com/office/powerpoint/2010/main" val="40275700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46</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Experimental design</a:t>
            </a:r>
          </a:p>
        </p:txBody>
      </p:sp>
      <p:sp>
        <p:nvSpPr>
          <p:cNvPr id="4" name="Untertitel 2"/>
          <p:cNvSpPr txBox="1">
            <a:spLocks/>
          </p:cNvSpPr>
          <p:nvPr/>
        </p:nvSpPr>
        <p:spPr>
          <a:xfrm>
            <a:off x="838200" y="1530541"/>
            <a:ext cx="9144000" cy="10360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tab pos="539750"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b="0" dirty="0"/>
              <a:t>3 experiments:</a:t>
            </a:r>
          </a:p>
          <a:p>
            <a:pPr marL="1054100" lvl="1" indent="-514350" algn="just">
              <a:buFont typeface="+mj-lt"/>
              <a:buAutoNum type="romanLcPeriod"/>
            </a:pPr>
            <a:r>
              <a:rPr lang="en-US" dirty="0"/>
              <a:t>Prior SMS experiment</a:t>
            </a:r>
          </a:p>
          <a:p>
            <a:pPr marL="1054100" lvl="1" indent="-514350" algn="just">
              <a:buFont typeface="+mj-lt"/>
              <a:buAutoNum type="romanLcPeriod"/>
            </a:pPr>
            <a:r>
              <a:rPr lang="en-US" dirty="0"/>
              <a:t>Survey experiment</a:t>
            </a:r>
          </a:p>
          <a:p>
            <a:pPr marL="1054100" lvl="1" indent="-514350" algn="just">
              <a:buFont typeface="+mj-lt"/>
              <a:buAutoNum type="romanLcPeriod"/>
            </a:pPr>
            <a:r>
              <a:rPr lang="en-US" dirty="0"/>
              <a:t>Salience experiment</a:t>
            </a:r>
          </a:p>
          <a:p>
            <a:pPr marL="882650" lvl="1" indent="-342900" algn="just">
              <a:buFont typeface="Wingdings" panose="05000000000000000000" pitchFamily="2" charset="2"/>
              <a:buChar char="Ø"/>
            </a:pPr>
            <a:endParaRPr lang="en-US" sz="2800" dirty="0"/>
          </a:p>
          <a:p>
            <a:pPr marL="342900" indent="-342900" algn="just">
              <a:buFont typeface="Arial" panose="020B0604020202020204" pitchFamily="34" charset="0"/>
              <a:buChar char="•"/>
            </a:pPr>
            <a:r>
              <a:rPr lang="en-US" b="0" dirty="0"/>
              <a:t>Survey experiment stratified by assignment to other experiments, and by predicted returns.</a:t>
            </a:r>
          </a:p>
          <a:p>
            <a:pPr algn="just"/>
            <a:endParaRPr lang="en-US" sz="2200" dirty="0">
              <a:latin typeface="+mj-lt"/>
            </a:endParaRPr>
          </a:p>
        </p:txBody>
      </p:sp>
    </p:spTree>
    <p:extLst>
      <p:ext uri="{BB962C8B-B14F-4D97-AF65-F5344CB8AC3E}">
        <p14:creationId xmlns:p14="http://schemas.microsoft.com/office/powerpoint/2010/main" val="22491251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47</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Experimental design</a:t>
            </a:r>
          </a:p>
        </p:txBody>
      </p:sp>
      <p:sp>
        <p:nvSpPr>
          <p:cNvPr id="4" name="Untertitel 2"/>
          <p:cNvSpPr txBox="1">
            <a:spLocks/>
          </p:cNvSpPr>
          <p:nvPr/>
        </p:nvSpPr>
        <p:spPr>
          <a:xfrm>
            <a:off x="838200" y="1530541"/>
            <a:ext cx="9144000" cy="10360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tab pos="539750"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b="0" dirty="0"/>
              <a:t>Survey experiment:</a:t>
            </a:r>
          </a:p>
          <a:p>
            <a:pPr lvl="1" algn="just">
              <a:buFont typeface="Wingdings" panose="05000000000000000000" pitchFamily="2" charset="2"/>
              <a:buChar char="Ø"/>
            </a:pPr>
            <a:endParaRPr lang="en-US" sz="2800" b="1" dirty="0"/>
          </a:p>
          <a:p>
            <a:pPr lvl="1" algn="just"/>
            <a:r>
              <a:rPr lang="en-US" sz="2800" b="1" dirty="0"/>
              <a:t>Control: </a:t>
            </a:r>
            <a:r>
              <a:rPr lang="en-US" sz="2800" dirty="0"/>
              <a:t>“What would you do if your child’s school started charging R$20 for school uniforms and you had to pay by the end of this month?”</a:t>
            </a:r>
          </a:p>
          <a:p>
            <a:pPr lvl="1" algn="just"/>
            <a:endParaRPr lang="en-US" sz="2800" b="1" dirty="0"/>
          </a:p>
          <a:p>
            <a:pPr lvl="1" algn="just"/>
            <a:r>
              <a:rPr lang="en-US" sz="2800" b="1" dirty="0"/>
              <a:t>Treatment: </a:t>
            </a:r>
            <a:r>
              <a:rPr lang="en-US" sz="2800" dirty="0"/>
              <a:t>“What would you do if your child’s school started charging R$400 for school uniforms and you had to pay by the end of this month?”</a:t>
            </a:r>
          </a:p>
          <a:p>
            <a:pPr lvl="1" algn="just">
              <a:buFont typeface="Wingdings" panose="05000000000000000000" pitchFamily="2" charset="2"/>
              <a:buChar char="Ø"/>
            </a:pPr>
            <a:endParaRPr lang="en-US" sz="1800" dirty="0"/>
          </a:p>
          <a:p>
            <a:pPr marL="342900" indent="-342900" algn="just">
              <a:buFont typeface="Arial" panose="020B0604020202020204" pitchFamily="34" charset="0"/>
              <a:buChar char="•"/>
            </a:pPr>
            <a:endParaRPr lang="en-US" sz="1200" b="0" dirty="0">
              <a:latin typeface="+mj-lt"/>
            </a:endParaRPr>
          </a:p>
        </p:txBody>
      </p:sp>
    </p:spTree>
    <p:extLst>
      <p:ext uri="{BB962C8B-B14F-4D97-AF65-F5344CB8AC3E}">
        <p14:creationId xmlns:p14="http://schemas.microsoft.com/office/powerpoint/2010/main" val="2147970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48</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Experimental design</a:t>
            </a:r>
          </a:p>
        </p:txBody>
      </p:sp>
      <p:sp>
        <p:nvSpPr>
          <p:cNvPr id="4" name="Untertitel 2"/>
          <p:cNvSpPr txBox="1">
            <a:spLocks/>
          </p:cNvSpPr>
          <p:nvPr/>
        </p:nvSpPr>
        <p:spPr>
          <a:xfrm>
            <a:off x="838200" y="1530541"/>
            <a:ext cx="8924636" cy="10360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tab pos="539750"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b="0" dirty="0"/>
              <a:t>Prior SMS experiment:</a:t>
            </a:r>
          </a:p>
          <a:p>
            <a:pPr lvl="1" algn="just">
              <a:buFont typeface="Wingdings" panose="05000000000000000000" pitchFamily="2" charset="2"/>
              <a:buChar char="Ø"/>
            </a:pPr>
            <a:endParaRPr lang="en-US" sz="2800" b="1" dirty="0"/>
          </a:p>
          <a:p>
            <a:pPr lvl="1" algn="just"/>
            <a:r>
              <a:rPr lang="en-US" sz="2800" b="1" dirty="0"/>
              <a:t>Control: </a:t>
            </a:r>
            <a:r>
              <a:rPr lang="en-US" sz="2800" dirty="0"/>
              <a:t>Up to 1 school-wide SMS every other week with communication about school activities</a:t>
            </a:r>
          </a:p>
          <a:p>
            <a:pPr lvl="1" algn="just"/>
            <a:endParaRPr lang="en-US" sz="2800" b="1" dirty="0"/>
          </a:p>
          <a:p>
            <a:pPr lvl="1" algn="just"/>
            <a:r>
              <a:rPr lang="en-US" sz="2800" b="1" dirty="0"/>
              <a:t>Treatment: </a:t>
            </a:r>
            <a:r>
              <a:rPr lang="en-US" sz="2800" dirty="0"/>
              <a:t>1 SMS per week from school with child-specific message</a:t>
            </a:r>
          </a:p>
          <a:p>
            <a:pPr lvl="1" algn="just">
              <a:buFont typeface="Wingdings" panose="05000000000000000000" pitchFamily="2" charset="2"/>
              <a:buChar char="Ø"/>
            </a:pPr>
            <a:endParaRPr lang="en-US" sz="1800" dirty="0"/>
          </a:p>
          <a:p>
            <a:pPr lvl="1" algn="just">
              <a:buFont typeface="Wingdings" panose="05000000000000000000" pitchFamily="2" charset="2"/>
              <a:buChar char="Ø"/>
            </a:pPr>
            <a:endParaRPr lang="en-US" sz="1800" dirty="0"/>
          </a:p>
        </p:txBody>
      </p:sp>
    </p:spTree>
    <p:extLst>
      <p:ext uri="{BB962C8B-B14F-4D97-AF65-F5344CB8AC3E}">
        <p14:creationId xmlns:p14="http://schemas.microsoft.com/office/powerpoint/2010/main" val="1605501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49</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Experimental design</a:t>
            </a:r>
          </a:p>
        </p:txBody>
      </p:sp>
      <p:sp>
        <p:nvSpPr>
          <p:cNvPr id="4" name="Untertitel 2"/>
          <p:cNvSpPr txBox="1">
            <a:spLocks/>
          </p:cNvSpPr>
          <p:nvPr/>
        </p:nvSpPr>
        <p:spPr>
          <a:xfrm>
            <a:off x="838200" y="1530541"/>
            <a:ext cx="9144000" cy="10360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tab pos="539750"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buFont typeface="Arial" panose="020B0604020202020204" pitchFamily="34" charset="0"/>
              <a:buChar char="•"/>
            </a:pPr>
            <a:r>
              <a:rPr lang="en-US" b="0" dirty="0">
                <a:latin typeface="+mj-lt"/>
              </a:rPr>
              <a:t>Salience experiment:</a:t>
            </a:r>
          </a:p>
          <a:p>
            <a:pPr lvl="1" algn="just"/>
            <a:endParaRPr lang="en-US" sz="2800" b="1" dirty="0"/>
          </a:p>
          <a:p>
            <a:pPr lvl="1" algn="just"/>
            <a:r>
              <a:rPr lang="en-US" sz="2800" b="1" dirty="0"/>
              <a:t>Control: </a:t>
            </a:r>
            <a:r>
              <a:rPr lang="en-US" sz="2800" dirty="0"/>
              <a:t>“Last year, 19,000 families in the State of S</a:t>
            </a:r>
            <a:r>
              <a:rPr lang="pt-BR" sz="2800" dirty="0"/>
              <a:t>ão Paulo participated in the project, receiving weekly text messages about </a:t>
            </a:r>
            <a:r>
              <a:rPr lang="en-US" sz="2800" dirty="0"/>
              <a:t>their children’s school life.”</a:t>
            </a:r>
          </a:p>
          <a:p>
            <a:pPr lvl="1" algn="just"/>
            <a:endParaRPr lang="en-US" sz="2800" b="1" dirty="0"/>
          </a:p>
          <a:p>
            <a:pPr lvl="1" algn="just"/>
            <a:r>
              <a:rPr lang="en-US" sz="2800" b="1" dirty="0"/>
              <a:t>Treatment: </a:t>
            </a:r>
            <a:r>
              <a:rPr lang="en-US" sz="2800" dirty="0"/>
              <a:t>“Last year, we found out that sending messages about your child’s school life has the potential to decrease his/her absences by 0/1/2/3 over the course of 6 months.”</a:t>
            </a:r>
          </a:p>
          <a:p>
            <a:pPr lvl="1" algn="just">
              <a:buFont typeface="Wingdings" panose="05000000000000000000" pitchFamily="2" charset="2"/>
              <a:buChar char="Ø"/>
            </a:pPr>
            <a:endParaRPr lang="en-US" sz="1800" dirty="0"/>
          </a:p>
          <a:p>
            <a:pPr lvl="1" algn="just">
              <a:buFont typeface="Wingdings" panose="05000000000000000000" pitchFamily="2" charset="2"/>
              <a:buChar char="Ø"/>
            </a:pPr>
            <a:endParaRPr lang="en-US" sz="1800" dirty="0"/>
          </a:p>
        </p:txBody>
      </p:sp>
    </p:spTree>
    <p:extLst>
      <p:ext uri="{BB962C8B-B14F-4D97-AF65-F5344CB8AC3E}">
        <p14:creationId xmlns:p14="http://schemas.microsoft.com/office/powerpoint/2010/main" val="137958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b="1" dirty="0">
                <a:solidFill>
                  <a:srgbClr val="002060"/>
                </a:solidFill>
              </a:rPr>
              <a:t>School Production Function</a:t>
            </a:r>
            <a:br>
              <a:rPr lang="pt-BR" dirty="0">
                <a:solidFill>
                  <a:srgbClr val="FF0000"/>
                </a:solidFill>
              </a:rPr>
            </a:br>
            <a:endParaRPr lang="pt-BR" dirty="0">
              <a:solidFill>
                <a:srgbClr val="FF0000"/>
              </a:solidFill>
            </a:endParaRPr>
          </a:p>
        </p:txBody>
      </p:sp>
      <p:sp>
        <p:nvSpPr>
          <p:cNvPr id="7" name="Retângulo: Cantos Arredondados 6">
            <a:extLst>
              <a:ext uri="{FF2B5EF4-FFF2-40B4-BE49-F238E27FC236}">
                <a16:creationId xmlns:a16="http://schemas.microsoft.com/office/drawing/2014/main" id="{A7025129-2C7A-4780-B77A-8966BDD27CD8}"/>
              </a:ext>
            </a:extLst>
          </p:cNvPr>
          <p:cNvSpPr/>
          <p:nvPr/>
        </p:nvSpPr>
        <p:spPr>
          <a:xfrm>
            <a:off x="2101274" y="3502459"/>
            <a:ext cx="6737926" cy="119149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Student Learning</a:t>
            </a:r>
          </a:p>
        </p:txBody>
      </p:sp>
      <p:sp>
        <p:nvSpPr>
          <p:cNvPr id="8" name="Retângulo: Cantos Arredondados 7">
            <a:extLst>
              <a:ext uri="{FF2B5EF4-FFF2-40B4-BE49-F238E27FC236}">
                <a16:creationId xmlns:a16="http://schemas.microsoft.com/office/drawing/2014/main" id="{A2AF73B3-4D3A-4BB8-9461-05DCF64F7024}"/>
              </a:ext>
            </a:extLst>
          </p:cNvPr>
          <p:cNvSpPr/>
          <p:nvPr/>
        </p:nvSpPr>
        <p:spPr>
          <a:xfrm>
            <a:off x="2101274" y="1660021"/>
            <a:ext cx="2526144" cy="886691"/>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School fixed factors</a:t>
            </a:r>
          </a:p>
        </p:txBody>
      </p:sp>
      <p:sp>
        <p:nvSpPr>
          <p:cNvPr id="9" name="Retângulo: Cantos Arredondados 8">
            <a:extLst>
              <a:ext uri="{FF2B5EF4-FFF2-40B4-BE49-F238E27FC236}">
                <a16:creationId xmlns:a16="http://schemas.microsoft.com/office/drawing/2014/main" id="{72051C41-CEB7-47B5-A4E8-6F789284CE32}"/>
              </a:ext>
            </a:extLst>
          </p:cNvPr>
          <p:cNvSpPr/>
          <p:nvPr/>
        </p:nvSpPr>
        <p:spPr>
          <a:xfrm>
            <a:off x="6179127" y="1660021"/>
            <a:ext cx="2660073" cy="877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Family fixed factors</a:t>
            </a:r>
          </a:p>
        </p:txBody>
      </p:sp>
      <p:sp>
        <p:nvSpPr>
          <p:cNvPr id="11" name="Retângulo: Cantos Arredondados 10">
            <a:extLst>
              <a:ext uri="{FF2B5EF4-FFF2-40B4-BE49-F238E27FC236}">
                <a16:creationId xmlns:a16="http://schemas.microsoft.com/office/drawing/2014/main" id="{60A6021C-6BCA-48A7-9170-5644F1EBA460}"/>
              </a:ext>
            </a:extLst>
          </p:cNvPr>
          <p:cNvSpPr/>
          <p:nvPr/>
        </p:nvSpPr>
        <p:spPr>
          <a:xfrm>
            <a:off x="2101274" y="5375564"/>
            <a:ext cx="1644072" cy="895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School variable factors</a:t>
            </a:r>
          </a:p>
        </p:txBody>
      </p:sp>
      <p:sp>
        <p:nvSpPr>
          <p:cNvPr id="12" name="Retângulo: Cantos Arredondados 11">
            <a:extLst>
              <a:ext uri="{FF2B5EF4-FFF2-40B4-BE49-F238E27FC236}">
                <a16:creationId xmlns:a16="http://schemas.microsoft.com/office/drawing/2014/main" id="{9EA8E508-8BD1-4923-9405-9EEA47669148}"/>
              </a:ext>
            </a:extLst>
          </p:cNvPr>
          <p:cNvSpPr/>
          <p:nvPr/>
        </p:nvSpPr>
        <p:spPr>
          <a:xfrm>
            <a:off x="4553527" y="5384799"/>
            <a:ext cx="1681018" cy="895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Family variable factors</a:t>
            </a:r>
          </a:p>
        </p:txBody>
      </p:sp>
      <p:sp>
        <p:nvSpPr>
          <p:cNvPr id="14" name="Seta: para Baixo 13">
            <a:extLst>
              <a:ext uri="{FF2B5EF4-FFF2-40B4-BE49-F238E27FC236}">
                <a16:creationId xmlns:a16="http://schemas.microsoft.com/office/drawing/2014/main" id="{AD8CE47D-3DD8-4A9B-B0F5-484B4033537B}"/>
              </a:ext>
            </a:extLst>
          </p:cNvPr>
          <p:cNvSpPr/>
          <p:nvPr/>
        </p:nvSpPr>
        <p:spPr>
          <a:xfrm>
            <a:off x="7365999" y="2646435"/>
            <a:ext cx="286328" cy="64005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Seta: para Baixo 15">
            <a:extLst>
              <a:ext uri="{FF2B5EF4-FFF2-40B4-BE49-F238E27FC236}">
                <a16:creationId xmlns:a16="http://schemas.microsoft.com/office/drawing/2014/main" id="{708C7C19-D184-4CD2-B359-40EA2ED65DEA}"/>
              </a:ext>
            </a:extLst>
          </p:cNvPr>
          <p:cNvSpPr/>
          <p:nvPr/>
        </p:nvSpPr>
        <p:spPr>
          <a:xfrm>
            <a:off x="3221182" y="2666063"/>
            <a:ext cx="286328" cy="64005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Seta: para Baixo 16">
            <a:extLst>
              <a:ext uri="{FF2B5EF4-FFF2-40B4-BE49-F238E27FC236}">
                <a16:creationId xmlns:a16="http://schemas.microsoft.com/office/drawing/2014/main" id="{566E859B-4E6A-4B4F-9894-6D1E731F2E59}"/>
              </a:ext>
            </a:extLst>
          </p:cNvPr>
          <p:cNvSpPr/>
          <p:nvPr/>
        </p:nvSpPr>
        <p:spPr>
          <a:xfrm rot="10800000">
            <a:off x="7573817" y="4871027"/>
            <a:ext cx="258618" cy="36945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Seta: para Baixo 17">
            <a:extLst>
              <a:ext uri="{FF2B5EF4-FFF2-40B4-BE49-F238E27FC236}">
                <a16:creationId xmlns:a16="http://schemas.microsoft.com/office/drawing/2014/main" id="{8CE17412-96EC-4155-A7C3-CFF5A470F536}"/>
              </a:ext>
            </a:extLst>
          </p:cNvPr>
          <p:cNvSpPr/>
          <p:nvPr/>
        </p:nvSpPr>
        <p:spPr>
          <a:xfrm rot="10800000">
            <a:off x="4946073" y="4843318"/>
            <a:ext cx="258618" cy="36945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Seta: para Baixo 18">
            <a:extLst>
              <a:ext uri="{FF2B5EF4-FFF2-40B4-BE49-F238E27FC236}">
                <a16:creationId xmlns:a16="http://schemas.microsoft.com/office/drawing/2014/main" id="{89926C50-28EC-43DF-8F0D-FC20E9401FF0}"/>
              </a:ext>
            </a:extLst>
          </p:cNvPr>
          <p:cNvSpPr/>
          <p:nvPr/>
        </p:nvSpPr>
        <p:spPr>
          <a:xfrm rot="10800000">
            <a:off x="2576946" y="4871028"/>
            <a:ext cx="258618" cy="36945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Seta: para Baixo 19">
            <a:extLst>
              <a:ext uri="{FF2B5EF4-FFF2-40B4-BE49-F238E27FC236}">
                <a16:creationId xmlns:a16="http://schemas.microsoft.com/office/drawing/2014/main" id="{13ED3362-6A3E-49F3-A3FB-916D9997B878}"/>
              </a:ext>
            </a:extLst>
          </p:cNvPr>
          <p:cNvSpPr/>
          <p:nvPr/>
        </p:nvSpPr>
        <p:spPr>
          <a:xfrm>
            <a:off x="8174181" y="4890295"/>
            <a:ext cx="258619" cy="369456"/>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C00000"/>
              </a:solidFill>
            </a:endParaRPr>
          </a:p>
        </p:txBody>
      </p:sp>
      <p:sp>
        <p:nvSpPr>
          <p:cNvPr id="21" name="Seta: para Baixo 20">
            <a:extLst>
              <a:ext uri="{FF2B5EF4-FFF2-40B4-BE49-F238E27FC236}">
                <a16:creationId xmlns:a16="http://schemas.microsoft.com/office/drawing/2014/main" id="{A4EAD16E-C6A3-4F13-981F-6341935E8001}"/>
              </a:ext>
            </a:extLst>
          </p:cNvPr>
          <p:cNvSpPr/>
          <p:nvPr/>
        </p:nvSpPr>
        <p:spPr>
          <a:xfrm>
            <a:off x="5634179" y="4890295"/>
            <a:ext cx="258619" cy="36945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Seta: para Baixo 21">
            <a:extLst>
              <a:ext uri="{FF2B5EF4-FFF2-40B4-BE49-F238E27FC236}">
                <a16:creationId xmlns:a16="http://schemas.microsoft.com/office/drawing/2014/main" id="{96BF043C-9179-4B63-96BE-52A8BED90B81}"/>
              </a:ext>
            </a:extLst>
          </p:cNvPr>
          <p:cNvSpPr/>
          <p:nvPr/>
        </p:nvSpPr>
        <p:spPr>
          <a:xfrm>
            <a:off x="3221182" y="4890295"/>
            <a:ext cx="258619" cy="36945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40" name="Conector reto 39">
            <a:extLst>
              <a:ext uri="{FF2B5EF4-FFF2-40B4-BE49-F238E27FC236}">
                <a16:creationId xmlns:a16="http://schemas.microsoft.com/office/drawing/2014/main" id="{1AF79772-92D4-4E58-B7A9-DD240B5A5317}"/>
              </a:ext>
            </a:extLst>
          </p:cNvPr>
          <p:cNvCxnSpPr>
            <a:cxnSpLocks/>
          </p:cNvCxnSpPr>
          <p:nvPr/>
        </p:nvCxnSpPr>
        <p:spPr>
          <a:xfrm>
            <a:off x="8986984" y="2115126"/>
            <a:ext cx="766619" cy="0"/>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Conector reto 41">
            <a:extLst>
              <a:ext uri="{FF2B5EF4-FFF2-40B4-BE49-F238E27FC236}">
                <a16:creationId xmlns:a16="http://schemas.microsoft.com/office/drawing/2014/main" id="{B30F7784-79C6-4248-B16D-E1501FBFC2F2}"/>
              </a:ext>
            </a:extLst>
          </p:cNvPr>
          <p:cNvCxnSpPr>
            <a:cxnSpLocks/>
          </p:cNvCxnSpPr>
          <p:nvPr/>
        </p:nvCxnSpPr>
        <p:spPr>
          <a:xfrm>
            <a:off x="9739746" y="2115126"/>
            <a:ext cx="13855" cy="4470401"/>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Conector reto 43">
            <a:extLst>
              <a:ext uri="{FF2B5EF4-FFF2-40B4-BE49-F238E27FC236}">
                <a16:creationId xmlns:a16="http://schemas.microsoft.com/office/drawing/2014/main" id="{8675EBBA-7F89-4C9D-8ED2-676B36298B7B}"/>
              </a:ext>
            </a:extLst>
          </p:cNvPr>
          <p:cNvCxnSpPr/>
          <p:nvPr/>
        </p:nvCxnSpPr>
        <p:spPr>
          <a:xfrm flipH="1">
            <a:off x="2835564" y="6585527"/>
            <a:ext cx="6918036" cy="0"/>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Conector de Seta Reta 45">
            <a:extLst>
              <a:ext uri="{FF2B5EF4-FFF2-40B4-BE49-F238E27FC236}">
                <a16:creationId xmlns:a16="http://schemas.microsoft.com/office/drawing/2014/main" id="{DF1C7809-F2B5-4E44-9C40-6D232C41C196}"/>
              </a:ext>
            </a:extLst>
          </p:cNvPr>
          <p:cNvCxnSpPr>
            <a:cxnSpLocks/>
          </p:cNvCxnSpPr>
          <p:nvPr/>
        </p:nvCxnSpPr>
        <p:spPr>
          <a:xfrm flipV="1">
            <a:off x="8054109" y="6336145"/>
            <a:ext cx="0" cy="249382"/>
          </a:xfrm>
          <a:prstGeom prst="straightConnector1">
            <a:avLst/>
          </a:prstGeom>
          <a:ln w="317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ector de Seta Reta 47">
            <a:extLst>
              <a:ext uri="{FF2B5EF4-FFF2-40B4-BE49-F238E27FC236}">
                <a16:creationId xmlns:a16="http://schemas.microsoft.com/office/drawing/2014/main" id="{DB3511EA-41CE-47E3-BCD7-19E6F27E7979}"/>
              </a:ext>
            </a:extLst>
          </p:cNvPr>
          <p:cNvCxnSpPr>
            <a:cxnSpLocks/>
          </p:cNvCxnSpPr>
          <p:nvPr/>
        </p:nvCxnSpPr>
        <p:spPr>
          <a:xfrm flipV="1">
            <a:off x="5398654" y="6336144"/>
            <a:ext cx="0" cy="249382"/>
          </a:xfrm>
          <a:prstGeom prst="straightConnector1">
            <a:avLst/>
          </a:prstGeom>
          <a:ln w="317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ector de Seta Reta 48">
            <a:extLst>
              <a:ext uri="{FF2B5EF4-FFF2-40B4-BE49-F238E27FC236}">
                <a16:creationId xmlns:a16="http://schemas.microsoft.com/office/drawing/2014/main" id="{0E077596-B6AD-454E-A1B9-0AC91B3434F1}"/>
              </a:ext>
            </a:extLst>
          </p:cNvPr>
          <p:cNvCxnSpPr>
            <a:cxnSpLocks/>
          </p:cNvCxnSpPr>
          <p:nvPr/>
        </p:nvCxnSpPr>
        <p:spPr>
          <a:xfrm flipV="1">
            <a:off x="2849418" y="6336144"/>
            <a:ext cx="0" cy="249382"/>
          </a:xfrm>
          <a:prstGeom prst="straightConnector1">
            <a:avLst/>
          </a:prstGeom>
          <a:ln w="317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Retângulo: Cantos Arredondados 34">
            <a:extLst>
              <a:ext uri="{FF2B5EF4-FFF2-40B4-BE49-F238E27FC236}">
                <a16:creationId xmlns:a16="http://schemas.microsoft.com/office/drawing/2014/main" id="{6FAF9708-5839-4E45-9E4B-11C29B4911F5}"/>
              </a:ext>
            </a:extLst>
          </p:cNvPr>
          <p:cNvSpPr/>
          <p:nvPr/>
        </p:nvSpPr>
        <p:spPr>
          <a:xfrm>
            <a:off x="7195128" y="5384799"/>
            <a:ext cx="1644072" cy="87745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    Characteristics</a:t>
            </a:r>
          </a:p>
        </p:txBody>
      </p:sp>
      <p:cxnSp>
        <p:nvCxnSpPr>
          <p:cNvPr id="37" name="Conector reto 36">
            <a:extLst>
              <a:ext uri="{FF2B5EF4-FFF2-40B4-BE49-F238E27FC236}">
                <a16:creationId xmlns:a16="http://schemas.microsoft.com/office/drawing/2014/main" id="{599BC5DB-4D4F-409D-B9B9-F279CD06019D}"/>
              </a:ext>
            </a:extLst>
          </p:cNvPr>
          <p:cNvCxnSpPr>
            <a:cxnSpLocks/>
          </p:cNvCxnSpPr>
          <p:nvPr/>
        </p:nvCxnSpPr>
        <p:spPr>
          <a:xfrm>
            <a:off x="1246909" y="2115127"/>
            <a:ext cx="0" cy="4590473"/>
          </a:xfrm>
          <a:prstGeom prst="line">
            <a:avLst/>
          </a:prstGeom>
          <a:ln w="31750">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Conector reto 37">
            <a:extLst>
              <a:ext uri="{FF2B5EF4-FFF2-40B4-BE49-F238E27FC236}">
                <a16:creationId xmlns:a16="http://schemas.microsoft.com/office/drawing/2014/main" id="{711199B7-6FE0-4585-BA0B-08176ACE9871}"/>
              </a:ext>
            </a:extLst>
          </p:cNvPr>
          <p:cNvCxnSpPr/>
          <p:nvPr/>
        </p:nvCxnSpPr>
        <p:spPr>
          <a:xfrm flipH="1">
            <a:off x="1246909" y="2115127"/>
            <a:ext cx="701964" cy="0"/>
          </a:xfrm>
          <a:prstGeom prst="line">
            <a:avLst/>
          </a:prstGeom>
          <a:ln w="31750">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Conector reto 38">
            <a:extLst>
              <a:ext uri="{FF2B5EF4-FFF2-40B4-BE49-F238E27FC236}">
                <a16:creationId xmlns:a16="http://schemas.microsoft.com/office/drawing/2014/main" id="{BE608113-B7D0-4581-AFDC-255406774FF3}"/>
              </a:ext>
            </a:extLst>
          </p:cNvPr>
          <p:cNvCxnSpPr/>
          <p:nvPr/>
        </p:nvCxnSpPr>
        <p:spPr>
          <a:xfrm>
            <a:off x="1246909" y="6705600"/>
            <a:ext cx="7010400" cy="0"/>
          </a:xfrm>
          <a:prstGeom prst="line">
            <a:avLst/>
          </a:prstGeom>
          <a:ln w="31750">
            <a:solidFill>
              <a:schemeClr val="accent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Conector de Seta Reta 40">
            <a:extLst>
              <a:ext uri="{FF2B5EF4-FFF2-40B4-BE49-F238E27FC236}">
                <a16:creationId xmlns:a16="http://schemas.microsoft.com/office/drawing/2014/main" id="{68D4AC57-CC53-4F05-8D78-FDD470321DFB}"/>
              </a:ext>
            </a:extLst>
          </p:cNvPr>
          <p:cNvCxnSpPr/>
          <p:nvPr/>
        </p:nvCxnSpPr>
        <p:spPr>
          <a:xfrm flipV="1">
            <a:off x="3001815" y="6336144"/>
            <a:ext cx="0" cy="369456"/>
          </a:xfrm>
          <a:prstGeom prst="straightConnector1">
            <a:avLst/>
          </a:prstGeom>
          <a:ln w="31750">
            <a:solidFill>
              <a:schemeClr val="tx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3" name="Conector de Seta Reta 42">
            <a:extLst>
              <a:ext uri="{FF2B5EF4-FFF2-40B4-BE49-F238E27FC236}">
                <a16:creationId xmlns:a16="http://schemas.microsoft.com/office/drawing/2014/main" id="{DA17EDFD-FBCB-4D2C-8A18-777F4542F6C9}"/>
              </a:ext>
            </a:extLst>
          </p:cNvPr>
          <p:cNvCxnSpPr/>
          <p:nvPr/>
        </p:nvCxnSpPr>
        <p:spPr>
          <a:xfrm flipV="1">
            <a:off x="5611088" y="6336144"/>
            <a:ext cx="0" cy="369456"/>
          </a:xfrm>
          <a:prstGeom prst="straightConnector1">
            <a:avLst/>
          </a:prstGeom>
          <a:ln w="31750">
            <a:solidFill>
              <a:schemeClr val="tx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Conector de Seta Reta 44">
            <a:extLst>
              <a:ext uri="{FF2B5EF4-FFF2-40B4-BE49-F238E27FC236}">
                <a16:creationId xmlns:a16="http://schemas.microsoft.com/office/drawing/2014/main" id="{59DF45FA-6E45-4643-A3D4-3C80784BA135}"/>
              </a:ext>
            </a:extLst>
          </p:cNvPr>
          <p:cNvCxnSpPr/>
          <p:nvPr/>
        </p:nvCxnSpPr>
        <p:spPr>
          <a:xfrm flipV="1">
            <a:off x="8248073" y="6336144"/>
            <a:ext cx="0" cy="369456"/>
          </a:xfrm>
          <a:prstGeom prst="straightConnector1">
            <a:avLst/>
          </a:prstGeom>
          <a:ln w="31750">
            <a:solidFill>
              <a:schemeClr val="tx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9" name="Retângulo: Cantos Arredondados 28">
            <a:extLst>
              <a:ext uri="{FF2B5EF4-FFF2-40B4-BE49-F238E27FC236}">
                <a16:creationId xmlns:a16="http://schemas.microsoft.com/office/drawing/2014/main" id="{682E0C69-B617-416A-95C7-7F40B3349022}"/>
              </a:ext>
            </a:extLst>
          </p:cNvPr>
          <p:cNvSpPr/>
          <p:nvPr/>
        </p:nvSpPr>
        <p:spPr>
          <a:xfrm>
            <a:off x="1736436" y="5310907"/>
            <a:ext cx="7527631" cy="102522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535213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630975" y="1512872"/>
            <a:ext cx="4920813" cy="3742619"/>
            <a:chOff x="2650614" y="1530541"/>
            <a:chExt cx="10897573" cy="3742619"/>
          </a:xfrm>
        </p:grpSpPr>
        <p:cxnSp>
          <p:nvCxnSpPr>
            <p:cNvPr id="9" name="Straight Arrow Connector 8"/>
            <p:cNvCxnSpPr/>
            <p:nvPr/>
          </p:nvCxnSpPr>
          <p:spPr>
            <a:xfrm>
              <a:off x="4702959" y="1710634"/>
              <a:ext cx="0" cy="2507000"/>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sp>
          <p:nvSpPr>
            <p:cNvPr id="4" name="Untertitel 2"/>
            <p:cNvSpPr txBox="1">
              <a:spLocks/>
            </p:cNvSpPr>
            <p:nvPr/>
          </p:nvSpPr>
          <p:spPr>
            <a:xfrm>
              <a:off x="4397778" y="1530541"/>
              <a:ext cx="9150409" cy="374261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tab pos="539750"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Arial" panose="020B0604020202020204" pitchFamily="34" charset="0"/>
                <a:buChar char="•"/>
              </a:pPr>
              <a:r>
                <a:rPr lang="pt-BR" sz="2200" b="0" dirty="0">
                  <a:latin typeface="+mj-lt"/>
                </a:rPr>
                <a:t>2016 assignment</a:t>
              </a:r>
              <a:r>
                <a:rPr lang="en-US" sz="2200" b="0" dirty="0">
                  <a:latin typeface="+mj-lt"/>
                </a:rPr>
                <a:t>:</a:t>
              </a:r>
              <a:endParaRPr lang="pt-BR" sz="2200" b="0" dirty="0">
                <a:latin typeface="+mj-lt"/>
              </a:endParaRPr>
            </a:p>
            <a:p>
              <a:pPr marL="825500" lvl="1" indent="-285750" algn="just">
                <a:buFont typeface="Wingdings" panose="05000000000000000000" pitchFamily="2" charset="2"/>
                <a:buChar char="Ø"/>
              </a:pPr>
              <a:r>
                <a:rPr lang="pt-BR" sz="2000" b="1" dirty="0">
                  <a:latin typeface="+mj-lt"/>
                </a:rPr>
                <a:t>Prior exposure experiment</a:t>
              </a:r>
            </a:p>
            <a:p>
              <a:pPr marL="825500" lvl="1" indent="-285750" algn="just">
                <a:buFont typeface="Wingdings" panose="05000000000000000000" pitchFamily="2" charset="2"/>
                <a:buChar char="Ø"/>
              </a:pPr>
              <a:endParaRPr lang="en-US" sz="1000" b="1" dirty="0">
                <a:latin typeface="+mj-lt"/>
              </a:endParaRPr>
            </a:p>
            <a:p>
              <a:pPr marL="342900" indent="-342900" algn="just">
                <a:buFont typeface="Arial" panose="020B0604020202020204" pitchFamily="34" charset="0"/>
                <a:buChar char="•"/>
              </a:pPr>
              <a:r>
                <a:rPr lang="en-US" sz="2200" b="0" dirty="0">
                  <a:latin typeface="+mj-lt"/>
                </a:rPr>
                <a:t>SMS:</a:t>
              </a:r>
            </a:p>
            <a:p>
              <a:pPr marL="825500" lvl="1" indent="-285750" algn="just">
                <a:buFont typeface="Wingdings" panose="05000000000000000000" pitchFamily="2" charset="2"/>
                <a:buChar char="Ø"/>
              </a:pPr>
              <a:r>
                <a:rPr lang="en-US" sz="2000" b="1" dirty="0">
                  <a:latin typeface="+mj-lt"/>
                </a:rPr>
                <a:t>Salience experiment</a:t>
              </a:r>
            </a:p>
            <a:p>
              <a:pPr marL="882650" lvl="1" indent="-342900" algn="just"/>
              <a:endParaRPr lang="en-US" sz="1000" b="0" dirty="0">
                <a:latin typeface="+mj-lt"/>
              </a:endParaRPr>
            </a:p>
            <a:p>
              <a:pPr marL="342900" indent="-342900" algn="just">
                <a:buFont typeface="Arial" panose="020B0604020202020204" pitchFamily="34" charset="0"/>
                <a:buChar char="•"/>
              </a:pPr>
              <a:r>
                <a:rPr lang="en-US" sz="2200" b="0" dirty="0">
                  <a:latin typeface="+mj-lt"/>
                </a:rPr>
                <a:t>Call (~6 minutes): </a:t>
              </a:r>
            </a:p>
            <a:p>
              <a:pPr lvl="1" indent="0" algn="just">
                <a:buNone/>
              </a:pPr>
              <a:endParaRPr lang="en-US" sz="200" dirty="0">
                <a:latin typeface="+mj-lt"/>
              </a:endParaRPr>
            </a:p>
            <a:p>
              <a:pPr marL="825500" lvl="1" indent="-285750" algn="just">
                <a:buFont typeface="Wingdings" panose="05000000000000000000" pitchFamily="2" charset="2"/>
                <a:buChar char="Ø"/>
              </a:pPr>
              <a:r>
                <a:rPr lang="en-US" sz="2000" b="1" dirty="0">
                  <a:latin typeface="+mj-lt"/>
                </a:rPr>
                <a:t>Survey experiment </a:t>
              </a:r>
            </a:p>
            <a:p>
              <a:pPr marL="825500" lvl="1" indent="-285750" algn="just">
                <a:buFont typeface="Wingdings" panose="05000000000000000000" pitchFamily="2" charset="2"/>
                <a:buChar char="Ø"/>
              </a:pPr>
              <a:r>
                <a:rPr lang="en-US" sz="2000" dirty="0">
                  <a:latin typeface="+mj-lt"/>
                </a:rPr>
                <a:t>Investment decision</a:t>
              </a:r>
            </a:p>
            <a:p>
              <a:pPr marL="825500" lvl="1" indent="-285750" algn="just">
                <a:buFont typeface="Wingdings" panose="05000000000000000000" pitchFamily="2" charset="2"/>
                <a:buChar char="Ø"/>
              </a:pPr>
              <a:r>
                <a:rPr lang="en-US" sz="2000" b="0" dirty="0">
                  <a:latin typeface="+mj-lt"/>
                </a:rPr>
                <a:t>Worries about $</a:t>
              </a:r>
              <a:endParaRPr lang="en-US" sz="2000" dirty="0">
                <a:latin typeface="+mj-lt"/>
              </a:endParaRPr>
            </a:p>
            <a:p>
              <a:pPr marL="825500" lvl="1" indent="-285750" algn="just">
                <a:buFont typeface="Wingdings" panose="05000000000000000000" pitchFamily="2" charset="2"/>
                <a:buChar char="Ø"/>
              </a:pPr>
              <a:r>
                <a:rPr lang="en-US" sz="2000" dirty="0">
                  <a:latin typeface="+mj-lt"/>
                </a:rPr>
                <a:t>Cognitive tests</a:t>
              </a:r>
              <a:endParaRPr lang="en-US" sz="2000" b="0" dirty="0">
                <a:latin typeface="+mj-lt"/>
              </a:endParaRPr>
            </a:p>
          </p:txBody>
        </p:sp>
        <p:sp>
          <p:nvSpPr>
            <p:cNvPr id="5" name="TextBox 4"/>
            <p:cNvSpPr txBox="1"/>
            <p:nvPr/>
          </p:nvSpPr>
          <p:spPr>
            <a:xfrm>
              <a:off x="2666705" y="1793758"/>
              <a:ext cx="1921569" cy="415498"/>
            </a:xfrm>
            <a:prstGeom prst="rect">
              <a:avLst/>
            </a:prstGeom>
            <a:noFill/>
          </p:spPr>
          <p:txBody>
            <a:bodyPr wrap="square" rtlCol="0">
              <a:spAutoFit/>
            </a:bodyPr>
            <a:lstStyle/>
            <a:p>
              <a:pPr algn="ctr"/>
              <a:r>
                <a:rPr lang="en-US" sz="1050" dirty="0"/>
                <a:t>Aug-Dec/</a:t>
              </a:r>
              <a:br>
                <a:rPr lang="en-US" sz="1050" dirty="0"/>
              </a:br>
              <a:r>
                <a:rPr lang="en-US" sz="1050" dirty="0"/>
                <a:t>2016</a:t>
              </a:r>
            </a:p>
          </p:txBody>
        </p:sp>
        <p:sp>
          <p:nvSpPr>
            <p:cNvPr id="6" name="TextBox 5"/>
            <p:cNvSpPr txBox="1"/>
            <p:nvPr/>
          </p:nvSpPr>
          <p:spPr>
            <a:xfrm>
              <a:off x="2691524" y="2764327"/>
              <a:ext cx="1890341" cy="415498"/>
            </a:xfrm>
            <a:prstGeom prst="rect">
              <a:avLst/>
            </a:prstGeom>
            <a:noFill/>
          </p:spPr>
          <p:txBody>
            <a:bodyPr wrap="square" rtlCol="0">
              <a:spAutoFit/>
            </a:bodyPr>
            <a:lstStyle/>
            <a:p>
              <a:pPr algn="ctr"/>
              <a:r>
                <a:rPr lang="en-US" sz="1050"/>
                <a:t>Jun/2017</a:t>
              </a:r>
              <a:endParaRPr lang="en-US" sz="1050" dirty="0"/>
            </a:p>
            <a:p>
              <a:pPr algn="ctr"/>
              <a:r>
                <a:rPr lang="en-US" sz="1050" dirty="0"/>
                <a:t>(d-2)</a:t>
              </a:r>
            </a:p>
          </p:txBody>
        </p:sp>
        <p:sp>
          <p:nvSpPr>
            <p:cNvPr id="7" name="TextBox 6"/>
            <p:cNvSpPr txBox="1"/>
            <p:nvPr/>
          </p:nvSpPr>
          <p:spPr>
            <a:xfrm>
              <a:off x="2650614" y="3721118"/>
              <a:ext cx="1890341" cy="415498"/>
            </a:xfrm>
            <a:prstGeom prst="rect">
              <a:avLst/>
            </a:prstGeom>
            <a:noFill/>
          </p:spPr>
          <p:txBody>
            <a:bodyPr wrap="square" rtlCol="0">
              <a:spAutoFit/>
            </a:bodyPr>
            <a:lstStyle/>
            <a:p>
              <a:pPr algn="ctr"/>
              <a:r>
                <a:rPr lang="en-US" sz="1050" dirty="0"/>
                <a:t>Jun/2017</a:t>
              </a:r>
            </a:p>
            <a:p>
              <a:pPr algn="ctr"/>
              <a:r>
                <a:rPr lang="en-US" sz="1050" dirty="0"/>
                <a:t>(d)</a:t>
              </a:r>
            </a:p>
          </p:txBody>
        </p:sp>
      </p:grpSp>
      <p:sp>
        <p:nvSpPr>
          <p:cNvPr id="2" name="Slide Number Placeholder 1"/>
          <p:cNvSpPr>
            <a:spLocks noGrp="1"/>
          </p:cNvSpPr>
          <p:nvPr>
            <p:ph type="sldNum" sz="quarter" idx="12"/>
          </p:nvPr>
        </p:nvSpPr>
        <p:spPr/>
        <p:txBody>
          <a:bodyPr/>
          <a:lstStyle/>
          <a:p>
            <a:fld id="{D4B103E8-01A8-4754-BA9E-2AB4CEB9534E}" type="slidenum">
              <a:rPr lang="en-US" smtClean="0"/>
              <a:t>50</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Timeline</a:t>
            </a:r>
          </a:p>
        </p:txBody>
      </p:sp>
    </p:spTree>
    <p:extLst>
      <p:ext uri="{BB962C8B-B14F-4D97-AF65-F5344CB8AC3E}">
        <p14:creationId xmlns:p14="http://schemas.microsoft.com/office/powerpoint/2010/main" val="29397508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z="1800" smtClean="0"/>
              <a:t>51</a:t>
            </a:fld>
            <a:endParaRPr lang="en-US" sz="1800"/>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Design Summary: sampling frame</a:t>
            </a:r>
          </a:p>
        </p:txBody>
      </p:sp>
      <p:sp>
        <p:nvSpPr>
          <p:cNvPr id="4" name="Untertitel 2"/>
          <p:cNvSpPr txBox="1">
            <a:spLocks/>
          </p:cNvSpPr>
          <p:nvPr/>
        </p:nvSpPr>
        <p:spPr>
          <a:xfrm>
            <a:off x="838200" y="1530541"/>
            <a:ext cx="9144000" cy="10360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tab pos="539750"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2650" lvl="1" indent="-342900" algn="just">
              <a:buFont typeface="+mj-lt"/>
              <a:buAutoNum type="arabicPeriod"/>
            </a:pPr>
            <a:endParaRPr lang="en-US" sz="1800" b="0" dirty="0">
              <a:latin typeface="+mj-lt"/>
            </a:endParaRPr>
          </a:p>
        </p:txBody>
      </p:sp>
      <p:graphicFrame>
        <p:nvGraphicFramePr>
          <p:cNvPr id="5" name="Content Placeholder 4"/>
          <p:cNvGraphicFramePr>
            <a:graphicFrameLocks/>
          </p:cNvGraphicFramePr>
          <p:nvPr>
            <p:extLst/>
          </p:nvPr>
        </p:nvGraphicFramePr>
        <p:xfrm>
          <a:off x="2473304" y="2397937"/>
          <a:ext cx="5873792" cy="2762244"/>
        </p:xfrm>
        <a:graphic>
          <a:graphicData uri="http://schemas.openxmlformats.org/drawingml/2006/table">
            <a:tbl>
              <a:tblPr firstRow="1" bandRow="1">
                <a:tableStyleId>{073A0DAA-6AF3-43AB-8588-CEC1D06C72B9}</a:tableStyleId>
              </a:tblPr>
              <a:tblGrid>
                <a:gridCol w="688661">
                  <a:extLst>
                    <a:ext uri="{9D8B030D-6E8A-4147-A177-3AD203B41FA5}">
                      <a16:colId xmlns:a16="http://schemas.microsoft.com/office/drawing/2014/main" val="2377441911"/>
                    </a:ext>
                  </a:extLst>
                </a:gridCol>
                <a:gridCol w="1728377">
                  <a:extLst>
                    <a:ext uri="{9D8B030D-6E8A-4147-A177-3AD203B41FA5}">
                      <a16:colId xmlns:a16="http://schemas.microsoft.com/office/drawing/2014/main" val="2638556110"/>
                    </a:ext>
                  </a:extLst>
                </a:gridCol>
                <a:gridCol w="1728377">
                  <a:extLst>
                    <a:ext uri="{9D8B030D-6E8A-4147-A177-3AD203B41FA5}">
                      <a16:colId xmlns:a16="http://schemas.microsoft.com/office/drawing/2014/main" val="4213891214"/>
                    </a:ext>
                  </a:extLst>
                </a:gridCol>
                <a:gridCol w="1728377">
                  <a:extLst>
                    <a:ext uri="{9D8B030D-6E8A-4147-A177-3AD203B41FA5}">
                      <a16:colId xmlns:a16="http://schemas.microsoft.com/office/drawing/2014/main" val="2542140221"/>
                    </a:ext>
                  </a:extLst>
                </a:gridCol>
              </a:tblGrid>
              <a:tr h="499873">
                <a:tc>
                  <a:txBody>
                    <a:bodyPr/>
                    <a:lstStyle/>
                    <a:p>
                      <a:endParaRPr lang="en-US" sz="1800" b="1" dirty="0"/>
                    </a:p>
                  </a:txBody>
                  <a:tcPr>
                    <a:noFill/>
                  </a:tcPr>
                </a:tc>
                <a:tc>
                  <a:txBody>
                    <a:bodyPr/>
                    <a:lstStyle/>
                    <a:p>
                      <a:endParaRPr lang="en-US" sz="1800" b="1" dirty="0"/>
                    </a:p>
                  </a:txBody>
                  <a:tcPr>
                    <a:noFill/>
                  </a:tcPr>
                </a:tc>
                <a:tc gridSpan="2">
                  <a:txBody>
                    <a:bodyPr/>
                    <a:lstStyle/>
                    <a:p>
                      <a:pPr algn="ctr"/>
                      <a:r>
                        <a:rPr lang="en-US" sz="1800" dirty="0">
                          <a:latin typeface="+mj-lt"/>
                        </a:rPr>
                        <a:t>Survey experiment</a:t>
                      </a:r>
                      <a:endParaRPr lang="en-US" sz="1800" b="1" dirty="0">
                        <a:latin typeface="+mj-lt"/>
                      </a:endParaRPr>
                    </a:p>
                  </a:txBody>
                  <a:tcPr anchor="ctr"/>
                </a:tc>
                <a:tc hMerge="1">
                  <a:txBody>
                    <a:bodyPr/>
                    <a:lstStyle/>
                    <a:p>
                      <a:endParaRPr lang="en-US" dirty="0"/>
                    </a:p>
                  </a:txBody>
                  <a:tcPr/>
                </a:tc>
                <a:extLst>
                  <a:ext uri="{0D108BD9-81ED-4DB2-BD59-A6C34878D82A}">
                    <a16:rowId xmlns:a16="http://schemas.microsoft.com/office/drawing/2014/main" val="2482417424"/>
                  </a:ext>
                </a:extLst>
              </a:tr>
              <a:tr h="498763">
                <a:tc>
                  <a:txBody>
                    <a:bodyPr/>
                    <a:lstStyle/>
                    <a:p>
                      <a:endParaRPr lang="en-US" sz="1800" b="1" dirty="0"/>
                    </a:p>
                  </a:txBody>
                  <a:tcPr>
                    <a:noFill/>
                  </a:tcPr>
                </a:tc>
                <a:tc>
                  <a:txBody>
                    <a:bodyPr/>
                    <a:lstStyle/>
                    <a:p>
                      <a:endParaRPr lang="en-US" sz="1800" b="1" dirty="0"/>
                    </a:p>
                  </a:txBody>
                  <a:tcPr anchor="ctr">
                    <a:noFill/>
                  </a:tcPr>
                </a:tc>
                <a:tc>
                  <a:txBody>
                    <a:bodyPr/>
                    <a:lstStyle/>
                    <a:p>
                      <a:pPr algn="ctr"/>
                      <a:r>
                        <a:rPr lang="en-US" sz="1800" b="0" dirty="0">
                          <a:latin typeface="+mj-lt"/>
                        </a:rPr>
                        <a:t>Not Primed</a:t>
                      </a:r>
                    </a:p>
                  </a:txBody>
                  <a:tcPr anchor="ctr"/>
                </a:tc>
                <a:tc>
                  <a:txBody>
                    <a:bodyPr/>
                    <a:lstStyle/>
                    <a:p>
                      <a:pPr algn="ctr"/>
                      <a:r>
                        <a:rPr lang="en-US" sz="1800" b="0" dirty="0">
                          <a:latin typeface="+mj-lt"/>
                        </a:rPr>
                        <a:t>Primed</a:t>
                      </a:r>
                    </a:p>
                  </a:txBody>
                  <a:tcPr anchor="ctr"/>
                </a:tc>
                <a:extLst>
                  <a:ext uri="{0D108BD9-81ED-4DB2-BD59-A6C34878D82A}">
                    <a16:rowId xmlns:a16="http://schemas.microsoft.com/office/drawing/2014/main" val="1842249531"/>
                  </a:ext>
                </a:extLst>
              </a:tr>
              <a:tr h="849208">
                <a:tc rowSpan="2">
                  <a:txBody>
                    <a:bodyPr/>
                    <a:lstStyle/>
                    <a:p>
                      <a:pPr algn="ctr"/>
                      <a:r>
                        <a:rPr lang="en-US" sz="1800" dirty="0">
                          <a:solidFill>
                            <a:schemeClr val="bg1"/>
                          </a:solidFill>
                          <a:latin typeface="+mj-lt"/>
                        </a:rPr>
                        <a:t>Salience</a:t>
                      </a:r>
                      <a:endParaRPr lang="en-US" sz="1800" b="1" dirty="0">
                        <a:solidFill>
                          <a:schemeClr val="bg1"/>
                        </a:solidFill>
                        <a:latin typeface="+mj-lt"/>
                      </a:endParaRPr>
                    </a:p>
                  </a:txBody>
                  <a:tcPr vert="vert270" anchor="ctr">
                    <a:solidFill>
                      <a:schemeClr val="tx1"/>
                    </a:solidFill>
                  </a:tcPr>
                </a:tc>
                <a:tc>
                  <a:txBody>
                    <a:bodyPr/>
                    <a:lstStyle/>
                    <a:p>
                      <a:pPr algn="ctr"/>
                      <a:r>
                        <a:rPr lang="en-US" sz="1800" dirty="0">
                          <a:latin typeface="+mj-lt"/>
                        </a:rPr>
                        <a:t>No</a:t>
                      </a:r>
                      <a:endParaRPr lang="en-US" sz="1800" b="1" dirty="0">
                        <a:latin typeface="+mj-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Arial"/>
                        </a:rPr>
                        <a:t>Rich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Arial"/>
                        </a:rPr>
                        <a:t>(3,873)</a:t>
                      </a:r>
                      <a:endParaRPr kumimoji="0" lang="en-US" sz="1200" b="0" i="0" u="none" strike="noStrike" kern="1200" cap="none" spc="0" normalizeH="0" baseline="0" noProof="0" dirty="0">
                        <a:ln>
                          <a:noFill/>
                        </a:ln>
                        <a:solidFill>
                          <a:srgbClr val="000000"/>
                        </a:solidFill>
                        <a:effectLst/>
                        <a:uLnTx/>
                        <a:uFillTx/>
                        <a:latin typeface="+mn-lt"/>
                        <a:ea typeface="+mn-ea"/>
                        <a:cs typeface="Aria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Arial"/>
                        </a:rPr>
                        <a:t>Poor</a:t>
                      </a:r>
                      <a:br>
                        <a:rPr kumimoji="0" lang="en-US" sz="1200" b="0" i="0" u="none" strike="noStrike" kern="1200" cap="none" spc="0" normalizeH="0" baseline="0" noProof="0" dirty="0">
                          <a:ln>
                            <a:noFill/>
                          </a:ln>
                          <a:solidFill>
                            <a:srgbClr val="000000"/>
                          </a:solidFill>
                          <a:effectLst/>
                          <a:uLnTx/>
                          <a:uFillTx/>
                          <a:latin typeface="+mn-lt"/>
                          <a:ea typeface="+mn-ea"/>
                          <a:cs typeface="Arial"/>
                        </a:rPr>
                      </a:br>
                      <a:r>
                        <a:rPr kumimoji="0" lang="en-US" sz="1100" b="0" i="0" u="none" strike="noStrike" kern="1200" cap="none" spc="0" normalizeH="0" baseline="0" noProof="0" dirty="0">
                          <a:ln>
                            <a:noFill/>
                          </a:ln>
                          <a:solidFill>
                            <a:srgbClr val="000000"/>
                          </a:solidFill>
                          <a:effectLst/>
                          <a:uLnTx/>
                          <a:uFillTx/>
                          <a:latin typeface="+mn-lt"/>
                          <a:ea typeface="+mn-ea"/>
                          <a:cs typeface="Arial"/>
                        </a:rPr>
                        <a:t>(3,904)</a:t>
                      </a:r>
                      <a:endParaRPr kumimoji="0" lang="en-US" sz="1200" b="0" i="0" u="none" strike="noStrike" kern="1200" cap="none" spc="0" normalizeH="0" baseline="0" noProof="0" dirty="0">
                        <a:ln>
                          <a:noFill/>
                        </a:ln>
                        <a:solidFill>
                          <a:srgbClr val="000000"/>
                        </a:solidFill>
                        <a:effectLst/>
                        <a:uLnTx/>
                        <a:uFillTx/>
                        <a:latin typeface="+mn-lt"/>
                        <a:ea typeface="+mn-ea"/>
                        <a:cs typeface="Arial"/>
                      </a:endParaRPr>
                    </a:p>
                  </a:txBody>
                  <a:tcPr anchor="ctr"/>
                </a:tc>
                <a:extLst>
                  <a:ext uri="{0D108BD9-81ED-4DB2-BD59-A6C34878D82A}">
                    <a16:rowId xmlns:a16="http://schemas.microsoft.com/office/drawing/2014/main" val="1015408199"/>
                  </a:ext>
                </a:extLst>
              </a:tr>
              <a:tr h="656320">
                <a:tc vMerge="1">
                  <a:txBody>
                    <a:bodyPr/>
                    <a:lstStyle/>
                    <a:p>
                      <a:endParaRPr lang="en-US" dirty="0"/>
                    </a:p>
                  </a:txBody>
                  <a:tcPr/>
                </a:tc>
                <a:tc>
                  <a:txBody>
                    <a:bodyPr/>
                    <a:lstStyle/>
                    <a:p>
                      <a:pPr algn="ctr"/>
                      <a:endParaRPr lang="en-US" sz="1800" dirty="0">
                        <a:latin typeface="+mj-lt"/>
                      </a:endParaRPr>
                    </a:p>
                    <a:p>
                      <a:pPr algn="ctr"/>
                      <a:r>
                        <a:rPr lang="en-US" sz="1800" dirty="0">
                          <a:latin typeface="+mj-lt"/>
                        </a:rPr>
                        <a:t>Yes</a:t>
                      </a:r>
                    </a:p>
                    <a:p>
                      <a:pPr algn="ctr"/>
                      <a:endParaRPr lang="en-US" sz="1800" b="1" dirty="0">
                        <a:latin typeface="+mj-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Arial"/>
                        </a:rPr>
                        <a:t>Rich</a:t>
                      </a:r>
                      <a:br>
                        <a:rPr kumimoji="0" lang="en-US" sz="1200" b="0" i="0" u="none" strike="noStrike" kern="1200" cap="none" spc="0" normalizeH="0" baseline="0" noProof="0" dirty="0">
                          <a:ln>
                            <a:noFill/>
                          </a:ln>
                          <a:solidFill>
                            <a:srgbClr val="000000"/>
                          </a:solidFill>
                          <a:effectLst/>
                          <a:uLnTx/>
                          <a:uFillTx/>
                          <a:latin typeface="+mn-lt"/>
                          <a:ea typeface="+mn-ea"/>
                          <a:cs typeface="Arial"/>
                        </a:rPr>
                      </a:br>
                      <a:r>
                        <a:rPr kumimoji="0" lang="en-US" sz="1200" b="0" i="0" u="none" strike="noStrike" kern="1200" cap="none" spc="0" normalizeH="0" baseline="0" noProof="0" dirty="0">
                          <a:ln>
                            <a:noFill/>
                          </a:ln>
                          <a:solidFill>
                            <a:srgbClr val="000000"/>
                          </a:solidFill>
                          <a:effectLst/>
                          <a:uLnTx/>
                          <a:uFillTx/>
                          <a:latin typeface="+mn-lt"/>
                          <a:ea typeface="+mn-ea"/>
                          <a:cs typeface="Arial"/>
                        </a:rPr>
                        <a:t>ROI top-of-mind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Arial"/>
                        </a:rPr>
                        <a:t>(3,944)</a:t>
                      </a:r>
                      <a:endParaRPr kumimoji="0" lang="en-US" sz="1200" b="0" i="0" u="none" strike="noStrike" kern="1200" cap="none" spc="0" normalizeH="0" baseline="0" noProof="0" dirty="0">
                        <a:ln>
                          <a:noFill/>
                        </a:ln>
                        <a:solidFill>
                          <a:srgbClr val="000000"/>
                        </a:solidFill>
                        <a:effectLst/>
                        <a:uLnTx/>
                        <a:uFillTx/>
                        <a:latin typeface="+mn-lt"/>
                        <a:ea typeface="+mn-ea"/>
                        <a:cs typeface="Aria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Arial"/>
                        </a:rPr>
                        <a:t>Poor </a:t>
                      </a:r>
                      <a:br>
                        <a:rPr kumimoji="0" lang="en-US" sz="1200" b="0" i="0" u="none" strike="noStrike" kern="1200" cap="none" spc="0" normalizeH="0" baseline="0" noProof="0" dirty="0">
                          <a:ln>
                            <a:noFill/>
                          </a:ln>
                          <a:solidFill>
                            <a:srgbClr val="000000"/>
                          </a:solidFill>
                          <a:effectLst/>
                          <a:uLnTx/>
                          <a:uFillTx/>
                          <a:latin typeface="+mn-lt"/>
                          <a:ea typeface="+mn-ea"/>
                          <a:cs typeface="Arial"/>
                        </a:rPr>
                      </a:br>
                      <a:r>
                        <a:rPr kumimoji="0" lang="en-US" sz="1200" b="0" i="0" u="none" strike="noStrike" kern="1200" cap="none" spc="0" normalizeH="0" baseline="0" noProof="0" dirty="0">
                          <a:ln>
                            <a:noFill/>
                          </a:ln>
                          <a:solidFill>
                            <a:srgbClr val="000000"/>
                          </a:solidFill>
                          <a:effectLst/>
                          <a:uLnTx/>
                          <a:uFillTx/>
                          <a:latin typeface="+mn-lt"/>
                          <a:ea typeface="+mn-ea"/>
                          <a:cs typeface="Arial"/>
                        </a:rPr>
                        <a:t>ROI top-of-mind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Arial"/>
                        </a:rPr>
                        <a:t>(3,853)</a:t>
                      </a:r>
                      <a:endParaRPr kumimoji="0" lang="en-US" sz="1200" b="0" i="0" u="none" strike="noStrike" kern="1200" cap="none" spc="0" normalizeH="0" baseline="0" noProof="0" dirty="0">
                        <a:ln>
                          <a:noFill/>
                        </a:ln>
                        <a:solidFill>
                          <a:srgbClr val="000000"/>
                        </a:solidFill>
                        <a:effectLst/>
                        <a:uLnTx/>
                        <a:uFillTx/>
                        <a:latin typeface="+mn-lt"/>
                        <a:ea typeface="+mn-ea"/>
                        <a:cs typeface="Arial"/>
                      </a:endParaRPr>
                    </a:p>
                  </a:txBody>
                  <a:tcPr anchor="ctr"/>
                </a:tc>
                <a:extLst>
                  <a:ext uri="{0D108BD9-81ED-4DB2-BD59-A6C34878D82A}">
                    <a16:rowId xmlns:a16="http://schemas.microsoft.com/office/drawing/2014/main" val="3612742186"/>
                  </a:ext>
                </a:extLst>
              </a:tr>
            </a:tbl>
          </a:graphicData>
        </a:graphic>
      </p:graphicFrame>
      <p:sp>
        <p:nvSpPr>
          <p:cNvPr id="6" name="Rectangle 5"/>
          <p:cNvSpPr/>
          <p:nvPr/>
        </p:nvSpPr>
        <p:spPr>
          <a:xfrm>
            <a:off x="838200" y="1530541"/>
            <a:ext cx="10222948" cy="400110"/>
          </a:xfrm>
          <a:prstGeom prst="rect">
            <a:avLst/>
          </a:prstGeom>
        </p:spPr>
        <p:txBody>
          <a:bodyPr wrap="square">
            <a:spAutoFit/>
          </a:bodyPr>
          <a:lstStyle/>
          <a:p>
            <a:pPr marL="342900" indent="-342900" algn="just">
              <a:buFont typeface="Arial" panose="020B0604020202020204" pitchFamily="34" charset="0"/>
              <a:buChar char="•"/>
            </a:pPr>
            <a:r>
              <a:rPr lang="pt-BR" sz="2000" dirty="0">
                <a:latin typeface="+mj-lt"/>
              </a:rPr>
              <a:t>Stratified by predicted </a:t>
            </a:r>
            <a:r>
              <a:rPr lang="en-US" sz="2000" dirty="0">
                <a:latin typeface="+mj-lt"/>
              </a:rPr>
              <a:t>returns and by prior exposure to the program:</a:t>
            </a:r>
          </a:p>
        </p:txBody>
      </p:sp>
    </p:spTree>
    <p:extLst>
      <p:ext uri="{BB962C8B-B14F-4D97-AF65-F5344CB8AC3E}">
        <p14:creationId xmlns:p14="http://schemas.microsoft.com/office/powerpoint/2010/main" val="20191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z="1800" smtClean="0"/>
              <a:t>52</a:t>
            </a:fld>
            <a:endParaRPr lang="en-US" sz="1800"/>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Design Summary: sample</a:t>
            </a:r>
          </a:p>
        </p:txBody>
      </p:sp>
      <p:sp>
        <p:nvSpPr>
          <p:cNvPr id="4" name="Untertitel 2"/>
          <p:cNvSpPr txBox="1">
            <a:spLocks/>
          </p:cNvSpPr>
          <p:nvPr/>
        </p:nvSpPr>
        <p:spPr>
          <a:xfrm>
            <a:off x="838200" y="1530541"/>
            <a:ext cx="9144000" cy="10360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tab pos="539750"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2650" lvl="1" indent="-342900" algn="just">
              <a:buFont typeface="+mj-lt"/>
              <a:buAutoNum type="arabicPeriod"/>
            </a:pPr>
            <a:endParaRPr lang="en-US" sz="1800" b="0" dirty="0">
              <a:latin typeface="+mj-lt"/>
            </a:endParaRPr>
          </a:p>
        </p:txBody>
      </p:sp>
      <p:graphicFrame>
        <p:nvGraphicFramePr>
          <p:cNvPr id="5" name="Content Placeholder 4"/>
          <p:cNvGraphicFramePr>
            <a:graphicFrameLocks/>
          </p:cNvGraphicFramePr>
          <p:nvPr>
            <p:extLst/>
          </p:nvPr>
        </p:nvGraphicFramePr>
        <p:xfrm>
          <a:off x="2473304" y="2397937"/>
          <a:ext cx="5873792" cy="2762244"/>
        </p:xfrm>
        <a:graphic>
          <a:graphicData uri="http://schemas.openxmlformats.org/drawingml/2006/table">
            <a:tbl>
              <a:tblPr firstRow="1" bandRow="1">
                <a:tableStyleId>{073A0DAA-6AF3-43AB-8588-CEC1D06C72B9}</a:tableStyleId>
              </a:tblPr>
              <a:tblGrid>
                <a:gridCol w="688661">
                  <a:extLst>
                    <a:ext uri="{9D8B030D-6E8A-4147-A177-3AD203B41FA5}">
                      <a16:colId xmlns:a16="http://schemas.microsoft.com/office/drawing/2014/main" val="2377441911"/>
                    </a:ext>
                  </a:extLst>
                </a:gridCol>
                <a:gridCol w="1728377">
                  <a:extLst>
                    <a:ext uri="{9D8B030D-6E8A-4147-A177-3AD203B41FA5}">
                      <a16:colId xmlns:a16="http://schemas.microsoft.com/office/drawing/2014/main" val="2638556110"/>
                    </a:ext>
                  </a:extLst>
                </a:gridCol>
                <a:gridCol w="1728377">
                  <a:extLst>
                    <a:ext uri="{9D8B030D-6E8A-4147-A177-3AD203B41FA5}">
                      <a16:colId xmlns:a16="http://schemas.microsoft.com/office/drawing/2014/main" val="4213891214"/>
                    </a:ext>
                  </a:extLst>
                </a:gridCol>
                <a:gridCol w="1728377">
                  <a:extLst>
                    <a:ext uri="{9D8B030D-6E8A-4147-A177-3AD203B41FA5}">
                      <a16:colId xmlns:a16="http://schemas.microsoft.com/office/drawing/2014/main" val="2542140221"/>
                    </a:ext>
                  </a:extLst>
                </a:gridCol>
              </a:tblGrid>
              <a:tr h="499873">
                <a:tc>
                  <a:txBody>
                    <a:bodyPr/>
                    <a:lstStyle/>
                    <a:p>
                      <a:endParaRPr lang="en-US" sz="1800" b="1" dirty="0"/>
                    </a:p>
                  </a:txBody>
                  <a:tcPr>
                    <a:noFill/>
                  </a:tcPr>
                </a:tc>
                <a:tc>
                  <a:txBody>
                    <a:bodyPr/>
                    <a:lstStyle/>
                    <a:p>
                      <a:endParaRPr lang="en-US" sz="1800" b="1" dirty="0"/>
                    </a:p>
                  </a:txBody>
                  <a:tcPr>
                    <a:noFill/>
                  </a:tcPr>
                </a:tc>
                <a:tc gridSpan="2">
                  <a:txBody>
                    <a:bodyPr/>
                    <a:lstStyle/>
                    <a:p>
                      <a:pPr algn="ctr"/>
                      <a:r>
                        <a:rPr lang="en-US" sz="1800" dirty="0">
                          <a:latin typeface="+mj-lt"/>
                        </a:rPr>
                        <a:t>Survey experiment</a:t>
                      </a:r>
                      <a:endParaRPr lang="en-US" sz="1800" b="1" dirty="0">
                        <a:latin typeface="+mj-lt"/>
                      </a:endParaRPr>
                    </a:p>
                  </a:txBody>
                  <a:tcPr anchor="ctr"/>
                </a:tc>
                <a:tc hMerge="1">
                  <a:txBody>
                    <a:bodyPr/>
                    <a:lstStyle/>
                    <a:p>
                      <a:endParaRPr lang="en-US" dirty="0"/>
                    </a:p>
                  </a:txBody>
                  <a:tcPr/>
                </a:tc>
                <a:extLst>
                  <a:ext uri="{0D108BD9-81ED-4DB2-BD59-A6C34878D82A}">
                    <a16:rowId xmlns:a16="http://schemas.microsoft.com/office/drawing/2014/main" val="2482417424"/>
                  </a:ext>
                </a:extLst>
              </a:tr>
              <a:tr h="498763">
                <a:tc>
                  <a:txBody>
                    <a:bodyPr/>
                    <a:lstStyle/>
                    <a:p>
                      <a:endParaRPr lang="en-US" sz="1800" b="1" dirty="0"/>
                    </a:p>
                  </a:txBody>
                  <a:tcPr>
                    <a:noFill/>
                  </a:tcPr>
                </a:tc>
                <a:tc>
                  <a:txBody>
                    <a:bodyPr/>
                    <a:lstStyle/>
                    <a:p>
                      <a:endParaRPr lang="en-US" sz="1800" b="1" dirty="0"/>
                    </a:p>
                  </a:txBody>
                  <a:tcPr anchor="ctr">
                    <a:noFill/>
                  </a:tcPr>
                </a:tc>
                <a:tc>
                  <a:txBody>
                    <a:bodyPr/>
                    <a:lstStyle/>
                    <a:p>
                      <a:pPr algn="ctr"/>
                      <a:r>
                        <a:rPr lang="en-US" sz="1800" b="0" dirty="0">
                          <a:latin typeface="+mj-lt"/>
                        </a:rPr>
                        <a:t>Not Primed</a:t>
                      </a:r>
                    </a:p>
                  </a:txBody>
                  <a:tcPr anchor="ctr"/>
                </a:tc>
                <a:tc>
                  <a:txBody>
                    <a:bodyPr/>
                    <a:lstStyle/>
                    <a:p>
                      <a:pPr algn="ctr"/>
                      <a:r>
                        <a:rPr lang="en-US" sz="1800" b="0" dirty="0">
                          <a:latin typeface="+mj-lt"/>
                        </a:rPr>
                        <a:t>Primed</a:t>
                      </a:r>
                    </a:p>
                  </a:txBody>
                  <a:tcPr anchor="ctr"/>
                </a:tc>
                <a:extLst>
                  <a:ext uri="{0D108BD9-81ED-4DB2-BD59-A6C34878D82A}">
                    <a16:rowId xmlns:a16="http://schemas.microsoft.com/office/drawing/2014/main" val="1842249531"/>
                  </a:ext>
                </a:extLst>
              </a:tr>
              <a:tr h="849208">
                <a:tc rowSpan="2">
                  <a:txBody>
                    <a:bodyPr/>
                    <a:lstStyle/>
                    <a:p>
                      <a:pPr algn="ctr"/>
                      <a:r>
                        <a:rPr lang="en-US" sz="1800" dirty="0">
                          <a:solidFill>
                            <a:schemeClr val="bg1"/>
                          </a:solidFill>
                          <a:latin typeface="+mj-lt"/>
                        </a:rPr>
                        <a:t>Salience</a:t>
                      </a:r>
                      <a:endParaRPr lang="en-US" sz="1800" b="1" dirty="0">
                        <a:solidFill>
                          <a:schemeClr val="bg1"/>
                        </a:solidFill>
                        <a:latin typeface="+mj-lt"/>
                      </a:endParaRPr>
                    </a:p>
                  </a:txBody>
                  <a:tcPr vert="vert270" anchor="ctr">
                    <a:solidFill>
                      <a:schemeClr val="tx1"/>
                    </a:solidFill>
                  </a:tcPr>
                </a:tc>
                <a:tc>
                  <a:txBody>
                    <a:bodyPr/>
                    <a:lstStyle/>
                    <a:p>
                      <a:pPr algn="ctr"/>
                      <a:r>
                        <a:rPr lang="en-US" sz="1800" dirty="0">
                          <a:latin typeface="+mj-lt"/>
                        </a:rPr>
                        <a:t>No</a:t>
                      </a:r>
                      <a:endParaRPr lang="en-US" sz="1800" b="1" dirty="0">
                        <a:latin typeface="+mj-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Arial"/>
                        </a:rPr>
                        <a:t>Rich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Arial"/>
                        </a:rPr>
                        <a:t>(663)</a:t>
                      </a:r>
                      <a:endParaRPr kumimoji="0" lang="en-US" sz="1200" b="0" i="0" u="none" strike="noStrike" kern="1200" cap="none" spc="0" normalizeH="0" baseline="0" noProof="0" dirty="0">
                        <a:ln>
                          <a:noFill/>
                        </a:ln>
                        <a:solidFill>
                          <a:srgbClr val="000000"/>
                        </a:solidFill>
                        <a:effectLst/>
                        <a:uLnTx/>
                        <a:uFillTx/>
                        <a:latin typeface="+mn-lt"/>
                        <a:ea typeface="+mn-ea"/>
                        <a:cs typeface="Aria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Arial"/>
                        </a:rPr>
                        <a:t>Poor</a:t>
                      </a:r>
                      <a:br>
                        <a:rPr kumimoji="0" lang="en-US" sz="1200" b="0" i="0" u="none" strike="noStrike" kern="1200" cap="none" spc="0" normalizeH="0" baseline="0" noProof="0" dirty="0">
                          <a:ln>
                            <a:noFill/>
                          </a:ln>
                          <a:solidFill>
                            <a:srgbClr val="000000"/>
                          </a:solidFill>
                          <a:effectLst/>
                          <a:uLnTx/>
                          <a:uFillTx/>
                          <a:latin typeface="+mn-lt"/>
                          <a:ea typeface="+mn-ea"/>
                          <a:cs typeface="Arial"/>
                        </a:rPr>
                      </a:br>
                      <a:r>
                        <a:rPr kumimoji="0" lang="en-US" sz="1100" b="0" i="0" u="none" strike="noStrike" kern="1200" cap="none" spc="0" normalizeH="0" baseline="0" noProof="0" dirty="0">
                          <a:ln>
                            <a:noFill/>
                          </a:ln>
                          <a:solidFill>
                            <a:srgbClr val="000000"/>
                          </a:solidFill>
                          <a:effectLst/>
                          <a:uLnTx/>
                          <a:uFillTx/>
                          <a:latin typeface="+mn-lt"/>
                          <a:ea typeface="+mn-ea"/>
                          <a:cs typeface="Arial"/>
                        </a:rPr>
                        <a:t>(638)</a:t>
                      </a:r>
                      <a:endParaRPr kumimoji="0" lang="en-US" sz="1200" b="0" i="0" u="none" strike="noStrike" kern="1200" cap="none" spc="0" normalizeH="0" baseline="0" noProof="0" dirty="0">
                        <a:ln>
                          <a:noFill/>
                        </a:ln>
                        <a:solidFill>
                          <a:srgbClr val="000000"/>
                        </a:solidFill>
                        <a:effectLst/>
                        <a:uLnTx/>
                        <a:uFillTx/>
                        <a:latin typeface="+mn-lt"/>
                        <a:ea typeface="+mn-ea"/>
                        <a:cs typeface="Arial"/>
                      </a:endParaRPr>
                    </a:p>
                  </a:txBody>
                  <a:tcPr anchor="ctr"/>
                </a:tc>
                <a:extLst>
                  <a:ext uri="{0D108BD9-81ED-4DB2-BD59-A6C34878D82A}">
                    <a16:rowId xmlns:a16="http://schemas.microsoft.com/office/drawing/2014/main" val="1015408199"/>
                  </a:ext>
                </a:extLst>
              </a:tr>
              <a:tr h="656320">
                <a:tc vMerge="1">
                  <a:txBody>
                    <a:bodyPr/>
                    <a:lstStyle/>
                    <a:p>
                      <a:endParaRPr lang="en-US" dirty="0"/>
                    </a:p>
                  </a:txBody>
                  <a:tcPr/>
                </a:tc>
                <a:tc>
                  <a:txBody>
                    <a:bodyPr/>
                    <a:lstStyle/>
                    <a:p>
                      <a:pPr algn="ctr"/>
                      <a:endParaRPr lang="en-US" sz="1800" dirty="0">
                        <a:latin typeface="+mj-lt"/>
                      </a:endParaRPr>
                    </a:p>
                    <a:p>
                      <a:pPr algn="ctr"/>
                      <a:r>
                        <a:rPr lang="en-US" sz="1800" dirty="0">
                          <a:latin typeface="+mj-lt"/>
                        </a:rPr>
                        <a:t>Yes</a:t>
                      </a:r>
                    </a:p>
                    <a:p>
                      <a:pPr algn="ctr"/>
                      <a:endParaRPr lang="en-US" sz="1800" b="1" dirty="0">
                        <a:latin typeface="+mj-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Arial"/>
                        </a:rPr>
                        <a:t>Rich</a:t>
                      </a:r>
                      <a:br>
                        <a:rPr kumimoji="0" lang="en-US" sz="1200" b="0" i="0" u="none" strike="noStrike" kern="1200" cap="none" spc="0" normalizeH="0" baseline="0" noProof="0" dirty="0">
                          <a:ln>
                            <a:noFill/>
                          </a:ln>
                          <a:solidFill>
                            <a:srgbClr val="000000"/>
                          </a:solidFill>
                          <a:effectLst/>
                          <a:uLnTx/>
                          <a:uFillTx/>
                          <a:latin typeface="+mn-lt"/>
                          <a:ea typeface="+mn-ea"/>
                          <a:cs typeface="Arial"/>
                        </a:rPr>
                      </a:br>
                      <a:r>
                        <a:rPr kumimoji="0" lang="en-US" sz="1200" b="0" i="0" u="none" strike="noStrike" kern="1200" cap="none" spc="0" normalizeH="0" baseline="0" noProof="0" dirty="0">
                          <a:ln>
                            <a:noFill/>
                          </a:ln>
                          <a:solidFill>
                            <a:srgbClr val="000000"/>
                          </a:solidFill>
                          <a:effectLst/>
                          <a:uLnTx/>
                          <a:uFillTx/>
                          <a:latin typeface="+mn-lt"/>
                          <a:ea typeface="+mn-ea"/>
                          <a:cs typeface="Arial"/>
                        </a:rPr>
                        <a:t>ROI top-of-mind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Arial"/>
                        </a:rPr>
                        <a:t>(634)</a:t>
                      </a:r>
                      <a:endParaRPr kumimoji="0" lang="en-US" sz="1200" b="0" i="0" u="none" strike="noStrike" kern="1200" cap="none" spc="0" normalizeH="0" baseline="0" noProof="0" dirty="0">
                        <a:ln>
                          <a:noFill/>
                        </a:ln>
                        <a:solidFill>
                          <a:srgbClr val="000000"/>
                        </a:solidFill>
                        <a:effectLst/>
                        <a:uLnTx/>
                        <a:uFillTx/>
                        <a:latin typeface="+mn-lt"/>
                        <a:ea typeface="+mn-ea"/>
                        <a:cs typeface="Aria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mn-ea"/>
                          <a:cs typeface="Arial"/>
                        </a:rPr>
                        <a:t>Poor </a:t>
                      </a:r>
                      <a:br>
                        <a:rPr kumimoji="0" lang="en-US" sz="1200" b="0" i="0" u="none" strike="noStrike" kern="1200" cap="none" spc="0" normalizeH="0" baseline="0" noProof="0" dirty="0">
                          <a:ln>
                            <a:noFill/>
                          </a:ln>
                          <a:solidFill>
                            <a:srgbClr val="000000"/>
                          </a:solidFill>
                          <a:effectLst/>
                          <a:uLnTx/>
                          <a:uFillTx/>
                          <a:latin typeface="+mn-lt"/>
                          <a:ea typeface="+mn-ea"/>
                          <a:cs typeface="Arial"/>
                        </a:rPr>
                      </a:br>
                      <a:r>
                        <a:rPr kumimoji="0" lang="en-US" sz="1200" b="0" i="0" u="none" strike="noStrike" kern="1200" cap="none" spc="0" normalizeH="0" baseline="0" noProof="0" dirty="0">
                          <a:ln>
                            <a:noFill/>
                          </a:ln>
                          <a:solidFill>
                            <a:srgbClr val="000000"/>
                          </a:solidFill>
                          <a:effectLst/>
                          <a:uLnTx/>
                          <a:uFillTx/>
                          <a:latin typeface="+mn-lt"/>
                          <a:ea typeface="+mn-ea"/>
                          <a:cs typeface="Arial"/>
                        </a:rPr>
                        <a:t>ROI top-of-mind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Arial"/>
                        </a:rPr>
                        <a:t>(623)</a:t>
                      </a:r>
                      <a:endParaRPr kumimoji="0" lang="en-US" sz="1200" b="0" i="0" u="none" strike="noStrike" kern="1200" cap="none" spc="0" normalizeH="0" baseline="0" noProof="0" dirty="0">
                        <a:ln>
                          <a:noFill/>
                        </a:ln>
                        <a:solidFill>
                          <a:srgbClr val="000000"/>
                        </a:solidFill>
                        <a:effectLst/>
                        <a:uLnTx/>
                        <a:uFillTx/>
                        <a:latin typeface="+mn-lt"/>
                        <a:ea typeface="+mn-ea"/>
                        <a:cs typeface="Arial"/>
                      </a:endParaRPr>
                    </a:p>
                  </a:txBody>
                  <a:tcPr anchor="ctr"/>
                </a:tc>
                <a:extLst>
                  <a:ext uri="{0D108BD9-81ED-4DB2-BD59-A6C34878D82A}">
                    <a16:rowId xmlns:a16="http://schemas.microsoft.com/office/drawing/2014/main" val="3612742186"/>
                  </a:ext>
                </a:extLst>
              </a:tr>
            </a:tbl>
          </a:graphicData>
        </a:graphic>
      </p:graphicFrame>
      <p:sp>
        <p:nvSpPr>
          <p:cNvPr id="6" name="Rectangle 5"/>
          <p:cNvSpPr/>
          <p:nvPr/>
        </p:nvSpPr>
        <p:spPr>
          <a:xfrm>
            <a:off x="838200" y="1530541"/>
            <a:ext cx="10222948" cy="400110"/>
          </a:xfrm>
          <a:prstGeom prst="rect">
            <a:avLst/>
          </a:prstGeom>
        </p:spPr>
        <p:txBody>
          <a:bodyPr wrap="square">
            <a:spAutoFit/>
          </a:bodyPr>
          <a:lstStyle/>
          <a:p>
            <a:pPr marL="342900" indent="-342900" algn="just">
              <a:buFont typeface="Arial" panose="020B0604020202020204" pitchFamily="34" charset="0"/>
              <a:buChar char="•"/>
            </a:pPr>
            <a:r>
              <a:rPr lang="pt-BR" sz="2000" dirty="0">
                <a:latin typeface="+mj-lt"/>
              </a:rPr>
              <a:t>Stratified by predicted </a:t>
            </a:r>
            <a:r>
              <a:rPr lang="en-US" sz="2000" dirty="0">
                <a:latin typeface="+mj-lt"/>
              </a:rPr>
              <a:t>returns and by prior exposure to the program:</a:t>
            </a:r>
          </a:p>
        </p:txBody>
      </p:sp>
    </p:spTree>
    <p:extLst>
      <p:ext uri="{BB962C8B-B14F-4D97-AF65-F5344CB8AC3E}">
        <p14:creationId xmlns:p14="http://schemas.microsoft.com/office/powerpoint/2010/main" val="11724161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53</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Worries about $</a:t>
            </a:r>
          </a:p>
        </p:txBody>
      </p:sp>
      <p:sp>
        <p:nvSpPr>
          <p:cNvPr id="4" name="Untertitel 2"/>
          <p:cNvSpPr txBox="1">
            <a:spLocks/>
          </p:cNvSpPr>
          <p:nvPr/>
        </p:nvSpPr>
        <p:spPr>
          <a:xfrm>
            <a:off x="838200" y="1530541"/>
            <a:ext cx="9144000" cy="10360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tab pos="539750"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b="0" dirty="0">
                <a:latin typeface="+mj-lt"/>
              </a:rPr>
              <a:t>Manipulation check: </a:t>
            </a:r>
            <a:r>
              <a:rPr lang="pt-BR" b="0" dirty="0"/>
              <a:t>“How worried are you about not having money to pay all household bills at the end of this month</a:t>
            </a:r>
            <a:r>
              <a:rPr lang="en-US" b="0" dirty="0"/>
              <a:t>? If you are not worried at all, press 0; if you are somewhat worried, press 1; if you are very worried, press 2; or if you are desperate, press 3.”</a:t>
            </a:r>
            <a:endParaRPr lang="en-US" b="0" dirty="0">
              <a:latin typeface="+mj-lt"/>
            </a:endParaRPr>
          </a:p>
        </p:txBody>
      </p:sp>
    </p:spTree>
    <p:extLst>
      <p:ext uri="{BB962C8B-B14F-4D97-AF65-F5344CB8AC3E}">
        <p14:creationId xmlns:p14="http://schemas.microsoft.com/office/powerpoint/2010/main" val="38901358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54</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Empirical strategy</a:t>
            </a:r>
          </a:p>
        </p:txBody>
      </p:sp>
      <mc:AlternateContent xmlns:mc="http://schemas.openxmlformats.org/markup-compatibility/2006" xmlns:a14="http://schemas.microsoft.com/office/drawing/2010/main">
        <mc:Choice Requires="a14">
          <p:sp>
            <p:nvSpPr>
              <p:cNvPr id="6" name="Rectangle 5"/>
              <p:cNvSpPr/>
              <p:nvPr/>
            </p:nvSpPr>
            <p:spPr>
              <a:xfrm>
                <a:off x="1570182" y="2220583"/>
                <a:ext cx="4942059" cy="986680"/>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𝑌</m:t>
                          </m:r>
                        </m:e>
                        <m:sub>
                          <m:r>
                            <a:rPr lang="en-US" sz="2400" i="1">
                              <a:latin typeface="Cambria Math" panose="02040503050406030204" pitchFamily="18" charset="0"/>
                            </a:rPr>
                            <m:t>𝑖</m:t>
                          </m:r>
                        </m:sub>
                      </m:sSub>
                      <m:r>
                        <a:rPr lang="en-US" sz="2400" i="1">
                          <a:latin typeface="Cambria Math" panose="02040503050406030204" pitchFamily="18" charset="0"/>
                        </a:rPr>
                        <m:t>=</m:t>
                      </m:r>
                      <m:r>
                        <a:rPr lang="en-US" sz="2400" i="1">
                          <a:latin typeface="Cambria Math" panose="02040503050406030204" pitchFamily="18" charset="0"/>
                        </a:rPr>
                        <m:t>𝛼</m:t>
                      </m:r>
                      <m:r>
                        <a:rPr lang="en-US" sz="2400" i="1">
                          <a:latin typeface="Cambria Math" panose="02040503050406030204" pitchFamily="18" charset="0"/>
                        </a:rPr>
                        <m:t>+</m:t>
                      </m:r>
                      <m:r>
                        <a:rPr lang="en-US" sz="2400" i="1">
                          <a:latin typeface="Cambria Math" panose="02040503050406030204" pitchFamily="18" charset="0"/>
                        </a:rPr>
                        <m:t>𝛽</m:t>
                      </m:r>
                      <m:sSub>
                        <m:sSubPr>
                          <m:ctrlPr>
                            <a:rPr lang="en-US" sz="2400" i="1">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𝑖</m:t>
                          </m:r>
                        </m:sub>
                      </m:sSub>
                      <m:r>
                        <a:rPr lang="en-US" sz="2400" i="1">
                          <a:latin typeface="Cambria Math" panose="02040503050406030204" pitchFamily="18" charset="0"/>
                        </a:rPr>
                        <m:t>+</m:t>
                      </m:r>
                      <m:nary>
                        <m:naryPr>
                          <m:chr m:val="∑"/>
                          <m:subHide m:val="on"/>
                          <m:supHide m:val="on"/>
                          <m:ctrlPr>
                            <a:rPr lang="en-US" sz="2400" i="1">
                              <a:latin typeface="Cambria Math" panose="02040503050406030204" pitchFamily="18" charset="0"/>
                            </a:rPr>
                          </m:ctrlPr>
                        </m:naryPr>
                        <m:sub/>
                        <m:sup/>
                        <m:e>
                          <m:sSub>
                            <m:sSubPr>
                              <m:ctrlPr>
                                <a:rPr lang="en-US" sz="2400" i="1">
                                  <a:latin typeface="Cambria Math" panose="02040503050406030204" pitchFamily="18" charset="0"/>
                                </a:rPr>
                              </m:ctrlPr>
                            </m:sSubPr>
                            <m:e>
                              <m:r>
                                <a:rPr lang="en-US" sz="2400" i="1">
                                  <a:latin typeface="Cambria Math" panose="02040503050406030204" pitchFamily="18" charset="0"/>
                                </a:rPr>
                                <m:t>𝛾</m:t>
                              </m:r>
                            </m:e>
                            <m:sub>
                              <m:r>
                                <a:rPr lang="en-US" sz="2400" i="1">
                                  <a:latin typeface="Cambria Math" panose="02040503050406030204" pitchFamily="18" charset="0"/>
                                </a:rPr>
                                <m:t>𝑘</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𝑘</m:t>
                              </m:r>
                              <m:r>
                                <a:rPr lang="en-US" sz="2400" i="1">
                                  <a:latin typeface="Cambria Math" panose="02040503050406030204" pitchFamily="18" charset="0"/>
                                </a:rPr>
                                <m:t>,</m:t>
                              </m:r>
                              <m:r>
                                <a:rPr lang="en-US" sz="2400" i="1">
                                  <a:latin typeface="Cambria Math" panose="02040503050406030204" pitchFamily="18" charset="0"/>
                                </a:rPr>
                                <m:t>𝑖</m:t>
                              </m:r>
                            </m:sub>
                          </m:sSub>
                        </m:e>
                      </m:nary>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𝜀</m:t>
                          </m:r>
                        </m:e>
                        <m:sub>
                          <m:r>
                            <a:rPr lang="en-US" sz="2400" i="1">
                              <a:latin typeface="Cambria Math" panose="02040503050406030204" pitchFamily="18" charset="0"/>
                            </a:rPr>
                            <m:t>𝑖</m:t>
                          </m:r>
                        </m:sub>
                      </m:sSub>
                      <m:r>
                        <a:rPr lang="en-US" sz="2400" b="0" i="1" smtClean="0">
                          <a:latin typeface="Cambria Math" panose="02040503050406030204" pitchFamily="18" charset="0"/>
                        </a:rPr>
                        <m:t>      (1)</m:t>
                      </m:r>
                    </m:oMath>
                  </m:oMathPara>
                </a14:m>
                <a:endParaRPr lang="en-US" sz="2400" dirty="0"/>
              </a:p>
            </p:txBody>
          </p:sp>
        </mc:Choice>
        <mc:Fallback xmlns="">
          <p:sp>
            <p:nvSpPr>
              <p:cNvPr id="6" name="Rectangle 5"/>
              <p:cNvSpPr>
                <a:spLocks noRot="1" noChangeAspect="1" noMove="1" noResize="1" noEditPoints="1" noAdjustHandles="1" noChangeArrowheads="1" noChangeShapeType="1" noTextEdit="1"/>
              </p:cNvSpPr>
              <p:nvPr/>
            </p:nvSpPr>
            <p:spPr>
              <a:xfrm>
                <a:off x="1570182" y="2220583"/>
                <a:ext cx="4942059" cy="98668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570182" y="3507691"/>
                <a:ext cx="6964218" cy="1336841"/>
              </a:xfrm>
              <a:prstGeom prst="rect">
                <a:avLst/>
              </a:prstGeom>
            </p:spPr>
            <p:txBody>
              <a:bodyPr wrap="square">
                <a:spAutoFit/>
              </a:bodyPr>
              <a:lstStyle/>
              <a:p>
                <a:pPr marL="342900" indent="-342900" algn="just">
                  <a:buFont typeface="Arial" panose="020B0604020202020204" pitchFamily="34" charset="0"/>
                  <a:buChar char="•"/>
                </a:pPr>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𝑌</m:t>
                        </m:r>
                      </m:e>
                      <m:sub>
                        <m:r>
                          <a:rPr lang="en-US" sz="2000" i="1">
                            <a:latin typeface="Cambria Math" panose="02040503050406030204" pitchFamily="18" charset="0"/>
                          </a:rPr>
                          <m:t>𝑖</m:t>
                        </m:r>
                      </m:sub>
                    </m:sSub>
                  </m:oMath>
                </a14:m>
                <a:r>
                  <a:rPr lang="en-US" sz="2000" dirty="0"/>
                  <a:t> = 1 if very worried or desperate, 0 otherwise;</a:t>
                </a:r>
              </a:p>
              <a:p>
                <a:pPr marL="342900" indent="-342900" algn="just">
                  <a:buFont typeface="Arial" panose="020B0604020202020204" pitchFamily="34" charset="0"/>
                  <a:buChar char="•"/>
                </a:pPr>
                <a14:m>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𝑇</m:t>
                        </m:r>
                      </m:e>
                      <m:sub>
                        <m:r>
                          <a:rPr lang="en-US" sz="2000" i="1">
                            <a:latin typeface="Cambria Math" panose="02040503050406030204" pitchFamily="18" charset="0"/>
                          </a:rPr>
                          <m:t>𝑖</m:t>
                        </m:r>
                      </m:sub>
                    </m:sSub>
                  </m:oMath>
                </a14:m>
                <a:r>
                  <a:rPr lang="en-US" sz="2000" dirty="0"/>
                  <a:t> = 1 if primed about $, 0 otherwise;</a:t>
                </a:r>
              </a:p>
              <a:p>
                <a:pPr marL="342900" indent="-342900" algn="just">
                  <a:buFont typeface="Arial" panose="020B0604020202020204" pitchFamily="34" charset="0"/>
                  <a:buChar char="•"/>
                </a:pPr>
                <a14:m>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𝑋</m:t>
                        </m:r>
                      </m:e>
                      <m:sub>
                        <m:r>
                          <a:rPr lang="en-US" sz="2000" b="0" i="1" smtClean="0">
                            <a:latin typeface="Cambria Math" panose="02040503050406030204" pitchFamily="18" charset="0"/>
                          </a:rPr>
                          <m:t>𝑘</m:t>
                        </m:r>
                        <m:r>
                          <a:rPr lang="en-US" sz="2000" b="0" i="1" smtClean="0">
                            <a:latin typeface="Cambria Math" panose="02040503050406030204" pitchFamily="18" charset="0"/>
                          </a:rPr>
                          <m:t>,</m:t>
                        </m:r>
                        <m:r>
                          <a:rPr lang="en-US" sz="2000" i="1">
                            <a:latin typeface="Cambria Math" panose="02040503050406030204" pitchFamily="18" charset="0"/>
                          </a:rPr>
                          <m:t>𝑖</m:t>
                        </m:r>
                      </m:sub>
                    </m:sSub>
                  </m:oMath>
                </a14:m>
                <a:r>
                  <a:rPr lang="en-US" sz="2000" dirty="0"/>
                  <a:t> = race, age, gender, education and income controls</a:t>
                </a:r>
                <a:r>
                  <a:rPr lang="en-US" sz="2000" dirty="0">
                    <a:latin typeface="+mj-lt"/>
                  </a:rPr>
                  <a:t>.</a:t>
                </a:r>
              </a:p>
              <a:p>
                <a:pPr marL="342900" indent="-342900" algn="just">
                  <a:buFont typeface="Arial" panose="020B0604020202020204" pitchFamily="34" charset="0"/>
                  <a:buChar char="•"/>
                </a:pPr>
                <a:endParaRPr lang="en-US" sz="2000" dirty="0">
                  <a:latin typeface="+mj-lt"/>
                </a:endParaRPr>
              </a:p>
            </p:txBody>
          </p:sp>
        </mc:Choice>
        <mc:Fallback xmlns="">
          <p:sp>
            <p:nvSpPr>
              <p:cNvPr id="7" name="Rectangle 6"/>
              <p:cNvSpPr>
                <a:spLocks noRot="1" noChangeAspect="1" noMove="1" noResize="1" noEditPoints="1" noAdjustHandles="1" noChangeArrowheads="1" noChangeShapeType="1" noTextEdit="1"/>
              </p:cNvSpPr>
              <p:nvPr/>
            </p:nvSpPr>
            <p:spPr>
              <a:xfrm>
                <a:off x="1570182" y="3507691"/>
                <a:ext cx="6964218" cy="1336841"/>
              </a:xfrm>
              <a:prstGeom prst="rect">
                <a:avLst/>
              </a:prstGeom>
              <a:blipFill>
                <a:blip r:embed="rId3"/>
                <a:stretch>
                  <a:fillRect l="-788" t="-2273"/>
                </a:stretch>
              </a:blipFill>
            </p:spPr>
            <p:txBody>
              <a:bodyPr/>
              <a:lstStyle/>
              <a:p>
                <a:r>
                  <a:rPr lang="pt-BR">
                    <a:noFill/>
                  </a:rPr>
                  <a:t> </a:t>
                </a:r>
              </a:p>
            </p:txBody>
          </p:sp>
        </mc:Fallback>
      </mc:AlternateContent>
    </p:spTree>
    <p:extLst>
      <p:ext uri="{BB962C8B-B14F-4D97-AF65-F5344CB8AC3E}">
        <p14:creationId xmlns:p14="http://schemas.microsoft.com/office/powerpoint/2010/main" val="33843034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893" t="1480" r="1884" b="1"/>
          <a:stretch/>
        </p:blipFill>
        <p:spPr>
          <a:xfrm>
            <a:off x="4399324" y="2421393"/>
            <a:ext cx="3390736" cy="3329981"/>
          </a:xfrm>
          <a:prstGeom prst="rect">
            <a:avLst/>
          </a:prstGeom>
        </p:spPr>
      </p:pic>
      <p:sp>
        <p:nvSpPr>
          <p:cNvPr id="2" name="Slide Number Placeholder 1"/>
          <p:cNvSpPr>
            <a:spLocks noGrp="1"/>
          </p:cNvSpPr>
          <p:nvPr>
            <p:ph type="sldNum" sz="quarter" idx="12"/>
          </p:nvPr>
        </p:nvSpPr>
        <p:spPr/>
        <p:txBody>
          <a:bodyPr/>
          <a:lstStyle/>
          <a:p>
            <a:fld id="{D4B103E8-01A8-4754-BA9E-2AB4CEB9534E}" type="slidenum">
              <a:rPr lang="en-US" smtClean="0"/>
              <a:t>55</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Worries about $</a:t>
            </a:r>
          </a:p>
        </p:txBody>
      </p:sp>
      <p:sp>
        <p:nvSpPr>
          <p:cNvPr id="4" name="Untertitel 2"/>
          <p:cNvSpPr txBox="1">
            <a:spLocks/>
          </p:cNvSpPr>
          <p:nvPr/>
        </p:nvSpPr>
        <p:spPr>
          <a:xfrm>
            <a:off x="838200" y="1530541"/>
            <a:ext cx="9144000" cy="10360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tab pos="539750"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400" b="0" i="1" dirty="0"/>
              <a:t>Manipulation check</a:t>
            </a:r>
            <a:r>
              <a:rPr lang="en-US" sz="2400" b="0" dirty="0"/>
              <a:t>: </a:t>
            </a:r>
            <a:r>
              <a:rPr lang="pt-BR" sz="2400" b="0" dirty="0"/>
              <a:t>“How worried are you about not having money to pay all household bills at the end of this month</a:t>
            </a:r>
            <a:r>
              <a:rPr lang="en-US" sz="2400" b="0" dirty="0"/>
              <a:t>?”</a:t>
            </a:r>
          </a:p>
        </p:txBody>
      </p:sp>
      <p:cxnSp>
        <p:nvCxnSpPr>
          <p:cNvPr id="9" name="Straight Connector 8"/>
          <p:cNvCxnSpPr/>
          <p:nvPr/>
        </p:nvCxnSpPr>
        <p:spPr bwMode="auto">
          <a:xfrm>
            <a:off x="5410200" y="3184415"/>
            <a:ext cx="1378526" cy="0"/>
          </a:xfrm>
          <a:prstGeom prst="line">
            <a:avLst/>
          </a:prstGeom>
          <a:solidFill>
            <a:schemeClr val="accent1"/>
          </a:solidFill>
          <a:ln w="6350" cap="flat" cmpd="sng" algn="ctr">
            <a:solidFill>
              <a:schemeClr val="tx1"/>
            </a:solidFill>
            <a:prstDash val="dash"/>
            <a:round/>
            <a:headEnd type="none" w="med" len="med"/>
            <a:tailEnd type="none" w="med" len="med"/>
          </a:ln>
          <a:effectLst/>
        </p:spPr>
      </p:cxnSp>
      <p:sp>
        <p:nvSpPr>
          <p:cNvPr id="7" name="Left Brace 6"/>
          <p:cNvSpPr/>
          <p:nvPr/>
        </p:nvSpPr>
        <p:spPr bwMode="auto">
          <a:xfrm>
            <a:off x="6678714" y="2837565"/>
            <a:ext cx="71361" cy="317703"/>
          </a:xfrm>
          <a:prstGeom prst="leftBrace">
            <a:avLst/>
          </a:prstGeom>
          <a:ln>
            <a:solidFill>
              <a:schemeClr val="tx1">
                <a:lumMod val="50000"/>
                <a:lumOff val="50000"/>
              </a:schemeClr>
            </a:solidFill>
            <a:headEnd type="none" w="med" len="med"/>
            <a:tailEnd type="none" w="med" len="med"/>
          </a:ln>
        </p:spPr>
        <p:style>
          <a:lnRef idx="1">
            <a:schemeClr val="accent5"/>
          </a:lnRef>
          <a:fillRef idx="0">
            <a:schemeClr val="accent5"/>
          </a:fillRef>
          <a:effectRef idx="0">
            <a:schemeClr val="accent5"/>
          </a:effectRef>
          <a:fontRef idx="minor">
            <a:schemeClr val="tx1"/>
          </a:fontRef>
        </p:style>
        <p:txBody>
          <a:bodyPr vert="horz" wrap="non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a:ln>
                <a:noFill/>
              </a:ln>
              <a:solidFill>
                <a:schemeClr val="bg1">
                  <a:lumMod val="75000"/>
                </a:schemeClr>
              </a:solidFill>
              <a:effectLst/>
              <a:latin typeface="Arial" charset="0"/>
              <a:cs typeface="Arial" charset="0"/>
            </a:endParaRPr>
          </a:p>
        </p:txBody>
      </p:sp>
      <p:sp>
        <p:nvSpPr>
          <p:cNvPr id="8" name="TextBox 7"/>
          <p:cNvSpPr txBox="1"/>
          <p:nvPr/>
        </p:nvSpPr>
        <p:spPr>
          <a:xfrm>
            <a:off x="6238721" y="2904083"/>
            <a:ext cx="951345" cy="184666"/>
          </a:xfrm>
          <a:prstGeom prst="rect">
            <a:avLst/>
          </a:prstGeom>
          <a:noFill/>
        </p:spPr>
        <p:txBody>
          <a:bodyPr wrap="square" rtlCol="0">
            <a:spAutoFit/>
          </a:bodyPr>
          <a:lstStyle/>
          <a:p>
            <a:r>
              <a:rPr lang="en-US" sz="600" dirty="0"/>
              <a:t>8.3% ***</a:t>
            </a:r>
          </a:p>
        </p:txBody>
      </p:sp>
    </p:spTree>
    <p:extLst>
      <p:ext uri="{BB962C8B-B14F-4D97-AF65-F5344CB8AC3E}">
        <p14:creationId xmlns:p14="http://schemas.microsoft.com/office/powerpoint/2010/main" val="10526835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56</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Worries about $</a:t>
            </a:r>
          </a:p>
        </p:txBody>
      </p:sp>
      <p:pic>
        <p:nvPicPr>
          <p:cNvPr id="8" name="Picture 7"/>
          <p:cNvPicPr>
            <a:picLocks noChangeAspect="1"/>
          </p:cNvPicPr>
          <p:nvPr/>
        </p:nvPicPr>
        <p:blipFill>
          <a:blip r:embed="rId2"/>
          <a:stretch>
            <a:fillRect/>
          </a:stretch>
        </p:blipFill>
        <p:spPr>
          <a:xfrm>
            <a:off x="4384828" y="1354317"/>
            <a:ext cx="3422344" cy="4692572"/>
          </a:xfrm>
          <a:prstGeom prst="rect">
            <a:avLst/>
          </a:prstGeom>
        </p:spPr>
      </p:pic>
    </p:spTree>
    <p:extLst>
      <p:ext uri="{BB962C8B-B14F-4D97-AF65-F5344CB8AC3E}">
        <p14:creationId xmlns:p14="http://schemas.microsoft.com/office/powerpoint/2010/main" val="5631264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57</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Investment in children’s </a:t>
            </a:r>
            <a:r>
              <a:rPr lang="en-US" dirty="0" err="1">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hk</a:t>
            </a:r>
            <a:endPar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endParaRPr>
          </a:p>
        </p:txBody>
      </p:sp>
      <p:sp>
        <p:nvSpPr>
          <p:cNvPr id="4" name="Untertitel 2"/>
          <p:cNvSpPr txBox="1">
            <a:spLocks/>
          </p:cNvSpPr>
          <p:nvPr/>
        </p:nvSpPr>
        <p:spPr>
          <a:xfrm>
            <a:off x="838200" y="1530541"/>
            <a:ext cx="9144000" cy="10360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tab pos="539750"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lvl="1" indent="0" algn="just">
              <a:buNone/>
            </a:pPr>
            <a:r>
              <a:rPr lang="en-US" b="0" dirty="0">
                <a:latin typeface="+mj-lt"/>
              </a:rPr>
              <a:t>Investment decision: </a:t>
            </a:r>
            <a:r>
              <a:rPr lang="en-US" dirty="0"/>
              <a:t>“You already earned R$10 in airtime credit by answering this call until the end. </a:t>
            </a:r>
            <a:r>
              <a:rPr lang="pt-BR" dirty="0"/>
              <a:t>Would you rather exchange those R$10 for 6 months of weekly text messages about your child’s school life? If you would like to exchange airtime by the text messages, press 1; if you would like to keep the airtime, press 2; or to listen again, press 9.”</a:t>
            </a:r>
          </a:p>
          <a:p>
            <a:pPr marL="269875" lvl="1" indent="0" algn="just">
              <a:buNone/>
            </a:pPr>
            <a:endParaRPr lang="pt-BR" sz="1800" dirty="0"/>
          </a:p>
          <a:p>
            <a:pPr marL="269875" lvl="1" indent="0" algn="just">
              <a:buNone/>
            </a:pPr>
            <a:endParaRPr lang="pt-BR" sz="1800" dirty="0"/>
          </a:p>
          <a:p>
            <a:pPr marL="269875" lvl="1" indent="0" algn="just">
              <a:buNone/>
            </a:pPr>
            <a:endParaRPr lang="pt-BR" sz="1800" dirty="0"/>
          </a:p>
          <a:p>
            <a:pPr marL="269875" lvl="1" indent="0" algn="just">
              <a:buNone/>
            </a:pPr>
            <a:endParaRPr lang="pt-BR" sz="1800" dirty="0"/>
          </a:p>
          <a:p>
            <a:pPr lvl="1" indent="0" algn="ctr">
              <a:buNone/>
            </a:pPr>
            <a:endParaRPr lang="en-US" sz="1800" dirty="0"/>
          </a:p>
          <a:p>
            <a:pPr marL="269875" lvl="1" indent="0" algn="just">
              <a:buNone/>
            </a:pPr>
            <a:endParaRPr lang="pt-BR" sz="1800" dirty="0"/>
          </a:p>
        </p:txBody>
      </p:sp>
    </p:spTree>
    <p:extLst>
      <p:ext uri="{BB962C8B-B14F-4D97-AF65-F5344CB8AC3E}">
        <p14:creationId xmlns:p14="http://schemas.microsoft.com/office/powerpoint/2010/main" val="10033336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860" y="1300553"/>
            <a:ext cx="6830590" cy="4966319"/>
          </a:xfrm>
          <a:prstGeom prst="rect">
            <a:avLst/>
          </a:prstGeom>
        </p:spPr>
      </p:pic>
      <p:sp>
        <p:nvSpPr>
          <p:cNvPr id="2" name="Slide Number Placeholder 1"/>
          <p:cNvSpPr>
            <a:spLocks noGrp="1"/>
          </p:cNvSpPr>
          <p:nvPr>
            <p:ph type="sldNum" sz="quarter" idx="12"/>
          </p:nvPr>
        </p:nvSpPr>
        <p:spPr/>
        <p:txBody>
          <a:bodyPr/>
          <a:lstStyle/>
          <a:p>
            <a:fld id="{D4B103E8-01A8-4754-BA9E-2AB4CEB9534E}" type="slidenum">
              <a:rPr lang="en-US" smtClean="0"/>
              <a:t>58</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Sample correlation</a:t>
            </a:r>
          </a:p>
        </p:txBody>
      </p:sp>
      <p:sp>
        <p:nvSpPr>
          <p:cNvPr id="6" name="Rectangle 5"/>
          <p:cNvSpPr/>
          <p:nvPr/>
        </p:nvSpPr>
        <p:spPr>
          <a:xfrm>
            <a:off x="5855854" y="1681018"/>
            <a:ext cx="3288145" cy="4498109"/>
          </a:xfrm>
          <a:prstGeom prst="rect">
            <a:avLst/>
          </a:prstGeom>
          <a:solidFill>
            <a:srgbClr val="EA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516908" y="1681017"/>
            <a:ext cx="3288145" cy="4498109"/>
          </a:xfrm>
          <a:prstGeom prst="rect">
            <a:avLst/>
          </a:prstGeom>
          <a:solidFill>
            <a:srgbClr val="EA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634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860" y="1300553"/>
            <a:ext cx="6830590" cy="4966319"/>
          </a:xfrm>
          <a:prstGeom prst="rect">
            <a:avLst/>
          </a:prstGeom>
        </p:spPr>
      </p:pic>
      <p:sp>
        <p:nvSpPr>
          <p:cNvPr id="2" name="Slide Number Placeholder 1"/>
          <p:cNvSpPr>
            <a:spLocks noGrp="1"/>
          </p:cNvSpPr>
          <p:nvPr>
            <p:ph type="sldNum" sz="quarter" idx="12"/>
          </p:nvPr>
        </p:nvSpPr>
        <p:spPr/>
        <p:txBody>
          <a:bodyPr/>
          <a:lstStyle/>
          <a:p>
            <a:fld id="{D4B103E8-01A8-4754-BA9E-2AB4CEB9534E}" type="slidenum">
              <a:rPr lang="en-US" smtClean="0"/>
              <a:t>59</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Sample correlation</a:t>
            </a:r>
          </a:p>
        </p:txBody>
      </p:sp>
      <p:sp>
        <p:nvSpPr>
          <p:cNvPr id="6" name="Rectangle 5"/>
          <p:cNvSpPr/>
          <p:nvPr/>
        </p:nvSpPr>
        <p:spPr>
          <a:xfrm>
            <a:off x="5837382" y="1681018"/>
            <a:ext cx="3288145" cy="4498109"/>
          </a:xfrm>
          <a:prstGeom prst="rect">
            <a:avLst/>
          </a:prstGeom>
          <a:solidFill>
            <a:srgbClr val="EA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141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b="1" dirty="0">
                <a:solidFill>
                  <a:srgbClr val="002060"/>
                </a:solidFill>
              </a:rPr>
              <a:t>School Production Function</a:t>
            </a:r>
            <a:br>
              <a:rPr lang="pt-BR" dirty="0">
                <a:solidFill>
                  <a:srgbClr val="FF0000"/>
                </a:solidFill>
              </a:rPr>
            </a:br>
            <a:endParaRPr lang="pt-BR" dirty="0">
              <a:solidFill>
                <a:srgbClr val="FF0000"/>
              </a:solidFill>
            </a:endParaRPr>
          </a:p>
        </p:txBody>
      </p:sp>
      <p:sp>
        <p:nvSpPr>
          <p:cNvPr id="7" name="Retângulo: Cantos Arredondados 6">
            <a:extLst>
              <a:ext uri="{FF2B5EF4-FFF2-40B4-BE49-F238E27FC236}">
                <a16:creationId xmlns:a16="http://schemas.microsoft.com/office/drawing/2014/main" id="{A7025129-2C7A-4780-B77A-8966BDD27CD8}"/>
              </a:ext>
            </a:extLst>
          </p:cNvPr>
          <p:cNvSpPr/>
          <p:nvPr/>
        </p:nvSpPr>
        <p:spPr>
          <a:xfrm>
            <a:off x="2101274" y="3502459"/>
            <a:ext cx="6737926" cy="119149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Student Learning</a:t>
            </a:r>
          </a:p>
        </p:txBody>
      </p:sp>
      <p:sp>
        <p:nvSpPr>
          <p:cNvPr id="8" name="Retângulo: Cantos Arredondados 7">
            <a:extLst>
              <a:ext uri="{FF2B5EF4-FFF2-40B4-BE49-F238E27FC236}">
                <a16:creationId xmlns:a16="http://schemas.microsoft.com/office/drawing/2014/main" id="{A2AF73B3-4D3A-4BB8-9461-05DCF64F7024}"/>
              </a:ext>
            </a:extLst>
          </p:cNvPr>
          <p:cNvSpPr/>
          <p:nvPr/>
        </p:nvSpPr>
        <p:spPr>
          <a:xfrm>
            <a:off x="2101274" y="1660021"/>
            <a:ext cx="2526144" cy="886691"/>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School fixed factors</a:t>
            </a:r>
          </a:p>
        </p:txBody>
      </p:sp>
      <p:sp>
        <p:nvSpPr>
          <p:cNvPr id="9" name="Retângulo: Cantos Arredondados 8">
            <a:extLst>
              <a:ext uri="{FF2B5EF4-FFF2-40B4-BE49-F238E27FC236}">
                <a16:creationId xmlns:a16="http://schemas.microsoft.com/office/drawing/2014/main" id="{72051C41-CEB7-47B5-A4E8-6F789284CE32}"/>
              </a:ext>
            </a:extLst>
          </p:cNvPr>
          <p:cNvSpPr/>
          <p:nvPr/>
        </p:nvSpPr>
        <p:spPr>
          <a:xfrm>
            <a:off x="6179127" y="1660021"/>
            <a:ext cx="2660073" cy="877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Family fixed factors</a:t>
            </a:r>
          </a:p>
        </p:txBody>
      </p:sp>
      <p:sp>
        <p:nvSpPr>
          <p:cNvPr id="11" name="Retângulo: Cantos Arredondados 10">
            <a:extLst>
              <a:ext uri="{FF2B5EF4-FFF2-40B4-BE49-F238E27FC236}">
                <a16:creationId xmlns:a16="http://schemas.microsoft.com/office/drawing/2014/main" id="{60A6021C-6BCA-48A7-9170-5644F1EBA460}"/>
              </a:ext>
            </a:extLst>
          </p:cNvPr>
          <p:cNvSpPr/>
          <p:nvPr/>
        </p:nvSpPr>
        <p:spPr>
          <a:xfrm>
            <a:off x="2101274" y="5375564"/>
            <a:ext cx="1644072" cy="895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School variable factors</a:t>
            </a:r>
          </a:p>
        </p:txBody>
      </p:sp>
      <p:sp>
        <p:nvSpPr>
          <p:cNvPr id="12" name="Retângulo: Cantos Arredondados 11">
            <a:extLst>
              <a:ext uri="{FF2B5EF4-FFF2-40B4-BE49-F238E27FC236}">
                <a16:creationId xmlns:a16="http://schemas.microsoft.com/office/drawing/2014/main" id="{9EA8E508-8BD1-4923-9405-9EEA47669148}"/>
              </a:ext>
            </a:extLst>
          </p:cNvPr>
          <p:cNvSpPr/>
          <p:nvPr/>
        </p:nvSpPr>
        <p:spPr>
          <a:xfrm>
            <a:off x="4553527" y="5384799"/>
            <a:ext cx="1681018" cy="895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Family variable factors</a:t>
            </a:r>
          </a:p>
        </p:txBody>
      </p:sp>
      <p:sp>
        <p:nvSpPr>
          <p:cNvPr id="14" name="Seta: para Baixo 13">
            <a:extLst>
              <a:ext uri="{FF2B5EF4-FFF2-40B4-BE49-F238E27FC236}">
                <a16:creationId xmlns:a16="http://schemas.microsoft.com/office/drawing/2014/main" id="{AD8CE47D-3DD8-4A9B-B0F5-484B4033537B}"/>
              </a:ext>
            </a:extLst>
          </p:cNvPr>
          <p:cNvSpPr/>
          <p:nvPr/>
        </p:nvSpPr>
        <p:spPr>
          <a:xfrm>
            <a:off x="7365999" y="2646435"/>
            <a:ext cx="286328" cy="64005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Seta: para Baixo 15">
            <a:extLst>
              <a:ext uri="{FF2B5EF4-FFF2-40B4-BE49-F238E27FC236}">
                <a16:creationId xmlns:a16="http://schemas.microsoft.com/office/drawing/2014/main" id="{708C7C19-D184-4CD2-B359-40EA2ED65DEA}"/>
              </a:ext>
            </a:extLst>
          </p:cNvPr>
          <p:cNvSpPr/>
          <p:nvPr/>
        </p:nvSpPr>
        <p:spPr>
          <a:xfrm>
            <a:off x="3221182" y="2666063"/>
            <a:ext cx="286328" cy="64005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Seta: para Baixo 16">
            <a:extLst>
              <a:ext uri="{FF2B5EF4-FFF2-40B4-BE49-F238E27FC236}">
                <a16:creationId xmlns:a16="http://schemas.microsoft.com/office/drawing/2014/main" id="{566E859B-4E6A-4B4F-9894-6D1E731F2E59}"/>
              </a:ext>
            </a:extLst>
          </p:cNvPr>
          <p:cNvSpPr/>
          <p:nvPr/>
        </p:nvSpPr>
        <p:spPr>
          <a:xfrm rot="10800000">
            <a:off x="7573817" y="4871027"/>
            <a:ext cx="258618" cy="36945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Seta: para Baixo 17">
            <a:extLst>
              <a:ext uri="{FF2B5EF4-FFF2-40B4-BE49-F238E27FC236}">
                <a16:creationId xmlns:a16="http://schemas.microsoft.com/office/drawing/2014/main" id="{8CE17412-96EC-4155-A7C3-CFF5A470F536}"/>
              </a:ext>
            </a:extLst>
          </p:cNvPr>
          <p:cNvSpPr/>
          <p:nvPr/>
        </p:nvSpPr>
        <p:spPr>
          <a:xfrm rot="10800000">
            <a:off x="4946073" y="4843318"/>
            <a:ext cx="258618" cy="36945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Seta: para Baixo 18">
            <a:extLst>
              <a:ext uri="{FF2B5EF4-FFF2-40B4-BE49-F238E27FC236}">
                <a16:creationId xmlns:a16="http://schemas.microsoft.com/office/drawing/2014/main" id="{89926C50-28EC-43DF-8F0D-FC20E9401FF0}"/>
              </a:ext>
            </a:extLst>
          </p:cNvPr>
          <p:cNvSpPr/>
          <p:nvPr/>
        </p:nvSpPr>
        <p:spPr>
          <a:xfrm rot="10800000">
            <a:off x="2576946" y="4871028"/>
            <a:ext cx="258618" cy="36945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Seta: para Baixo 19">
            <a:extLst>
              <a:ext uri="{FF2B5EF4-FFF2-40B4-BE49-F238E27FC236}">
                <a16:creationId xmlns:a16="http://schemas.microsoft.com/office/drawing/2014/main" id="{13ED3362-6A3E-49F3-A3FB-916D9997B878}"/>
              </a:ext>
            </a:extLst>
          </p:cNvPr>
          <p:cNvSpPr/>
          <p:nvPr/>
        </p:nvSpPr>
        <p:spPr>
          <a:xfrm>
            <a:off x="8174181" y="4890295"/>
            <a:ext cx="258619" cy="369456"/>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C00000"/>
              </a:solidFill>
            </a:endParaRPr>
          </a:p>
        </p:txBody>
      </p:sp>
      <p:sp>
        <p:nvSpPr>
          <p:cNvPr id="21" name="Seta: para Baixo 20">
            <a:extLst>
              <a:ext uri="{FF2B5EF4-FFF2-40B4-BE49-F238E27FC236}">
                <a16:creationId xmlns:a16="http://schemas.microsoft.com/office/drawing/2014/main" id="{A4EAD16E-C6A3-4F13-981F-6341935E8001}"/>
              </a:ext>
            </a:extLst>
          </p:cNvPr>
          <p:cNvSpPr/>
          <p:nvPr/>
        </p:nvSpPr>
        <p:spPr>
          <a:xfrm>
            <a:off x="5634179" y="4890295"/>
            <a:ext cx="258619" cy="36945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Seta: para Baixo 21">
            <a:extLst>
              <a:ext uri="{FF2B5EF4-FFF2-40B4-BE49-F238E27FC236}">
                <a16:creationId xmlns:a16="http://schemas.microsoft.com/office/drawing/2014/main" id="{96BF043C-9179-4B63-96BE-52A8BED90B81}"/>
              </a:ext>
            </a:extLst>
          </p:cNvPr>
          <p:cNvSpPr/>
          <p:nvPr/>
        </p:nvSpPr>
        <p:spPr>
          <a:xfrm>
            <a:off x="3221182" y="4890295"/>
            <a:ext cx="258619" cy="369455"/>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40" name="Conector reto 39">
            <a:extLst>
              <a:ext uri="{FF2B5EF4-FFF2-40B4-BE49-F238E27FC236}">
                <a16:creationId xmlns:a16="http://schemas.microsoft.com/office/drawing/2014/main" id="{1AF79772-92D4-4E58-B7A9-DD240B5A5317}"/>
              </a:ext>
            </a:extLst>
          </p:cNvPr>
          <p:cNvCxnSpPr>
            <a:cxnSpLocks/>
          </p:cNvCxnSpPr>
          <p:nvPr/>
        </p:nvCxnSpPr>
        <p:spPr>
          <a:xfrm>
            <a:off x="8986984" y="2115126"/>
            <a:ext cx="766619" cy="0"/>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Conector reto 41">
            <a:extLst>
              <a:ext uri="{FF2B5EF4-FFF2-40B4-BE49-F238E27FC236}">
                <a16:creationId xmlns:a16="http://schemas.microsoft.com/office/drawing/2014/main" id="{B30F7784-79C6-4248-B16D-E1501FBFC2F2}"/>
              </a:ext>
            </a:extLst>
          </p:cNvPr>
          <p:cNvCxnSpPr>
            <a:cxnSpLocks/>
          </p:cNvCxnSpPr>
          <p:nvPr/>
        </p:nvCxnSpPr>
        <p:spPr>
          <a:xfrm>
            <a:off x="9739746" y="2115126"/>
            <a:ext cx="13855" cy="4470401"/>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Conector reto 43">
            <a:extLst>
              <a:ext uri="{FF2B5EF4-FFF2-40B4-BE49-F238E27FC236}">
                <a16:creationId xmlns:a16="http://schemas.microsoft.com/office/drawing/2014/main" id="{8675EBBA-7F89-4C9D-8ED2-676B36298B7B}"/>
              </a:ext>
            </a:extLst>
          </p:cNvPr>
          <p:cNvCxnSpPr/>
          <p:nvPr/>
        </p:nvCxnSpPr>
        <p:spPr>
          <a:xfrm flipH="1">
            <a:off x="2835564" y="6585527"/>
            <a:ext cx="6918036" cy="0"/>
          </a:xfrm>
          <a:prstGeom prst="lin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Conector de Seta Reta 45">
            <a:extLst>
              <a:ext uri="{FF2B5EF4-FFF2-40B4-BE49-F238E27FC236}">
                <a16:creationId xmlns:a16="http://schemas.microsoft.com/office/drawing/2014/main" id="{DF1C7809-F2B5-4E44-9C40-6D232C41C196}"/>
              </a:ext>
            </a:extLst>
          </p:cNvPr>
          <p:cNvCxnSpPr>
            <a:cxnSpLocks/>
          </p:cNvCxnSpPr>
          <p:nvPr/>
        </p:nvCxnSpPr>
        <p:spPr>
          <a:xfrm flipV="1">
            <a:off x="8054109" y="6336145"/>
            <a:ext cx="0" cy="249382"/>
          </a:xfrm>
          <a:prstGeom prst="straightConnector1">
            <a:avLst/>
          </a:prstGeom>
          <a:ln w="317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ector de Seta Reta 47">
            <a:extLst>
              <a:ext uri="{FF2B5EF4-FFF2-40B4-BE49-F238E27FC236}">
                <a16:creationId xmlns:a16="http://schemas.microsoft.com/office/drawing/2014/main" id="{DB3511EA-41CE-47E3-BCD7-19E6F27E7979}"/>
              </a:ext>
            </a:extLst>
          </p:cNvPr>
          <p:cNvCxnSpPr>
            <a:cxnSpLocks/>
          </p:cNvCxnSpPr>
          <p:nvPr/>
        </p:nvCxnSpPr>
        <p:spPr>
          <a:xfrm flipV="1">
            <a:off x="5398654" y="6336144"/>
            <a:ext cx="0" cy="249382"/>
          </a:xfrm>
          <a:prstGeom prst="straightConnector1">
            <a:avLst/>
          </a:prstGeom>
          <a:ln w="317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ector de Seta Reta 48">
            <a:extLst>
              <a:ext uri="{FF2B5EF4-FFF2-40B4-BE49-F238E27FC236}">
                <a16:creationId xmlns:a16="http://schemas.microsoft.com/office/drawing/2014/main" id="{0E077596-B6AD-454E-A1B9-0AC91B3434F1}"/>
              </a:ext>
            </a:extLst>
          </p:cNvPr>
          <p:cNvCxnSpPr>
            <a:cxnSpLocks/>
          </p:cNvCxnSpPr>
          <p:nvPr/>
        </p:nvCxnSpPr>
        <p:spPr>
          <a:xfrm flipV="1">
            <a:off x="2849418" y="6336144"/>
            <a:ext cx="0" cy="249382"/>
          </a:xfrm>
          <a:prstGeom prst="straightConnector1">
            <a:avLst/>
          </a:prstGeom>
          <a:ln w="317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Retângulo: Cantos Arredondados 34">
            <a:extLst>
              <a:ext uri="{FF2B5EF4-FFF2-40B4-BE49-F238E27FC236}">
                <a16:creationId xmlns:a16="http://schemas.microsoft.com/office/drawing/2014/main" id="{6FAF9708-5839-4E45-9E4B-11C29B4911F5}"/>
              </a:ext>
            </a:extLst>
          </p:cNvPr>
          <p:cNvSpPr/>
          <p:nvPr/>
        </p:nvSpPr>
        <p:spPr>
          <a:xfrm>
            <a:off x="7195128" y="5384799"/>
            <a:ext cx="1644072" cy="87745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    Characteristics</a:t>
            </a:r>
          </a:p>
        </p:txBody>
      </p:sp>
      <p:sp>
        <p:nvSpPr>
          <p:cNvPr id="29" name="Retângulo: Cantos Arredondados 28">
            <a:extLst>
              <a:ext uri="{FF2B5EF4-FFF2-40B4-BE49-F238E27FC236}">
                <a16:creationId xmlns:a16="http://schemas.microsoft.com/office/drawing/2014/main" id="{682E0C69-B617-416A-95C7-7F40B3349022}"/>
              </a:ext>
            </a:extLst>
          </p:cNvPr>
          <p:cNvSpPr/>
          <p:nvPr/>
        </p:nvSpPr>
        <p:spPr>
          <a:xfrm>
            <a:off x="1736436" y="5310907"/>
            <a:ext cx="7527631" cy="102522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a:extLst>
              <a:ext uri="{FF2B5EF4-FFF2-40B4-BE49-F238E27FC236}">
                <a16:creationId xmlns:a16="http://schemas.microsoft.com/office/drawing/2014/main" id="{DC171CE9-28AB-4A3E-B879-D990112E56AF}"/>
              </a:ext>
            </a:extLst>
          </p:cNvPr>
          <p:cNvSpPr/>
          <p:nvPr/>
        </p:nvSpPr>
        <p:spPr>
          <a:xfrm>
            <a:off x="2041236" y="1390355"/>
            <a:ext cx="2997207" cy="2038646"/>
          </a:xfrm>
          <a:prstGeom prst="rect">
            <a:avLst/>
          </a:prstGeom>
          <a:solidFill>
            <a:srgbClr val="FFFFFF">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30">
            <a:extLst>
              <a:ext uri="{FF2B5EF4-FFF2-40B4-BE49-F238E27FC236}">
                <a16:creationId xmlns:a16="http://schemas.microsoft.com/office/drawing/2014/main" id="{6C784A6B-20A1-4ABB-A98D-347931105306}"/>
              </a:ext>
            </a:extLst>
          </p:cNvPr>
          <p:cNvSpPr/>
          <p:nvPr/>
        </p:nvSpPr>
        <p:spPr>
          <a:xfrm>
            <a:off x="2013529" y="5325861"/>
            <a:ext cx="2290023" cy="954866"/>
          </a:xfrm>
          <a:prstGeom prst="rect">
            <a:avLst/>
          </a:prstGeom>
          <a:solidFill>
            <a:srgbClr val="FFFFFF">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tângulo 31">
            <a:extLst>
              <a:ext uri="{FF2B5EF4-FFF2-40B4-BE49-F238E27FC236}">
                <a16:creationId xmlns:a16="http://schemas.microsoft.com/office/drawing/2014/main" id="{E6FF63B7-7B37-4425-89F5-553A45D5719C}"/>
              </a:ext>
            </a:extLst>
          </p:cNvPr>
          <p:cNvSpPr/>
          <p:nvPr/>
        </p:nvSpPr>
        <p:spPr>
          <a:xfrm>
            <a:off x="2203217" y="4795156"/>
            <a:ext cx="1781938" cy="449628"/>
          </a:xfrm>
          <a:prstGeom prst="rect">
            <a:avLst/>
          </a:prstGeom>
          <a:solidFill>
            <a:srgbClr val="FFFFFF">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tângulo 32">
            <a:extLst>
              <a:ext uri="{FF2B5EF4-FFF2-40B4-BE49-F238E27FC236}">
                <a16:creationId xmlns:a16="http://schemas.microsoft.com/office/drawing/2014/main" id="{D11BDB0E-183C-4D97-8786-15F6F636F313}"/>
              </a:ext>
            </a:extLst>
          </p:cNvPr>
          <p:cNvSpPr/>
          <p:nvPr/>
        </p:nvSpPr>
        <p:spPr>
          <a:xfrm>
            <a:off x="6796250" y="5355329"/>
            <a:ext cx="2290023" cy="954866"/>
          </a:xfrm>
          <a:prstGeom prst="rect">
            <a:avLst/>
          </a:prstGeom>
          <a:solidFill>
            <a:srgbClr val="FFFFFF">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a:extLst>
              <a:ext uri="{FF2B5EF4-FFF2-40B4-BE49-F238E27FC236}">
                <a16:creationId xmlns:a16="http://schemas.microsoft.com/office/drawing/2014/main" id="{F96E1B3E-54B0-4AF3-A180-15D42F1E7A81}"/>
              </a:ext>
            </a:extLst>
          </p:cNvPr>
          <p:cNvSpPr/>
          <p:nvPr/>
        </p:nvSpPr>
        <p:spPr>
          <a:xfrm>
            <a:off x="7080695" y="4810476"/>
            <a:ext cx="1781938" cy="449628"/>
          </a:xfrm>
          <a:prstGeom prst="rect">
            <a:avLst/>
          </a:prstGeom>
          <a:solidFill>
            <a:srgbClr val="FFFFFF">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312966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60</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Sample correlation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860" y="1300553"/>
            <a:ext cx="6830590" cy="4966319"/>
          </a:xfrm>
          <a:prstGeom prst="rect">
            <a:avLst/>
          </a:prstGeom>
        </p:spPr>
      </p:pic>
    </p:spTree>
    <p:extLst>
      <p:ext uri="{BB962C8B-B14F-4D97-AF65-F5344CB8AC3E}">
        <p14:creationId xmlns:p14="http://schemas.microsoft.com/office/powerpoint/2010/main" val="15895666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61</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Experimental variation</a:t>
            </a:r>
          </a:p>
        </p:txBody>
      </p:sp>
      <p:sp>
        <p:nvSpPr>
          <p:cNvPr id="4" name="Untertitel 2"/>
          <p:cNvSpPr txBox="1">
            <a:spLocks/>
          </p:cNvSpPr>
          <p:nvPr/>
        </p:nvSpPr>
        <p:spPr>
          <a:xfrm>
            <a:off x="838200" y="1530541"/>
            <a:ext cx="9144000" cy="10360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tab pos="539750"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b="0" dirty="0"/>
              <a:t>Survey experiment:</a:t>
            </a:r>
          </a:p>
          <a:p>
            <a:pPr lvl="1" algn="just">
              <a:buFont typeface="Wingdings" panose="05000000000000000000" pitchFamily="2" charset="2"/>
              <a:buChar char="Ø"/>
            </a:pPr>
            <a:endParaRPr lang="en-US" sz="1800" b="1" dirty="0"/>
          </a:p>
          <a:p>
            <a:pPr lvl="1" algn="just"/>
            <a:r>
              <a:rPr lang="en-US" b="1" dirty="0"/>
              <a:t>Control: </a:t>
            </a:r>
            <a:r>
              <a:rPr lang="en-US" dirty="0"/>
              <a:t>“What would you do if your child’s school started charging R$20 for school uniforms and you had to pay by the end of this month?”</a:t>
            </a:r>
          </a:p>
          <a:p>
            <a:pPr lvl="1" algn="just"/>
            <a:endParaRPr lang="en-US" b="1" dirty="0"/>
          </a:p>
          <a:p>
            <a:pPr lvl="1" algn="just"/>
            <a:r>
              <a:rPr lang="en-US" b="1" dirty="0"/>
              <a:t>Treatment: </a:t>
            </a:r>
            <a:r>
              <a:rPr lang="en-US" dirty="0"/>
              <a:t>“What would you do if your child’s school started charging R$400 for school uniforms and you had to pay by the end of this month?”</a:t>
            </a:r>
          </a:p>
          <a:p>
            <a:pPr lvl="1" algn="just">
              <a:buFont typeface="Wingdings" panose="05000000000000000000" pitchFamily="2" charset="2"/>
              <a:buChar char="Ø"/>
            </a:pPr>
            <a:endParaRPr lang="en-US" sz="1800" dirty="0"/>
          </a:p>
          <a:p>
            <a:pPr marL="342900" indent="-342900" algn="just">
              <a:buFont typeface="Arial" panose="020B0604020202020204" pitchFamily="34" charset="0"/>
              <a:buChar char="•"/>
            </a:pPr>
            <a:endParaRPr lang="en-US" sz="1200" b="0" dirty="0">
              <a:latin typeface="+mj-lt"/>
            </a:endParaRPr>
          </a:p>
        </p:txBody>
      </p:sp>
    </p:spTree>
    <p:extLst>
      <p:ext uri="{BB962C8B-B14F-4D97-AF65-F5344CB8AC3E}">
        <p14:creationId xmlns:p14="http://schemas.microsoft.com/office/powerpoint/2010/main" val="2008090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62</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Empirical strategy</a:t>
            </a:r>
          </a:p>
        </p:txBody>
      </p:sp>
      <mc:AlternateContent xmlns:mc="http://schemas.openxmlformats.org/markup-compatibility/2006" xmlns:a14="http://schemas.microsoft.com/office/drawing/2010/main">
        <mc:Choice Requires="a14">
          <p:sp>
            <p:nvSpPr>
              <p:cNvPr id="6" name="Rectangle 5"/>
              <p:cNvSpPr/>
              <p:nvPr/>
            </p:nvSpPr>
            <p:spPr>
              <a:xfrm>
                <a:off x="1570182" y="1975259"/>
                <a:ext cx="7769756" cy="2250360"/>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sSub>
                        <m:sSubPr>
                          <m:ctrlPr>
                            <a:rPr lang="en-US" sz="2400" i="1" smtClean="0">
                              <a:latin typeface="Cambria Math" panose="02040503050406030204" pitchFamily="18" charset="0"/>
                            </a:rPr>
                          </m:ctrlPr>
                        </m:sSubPr>
                        <m:e>
                          <m:r>
                            <a:rPr lang="en-US" sz="2400" i="1">
                              <a:latin typeface="Cambria Math" panose="02040503050406030204" pitchFamily="18" charset="0"/>
                            </a:rPr>
                            <m:t>𝑌</m:t>
                          </m:r>
                        </m:e>
                        <m:sub>
                          <m:r>
                            <a:rPr lang="en-US" sz="2400" i="1">
                              <a:latin typeface="Cambria Math" panose="02040503050406030204" pitchFamily="18" charset="0"/>
                            </a:rPr>
                            <m:t>𝑖</m:t>
                          </m:r>
                        </m:sub>
                      </m:sSub>
                      <m:r>
                        <a:rPr lang="en-US" sz="2400" i="1">
                          <a:latin typeface="Cambria Math" panose="02040503050406030204" pitchFamily="18" charset="0"/>
                        </a:rPr>
                        <m:t>=</m:t>
                      </m:r>
                      <m:r>
                        <a:rPr lang="en-US" sz="2400" i="1">
                          <a:latin typeface="Cambria Math" panose="02040503050406030204" pitchFamily="18" charset="0"/>
                        </a:rPr>
                        <m:t>𝛼</m:t>
                      </m:r>
                      <m:r>
                        <a:rPr lang="en-US" sz="2400" i="1">
                          <a:latin typeface="Cambria Math" panose="02040503050406030204" pitchFamily="18" charset="0"/>
                        </a:rPr>
                        <m:t>+</m:t>
                      </m:r>
                      <m:r>
                        <a:rPr lang="en-US" sz="2400" i="1">
                          <a:latin typeface="Cambria Math" panose="02040503050406030204" pitchFamily="18" charset="0"/>
                        </a:rPr>
                        <m:t>𝛽</m:t>
                      </m:r>
                      <m:sSub>
                        <m:sSubPr>
                          <m:ctrlPr>
                            <a:rPr lang="en-US" sz="2400" i="1">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𝑖</m:t>
                          </m:r>
                        </m:sub>
                      </m:sSub>
                      <m:r>
                        <a:rPr lang="en-US" sz="2400" i="1">
                          <a:latin typeface="Cambria Math" panose="02040503050406030204" pitchFamily="18" charset="0"/>
                        </a:rPr>
                        <m:t>+</m:t>
                      </m:r>
                      <m:nary>
                        <m:naryPr>
                          <m:chr m:val="∑"/>
                          <m:subHide m:val="on"/>
                          <m:supHide m:val="on"/>
                          <m:ctrlPr>
                            <a:rPr lang="en-US" sz="2400" i="1">
                              <a:latin typeface="Cambria Math" panose="02040503050406030204" pitchFamily="18" charset="0"/>
                            </a:rPr>
                          </m:ctrlPr>
                        </m:naryPr>
                        <m:sub/>
                        <m:sup/>
                        <m:e>
                          <m:sSub>
                            <m:sSubPr>
                              <m:ctrlPr>
                                <a:rPr lang="en-US" sz="2400" i="1">
                                  <a:latin typeface="Cambria Math" panose="02040503050406030204" pitchFamily="18" charset="0"/>
                                </a:rPr>
                              </m:ctrlPr>
                            </m:sSubPr>
                            <m:e>
                              <m:r>
                                <a:rPr lang="en-US" sz="2400" i="1">
                                  <a:latin typeface="Cambria Math" panose="02040503050406030204" pitchFamily="18" charset="0"/>
                                </a:rPr>
                                <m:t>𝛾</m:t>
                              </m:r>
                            </m:e>
                            <m:sub>
                              <m:r>
                                <a:rPr lang="en-US" sz="2400" i="1">
                                  <a:latin typeface="Cambria Math" panose="02040503050406030204" pitchFamily="18" charset="0"/>
                                </a:rPr>
                                <m:t>𝑘</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𝑘</m:t>
                              </m:r>
                              <m:r>
                                <a:rPr lang="en-US" sz="2400" i="1">
                                  <a:latin typeface="Cambria Math" panose="02040503050406030204" pitchFamily="18" charset="0"/>
                                </a:rPr>
                                <m:t>,</m:t>
                              </m:r>
                              <m:r>
                                <a:rPr lang="en-US" sz="2400" i="1">
                                  <a:latin typeface="Cambria Math" panose="02040503050406030204" pitchFamily="18" charset="0"/>
                                </a:rPr>
                                <m:t>𝑖</m:t>
                              </m:r>
                            </m:sub>
                          </m:sSub>
                        </m:e>
                      </m:nary>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𝜀</m:t>
                          </m:r>
                        </m:e>
                        <m:sub>
                          <m:r>
                            <a:rPr lang="en-US" sz="2400" i="1">
                              <a:latin typeface="Cambria Math" panose="02040503050406030204" pitchFamily="18" charset="0"/>
                            </a:rPr>
                            <m:t>𝑖</m:t>
                          </m:r>
                        </m:sub>
                      </m:sSub>
                      <m:r>
                        <a:rPr lang="en-US" sz="2400" i="1">
                          <a:latin typeface="Cambria Math" panose="02040503050406030204" pitchFamily="18" charset="0"/>
                        </a:rPr>
                        <m:t>      </m:t>
                      </m:r>
                      <m:r>
                        <a:rPr lang="en-US" sz="2400" b="0" i="1" smtClean="0">
                          <a:latin typeface="Cambria Math" panose="02040503050406030204" pitchFamily="18" charset="0"/>
                        </a:rPr>
                        <m:t>                                       </m:t>
                      </m:r>
                      <m:r>
                        <a:rPr lang="en-US" sz="2400" i="1">
                          <a:latin typeface="Cambria Math" panose="02040503050406030204" pitchFamily="18" charset="0"/>
                        </a:rPr>
                        <m:t>(1)</m:t>
                      </m:r>
                    </m:oMath>
                  </m:oMathPara>
                </a14:m>
                <a:endParaRPr lang="en-US" sz="2400" dirty="0"/>
              </a:p>
              <a:p>
                <a:pPr/>
                <a14:m>
                  <m:oMathPara xmlns:m="http://schemas.openxmlformats.org/officeDocument/2006/math">
                    <m:oMathParaPr>
                      <m:jc m:val="left"/>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𝑌</m:t>
                          </m:r>
                        </m:e>
                        <m:sub>
                          <m:r>
                            <a:rPr lang="en-US" sz="2400" i="1">
                              <a:latin typeface="Cambria Math" panose="02040503050406030204" pitchFamily="18" charset="0"/>
                            </a:rPr>
                            <m:t>𝑖</m:t>
                          </m:r>
                        </m:sub>
                      </m:sSub>
                      <m:r>
                        <a:rPr lang="en-US" sz="2400" i="1">
                          <a:latin typeface="Cambria Math" panose="02040503050406030204" pitchFamily="18" charset="0"/>
                        </a:rPr>
                        <m:t>=</m:t>
                      </m:r>
                      <m:r>
                        <a:rPr lang="en-US" sz="2400" i="1">
                          <a:latin typeface="Cambria Math" panose="02040503050406030204" pitchFamily="18" charset="0"/>
                        </a:rPr>
                        <m:t>𝛼</m:t>
                      </m:r>
                      <m:r>
                        <a:rPr lang="en-US" sz="2400" i="1">
                          <a:latin typeface="Cambria Math" panose="02040503050406030204" pitchFamily="18" charset="0"/>
                        </a:rPr>
                        <m:t>+</m:t>
                      </m:r>
                      <m:sSub>
                        <m:sSubPr>
                          <m:ctrlPr>
                            <a:rPr lang="en-US" sz="2400" b="0" i="1" smtClean="0">
                              <a:latin typeface="Cambria Math" panose="02040503050406030204" pitchFamily="18" charset="0"/>
                            </a:rPr>
                          </m:ctrlPr>
                        </m:sSubPr>
                        <m:e>
                          <m:r>
                            <a:rPr lang="en-US" sz="2400" i="1">
                              <a:latin typeface="Cambria Math" panose="02040503050406030204" pitchFamily="18" charset="0"/>
                            </a:rPr>
                            <m:t>𝛽</m:t>
                          </m:r>
                        </m:e>
                        <m:sub>
                          <m:r>
                            <a:rPr lang="en-US" sz="2400" b="0" i="1" smtClean="0">
                              <a:latin typeface="Cambria Math" panose="02040503050406030204" pitchFamily="18" charset="0"/>
                            </a:rPr>
                            <m:t>0</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𝑖</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𝛽</m:t>
                          </m:r>
                        </m:e>
                        <m:sub>
                          <m:r>
                            <a:rPr lang="en-US" sz="2400" b="0" i="1" smtClean="0">
                              <a:latin typeface="Cambria Math" panose="02040503050406030204" pitchFamily="18" charset="0"/>
                            </a:rPr>
                            <m:t>𝑟</m:t>
                          </m:r>
                        </m:sub>
                      </m:sSub>
                      <m:d>
                        <m:dPr>
                          <m:ctrlPr>
                            <a:rPr lang="en-US" sz="240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𝑇</m:t>
                              </m:r>
                            </m:e>
                            <m:sub>
                              <m:r>
                                <a:rPr lang="en-US" sz="2400" i="1">
                                  <a:latin typeface="Cambria Math" panose="02040503050406030204" pitchFamily="18" charset="0"/>
                                </a:rPr>
                                <m:t>𝑖</m:t>
                              </m:r>
                            </m:sub>
                          </m:sSub>
                          <m:r>
                            <a:rPr lang="en-US" sz="2400">
                              <a:latin typeface="Cambria Math" panose="02040503050406030204" pitchFamily="18" charset="0"/>
                            </a:rPr>
                            <m:t> </m:t>
                          </m:r>
                          <m:r>
                            <m:rPr>
                              <m:sty m:val="p"/>
                            </m:rPr>
                            <a:rPr lang="en-US" sz="2400">
                              <a:latin typeface="Cambria Math" panose="02040503050406030204" pitchFamily="18" charset="0"/>
                            </a:rPr>
                            <m:t>x</m:t>
                          </m:r>
                          <m:r>
                            <a:rPr lang="en-US" sz="2400">
                              <a:latin typeface="Cambria Math" panose="02040503050406030204" pitchFamily="18" charset="0"/>
                            </a:rPr>
                            <m:t> </m:t>
                          </m:r>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𝑖</m:t>
                              </m:r>
                            </m:sub>
                          </m:sSub>
                        </m:e>
                      </m:d>
                      <m:r>
                        <a:rPr lang="en-US" sz="2400" b="0" i="1" smtClean="0">
                          <a:latin typeface="Cambria Math" panose="02040503050406030204" pitchFamily="18" charset="0"/>
                        </a:rPr>
                        <m:t>+</m:t>
                      </m:r>
                      <m:r>
                        <a:rPr lang="en-US" sz="2400" b="0" i="1" smtClean="0">
                          <a:latin typeface="Cambria Math" panose="02040503050406030204" pitchFamily="18" charset="0"/>
                        </a:rPr>
                        <m:t>𝜃</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𝑅</m:t>
                          </m:r>
                        </m:e>
                        <m:sub>
                          <m:r>
                            <a:rPr lang="en-US" sz="2400" b="0" i="1" smtClean="0">
                              <a:latin typeface="Cambria Math" panose="02040503050406030204" pitchFamily="18" charset="0"/>
                            </a:rPr>
                            <m:t>𝑖</m:t>
                          </m:r>
                        </m:sub>
                      </m:sSub>
                      <m:r>
                        <a:rPr lang="en-US" sz="2400" i="1">
                          <a:latin typeface="Cambria Math" panose="02040503050406030204" pitchFamily="18" charset="0"/>
                        </a:rPr>
                        <m:t>+</m:t>
                      </m:r>
                      <m:nary>
                        <m:naryPr>
                          <m:chr m:val="∑"/>
                          <m:subHide m:val="on"/>
                          <m:supHide m:val="on"/>
                          <m:ctrlPr>
                            <a:rPr lang="en-US" sz="2400" i="1">
                              <a:latin typeface="Cambria Math" panose="02040503050406030204" pitchFamily="18" charset="0"/>
                            </a:rPr>
                          </m:ctrlPr>
                        </m:naryPr>
                        <m:sub/>
                        <m:sup/>
                        <m:e>
                          <m:sSub>
                            <m:sSubPr>
                              <m:ctrlPr>
                                <a:rPr lang="en-US" sz="2400" i="1">
                                  <a:latin typeface="Cambria Math" panose="02040503050406030204" pitchFamily="18" charset="0"/>
                                </a:rPr>
                              </m:ctrlPr>
                            </m:sSubPr>
                            <m:e>
                              <m:r>
                                <a:rPr lang="en-US" sz="2400" i="1">
                                  <a:latin typeface="Cambria Math" panose="02040503050406030204" pitchFamily="18" charset="0"/>
                                </a:rPr>
                                <m:t>𝛾</m:t>
                              </m:r>
                            </m:e>
                            <m:sub>
                              <m:r>
                                <a:rPr lang="en-US" sz="2400" i="1">
                                  <a:latin typeface="Cambria Math" panose="02040503050406030204" pitchFamily="18" charset="0"/>
                                </a:rPr>
                                <m:t>𝑘</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𝑋</m:t>
                              </m:r>
                            </m:e>
                            <m:sub>
                              <m:r>
                                <a:rPr lang="en-US" sz="2400" i="1">
                                  <a:latin typeface="Cambria Math" panose="02040503050406030204" pitchFamily="18" charset="0"/>
                                </a:rPr>
                                <m:t>𝑘</m:t>
                              </m:r>
                              <m:r>
                                <a:rPr lang="en-US" sz="2400" i="1">
                                  <a:latin typeface="Cambria Math" panose="02040503050406030204" pitchFamily="18" charset="0"/>
                                </a:rPr>
                                <m:t>,</m:t>
                              </m:r>
                              <m:r>
                                <a:rPr lang="en-US" sz="2400" i="1">
                                  <a:latin typeface="Cambria Math" panose="02040503050406030204" pitchFamily="18" charset="0"/>
                                </a:rPr>
                                <m:t>𝑖</m:t>
                              </m:r>
                            </m:sub>
                          </m:sSub>
                        </m:e>
                      </m:nary>
                      <m:r>
                        <a:rPr lang="en-US" sz="240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𝜀</m:t>
                          </m:r>
                        </m:e>
                        <m:sub>
                          <m:r>
                            <a:rPr lang="en-US" sz="2400" i="1">
                              <a:latin typeface="Cambria Math" panose="02040503050406030204" pitchFamily="18" charset="0"/>
                            </a:rPr>
                            <m:t>𝑖</m:t>
                          </m:r>
                        </m:sub>
                      </m:sSub>
                      <m:r>
                        <a:rPr lang="en-US" sz="2400" b="0" i="1" smtClean="0">
                          <a:latin typeface="Cambria Math" panose="02040503050406030204" pitchFamily="18" charset="0"/>
                        </a:rPr>
                        <m:t>     </m:t>
                      </m:r>
                      <m:r>
                        <a:rPr lang="en-US" sz="2400" i="1">
                          <a:latin typeface="Cambria Math" panose="02040503050406030204" pitchFamily="18" charset="0"/>
                        </a:rPr>
                        <m:t>(</m:t>
                      </m:r>
                      <m:r>
                        <a:rPr lang="en-US" sz="2400" b="0" i="1" smtClean="0">
                          <a:latin typeface="Cambria Math" panose="02040503050406030204" pitchFamily="18" charset="0"/>
                        </a:rPr>
                        <m:t>2</m:t>
                      </m:r>
                      <m:r>
                        <a:rPr lang="en-US" sz="2400" i="1">
                          <a:latin typeface="Cambria Math" panose="02040503050406030204" pitchFamily="18" charset="0"/>
                        </a:rPr>
                        <m:t>)</m:t>
                      </m:r>
                    </m:oMath>
                  </m:oMathPara>
                </a14:m>
                <a:endParaRPr lang="en-US" sz="2400" dirty="0"/>
              </a:p>
              <a:p>
                <a:endParaRPr lang="en-US" sz="2400" dirty="0"/>
              </a:p>
            </p:txBody>
          </p:sp>
        </mc:Choice>
        <mc:Fallback xmlns="">
          <p:sp>
            <p:nvSpPr>
              <p:cNvPr id="6" name="Rectangle 5"/>
              <p:cNvSpPr>
                <a:spLocks noRot="1" noChangeAspect="1" noMove="1" noResize="1" noEditPoints="1" noAdjustHandles="1" noChangeArrowheads="1" noChangeShapeType="1" noTextEdit="1"/>
              </p:cNvSpPr>
              <p:nvPr/>
            </p:nvSpPr>
            <p:spPr>
              <a:xfrm>
                <a:off x="1570182" y="1975259"/>
                <a:ext cx="7769756" cy="225036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570182" y="4043400"/>
                <a:ext cx="6964218" cy="1644617"/>
              </a:xfrm>
              <a:prstGeom prst="rect">
                <a:avLst/>
              </a:prstGeom>
            </p:spPr>
            <p:txBody>
              <a:bodyPr wrap="square">
                <a:spAutoFit/>
              </a:bodyPr>
              <a:lstStyle/>
              <a:p>
                <a:pPr marL="342900" indent="-342900" algn="just">
                  <a:buFont typeface="Arial" panose="020B0604020202020204" pitchFamily="34" charset="0"/>
                  <a:buChar char="•"/>
                </a:pPr>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𝑌</m:t>
                        </m:r>
                      </m:e>
                      <m:sub>
                        <m:r>
                          <a:rPr lang="en-US" sz="2000" i="1">
                            <a:latin typeface="Cambria Math" panose="02040503050406030204" pitchFamily="18" charset="0"/>
                          </a:rPr>
                          <m:t>𝑖</m:t>
                        </m:r>
                      </m:sub>
                    </m:sSub>
                  </m:oMath>
                </a14:m>
                <a:r>
                  <a:rPr lang="en-US" sz="2000" dirty="0"/>
                  <a:t> = 1 if invests, 0 otherwise;</a:t>
                </a:r>
              </a:p>
              <a:p>
                <a:pPr marL="342900" indent="-342900" algn="just">
                  <a:buFont typeface="Arial" panose="020B0604020202020204" pitchFamily="34" charset="0"/>
                  <a:buChar char="•"/>
                </a:pPr>
                <a14:m>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𝑇</m:t>
                        </m:r>
                      </m:e>
                      <m:sub>
                        <m:r>
                          <a:rPr lang="en-US" sz="2000" i="1">
                            <a:latin typeface="Cambria Math" panose="02040503050406030204" pitchFamily="18" charset="0"/>
                          </a:rPr>
                          <m:t>𝑖</m:t>
                        </m:r>
                      </m:sub>
                    </m:sSub>
                  </m:oMath>
                </a14:m>
                <a:r>
                  <a:rPr lang="en-US" sz="2000" dirty="0"/>
                  <a:t> = 1 if primed about $, 0 otherwise;</a:t>
                </a:r>
              </a:p>
              <a:p>
                <a:pPr marL="342900" indent="-342900" algn="just">
                  <a:buFont typeface="Arial" panose="020B0604020202020204" pitchFamily="34" charset="0"/>
                  <a:buChar char="•"/>
                </a:pPr>
                <a14:m>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𝑅</m:t>
                        </m:r>
                      </m:e>
                      <m:sub>
                        <m:r>
                          <a:rPr lang="en-US" sz="2000" i="1">
                            <a:latin typeface="Cambria Math" panose="02040503050406030204" pitchFamily="18" charset="0"/>
                          </a:rPr>
                          <m:t>𝑖</m:t>
                        </m:r>
                      </m:sub>
                    </m:sSub>
                  </m:oMath>
                </a14:m>
                <a:r>
                  <a:rPr lang="en-US" sz="2000" dirty="0"/>
                  <a:t> = predicted return (decrease in absences);</a:t>
                </a:r>
              </a:p>
              <a:p>
                <a:pPr marL="342900" indent="-342900" algn="just">
                  <a:buFont typeface="Arial" panose="020B0604020202020204" pitchFamily="34" charset="0"/>
                  <a:buChar char="•"/>
                </a:pPr>
                <a14:m>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𝑋</m:t>
                        </m:r>
                      </m:e>
                      <m:sub>
                        <m:r>
                          <a:rPr lang="en-US" sz="2000" b="0" i="1" smtClean="0">
                            <a:latin typeface="Cambria Math" panose="02040503050406030204" pitchFamily="18" charset="0"/>
                          </a:rPr>
                          <m:t>𝑘</m:t>
                        </m:r>
                        <m:r>
                          <a:rPr lang="en-US" sz="2000" b="0" i="1" smtClean="0">
                            <a:latin typeface="Cambria Math" panose="02040503050406030204" pitchFamily="18" charset="0"/>
                          </a:rPr>
                          <m:t>,</m:t>
                        </m:r>
                        <m:r>
                          <a:rPr lang="en-US" sz="2000" i="1">
                            <a:latin typeface="Cambria Math" panose="02040503050406030204" pitchFamily="18" charset="0"/>
                          </a:rPr>
                          <m:t>𝑖</m:t>
                        </m:r>
                      </m:sub>
                    </m:sSub>
                  </m:oMath>
                </a14:m>
                <a:r>
                  <a:rPr lang="en-US" sz="2000" dirty="0"/>
                  <a:t> = race, age, gender, education and income controls</a:t>
                </a:r>
                <a:r>
                  <a:rPr lang="en-US" sz="2000" dirty="0">
                    <a:latin typeface="+mj-lt"/>
                  </a:rPr>
                  <a:t>.</a:t>
                </a:r>
              </a:p>
              <a:p>
                <a:pPr marL="342900" indent="-342900" algn="just">
                  <a:buFont typeface="Arial" panose="020B0604020202020204" pitchFamily="34" charset="0"/>
                  <a:buChar char="•"/>
                </a:pPr>
                <a:endParaRPr lang="en-US" sz="2000" dirty="0">
                  <a:latin typeface="+mj-lt"/>
                </a:endParaRPr>
              </a:p>
            </p:txBody>
          </p:sp>
        </mc:Choice>
        <mc:Fallback xmlns="">
          <p:sp>
            <p:nvSpPr>
              <p:cNvPr id="5" name="Rectangle 4"/>
              <p:cNvSpPr>
                <a:spLocks noRot="1" noChangeAspect="1" noMove="1" noResize="1" noEditPoints="1" noAdjustHandles="1" noChangeArrowheads="1" noChangeShapeType="1" noTextEdit="1"/>
              </p:cNvSpPr>
              <p:nvPr/>
            </p:nvSpPr>
            <p:spPr>
              <a:xfrm>
                <a:off x="1570182" y="4043400"/>
                <a:ext cx="6964218" cy="1644617"/>
              </a:xfrm>
              <a:prstGeom prst="rect">
                <a:avLst/>
              </a:prstGeom>
              <a:blipFill>
                <a:blip r:embed="rId3"/>
                <a:stretch>
                  <a:fillRect l="-788" t="-1852"/>
                </a:stretch>
              </a:blipFill>
            </p:spPr>
            <p:txBody>
              <a:bodyPr/>
              <a:lstStyle/>
              <a:p>
                <a:r>
                  <a:rPr lang="pt-BR">
                    <a:noFill/>
                  </a:rPr>
                  <a:t> </a:t>
                </a:r>
              </a:p>
            </p:txBody>
          </p:sp>
        </mc:Fallback>
      </mc:AlternateContent>
    </p:spTree>
    <p:extLst>
      <p:ext uri="{BB962C8B-B14F-4D97-AF65-F5344CB8AC3E}">
        <p14:creationId xmlns:p14="http://schemas.microsoft.com/office/powerpoint/2010/main" val="30685826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63</a:t>
            </a:fld>
            <a:endParaRPr lang="en-US"/>
          </a:p>
        </p:txBody>
      </p:sp>
      <p:sp>
        <p:nvSpPr>
          <p:cNvPr id="3" name="Title 2"/>
          <p:cNvSpPr>
            <a:spLocks noGrp="1"/>
          </p:cNvSpPr>
          <p:nvPr>
            <p:ph type="title"/>
          </p:nvPr>
        </p:nvSpPr>
        <p:spPr/>
        <p:txBody>
          <a:bodyPr>
            <a:normAutofit/>
          </a:bodyPr>
          <a:lstStyle/>
          <a:p>
            <a:r>
              <a:rPr lang="en-US" dirty="0">
                <a:latin typeface="Geometos Rounded" pitchFamily="2" charset="0"/>
                <a:ea typeface="Lato Black" panose="020F0502020204030203" pitchFamily="34" charset="0"/>
                <a:cs typeface="Lato Black" panose="020F0502020204030203" pitchFamily="34" charset="0"/>
              </a:rPr>
              <a:t>EXPERIMENTAL RESULTS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690" y="1300553"/>
            <a:ext cx="6832930" cy="4966319"/>
          </a:xfrm>
          <a:prstGeom prst="rect">
            <a:avLst/>
          </a:prstGeom>
        </p:spPr>
      </p:pic>
      <p:sp>
        <p:nvSpPr>
          <p:cNvPr id="6" name="Rectangle 5"/>
          <p:cNvSpPr/>
          <p:nvPr/>
        </p:nvSpPr>
        <p:spPr>
          <a:xfrm>
            <a:off x="5855854" y="1681018"/>
            <a:ext cx="3288145" cy="4498109"/>
          </a:xfrm>
          <a:prstGeom prst="rect">
            <a:avLst/>
          </a:prstGeom>
          <a:solidFill>
            <a:srgbClr val="EA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516908" y="1681017"/>
            <a:ext cx="3288145" cy="4498109"/>
          </a:xfrm>
          <a:prstGeom prst="rect">
            <a:avLst/>
          </a:prstGeom>
          <a:solidFill>
            <a:srgbClr val="EA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19330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64</a:t>
            </a:fld>
            <a:endParaRPr lang="en-US"/>
          </a:p>
        </p:txBody>
      </p:sp>
      <p:sp>
        <p:nvSpPr>
          <p:cNvPr id="3" name="Title 2"/>
          <p:cNvSpPr>
            <a:spLocks noGrp="1"/>
          </p:cNvSpPr>
          <p:nvPr>
            <p:ph type="title"/>
          </p:nvPr>
        </p:nvSpPr>
        <p:spPr/>
        <p:txBody>
          <a:bodyPr>
            <a:normAutofit/>
          </a:bodyPr>
          <a:lstStyle/>
          <a:p>
            <a:r>
              <a:rPr lang="en-US" dirty="0">
                <a:latin typeface="Geometos Rounded" pitchFamily="2" charset="0"/>
                <a:ea typeface="Lato Black" panose="020F0502020204030203" pitchFamily="34" charset="0"/>
                <a:cs typeface="Lato Black" panose="020F0502020204030203" pitchFamily="34" charset="0"/>
              </a:rPr>
              <a:t>EXPERIMENTAL RESULTS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690" y="1300553"/>
            <a:ext cx="6832930" cy="4966319"/>
          </a:xfrm>
          <a:prstGeom prst="rect">
            <a:avLst/>
          </a:prstGeom>
        </p:spPr>
      </p:pic>
      <p:sp>
        <p:nvSpPr>
          <p:cNvPr id="6" name="Rectangle 5"/>
          <p:cNvSpPr/>
          <p:nvPr/>
        </p:nvSpPr>
        <p:spPr>
          <a:xfrm>
            <a:off x="5855854" y="1681018"/>
            <a:ext cx="3288145" cy="4498109"/>
          </a:xfrm>
          <a:prstGeom prst="rect">
            <a:avLst/>
          </a:prstGeom>
          <a:solidFill>
            <a:srgbClr val="EA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578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65</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EXPERIMENTAL RESULTS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690" y="1300553"/>
            <a:ext cx="6832930" cy="4966319"/>
          </a:xfrm>
          <a:prstGeom prst="rect">
            <a:avLst/>
          </a:prstGeom>
        </p:spPr>
      </p:pic>
    </p:spTree>
    <p:extLst>
      <p:ext uri="{BB962C8B-B14F-4D97-AF65-F5344CB8AC3E}">
        <p14:creationId xmlns:p14="http://schemas.microsoft.com/office/powerpoint/2010/main" val="13622003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66</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EXPERIMENTAL RESULTS</a:t>
            </a:r>
          </a:p>
        </p:txBody>
      </p:sp>
      <p:pic>
        <p:nvPicPr>
          <p:cNvPr id="6" name="Picture 5"/>
          <p:cNvPicPr>
            <a:picLocks noChangeAspect="1"/>
          </p:cNvPicPr>
          <p:nvPr/>
        </p:nvPicPr>
        <p:blipFill>
          <a:blip r:embed="rId2"/>
          <a:stretch>
            <a:fillRect/>
          </a:stretch>
        </p:blipFill>
        <p:spPr>
          <a:xfrm>
            <a:off x="4609725" y="1323107"/>
            <a:ext cx="2972550" cy="4824001"/>
          </a:xfrm>
          <a:prstGeom prst="rect">
            <a:avLst/>
          </a:prstGeom>
        </p:spPr>
      </p:pic>
    </p:spTree>
    <p:extLst>
      <p:ext uri="{BB962C8B-B14F-4D97-AF65-F5344CB8AC3E}">
        <p14:creationId xmlns:p14="http://schemas.microsoft.com/office/powerpoint/2010/main" val="11738602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67</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EXPERIENCE vs. investment</a:t>
            </a:r>
          </a:p>
        </p:txBody>
      </p:sp>
      <p:sp>
        <p:nvSpPr>
          <p:cNvPr id="4" name="Untertitel 2"/>
          <p:cNvSpPr txBox="1">
            <a:spLocks/>
          </p:cNvSpPr>
          <p:nvPr/>
        </p:nvSpPr>
        <p:spPr>
          <a:xfrm>
            <a:off x="838200" y="1530541"/>
            <a:ext cx="9144000" cy="10360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tab pos="539750"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lvl="1" indent="0" algn="just">
              <a:buNone/>
            </a:pPr>
            <a:r>
              <a:rPr lang="en-US" b="0" dirty="0"/>
              <a:t>Investment decision: </a:t>
            </a:r>
            <a:r>
              <a:rPr lang="en-US" dirty="0"/>
              <a:t>“You already earned R$10 in airtime credit by answering this call until the end. </a:t>
            </a:r>
            <a:r>
              <a:rPr lang="pt-BR" dirty="0"/>
              <a:t>Would you rather exchange those R$10 for 6 months of weekly text messages about your child’s school life?”</a:t>
            </a:r>
          </a:p>
          <a:p>
            <a:pPr marL="269875" lvl="1" indent="0" algn="just">
              <a:buNone/>
            </a:pPr>
            <a:endParaRPr lang="pt-BR" sz="1800" dirty="0"/>
          </a:p>
          <a:p>
            <a:pPr marL="269875" lvl="1" indent="0" algn="just">
              <a:buNone/>
            </a:pPr>
            <a:endParaRPr lang="pt-BR" sz="1800" dirty="0"/>
          </a:p>
          <a:p>
            <a:pPr marL="269875" lvl="1" indent="0" algn="just">
              <a:buNone/>
            </a:pPr>
            <a:endParaRPr lang="pt-BR" sz="1800" dirty="0"/>
          </a:p>
          <a:p>
            <a:pPr marL="269875" lvl="1" indent="0" algn="just">
              <a:buNone/>
            </a:pPr>
            <a:endParaRPr lang="pt-BR" sz="1800" dirty="0"/>
          </a:p>
          <a:p>
            <a:pPr lvl="1" indent="0" algn="ctr">
              <a:buNone/>
            </a:pPr>
            <a:endParaRPr lang="en-US" sz="1800" dirty="0"/>
          </a:p>
          <a:p>
            <a:pPr marL="269875" lvl="1" indent="0" algn="just">
              <a:buNone/>
            </a:pPr>
            <a:endParaRPr lang="pt-BR" sz="1800" dirty="0"/>
          </a:p>
        </p:txBody>
      </p:sp>
    </p:spTree>
    <p:extLst>
      <p:ext uri="{BB962C8B-B14F-4D97-AF65-F5344CB8AC3E}">
        <p14:creationId xmlns:p14="http://schemas.microsoft.com/office/powerpoint/2010/main" val="21810145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84581" y="1334354"/>
            <a:ext cx="3022838" cy="4840751"/>
          </a:xfrm>
          <a:prstGeom prst="rect">
            <a:avLst/>
          </a:prstGeom>
        </p:spPr>
      </p:pic>
      <p:sp>
        <p:nvSpPr>
          <p:cNvPr id="2" name="Slide Number Placeholder 1"/>
          <p:cNvSpPr>
            <a:spLocks noGrp="1"/>
          </p:cNvSpPr>
          <p:nvPr>
            <p:ph type="sldNum" sz="quarter" idx="12"/>
          </p:nvPr>
        </p:nvSpPr>
        <p:spPr/>
        <p:txBody>
          <a:bodyPr/>
          <a:lstStyle/>
          <a:p>
            <a:fld id="{D4B103E8-01A8-4754-BA9E-2AB4CEB9534E}" type="slidenum">
              <a:rPr lang="en-US" smtClean="0"/>
              <a:t>68</a:t>
            </a:fld>
            <a:endParaRPr lang="en-US"/>
          </a:p>
        </p:txBody>
      </p:sp>
      <p:sp>
        <p:nvSpPr>
          <p:cNvPr id="3" name="Title 2"/>
          <p:cNvSpPr>
            <a:spLocks noGrp="1"/>
          </p:cNvSpPr>
          <p:nvPr>
            <p:ph type="title"/>
          </p:nvPr>
        </p:nvSpPr>
        <p:spPr/>
        <p:txBody>
          <a:bodyPr>
            <a:normAutofit/>
          </a:bodyPr>
          <a:lstStyle/>
          <a:p>
            <a:r>
              <a:rPr lang="en-US" dirty="0">
                <a:latin typeface="Geometos Rounded" pitchFamily="2" charset="0"/>
                <a:ea typeface="Lato Black" panose="020F0502020204030203" pitchFamily="34" charset="0"/>
                <a:cs typeface="Lato Black" panose="020F0502020204030203" pitchFamily="34" charset="0"/>
              </a:rPr>
              <a:t>Effects of EXPERIENCE</a:t>
            </a:r>
          </a:p>
        </p:txBody>
      </p:sp>
    </p:spTree>
    <p:extLst>
      <p:ext uri="{BB962C8B-B14F-4D97-AF65-F5344CB8AC3E}">
        <p14:creationId xmlns:p14="http://schemas.microsoft.com/office/powerpoint/2010/main" val="21086180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69</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Effects of EXPERIENCE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860" y="1300553"/>
            <a:ext cx="6830590" cy="4966318"/>
          </a:xfrm>
          <a:prstGeom prst="rect">
            <a:avLst/>
          </a:prstGeom>
        </p:spPr>
      </p:pic>
    </p:spTree>
    <p:extLst>
      <p:ext uri="{BB962C8B-B14F-4D97-AF65-F5344CB8AC3E}">
        <p14:creationId xmlns:p14="http://schemas.microsoft.com/office/powerpoint/2010/main" val="1125551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90E6D02-E928-784E-964D-47241690DB0B}" type="slidenum">
              <a:rPr lang="en-US" smtClean="0"/>
              <a:t>7</a:t>
            </a:fld>
            <a:endParaRPr lang="en-US" dirty="0"/>
          </a:p>
        </p:txBody>
      </p:sp>
      <p:pic>
        <p:nvPicPr>
          <p:cNvPr id="7" name="Picture 6"/>
          <p:cNvPicPr>
            <a:picLocks noChangeAspect="1"/>
          </p:cNvPicPr>
          <p:nvPr/>
        </p:nvPicPr>
        <p:blipFill>
          <a:blip r:embed="rId3"/>
          <a:stretch>
            <a:fillRect/>
          </a:stretch>
        </p:blipFill>
        <p:spPr>
          <a:xfrm>
            <a:off x="1981201" y="148861"/>
            <a:ext cx="5548285" cy="6974737"/>
          </a:xfrm>
          <a:prstGeom prst="rect">
            <a:avLst/>
          </a:prstGeom>
        </p:spPr>
      </p:pic>
      <p:sp>
        <p:nvSpPr>
          <p:cNvPr id="8" name="TextBox 7"/>
          <p:cNvSpPr txBox="1"/>
          <p:nvPr/>
        </p:nvSpPr>
        <p:spPr>
          <a:xfrm>
            <a:off x="7529486" y="938687"/>
            <a:ext cx="2880605" cy="4801314"/>
          </a:xfrm>
          <a:prstGeom prst="rect">
            <a:avLst/>
          </a:prstGeom>
          <a:noFill/>
        </p:spPr>
        <p:txBody>
          <a:bodyPr wrap="square" rtlCol="0">
            <a:spAutoFit/>
          </a:bodyPr>
          <a:lstStyle/>
          <a:p>
            <a:pPr algn="just"/>
            <a:r>
              <a:rPr lang="en-US" dirty="0">
                <a:latin typeface="Times New Roman" panose="02020603050405020304" pitchFamily="18" charset="0"/>
                <a:cs typeface="Times New Roman" panose="02020603050405020304" pitchFamily="18" charset="0"/>
              </a:rPr>
              <a:t>“(…) in England the difference in educational achievement between children of families with more than two bookcases of books and children of families with only very few books at home (the two extremes of the five available categories) is 1.15 standard deviations, or </a:t>
            </a:r>
            <a:r>
              <a:rPr lang="en-US" b="1" dirty="0">
                <a:latin typeface="Times New Roman" panose="02020603050405020304" pitchFamily="18" charset="0"/>
                <a:cs typeface="Times New Roman" panose="02020603050405020304" pitchFamily="18" charset="0"/>
              </a:rPr>
              <a:t>more than three times what students on average learn during a whole school year</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 </a:t>
            </a:r>
            <a:r>
              <a:rPr lang="en-US" dirty="0" err="1">
                <a:solidFill>
                  <a:srgbClr val="404040"/>
                </a:solidFill>
                <a:latin typeface="Times New Roman" panose="02020603050405020304" pitchFamily="18" charset="0"/>
                <a:cs typeface="Times New Roman" panose="02020603050405020304" pitchFamily="18" charset="0"/>
              </a:rPr>
              <a:t>Hanushek</a:t>
            </a:r>
            <a:r>
              <a:rPr lang="en-US" dirty="0">
                <a:solidFill>
                  <a:srgbClr val="404040"/>
                </a:solidFill>
                <a:latin typeface="Times New Roman" panose="02020603050405020304" pitchFamily="18" charset="0"/>
                <a:cs typeface="Times New Roman" panose="02020603050405020304" pitchFamily="18" charset="0"/>
              </a:rPr>
              <a:t> and </a:t>
            </a:r>
            <a:r>
              <a:rPr lang="en-US" dirty="0" err="1">
                <a:solidFill>
                  <a:srgbClr val="404040"/>
                </a:solidFill>
                <a:latin typeface="Times New Roman" panose="02020603050405020304" pitchFamily="18" charset="0"/>
                <a:cs typeface="Times New Roman" panose="02020603050405020304" pitchFamily="18" charset="0"/>
              </a:rPr>
              <a:t>Woessmann</a:t>
            </a:r>
            <a:r>
              <a:rPr lang="en-US" dirty="0">
                <a:solidFill>
                  <a:srgbClr val="404040"/>
                </a:solidFill>
                <a:latin typeface="Times New Roman" panose="02020603050405020304" pitchFamily="18" charset="0"/>
                <a:cs typeface="Times New Roman" panose="02020603050405020304" pitchFamily="18" charset="0"/>
              </a:rPr>
              <a:t> (2011), p. 15.</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1220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70</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Making returns top-of-mind</a:t>
            </a:r>
          </a:p>
        </p:txBody>
      </p:sp>
      <p:sp>
        <p:nvSpPr>
          <p:cNvPr id="4" name="Untertitel 2"/>
          <p:cNvSpPr txBox="1">
            <a:spLocks/>
          </p:cNvSpPr>
          <p:nvPr/>
        </p:nvSpPr>
        <p:spPr>
          <a:xfrm>
            <a:off x="838200" y="1530541"/>
            <a:ext cx="9144000" cy="10360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tab pos="539750"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sz="2400" b="0" dirty="0">
                <a:latin typeface="+mj-lt"/>
              </a:rPr>
              <a:t>Salience experiment:</a:t>
            </a:r>
          </a:p>
          <a:p>
            <a:pPr lvl="1" algn="just"/>
            <a:endParaRPr lang="en-US" b="1" dirty="0"/>
          </a:p>
          <a:p>
            <a:pPr lvl="1" algn="just"/>
            <a:r>
              <a:rPr lang="en-US" b="1" dirty="0"/>
              <a:t>Control: </a:t>
            </a:r>
            <a:r>
              <a:rPr lang="en-US" dirty="0"/>
              <a:t>“Last year, 19,000 families in the State of S</a:t>
            </a:r>
            <a:r>
              <a:rPr lang="pt-BR" dirty="0"/>
              <a:t>ão Paulo participated in the project, receiving weekly text messages about </a:t>
            </a:r>
            <a:r>
              <a:rPr lang="en-US" dirty="0"/>
              <a:t>their children’s school life.”</a:t>
            </a:r>
          </a:p>
          <a:p>
            <a:pPr lvl="1" algn="just"/>
            <a:endParaRPr lang="en-US" b="1" dirty="0"/>
          </a:p>
          <a:p>
            <a:pPr lvl="1" algn="just"/>
            <a:r>
              <a:rPr lang="en-US" b="1" dirty="0"/>
              <a:t>Treatment: </a:t>
            </a:r>
            <a:r>
              <a:rPr lang="en-US" dirty="0"/>
              <a:t>“Last year, we found out that sending messages about your child’s school life has the potential to decrease his/her absences by 0/1/2/3 over the course of 6 months.”</a:t>
            </a:r>
          </a:p>
          <a:p>
            <a:pPr lvl="1" algn="just">
              <a:buFont typeface="Wingdings" panose="05000000000000000000" pitchFamily="2" charset="2"/>
              <a:buChar char="Ø"/>
            </a:pPr>
            <a:endParaRPr lang="en-US" sz="1800" dirty="0"/>
          </a:p>
          <a:p>
            <a:pPr lvl="1" algn="just">
              <a:buFont typeface="Wingdings" panose="05000000000000000000" pitchFamily="2" charset="2"/>
              <a:buChar char="Ø"/>
            </a:pPr>
            <a:endParaRPr lang="en-US" sz="1800" dirty="0"/>
          </a:p>
        </p:txBody>
      </p:sp>
    </p:spTree>
    <p:extLst>
      <p:ext uri="{BB962C8B-B14F-4D97-AF65-F5344CB8AC3E}">
        <p14:creationId xmlns:p14="http://schemas.microsoft.com/office/powerpoint/2010/main" val="26730753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71</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SALIENCE DOESN’T AFFECT WORRIES</a:t>
            </a:r>
          </a:p>
        </p:txBody>
      </p:sp>
      <p:sp>
        <p:nvSpPr>
          <p:cNvPr id="4" name="Untertitel 2"/>
          <p:cNvSpPr txBox="1">
            <a:spLocks/>
          </p:cNvSpPr>
          <p:nvPr/>
        </p:nvSpPr>
        <p:spPr>
          <a:xfrm>
            <a:off x="838200" y="1530541"/>
            <a:ext cx="9144000" cy="10360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tab pos="539750"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t>Manipulation check:</a:t>
            </a:r>
            <a:r>
              <a:rPr lang="en-US" b="0" dirty="0"/>
              <a:t> </a:t>
            </a:r>
            <a:r>
              <a:rPr lang="pt-BR" sz="2400" b="0" dirty="0"/>
              <a:t>“How worried are you about not having money to pay all household bills at the end of this month</a:t>
            </a:r>
            <a:r>
              <a:rPr lang="en-US" sz="2400" b="0" dirty="0"/>
              <a:t>?”</a:t>
            </a:r>
          </a:p>
          <a:p>
            <a:pPr algn="just"/>
            <a:endParaRPr lang="en-US" sz="1800" b="0" dirty="0"/>
          </a:p>
          <a:p>
            <a:pPr algn="just"/>
            <a:endParaRPr lang="en-US" sz="1800" b="0" dirty="0"/>
          </a:p>
          <a:p>
            <a:pPr marL="269875" lvl="1" indent="0" algn="just">
              <a:buNone/>
            </a:pPr>
            <a:endParaRPr lang="pt-BR" sz="1800" dirty="0"/>
          </a:p>
          <a:p>
            <a:pPr marL="269875" lvl="1" indent="0" algn="just">
              <a:buNone/>
            </a:pPr>
            <a:endParaRPr lang="pt-BR" sz="1800" dirty="0"/>
          </a:p>
          <a:p>
            <a:pPr lvl="1" indent="0" algn="ctr">
              <a:buNone/>
            </a:pPr>
            <a:endParaRPr lang="en-US" sz="1800" dirty="0"/>
          </a:p>
          <a:p>
            <a:pPr algn="just"/>
            <a:endParaRPr lang="en-US" sz="1200" b="0" dirty="0"/>
          </a:p>
        </p:txBody>
      </p:sp>
      <p:pic>
        <p:nvPicPr>
          <p:cNvPr id="7" name="Picture 6"/>
          <p:cNvPicPr>
            <a:picLocks noChangeAspect="1"/>
          </p:cNvPicPr>
          <p:nvPr/>
        </p:nvPicPr>
        <p:blipFill rotWithShape="1">
          <a:blip r:embed="rId2"/>
          <a:srcRect l="2246" t="1757" b="1"/>
          <a:stretch/>
        </p:blipFill>
        <p:spPr>
          <a:xfrm>
            <a:off x="4417388" y="2444939"/>
            <a:ext cx="3357223" cy="3292655"/>
          </a:xfrm>
          <a:prstGeom prst="rect">
            <a:avLst/>
          </a:prstGeom>
        </p:spPr>
      </p:pic>
    </p:spTree>
    <p:extLst>
      <p:ext uri="{BB962C8B-B14F-4D97-AF65-F5344CB8AC3E}">
        <p14:creationId xmlns:p14="http://schemas.microsoft.com/office/powerpoint/2010/main" val="6681674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72</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SALIENCE DOESN’T AFFECT WORRIES</a:t>
            </a:r>
          </a:p>
        </p:txBody>
      </p:sp>
      <p:pic>
        <p:nvPicPr>
          <p:cNvPr id="7" name="Picture 6"/>
          <p:cNvPicPr>
            <a:picLocks noChangeAspect="1"/>
          </p:cNvPicPr>
          <p:nvPr/>
        </p:nvPicPr>
        <p:blipFill>
          <a:blip r:embed="rId2"/>
          <a:stretch>
            <a:fillRect/>
          </a:stretch>
        </p:blipFill>
        <p:spPr>
          <a:xfrm>
            <a:off x="4461355" y="1459247"/>
            <a:ext cx="3269290" cy="4482711"/>
          </a:xfrm>
          <a:prstGeom prst="rect">
            <a:avLst/>
          </a:prstGeom>
        </p:spPr>
      </p:pic>
    </p:spTree>
    <p:extLst>
      <p:ext uri="{BB962C8B-B14F-4D97-AF65-F5344CB8AC3E}">
        <p14:creationId xmlns:p14="http://schemas.microsoft.com/office/powerpoint/2010/main" val="5977996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73</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SALIENCE vs. investment</a:t>
            </a:r>
          </a:p>
        </p:txBody>
      </p:sp>
      <p:sp>
        <p:nvSpPr>
          <p:cNvPr id="4" name="Untertitel 2"/>
          <p:cNvSpPr txBox="1">
            <a:spLocks/>
          </p:cNvSpPr>
          <p:nvPr/>
        </p:nvSpPr>
        <p:spPr>
          <a:xfrm>
            <a:off x="838200" y="1530541"/>
            <a:ext cx="9144000" cy="10360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tab pos="539750"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5" lvl="1" indent="0" algn="just">
              <a:buNone/>
            </a:pPr>
            <a:r>
              <a:rPr lang="en-US" b="0" dirty="0"/>
              <a:t>Investment decision: </a:t>
            </a:r>
            <a:r>
              <a:rPr lang="en-US" dirty="0"/>
              <a:t>“You already earned R$10 in airtime credit by answering this call until the end. </a:t>
            </a:r>
            <a:r>
              <a:rPr lang="pt-BR" dirty="0"/>
              <a:t>Would you rather exchange those R$10 for 6 months of weekly text messages about your child’s school life?”</a:t>
            </a:r>
          </a:p>
          <a:p>
            <a:pPr marL="269875" lvl="1" indent="0" algn="just">
              <a:buNone/>
            </a:pPr>
            <a:endParaRPr lang="pt-BR" sz="1800" dirty="0"/>
          </a:p>
          <a:p>
            <a:pPr marL="269875" lvl="1" indent="0" algn="just">
              <a:buNone/>
            </a:pPr>
            <a:endParaRPr lang="pt-BR" sz="1800" dirty="0"/>
          </a:p>
          <a:p>
            <a:pPr marL="269875" lvl="1" indent="0" algn="just">
              <a:buNone/>
            </a:pPr>
            <a:endParaRPr lang="pt-BR" sz="1800" dirty="0"/>
          </a:p>
          <a:p>
            <a:pPr marL="269875" lvl="1" indent="0" algn="just">
              <a:buNone/>
            </a:pPr>
            <a:endParaRPr lang="pt-BR" sz="1800" dirty="0"/>
          </a:p>
          <a:p>
            <a:pPr lvl="1" indent="0" algn="ctr">
              <a:buNone/>
            </a:pPr>
            <a:endParaRPr lang="en-US" sz="1800" dirty="0"/>
          </a:p>
          <a:p>
            <a:pPr marL="269875" lvl="1" indent="0" algn="just">
              <a:buNone/>
            </a:pPr>
            <a:endParaRPr lang="pt-BR" sz="1800" dirty="0"/>
          </a:p>
        </p:txBody>
      </p:sp>
    </p:spTree>
    <p:extLst>
      <p:ext uri="{BB962C8B-B14F-4D97-AF65-F5344CB8AC3E}">
        <p14:creationId xmlns:p14="http://schemas.microsoft.com/office/powerpoint/2010/main" val="3091892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74</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Effects of SALIENCE</a:t>
            </a:r>
          </a:p>
        </p:txBody>
      </p:sp>
      <p:pic>
        <p:nvPicPr>
          <p:cNvPr id="5" name="Picture 4"/>
          <p:cNvPicPr>
            <a:picLocks noChangeAspect="1"/>
          </p:cNvPicPr>
          <p:nvPr/>
        </p:nvPicPr>
        <p:blipFill>
          <a:blip r:embed="rId2"/>
          <a:stretch>
            <a:fillRect/>
          </a:stretch>
        </p:blipFill>
        <p:spPr>
          <a:xfrm>
            <a:off x="4609725" y="1350579"/>
            <a:ext cx="2972550" cy="4824001"/>
          </a:xfrm>
          <a:prstGeom prst="rect">
            <a:avLst/>
          </a:prstGeom>
        </p:spPr>
      </p:pic>
    </p:spTree>
    <p:extLst>
      <p:ext uri="{BB962C8B-B14F-4D97-AF65-F5344CB8AC3E}">
        <p14:creationId xmlns:p14="http://schemas.microsoft.com/office/powerpoint/2010/main" val="16141751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75</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Effects of SALIENCE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1860" y="1300553"/>
            <a:ext cx="6830590" cy="4966319"/>
          </a:xfrm>
          <a:prstGeom prst="rect">
            <a:avLst/>
          </a:prstGeom>
        </p:spPr>
      </p:pic>
    </p:spTree>
    <p:extLst>
      <p:ext uri="{BB962C8B-B14F-4D97-AF65-F5344CB8AC3E}">
        <p14:creationId xmlns:p14="http://schemas.microsoft.com/office/powerpoint/2010/main" val="25843951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4B103E8-01A8-4754-BA9E-2AB4CEB9534E}" type="slidenum">
              <a:rPr lang="en-US" smtClean="0"/>
              <a:t>76</a:t>
            </a:fld>
            <a:endParaRPr lang="en-US"/>
          </a:p>
        </p:txBody>
      </p:sp>
      <p:sp>
        <p:nvSpPr>
          <p:cNvPr id="3" name="Title 2"/>
          <p:cNvSpPr>
            <a:spLocks noGrp="1"/>
          </p:cNvSpPr>
          <p:nvPr>
            <p:ph type="title"/>
          </p:nvPr>
        </p:nvSpPr>
        <p:spPr/>
        <p:txBody>
          <a:bodyPr>
            <a:normAutofit/>
          </a:bodyPr>
          <a:lstStyle/>
          <a:p>
            <a:r>
              <a:rPr lang="en-US" dirty="0">
                <a:solidFill>
                  <a:schemeClr val="accent1">
                    <a:lumMod val="50000"/>
                  </a:schemeClr>
                </a:solidFill>
                <a:latin typeface="Geometos Rounded" pitchFamily="2" charset="0"/>
                <a:ea typeface="Lato Black" panose="020F0502020204030203" pitchFamily="34" charset="0"/>
                <a:cs typeface="Lato Black" panose="020F0502020204030203" pitchFamily="34" charset="0"/>
              </a:rPr>
              <a:t>Concluding remarks</a:t>
            </a:r>
          </a:p>
        </p:txBody>
      </p:sp>
      <p:sp>
        <p:nvSpPr>
          <p:cNvPr id="4" name="Untertitel 2"/>
          <p:cNvSpPr txBox="1">
            <a:spLocks/>
          </p:cNvSpPr>
          <p:nvPr/>
        </p:nvSpPr>
        <p:spPr>
          <a:xfrm>
            <a:off x="838200" y="1530541"/>
            <a:ext cx="9144000" cy="10360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539750" indent="-269875" algn="l" defTabSz="914400" rtl="0" eaLnBrk="1" latinLnBrk="0" hangingPunct="1">
              <a:lnSpc>
                <a:spcPct val="90000"/>
              </a:lnSpc>
              <a:spcBef>
                <a:spcPts val="500"/>
              </a:spcBef>
              <a:buFont typeface="Arial" panose="020B0604020202020204" pitchFamily="34" charset="0"/>
              <a:buChar char="•"/>
              <a:tabLst>
                <a:tab pos="539750"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Font typeface="Arial" panose="020B0604020202020204" pitchFamily="34" charset="0"/>
              <a:buChar char="•"/>
            </a:pPr>
            <a:r>
              <a:rPr lang="en-US" sz="2400" b="0" dirty="0"/>
              <a:t>Psychological consequences of poverty affect real economic decisions, with potential consequences for inter-generational transmission and poverty traps through educational choice.</a:t>
            </a:r>
          </a:p>
          <a:p>
            <a:pPr marL="342900" indent="-342900" algn="just">
              <a:buFont typeface="Arial" panose="020B0604020202020204" pitchFamily="34" charset="0"/>
              <a:buChar char="•"/>
            </a:pPr>
            <a:r>
              <a:rPr lang="en-US" sz="2400" b="0" dirty="0"/>
              <a:t>Poverty shifts focus away from long-term returns, inducing the poor to invest less when it yields high returns – and more when it yields low returns, amongst inexperienced subjects.</a:t>
            </a:r>
          </a:p>
          <a:p>
            <a:pPr marL="342900" indent="-342900" algn="just">
              <a:buFont typeface="Arial" panose="020B0604020202020204" pitchFamily="34" charset="0"/>
              <a:buChar char="•"/>
            </a:pPr>
            <a:r>
              <a:rPr lang="en-US" sz="2400" b="0" dirty="0"/>
              <a:t>May help explain puzzles of low-take and demand-driven misallocation of investments in Health and Education.</a:t>
            </a:r>
          </a:p>
          <a:p>
            <a:pPr marL="882650" lvl="1" indent="-342900" algn="just"/>
            <a:endParaRPr lang="en-US" sz="1000" b="0" dirty="0"/>
          </a:p>
          <a:p>
            <a:pPr marL="342900" indent="-342900" algn="just">
              <a:buFont typeface="Arial" panose="020B0604020202020204" pitchFamily="34" charset="0"/>
              <a:buChar char="•"/>
            </a:pPr>
            <a:r>
              <a:rPr lang="en-US" sz="2400" b="0" dirty="0"/>
              <a:t>Policy implications:</a:t>
            </a:r>
          </a:p>
          <a:p>
            <a:pPr marL="882650" lvl="1" indent="-342900" algn="just"/>
            <a:r>
              <a:rPr lang="en-US" sz="1600" dirty="0"/>
              <a:t>Alleviating liquidity constraints is not enough</a:t>
            </a:r>
          </a:p>
          <a:p>
            <a:pPr marL="882650" lvl="1" indent="-342900" algn="just"/>
            <a:r>
              <a:rPr lang="en-US" sz="1600" dirty="0"/>
              <a:t>Prior</a:t>
            </a:r>
            <a:r>
              <a:rPr lang="en-US" sz="1600" b="0" dirty="0"/>
              <a:t> exposure to build up experience may help with levels, but not with response to ROI</a:t>
            </a:r>
          </a:p>
          <a:p>
            <a:pPr marL="882650" lvl="1" indent="-342900" algn="just"/>
            <a:r>
              <a:rPr lang="en-US" sz="1600" dirty="0"/>
              <a:t>Need to modify the environment: make decisions automatic, make returns top-of-mind</a:t>
            </a:r>
          </a:p>
          <a:p>
            <a:pPr marL="882650" lvl="1" indent="-342900" algn="just">
              <a:buFont typeface="Wingdings" panose="05000000000000000000" pitchFamily="2" charset="2"/>
              <a:buChar char="Ø"/>
            </a:pPr>
            <a:endParaRPr lang="en-US" sz="1600" b="0" dirty="0">
              <a:latin typeface="+mj-lt"/>
            </a:endParaRPr>
          </a:p>
        </p:txBody>
      </p:sp>
    </p:spTree>
    <p:extLst>
      <p:ext uri="{BB962C8B-B14F-4D97-AF65-F5344CB8AC3E}">
        <p14:creationId xmlns:p14="http://schemas.microsoft.com/office/powerpoint/2010/main" val="21447616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2D2BCD-858A-4E96-B692-75F582C33ED3}"/>
              </a:ext>
            </a:extLst>
          </p:cNvPr>
          <p:cNvSpPr>
            <a:spLocks noGrp="1"/>
          </p:cNvSpPr>
          <p:nvPr>
            <p:ph type="ctrTitle"/>
          </p:nvPr>
        </p:nvSpPr>
        <p:spPr/>
        <p:txBody>
          <a:bodyPr>
            <a:normAutofit/>
          </a:bodyPr>
          <a:lstStyle/>
          <a:p>
            <a:r>
              <a:rPr lang="pt-BR" sz="6600" b="1" dirty="0" err="1">
                <a:solidFill>
                  <a:srgbClr val="002060"/>
                </a:solidFill>
              </a:rPr>
              <a:t>Thank</a:t>
            </a:r>
            <a:r>
              <a:rPr lang="pt-BR" sz="6600" b="1" dirty="0">
                <a:solidFill>
                  <a:srgbClr val="002060"/>
                </a:solidFill>
              </a:rPr>
              <a:t> </a:t>
            </a:r>
            <a:r>
              <a:rPr lang="pt-BR" sz="6600" b="1" dirty="0" err="1">
                <a:solidFill>
                  <a:srgbClr val="002060"/>
                </a:solidFill>
              </a:rPr>
              <a:t>You</a:t>
            </a:r>
            <a:endParaRPr lang="pt-BR" sz="6600" b="1" dirty="0">
              <a:solidFill>
                <a:srgbClr val="002060"/>
              </a:solidFill>
            </a:endParaRPr>
          </a:p>
        </p:txBody>
      </p:sp>
      <p:sp>
        <p:nvSpPr>
          <p:cNvPr id="3" name="Subtítulo 2">
            <a:extLst>
              <a:ext uri="{FF2B5EF4-FFF2-40B4-BE49-F238E27FC236}">
                <a16:creationId xmlns:a16="http://schemas.microsoft.com/office/drawing/2014/main" id="{63F1C51F-32C4-4D4E-9BB2-35413B4CBA3C}"/>
              </a:ext>
            </a:extLst>
          </p:cNvPr>
          <p:cNvSpPr>
            <a:spLocks noGrp="1"/>
          </p:cNvSpPr>
          <p:nvPr>
            <p:ph type="subTitle" idx="1"/>
          </p:nvPr>
        </p:nvSpPr>
        <p:spPr/>
        <p:txBody>
          <a:bodyPr/>
          <a:lstStyle/>
          <a:p>
            <a:r>
              <a:rPr lang="pt-BR" dirty="0">
                <a:solidFill>
                  <a:schemeClr val="accent1">
                    <a:lumMod val="50000"/>
                  </a:schemeClr>
                </a:solidFill>
              </a:rPr>
              <a:t>Ricardo A. Madeira</a:t>
            </a:r>
          </a:p>
          <a:p>
            <a:r>
              <a:rPr lang="pt-BR" dirty="0">
                <a:solidFill>
                  <a:schemeClr val="accent1">
                    <a:lumMod val="50000"/>
                  </a:schemeClr>
                </a:solidFill>
              </a:rPr>
              <a:t>rmadeira@usp.br</a:t>
            </a:r>
          </a:p>
        </p:txBody>
      </p:sp>
    </p:spTree>
    <p:extLst>
      <p:ext uri="{BB962C8B-B14F-4D97-AF65-F5344CB8AC3E}">
        <p14:creationId xmlns:p14="http://schemas.microsoft.com/office/powerpoint/2010/main" val="1559662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211" y="1119882"/>
            <a:ext cx="10989577" cy="4465939"/>
          </a:xfrm>
        </p:spPr>
        <p:txBody>
          <a:bodyPr>
            <a:noAutofit/>
          </a:bodyPr>
          <a:lstStyle/>
          <a:p>
            <a:pPr algn="just">
              <a:lnSpc>
                <a:spcPct val="120000"/>
              </a:lnSpc>
              <a:spcAft>
                <a:spcPts val="600"/>
              </a:spcAft>
              <a:buClr>
                <a:schemeClr val="tx2"/>
              </a:buClr>
            </a:pPr>
            <a:r>
              <a:rPr lang="en-US" sz="2600" dirty="0">
                <a:cs typeface="Times New Roman" panose="02020603050405020304" pitchFamily="18" charset="0"/>
              </a:rPr>
              <a:t>Family SES is a key factor behind variation in educational achievement (Hanushek and </a:t>
            </a:r>
            <a:r>
              <a:rPr lang="en-US" sz="2600" dirty="0" err="1">
                <a:cs typeface="Times New Roman" panose="02020603050405020304" pitchFamily="18" charset="0"/>
              </a:rPr>
              <a:t>Woessmann</a:t>
            </a:r>
            <a:r>
              <a:rPr lang="en-US" sz="2600" dirty="0">
                <a:cs typeface="Times New Roman" panose="02020603050405020304" pitchFamily="18" charset="0"/>
              </a:rPr>
              <a:t>, 2011).</a:t>
            </a:r>
          </a:p>
          <a:p>
            <a:pPr algn="just">
              <a:lnSpc>
                <a:spcPct val="120000"/>
              </a:lnSpc>
              <a:spcAft>
                <a:spcPts val="600"/>
              </a:spcAft>
              <a:buClr>
                <a:schemeClr val="tx2"/>
              </a:buClr>
            </a:pPr>
            <a:r>
              <a:rPr lang="en-US" sz="2600" dirty="0">
                <a:cs typeface="Times New Roman" panose="02020603050405020304" pitchFamily="18" charset="0"/>
              </a:rPr>
              <a:t>However, affecting family dynamics is daunting: </a:t>
            </a:r>
          </a:p>
          <a:p>
            <a:pPr lvl="2" algn="just">
              <a:lnSpc>
                <a:spcPct val="120000"/>
              </a:lnSpc>
              <a:spcAft>
                <a:spcPts val="600"/>
              </a:spcAft>
              <a:buClr>
                <a:schemeClr val="tx2"/>
              </a:buClr>
            </a:pPr>
            <a:r>
              <a:rPr lang="en-US" sz="1800" dirty="0">
                <a:cs typeface="Times New Roman" panose="02020603050405020304" pitchFamily="18" charset="0"/>
              </a:rPr>
              <a:t>Black-box of intra-household education production function</a:t>
            </a:r>
          </a:p>
          <a:p>
            <a:pPr lvl="2" algn="just">
              <a:lnSpc>
                <a:spcPct val="120000"/>
              </a:lnSpc>
              <a:spcAft>
                <a:spcPts val="600"/>
              </a:spcAft>
              <a:buClr>
                <a:schemeClr val="tx2"/>
              </a:buClr>
            </a:pPr>
            <a:r>
              <a:rPr lang="en-US" sz="1800" dirty="0">
                <a:cs typeface="Times New Roman" panose="02020603050405020304" pitchFamily="18" charset="0"/>
              </a:rPr>
              <a:t>Many children’s educational attainment is equal to or higher than that of their parents (62% in our sample of 9</a:t>
            </a:r>
            <a:r>
              <a:rPr lang="en-US" sz="1800" baseline="30000" dirty="0">
                <a:cs typeface="Times New Roman" panose="02020603050405020304" pitchFamily="18" charset="0"/>
              </a:rPr>
              <a:t>th</a:t>
            </a:r>
            <a:r>
              <a:rPr lang="en-US" sz="1800" dirty="0">
                <a:cs typeface="Times New Roman" panose="02020603050405020304" pitchFamily="18" charset="0"/>
              </a:rPr>
              <a:t> graders)</a:t>
            </a:r>
          </a:p>
          <a:p>
            <a:pPr algn="just">
              <a:lnSpc>
                <a:spcPct val="120000"/>
              </a:lnSpc>
              <a:spcAft>
                <a:spcPts val="600"/>
              </a:spcAft>
              <a:buClr>
                <a:schemeClr val="tx2"/>
              </a:buClr>
            </a:pPr>
            <a:r>
              <a:rPr lang="en-US" sz="2600" dirty="0">
                <a:cs typeface="Times New Roman" panose="02020603050405020304" pitchFamily="18" charset="0"/>
              </a:rPr>
              <a:t>Face-to-face interventions to support families are challenging:</a:t>
            </a:r>
          </a:p>
          <a:p>
            <a:pPr lvl="2" algn="just">
              <a:lnSpc>
                <a:spcPct val="120000"/>
              </a:lnSpc>
              <a:spcAft>
                <a:spcPts val="600"/>
              </a:spcAft>
              <a:buClr>
                <a:schemeClr val="tx2"/>
              </a:buClr>
            </a:pPr>
            <a:r>
              <a:rPr lang="en-US" sz="1800" dirty="0">
                <a:cs typeface="Times New Roman" panose="02020603050405020304" pitchFamily="18" charset="0"/>
              </a:rPr>
              <a:t>School activities for parents: low attendance</a:t>
            </a:r>
            <a:endParaRPr lang="en-US" sz="1400" dirty="0">
              <a:cs typeface="Times New Roman" panose="02020603050405020304" pitchFamily="18" charset="0"/>
            </a:endParaRPr>
          </a:p>
          <a:p>
            <a:pPr lvl="2" algn="just">
              <a:lnSpc>
                <a:spcPct val="120000"/>
              </a:lnSpc>
              <a:spcAft>
                <a:spcPts val="600"/>
              </a:spcAft>
              <a:buClr>
                <a:schemeClr val="tx2"/>
              </a:buClr>
            </a:pPr>
            <a:r>
              <a:rPr lang="en-US" sz="1800" dirty="0">
                <a:cs typeface="Times New Roman" panose="02020603050405020304" pitchFamily="18" charset="0"/>
              </a:rPr>
              <a:t>Home visits: expensive</a:t>
            </a:r>
            <a:endParaRPr lang="en-US" sz="1400" dirty="0">
              <a:cs typeface="Times New Roman" panose="02020603050405020304" pitchFamily="18" charset="0"/>
            </a:endParaRPr>
          </a:p>
          <a:p>
            <a:pPr algn="just">
              <a:lnSpc>
                <a:spcPct val="120000"/>
              </a:lnSpc>
              <a:spcAft>
                <a:spcPts val="600"/>
              </a:spcAft>
              <a:buClr>
                <a:schemeClr val="tx2"/>
              </a:buClr>
            </a:pPr>
            <a:r>
              <a:rPr lang="en-US" sz="2600" dirty="0">
                <a:cs typeface="Times New Roman" panose="02020603050405020304" pitchFamily="18" charset="0"/>
              </a:rPr>
              <a:t>Remote interventions to support families: communication.</a:t>
            </a:r>
            <a:endParaRPr lang="en-US" sz="2200" dirty="0">
              <a:cs typeface="Times New Roman" panose="02020603050405020304" pitchFamily="18" charset="0"/>
            </a:endParaRPr>
          </a:p>
        </p:txBody>
      </p:sp>
      <p:sp>
        <p:nvSpPr>
          <p:cNvPr id="5" name="Title 1"/>
          <p:cNvSpPr>
            <a:spLocks noGrp="1"/>
          </p:cNvSpPr>
          <p:nvPr>
            <p:ph type="title"/>
          </p:nvPr>
        </p:nvSpPr>
        <p:spPr>
          <a:xfrm>
            <a:off x="743799" y="239229"/>
            <a:ext cx="8686800" cy="880653"/>
          </a:xfrm>
        </p:spPr>
        <p:txBody>
          <a:bodyPr>
            <a:normAutofit/>
          </a:bodyPr>
          <a:lstStyle/>
          <a:p>
            <a:r>
              <a:rPr lang="en-US" b="1" dirty="0">
                <a:solidFill>
                  <a:srgbClr val="002060"/>
                </a:solidFill>
              </a:rPr>
              <a:t>Family Matters</a:t>
            </a:r>
          </a:p>
        </p:txBody>
      </p:sp>
      <p:sp>
        <p:nvSpPr>
          <p:cNvPr id="4" name="Slide Number Placeholder 3"/>
          <p:cNvSpPr>
            <a:spLocks noGrp="1"/>
          </p:cNvSpPr>
          <p:nvPr>
            <p:ph type="sldNum" sz="quarter" idx="12"/>
          </p:nvPr>
        </p:nvSpPr>
        <p:spPr/>
        <p:txBody>
          <a:bodyPr/>
          <a:lstStyle/>
          <a:p>
            <a:fld id="{790E6D02-E928-784E-964D-47241690DB0B}" type="slidenum">
              <a:rPr lang="en-US" smtClean="0"/>
              <a:t>8</a:t>
            </a:fld>
            <a:endParaRPr lang="en-US" dirty="0"/>
          </a:p>
        </p:txBody>
      </p:sp>
    </p:spTree>
    <p:extLst>
      <p:ext uri="{BB962C8B-B14F-4D97-AF65-F5344CB8AC3E}">
        <p14:creationId xmlns:p14="http://schemas.microsoft.com/office/powerpoint/2010/main" val="320132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780" y="1743451"/>
            <a:ext cx="11409027" cy="4344196"/>
          </a:xfrm>
        </p:spPr>
        <p:txBody>
          <a:bodyPr>
            <a:noAutofit/>
          </a:bodyPr>
          <a:lstStyle/>
          <a:p>
            <a:pPr lvl="1" algn="just">
              <a:lnSpc>
                <a:spcPct val="120000"/>
              </a:lnSpc>
              <a:spcAft>
                <a:spcPts val="600"/>
              </a:spcAft>
              <a:buClr>
                <a:schemeClr val="tx2"/>
              </a:buClr>
            </a:pPr>
            <a:r>
              <a:rPr lang="en-US" sz="2600" dirty="0">
                <a:cs typeface="Times New Roman" panose="02020603050405020304" pitchFamily="18" charset="0"/>
              </a:rPr>
              <a:t>There is increasing evidence that communicating with parents can improve students’ outcomes: </a:t>
            </a:r>
          </a:p>
          <a:p>
            <a:pPr lvl="2" algn="just">
              <a:lnSpc>
                <a:spcPct val="120000"/>
              </a:lnSpc>
              <a:spcAft>
                <a:spcPts val="600"/>
              </a:spcAft>
              <a:buClr>
                <a:schemeClr val="tx2"/>
              </a:buClr>
            </a:pPr>
            <a:r>
              <a:rPr lang="en-US" sz="2600" dirty="0">
                <a:cs typeface="Times New Roman" panose="02020603050405020304" pitchFamily="18" charset="0"/>
              </a:rPr>
              <a:t>Attendance information sent by mail reduces absences by 5.3% (Rogers and Feller, 2016)</a:t>
            </a:r>
          </a:p>
          <a:p>
            <a:pPr lvl="2" algn="just">
              <a:lnSpc>
                <a:spcPct val="120000"/>
              </a:lnSpc>
              <a:spcAft>
                <a:spcPts val="600"/>
              </a:spcAft>
              <a:buClr>
                <a:schemeClr val="tx2"/>
              </a:buClr>
            </a:pPr>
            <a:r>
              <a:rPr lang="en-US" sz="2600" dirty="0">
                <a:cs typeface="Times New Roman" panose="02020603050405020304" pitchFamily="18" charset="0"/>
              </a:rPr>
              <a:t>Phone calls, text and written messages increase homework completion by 42% (Kraft and Dougherty, 2013).</a:t>
            </a:r>
          </a:p>
          <a:p>
            <a:pPr lvl="2" algn="just">
              <a:lnSpc>
                <a:spcPct val="120000"/>
              </a:lnSpc>
              <a:spcAft>
                <a:spcPts val="600"/>
              </a:spcAft>
              <a:buClr>
                <a:schemeClr val="tx2"/>
              </a:buClr>
            </a:pPr>
            <a:r>
              <a:rPr lang="en-US" sz="2600" dirty="0">
                <a:cs typeface="Times New Roman" panose="02020603050405020304" pitchFamily="18" charset="0"/>
              </a:rPr>
              <a:t>Emails, text messages and phone calls increase GPA by 0.08-0.19 standard deviations (</a:t>
            </a:r>
            <a:r>
              <a:rPr lang="en-US" sz="2600" dirty="0" err="1">
                <a:cs typeface="Times New Roman" panose="02020603050405020304" pitchFamily="18" charset="0"/>
              </a:rPr>
              <a:t>Berlinski</a:t>
            </a:r>
            <a:r>
              <a:rPr lang="en-US" sz="2600" dirty="0">
                <a:cs typeface="Times New Roman" panose="02020603050405020304" pitchFamily="18" charset="0"/>
              </a:rPr>
              <a:t> et al., 2017; Bergman, 2017) </a:t>
            </a:r>
          </a:p>
          <a:p>
            <a:pPr marL="0" indent="0">
              <a:spcAft>
                <a:spcPts val="600"/>
              </a:spcAft>
              <a:buClr>
                <a:schemeClr val="tx2"/>
              </a:buClr>
              <a:buNone/>
            </a:pP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5" name="Title 1"/>
          <p:cNvSpPr>
            <a:spLocks noGrp="1"/>
          </p:cNvSpPr>
          <p:nvPr>
            <p:ph type="title"/>
          </p:nvPr>
        </p:nvSpPr>
        <p:spPr>
          <a:xfrm>
            <a:off x="508907" y="594095"/>
            <a:ext cx="8686800" cy="880653"/>
          </a:xfrm>
        </p:spPr>
        <p:txBody>
          <a:bodyPr>
            <a:noAutofit/>
          </a:bodyPr>
          <a:lstStyle/>
          <a:p>
            <a:r>
              <a:rPr lang="en-US" b="1" dirty="0">
                <a:solidFill>
                  <a:srgbClr val="002060"/>
                </a:solidFill>
              </a:rPr>
              <a:t>Communicating with parents works  </a:t>
            </a:r>
          </a:p>
        </p:txBody>
      </p:sp>
      <p:sp>
        <p:nvSpPr>
          <p:cNvPr id="4" name="Slide Number Placeholder 3"/>
          <p:cNvSpPr>
            <a:spLocks noGrp="1"/>
          </p:cNvSpPr>
          <p:nvPr>
            <p:ph type="sldNum" sz="quarter" idx="12"/>
          </p:nvPr>
        </p:nvSpPr>
        <p:spPr/>
        <p:txBody>
          <a:bodyPr/>
          <a:lstStyle/>
          <a:p>
            <a:fld id="{790E6D02-E928-784E-964D-47241690DB0B}" type="slidenum">
              <a:rPr lang="en-US" smtClean="0"/>
              <a:t>9</a:t>
            </a:fld>
            <a:endParaRPr lang="en-US" dirty="0"/>
          </a:p>
        </p:txBody>
      </p:sp>
    </p:spTree>
    <p:extLst>
      <p:ext uri="{BB962C8B-B14F-4D97-AF65-F5344CB8AC3E}">
        <p14:creationId xmlns:p14="http://schemas.microsoft.com/office/powerpoint/2010/main" val="1115494779"/>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6540</TotalTime>
  <Words>3513</Words>
  <Application>Microsoft Office PowerPoint</Application>
  <PresentationFormat>Widescreen</PresentationFormat>
  <Paragraphs>640</Paragraphs>
  <Slides>77</Slides>
  <Notes>31</Notes>
  <HiddenSlides>0</HiddenSlides>
  <MMClips>0</MMClips>
  <ScaleCrop>false</ScaleCrop>
  <HeadingPairs>
    <vt:vector size="8" baseType="variant">
      <vt:variant>
        <vt:lpstr>Fontes usadas</vt:lpstr>
      </vt:variant>
      <vt:variant>
        <vt:i4>12</vt:i4>
      </vt:variant>
      <vt:variant>
        <vt:lpstr>Tema</vt:lpstr>
      </vt:variant>
      <vt:variant>
        <vt:i4>1</vt:i4>
      </vt:variant>
      <vt:variant>
        <vt:lpstr>Servidores OLE inseridos</vt:lpstr>
      </vt:variant>
      <vt:variant>
        <vt:i4>1</vt:i4>
      </vt:variant>
      <vt:variant>
        <vt:lpstr>Títulos de slides</vt:lpstr>
      </vt:variant>
      <vt:variant>
        <vt:i4>77</vt:i4>
      </vt:variant>
    </vt:vector>
  </HeadingPairs>
  <TitlesOfParts>
    <vt:vector size="91" baseType="lpstr">
      <vt:lpstr>Arial</vt:lpstr>
      <vt:lpstr>Calibri</vt:lpstr>
      <vt:lpstr>Calibri Light</vt:lpstr>
      <vt:lpstr>Cambria Math</vt:lpstr>
      <vt:lpstr>Geometos Rounded</vt:lpstr>
      <vt:lpstr>Gotham Rounded Book</vt:lpstr>
      <vt:lpstr>Gotham Rounded Light</vt:lpstr>
      <vt:lpstr>Gotham Rounded Medium</vt:lpstr>
      <vt:lpstr>Lato</vt:lpstr>
      <vt:lpstr>Lato Black</vt:lpstr>
      <vt:lpstr>Times New Roman</vt:lpstr>
      <vt:lpstr>Wingdings</vt:lpstr>
      <vt:lpstr>Tema do Office</vt:lpstr>
      <vt:lpstr>Dokument</vt:lpstr>
      <vt:lpstr>Inequality of Educational Opportunities</vt:lpstr>
      <vt:lpstr>Outline</vt:lpstr>
      <vt:lpstr>Determinants of educational trajectory  </vt:lpstr>
      <vt:lpstr>Determinants of educational trajectory  </vt:lpstr>
      <vt:lpstr>School Production Function </vt:lpstr>
      <vt:lpstr>School Production Function </vt:lpstr>
      <vt:lpstr>Apresentação do PowerPoint</vt:lpstr>
      <vt:lpstr>Family Matters</vt:lpstr>
      <vt:lpstr>Communicating with parents works  </vt:lpstr>
      <vt:lpstr>Parent-child moral hazard</vt:lpstr>
      <vt:lpstr>The role of information</vt:lpstr>
      <vt:lpstr>The role of information</vt:lpstr>
      <vt:lpstr>The (double) role of information</vt:lpstr>
      <vt:lpstr>Is it really about information? </vt:lpstr>
      <vt:lpstr>Why does it matter?</vt:lpstr>
      <vt:lpstr>Research Questions</vt:lpstr>
      <vt:lpstr>Sample</vt:lpstr>
      <vt:lpstr>Timeline</vt:lpstr>
      <vt:lpstr>Apresentação do PowerPoint</vt:lpstr>
      <vt:lpstr>The intervention</vt:lpstr>
      <vt:lpstr>The intervention</vt:lpstr>
      <vt:lpstr>The intervention</vt:lpstr>
      <vt:lpstr>The research design</vt:lpstr>
      <vt:lpstr>The research design</vt:lpstr>
      <vt:lpstr>The research design</vt:lpstr>
      <vt:lpstr>Assignment</vt:lpstr>
      <vt:lpstr>Assignment and SMS content</vt:lpstr>
      <vt:lpstr>Outcomes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Summing up </vt:lpstr>
      <vt:lpstr>Psychology of Poverty </vt:lpstr>
      <vt:lpstr>Our research  </vt:lpstr>
      <vt:lpstr>Predicting heterogeneous returns</vt:lpstr>
      <vt:lpstr>Predicted returns</vt:lpstr>
      <vt:lpstr>Predicted returns</vt:lpstr>
      <vt:lpstr>Experimental design</vt:lpstr>
      <vt:lpstr>Experimental design</vt:lpstr>
      <vt:lpstr>Experimental design</vt:lpstr>
      <vt:lpstr>Experimental design</vt:lpstr>
      <vt:lpstr>Timeline</vt:lpstr>
      <vt:lpstr>Design Summary: sampling frame</vt:lpstr>
      <vt:lpstr>Design Summary: sample</vt:lpstr>
      <vt:lpstr>Worries about $</vt:lpstr>
      <vt:lpstr>Empirical strategy</vt:lpstr>
      <vt:lpstr>Worries about $</vt:lpstr>
      <vt:lpstr>Worries about $</vt:lpstr>
      <vt:lpstr>Investment in children’s hk</vt:lpstr>
      <vt:lpstr>Sample correlation</vt:lpstr>
      <vt:lpstr>Sample correlation</vt:lpstr>
      <vt:lpstr>Sample correlation</vt:lpstr>
      <vt:lpstr>Experimental variation</vt:lpstr>
      <vt:lpstr>Empirical strategy</vt:lpstr>
      <vt:lpstr>EXPERIMENTAL RESULTS</vt:lpstr>
      <vt:lpstr>EXPERIMENTAL RESULTS</vt:lpstr>
      <vt:lpstr>EXPERIMENTAL RESULTS</vt:lpstr>
      <vt:lpstr>EXPERIMENTAL RESULTS</vt:lpstr>
      <vt:lpstr>EXPERIENCE vs. investment</vt:lpstr>
      <vt:lpstr>Effects of EXPERIENCE</vt:lpstr>
      <vt:lpstr>Effects of EXPERIENCE</vt:lpstr>
      <vt:lpstr>Making returns top-of-mind</vt:lpstr>
      <vt:lpstr>SALIENCE DOESN’T AFFECT WORRIES</vt:lpstr>
      <vt:lpstr>SALIENCE DOESN’T AFFECT WORRIES</vt:lpstr>
      <vt:lpstr>SALIENCE vs. investment</vt:lpstr>
      <vt:lpstr>Effects of SALIENCE</vt:lpstr>
      <vt:lpstr>Effects of SALIENCE</vt:lpstr>
      <vt:lpstr>Concluding remarks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Inequality of Educational Opportunities</dc:title>
  <dc:creator>Ricardo Madeira</dc:creator>
  <cp:lastModifiedBy>Ricardo Madeira</cp:lastModifiedBy>
  <cp:revision>117</cp:revision>
  <dcterms:created xsi:type="dcterms:W3CDTF">2018-06-03T17:52:21Z</dcterms:created>
  <dcterms:modified xsi:type="dcterms:W3CDTF">2018-06-21T01:47:13Z</dcterms:modified>
</cp:coreProperties>
</file>