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73" r:id="rId9"/>
    <p:sldId id="275" r:id="rId10"/>
    <p:sldId id="274" r:id="rId11"/>
    <p:sldId id="277" r:id="rId12"/>
    <p:sldId id="298" r:id="rId13"/>
    <p:sldId id="282" r:id="rId14"/>
    <p:sldId id="288" r:id="rId15"/>
    <p:sldId id="264" r:id="rId16"/>
    <p:sldId id="296" r:id="rId17"/>
    <p:sldId id="289" r:id="rId18"/>
    <p:sldId id="291" r:id="rId19"/>
    <p:sldId id="265" r:id="rId20"/>
    <p:sldId id="266" r:id="rId21"/>
    <p:sldId id="267" r:id="rId22"/>
    <p:sldId id="268" r:id="rId23"/>
    <p:sldId id="269" r:id="rId24"/>
    <p:sldId id="270" r:id="rId25"/>
    <p:sldId id="292" r:id="rId26"/>
    <p:sldId id="294" r:id="rId27"/>
    <p:sldId id="271" r:id="rId28"/>
    <p:sldId id="295" r:id="rId29"/>
    <p:sldId id="297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615" autoAdjust="0"/>
  </p:normalViewPr>
  <p:slideViewPr>
    <p:cSldViewPr>
      <p:cViewPr varScale="1">
        <p:scale>
          <a:sx n="65" d="100"/>
          <a:sy n="65" d="100"/>
        </p:scale>
        <p:origin x="13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86;&#1084;&#1072;&#1085;\Dropbox\HSE\work\&#1042;&#1099;&#1089;&#1090;&#1091;&#1087;&#1083;&#1077;&#1085;&#1080;&#1103;\&#1087;&#1088;&#1077;&#1079;&#1077;&#1085;&#1090;&#1072;&#1094;&#1080;&#1080;\&#1095;&#1077;&#1090;&#1074;&#1077;&#1088;&#1075;_&#1074;&#1099;&#1075;&#1086;&#1088;&#1072;&#1085;&#1080;&#1077;\1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86;&#1084;&#1072;&#1085;\Dropbox\HSE\work\&#1042;&#1099;&#1089;&#1090;&#1091;&#1087;&#1083;&#1077;&#1085;&#1080;&#1103;\&#1087;&#1088;&#1077;&#1079;&#1077;&#1085;&#1090;&#1072;&#1094;&#1080;&#1080;\&#1095;&#1077;&#1090;&#1074;&#1077;&#1088;&#1075;_&#1074;&#1099;&#1075;&#1086;&#1088;&#1072;&#1085;&#1080;&#1077;\1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86;&#1084;&#1072;&#1085;\Dropbox\HSE\work\&#1089;&#1090;&#1072;&#1090;&#1100;&#1080;%20&#1089;%20&#1087;&#1080;&#1085;&#1089;&#1082;&#1086;&#1081;\&#1089;&#1090;&#1072;&#1090;&#1100;%20&#1087;&#1086;%20&#1091;&#1095;&#1080;&#1090;&#1077;&#1083;&#1103;&#1084;\&#1072;&#1085;&#1072;&#1083;&#1080;&#1079;%20&#1087;&#1086;&#1089;&#1083;&#1077;%20&#1095;&#1077;&#1090;&#1074;&#1077;&#1088;&#1075;&#1072;\&#1096;&#1082;&#1086;&#1083;&#109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ropbox\HSE\work\&#1042;&#1099;&#1089;&#1090;&#1091;&#1087;&#1083;&#1077;&#1085;&#1080;&#1103;\&#1087;&#1088;&#1077;&#1079;&#1077;&#1085;&#1090;&#1072;&#1094;&#1080;&#1080;\&#1063;&#1077;&#1090;&#1074;&#1077;&#1088;&#1075;\&#1074;&#1099;&#1075;&#1086;&#1088;&#1072;&#1085;&#1080;&#1077;\&#1090;&#1072;&#1073;&#1083;&#1080;&#1094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86;&#1084;&#1072;&#1085;\Dropbox\HSE\work\&#1089;&#1090;&#1072;&#1090;&#1100;&#1080;%20&#1089;%20&#1087;&#1080;&#1085;&#1089;&#1082;&#1086;&#1081;\&#1089;&#1090;&#1072;&#1090;&#1100;%20&#1087;&#1086;%20&#1091;&#1095;&#1080;&#1090;&#1077;&#1083;&#1103;&#1084;\&#1072;&#1085;&#1072;&#1083;&#1080;&#1079;%20&#1087;&#1086;&#1089;&#1083;&#1077;%20&#1095;&#1077;&#1090;&#1074;&#1077;&#1088;&#1075;&#1072;\&#1096;&#1082;&#1086;&#1083;&#109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\Dropbox\HSE\work\&#1089;&#1090;&#1072;&#1090;&#1100;&#1080;%20&#1089;%20&#1087;&#1080;&#1085;&#1089;&#1082;&#1086;&#1081;\&#1089;&#1090;&#1072;&#1090;&#1100;%20&#1087;&#1086;%20&#1091;&#1095;&#1080;&#1090;&#1077;&#1083;&#1103;&#1084;\&#1072;&#1085;&#1072;&#1083;&#1080;&#1079;%20&#1087;&#1086;&#1089;&#1083;&#1077;%20&#1095;&#1077;&#1090;&#1074;&#1077;&#1088;&#1075;&#1072;\&#1096;&#1082;&#1086;&#1083;&#109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C8-49CA-9666-3C698DF101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C8-49CA-9666-3C698DF101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Sheet1!$K$3:$K$4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Sheet1!$L$3:$L$4</c:f>
              <c:numCache>
                <c:formatCode>General</c:formatCode>
                <c:ptCount val="2"/>
                <c:pt idx="0">
                  <c:v>8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C8-49CA-9666-3C698DF10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34930008748903"/>
          <c:y val="0.89774023038786821"/>
          <c:w val="0.80541251093613297"/>
          <c:h val="0.10225976961213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4D-43C5-91E3-D5E81F3FBF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4D-43C5-91E3-D5E81F3FBF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4D-43C5-91E3-D5E81F3FBF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4D-43C5-91E3-D5E81F3FBF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4D-43C5-91E3-D5E81F3FBF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Sheet1!$I$16:$I$20</c:f>
              <c:strCache>
                <c:ptCount val="5"/>
                <c:pt idx="0">
                  <c:v>Москва</c:v>
                </c:pt>
                <c:pt idx="1">
                  <c:v>Другой город &gt; 1 млн. человек</c:v>
                </c:pt>
                <c:pt idx="2">
                  <c:v>Город от 100 тыс. до 1 млн. человек</c:v>
                </c:pt>
                <c:pt idx="3">
                  <c:v>Город до 100 тыс. человек</c:v>
                </c:pt>
                <c:pt idx="4">
                  <c:v>ПГТ и села</c:v>
                </c:pt>
              </c:strCache>
            </c:strRef>
          </c:cat>
          <c:val>
            <c:numRef>
              <c:f>Sheet1!$J$16:$J$20</c:f>
              <c:numCache>
                <c:formatCode>###0</c:formatCode>
                <c:ptCount val="5"/>
                <c:pt idx="0">
                  <c:v>272</c:v>
                </c:pt>
                <c:pt idx="1">
                  <c:v>255</c:v>
                </c:pt>
                <c:pt idx="2">
                  <c:v>474</c:v>
                </c:pt>
                <c:pt idx="3">
                  <c:v>337</c:v>
                </c:pt>
                <c:pt idx="4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4D-43C5-91E3-D5E81F3FB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757436570428691E-2"/>
          <c:y val="0.72649261186133796"/>
          <c:w val="0.89426268591426084"/>
          <c:h val="0.25644026372066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CA-475A-909E-22C6A68436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CA-475A-909E-22C6A68436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CA-475A-909E-22C6A68436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CA-475A-909E-22C6A68436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CA-475A-909E-22C6A68436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Лист2!$F$21:$F$25</c:f>
              <c:strCache>
                <c:ptCount val="5"/>
                <c:pt idx="0">
                  <c:v>формалисты</c:v>
                </c:pt>
                <c:pt idx="1">
                  <c:v>выгоревшие</c:v>
                </c:pt>
                <c:pt idx="2">
                  <c:v>энтузиасты</c:v>
                </c:pt>
                <c:pt idx="3">
                  <c:v>пессимисты</c:v>
                </c:pt>
                <c:pt idx="4">
                  <c:v>конфликтующие</c:v>
                </c:pt>
              </c:strCache>
            </c:strRef>
          </c:cat>
          <c:val>
            <c:numRef>
              <c:f>Лист2!$G$21:$G$25</c:f>
              <c:numCache>
                <c:formatCode>General</c:formatCode>
                <c:ptCount val="5"/>
                <c:pt idx="0">
                  <c:v>22.1</c:v>
                </c:pt>
                <c:pt idx="1">
                  <c:v>17.3</c:v>
                </c:pt>
                <c:pt idx="2">
                  <c:v>18</c:v>
                </c:pt>
                <c:pt idx="3">
                  <c:v>18.8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CA-475A-909E-22C6A6843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ВТОРНИК!$H$58:$H$62</c:f>
              <c:strCache>
                <c:ptCount val="5"/>
                <c:pt idx="0">
                  <c:v>энтузиасты</c:v>
                </c:pt>
                <c:pt idx="1">
                  <c:v>конфликтующие</c:v>
                </c:pt>
                <c:pt idx="2">
                  <c:v>формалисты</c:v>
                </c:pt>
                <c:pt idx="3">
                  <c:v>пессимисты</c:v>
                </c:pt>
                <c:pt idx="4">
                  <c:v>выгоревшие</c:v>
                </c:pt>
              </c:strCache>
            </c:strRef>
          </c:cat>
          <c:val>
            <c:numRef>
              <c:f>ВТОРНИК!$I$58:$I$62</c:f>
              <c:numCache>
                <c:formatCode>###0.0</c:formatCode>
                <c:ptCount val="5"/>
                <c:pt idx="0">
                  <c:v>1.6011994043617717</c:v>
                </c:pt>
                <c:pt idx="1">
                  <c:v>-0.36420770142148146</c:v>
                </c:pt>
                <c:pt idx="2">
                  <c:v>-0.49507457884553796</c:v>
                </c:pt>
                <c:pt idx="3">
                  <c:v>-0.90558133568565891</c:v>
                </c:pt>
                <c:pt idx="4">
                  <c:v>-1.8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7-4875-A379-ED617B67D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584990184"/>
        <c:axId val="584990512"/>
      </c:barChart>
      <c:catAx>
        <c:axId val="584990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4990512"/>
        <c:crossesAt val="-2"/>
        <c:auto val="1"/>
        <c:lblAlgn val="ctr"/>
        <c:lblOffset val="100"/>
        <c:noMultiLvlLbl val="0"/>
      </c:catAx>
      <c:valAx>
        <c:axId val="584990512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4990184"/>
        <c:crosses val="autoZero"/>
        <c:crossBetween val="between"/>
        <c:majorUnit val="0.2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0C-4632-A7A5-5A370EB340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0C-4632-A7A5-5A370EB340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Лист2!$B$6:$B$7</c:f>
              <c:strCache>
                <c:ptCount val="2"/>
                <c:pt idx="0">
                  <c:v>На групповом уровне</c:v>
                </c:pt>
                <c:pt idx="1">
                  <c:v>На индивидуальном уровне</c:v>
                </c:pt>
              </c:strCache>
            </c:strRef>
          </c:cat>
          <c:val>
            <c:numRef>
              <c:f>Лист2!$C$6:$C$7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0C-4632-A7A5-5A370EB34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64-436C-BB1E-97A8894174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64-436C-BB1E-97A8894174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64-436C-BB1E-97A8894174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64-436C-BB1E-97A8894174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A64-436C-BB1E-97A8894174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Лист4!$O$7:$S$7</c:f>
              <c:strCache>
                <c:ptCount val="5"/>
                <c:pt idx="0">
                  <c:v>формалисты</c:v>
                </c:pt>
                <c:pt idx="1">
                  <c:v>выгоревшие</c:v>
                </c:pt>
                <c:pt idx="2">
                  <c:v>энтузиасты</c:v>
                </c:pt>
                <c:pt idx="3">
                  <c:v>пессимисты</c:v>
                </c:pt>
                <c:pt idx="4">
                  <c:v>конфликтующие</c:v>
                </c:pt>
              </c:strCache>
            </c:strRef>
          </c:cat>
          <c:val>
            <c:numRef>
              <c:f>Лист4!$O$8:$S$8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64-436C-BB1E-97A889417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E3263-909D-4612-A42F-85511990CCDC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738E0-B516-4049-BD47-79DA5732D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6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Квази</a:t>
            </a:r>
            <a:r>
              <a:rPr lang="ru-RU" dirty="0"/>
              <a:t>-кросс-</a:t>
            </a:r>
            <a:r>
              <a:rPr lang="ru-RU" dirty="0" err="1"/>
              <a:t>валидизация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Квази</a:t>
            </a:r>
            <a:r>
              <a:rPr lang="ru-RU" dirty="0"/>
              <a:t>-кросс-</a:t>
            </a:r>
            <a:r>
              <a:rPr lang="ru-RU" dirty="0" err="1"/>
              <a:t>валидизация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9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 сознательно</a:t>
            </a:r>
            <a:r>
              <a:rPr lang="ru-RU" baseline="0" dirty="0"/>
              <a:t> работаем с крайними группами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4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 сознательно</a:t>
            </a:r>
            <a:r>
              <a:rPr lang="ru-RU" baseline="0" dirty="0"/>
              <a:t> работаем с крайними группами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6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78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 сознательно</a:t>
            </a:r>
            <a:r>
              <a:rPr lang="ru-RU" baseline="0" dirty="0"/>
              <a:t> работаем с крайними группами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38E0-B516-4049-BD47-79DA5732D51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7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1961345" y="-18670"/>
            <a:ext cx="7206641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0004" tIns="30004" rIns="30004" bIns="30004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812727" y="4473773"/>
            <a:ext cx="5518547" cy="26064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812727" y="3041903"/>
            <a:ext cx="5518547" cy="39914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1143000" y="0"/>
            <a:ext cx="6858000" cy="685800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4743C5-A489-4043-BCB1-527E80EB9C0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24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4743C5-A489-4043-BCB1-527E80EB9C0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7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990204" y="446484"/>
            <a:ext cx="5156895" cy="4161235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812727" y="4723805"/>
            <a:ext cx="5518547" cy="1000126"/>
          </a:xfrm>
          <a:prstGeom prst="rect">
            <a:avLst/>
          </a:prstGeom>
        </p:spPr>
        <p:txBody>
          <a:bodyPr anchor="b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812727" y="5759648"/>
            <a:ext cx="5518547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  <a:lvl2pPr marL="0" indent="96012" algn="ctr">
              <a:spcBef>
                <a:spcPts val="0"/>
              </a:spcBef>
              <a:buSzTx/>
              <a:buNone/>
              <a:defRPr sz="1800"/>
            </a:lvl2pPr>
            <a:lvl3pPr marL="0" indent="192024" algn="ctr">
              <a:spcBef>
                <a:spcPts val="0"/>
              </a:spcBef>
              <a:buSzTx/>
              <a:buNone/>
              <a:defRPr sz="1800"/>
            </a:lvl3pPr>
            <a:lvl4pPr marL="0" indent="288036" algn="ctr">
              <a:spcBef>
                <a:spcPts val="0"/>
              </a:spcBef>
              <a:buSzTx/>
              <a:buNone/>
              <a:defRPr sz="1800"/>
            </a:lvl4pPr>
            <a:lvl5pPr marL="0" indent="384048" algn="ctr">
              <a:spcBef>
                <a:spcPts val="0"/>
              </a:spcBef>
              <a:buSzTx/>
              <a:buNone/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52820" y="6500813"/>
            <a:ext cx="231664" cy="214482"/>
          </a:xfrm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4685853" y="446484"/>
            <a:ext cx="2812852" cy="5786438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45295" y="446484"/>
            <a:ext cx="2812852" cy="2803923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45295" y="3348633"/>
            <a:ext cx="2812852" cy="28842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  <a:lvl2pPr marL="0" indent="96012" algn="ctr">
              <a:spcBef>
                <a:spcPts val="0"/>
              </a:spcBef>
              <a:buSzTx/>
              <a:buNone/>
              <a:defRPr sz="1800"/>
            </a:lvl2pPr>
            <a:lvl3pPr marL="0" indent="192024" algn="ctr">
              <a:spcBef>
                <a:spcPts val="0"/>
              </a:spcBef>
              <a:buSzTx/>
              <a:buNone/>
              <a:defRPr sz="1800"/>
            </a:lvl3pPr>
            <a:lvl4pPr marL="0" indent="288036" algn="ctr">
              <a:spcBef>
                <a:spcPts val="0"/>
              </a:spcBef>
              <a:buSzTx/>
              <a:buNone/>
              <a:defRPr sz="1800"/>
            </a:lvl4pPr>
            <a:lvl5pPr marL="0" indent="384048" algn="ctr">
              <a:spcBef>
                <a:spcPts val="0"/>
              </a:spcBef>
              <a:buSzTx/>
              <a:buNone/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4685853" y="1830586"/>
            <a:ext cx="2812852" cy="4420196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45295" y="1830586"/>
            <a:ext cx="2812852" cy="4420196"/>
          </a:xfrm>
          <a:prstGeom prst="rect">
            <a:avLst/>
          </a:prstGeom>
        </p:spPr>
        <p:txBody>
          <a:bodyPr/>
          <a:lstStyle>
            <a:lvl1pPr marL="195453" indent="-195453">
              <a:spcBef>
                <a:spcPts val="1890"/>
              </a:spcBef>
              <a:defRPr sz="1600"/>
            </a:lvl1pPr>
            <a:lvl2pPr marL="339471" indent="-195453">
              <a:spcBef>
                <a:spcPts val="1890"/>
              </a:spcBef>
              <a:defRPr sz="1600"/>
            </a:lvl2pPr>
            <a:lvl3pPr marL="483489" indent="-195453">
              <a:spcBef>
                <a:spcPts val="1890"/>
              </a:spcBef>
              <a:defRPr sz="1600"/>
            </a:lvl3pPr>
            <a:lvl4pPr marL="627507" indent="-195453">
              <a:spcBef>
                <a:spcPts val="1890"/>
              </a:spcBef>
              <a:defRPr sz="1600"/>
            </a:lvl4pPr>
            <a:lvl5pPr marL="771525" indent="-195453">
              <a:spcBef>
                <a:spcPts val="1890"/>
              </a:spcBef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45295" y="892969"/>
            <a:ext cx="5853410" cy="5072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4685853" y="3580805"/>
            <a:ext cx="2812852" cy="2652118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4689133" y="625078"/>
            <a:ext cx="2812852" cy="2652118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1645295" y="625078"/>
            <a:ext cx="2812852" cy="5607844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45295" y="312539"/>
            <a:ext cx="5853410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45295" y="1830586"/>
            <a:ext cx="5853410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52820" y="6505277"/>
            <a:ext cx="231664" cy="214482"/>
          </a:xfrm>
          <a:prstGeom prst="rect">
            <a:avLst/>
          </a:prstGeom>
          <a:ln w="12700">
            <a:miter lim="400000"/>
          </a:ln>
        </p:spPr>
        <p:txBody>
          <a:bodyPr wrap="none" lIns="30004" tIns="30004" rIns="30004" bIns="30004">
            <a:spAutoFit/>
          </a:bodyPr>
          <a:lstStyle>
            <a:lvl1pPr>
              <a:defRPr sz="1000"/>
            </a:lvl1pPr>
          </a:lstStyle>
          <a:p>
            <a:fld id="{704F95D6-0D49-41E5-9249-F70858128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marL="0" marR="0" indent="0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96012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192024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288036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384048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480060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576072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672084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768096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25929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44598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63267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81936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100605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119274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137943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156612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1752812" marR="0" indent="-259292" algn="l" defTabSz="345043" rtl="0" eaLnBrk="1" latinLnBrk="0" hangingPunct="1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96012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192024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288036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384048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480060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576072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672084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768096" algn="ctr" defTabSz="34504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23728" y="2132856"/>
            <a:ext cx="6660232" cy="2406129"/>
          </a:xfrm>
        </p:spPr>
        <p:txBody>
          <a:bodyPr>
            <a:noAutofit/>
          </a:bodyPr>
          <a:lstStyle/>
          <a:p>
            <a:r>
              <a:rPr lang="ru-RU" sz="4800" kern="1200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Профессиональное самочувствие учителей: от выгорания до энтузиазма </a:t>
            </a:r>
            <a:r>
              <a:rPr lang="en-US" sz="4000" kern="1200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4000" kern="1200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4168" y="5301208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srgbClr val="253957"/>
                </a:solidFill>
              </a:rPr>
              <a:t>Давид Константиновский</a:t>
            </a:r>
          </a:p>
          <a:p>
            <a:pPr algn="r"/>
            <a:r>
              <a:rPr lang="ru-RU" sz="2000" dirty="0">
                <a:solidFill>
                  <a:srgbClr val="253957"/>
                </a:solidFill>
              </a:rPr>
              <a:t>Сергей Косарецкий </a:t>
            </a:r>
          </a:p>
          <a:p>
            <a:pPr algn="r"/>
            <a:r>
              <a:rPr lang="ru-RU" sz="2000" dirty="0">
                <a:solidFill>
                  <a:srgbClr val="253957"/>
                </a:solidFill>
              </a:rPr>
              <a:t>Марина Пинская </a:t>
            </a:r>
          </a:p>
          <a:p>
            <a:pPr algn="r"/>
            <a:r>
              <a:rPr lang="ru-RU" sz="2000" dirty="0">
                <a:solidFill>
                  <a:srgbClr val="253957"/>
                </a:solidFill>
              </a:rPr>
              <a:t>Роман Звягинцев</a:t>
            </a:r>
            <a:endParaRPr lang="en-US" sz="2000" dirty="0">
              <a:solidFill>
                <a:srgbClr val="253957"/>
              </a:solidFill>
            </a:endParaRPr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2" y="476672"/>
            <a:ext cx="1757595" cy="169941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 лаборатории, факультета и т.д."/>
          <p:cNvSpPr txBox="1"/>
          <p:nvPr/>
        </p:nvSpPr>
        <p:spPr>
          <a:xfrm>
            <a:off x="2843808" y="620688"/>
            <a:ext cx="5212318" cy="759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ctr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000" dirty="0"/>
              <a:t>Центр социально-экономического развития школы, Институт Образования НИУ ВШЭ</a:t>
            </a:r>
            <a:r>
              <a:rPr sz="2000" dirty="0"/>
              <a:t> </a:t>
            </a:r>
          </a:p>
        </p:txBody>
      </p:sp>
      <p:sp>
        <p:nvSpPr>
          <p:cNvPr id="9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Москва</a:t>
            </a:r>
            <a:r>
              <a:t>, 201</a:t>
            </a:r>
            <a:r>
              <a:rPr lang="en-US"/>
              <a:t>8</a:t>
            </a:r>
            <a:endParaRPr dirty="0"/>
          </a:p>
        </p:txBody>
      </p:sp>
      <p:sp>
        <p:nvSpPr>
          <p:cNvPr id="10" name="Москва, 2017"/>
          <p:cNvSpPr txBox="1"/>
          <p:nvPr/>
        </p:nvSpPr>
        <p:spPr>
          <a:xfrm>
            <a:off x="7269315" y="120449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Москва</a:t>
            </a:r>
            <a:r>
              <a:t>, 201</a:t>
            </a:r>
            <a:r>
              <a:rPr lang="en-US"/>
              <a:t>8</a:t>
            </a:r>
            <a:endParaRPr dirty="0"/>
          </a:p>
        </p:txBody>
      </p:sp>
      <p:sp>
        <p:nvSpPr>
          <p:cNvPr id="11" name="Москва, 2017"/>
          <p:cNvSpPr txBox="1"/>
          <p:nvPr/>
        </p:nvSpPr>
        <p:spPr>
          <a:xfrm>
            <a:off x="7421715" y="121973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/>
              <a:t>Москва, 201</a:t>
            </a:r>
            <a:r>
              <a:rPr lang="en-US" dirty="0"/>
              <a:t>8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1187624" y="5949280"/>
            <a:ext cx="2736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solidFill>
                  <a:srgbClr val="253957"/>
                </a:solidFill>
              </a:rPr>
              <a:t>Москва, 2018</a:t>
            </a:r>
            <a:endParaRPr lang="en-US" sz="2000" dirty="0">
              <a:solidFill>
                <a:srgbClr val="2539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0032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Инструмент (модель)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03284"/>
              </p:ext>
            </p:extLst>
          </p:nvPr>
        </p:nvGraphicFramePr>
        <p:xfrm>
          <a:off x="402779" y="1465979"/>
          <a:ext cx="8352928" cy="4436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73270426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629677508"/>
                    </a:ext>
                  </a:extLst>
                </a:gridCol>
              </a:tblGrid>
              <a:tr h="679755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Var_A</a:t>
                      </a:r>
                      <a:r>
                        <a:rPr lang="ru-RU" sz="1600" u="none" strike="noStrike" dirty="0">
                          <a:effectLst/>
                        </a:rPr>
                        <a:t> — Я могу сделать многое для того, чтобы мои ученики достигли высоких результатов в учёбе;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Var_G</a:t>
                      </a:r>
                      <a:r>
                        <a:rPr lang="ru-RU" sz="1600" u="none" strike="noStrike" dirty="0">
                          <a:effectLst/>
                        </a:rPr>
                        <a:t> — Как бы я ни старался, мои ученики, вряд ли покажут высокие результаты.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74848"/>
                  </a:ext>
                </a:extLst>
              </a:tr>
              <a:tr h="820139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Var_B</a:t>
                      </a:r>
                      <a:r>
                        <a:rPr lang="ru-RU" sz="1600" u="none" strike="noStrike" dirty="0">
                          <a:effectLst/>
                        </a:rPr>
                        <a:t> — Чем дольше я работаю в школе, тем больше убеждаюсь, как мало я могу влиять на решения, которые принимает наша администрация;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Var_H</a:t>
                      </a:r>
                      <a:r>
                        <a:rPr lang="ru-RU" sz="1600" u="none" strike="noStrike" dirty="0">
                          <a:effectLst/>
                        </a:rPr>
                        <a:t> — Я выполняю свою работу учителя, а влиять на решения, которые принимает администрация школы, не считаю нужным.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52581"/>
                  </a:ext>
                </a:extLst>
              </a:tr>
              <a:tr h="54676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Var_C</a:t>
                      </a:r>
                      <a:r>
                        <a:rPr lang="ru-RU" sz="1600" u="none" strike="noStrike" dirty="0">
                          <a:effectLst/>
                        </a:rPr>
                        <a:t> — Я стараюсь не ограничивать мою активность в школе выполнением своих прямых обязанностей;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Var_I</a:t>
                      </a:r>
                      <a:r>
                        <a:rPr lang="ru-RU" sz="1600" u="none" strike="noStrike" dirty="0">
                          <a:effectLst/>
                        </a:rPr>
                        <a:t> — Я обнаружил, что сделал ошибку, став учителем.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12516"/>
                  </a:ext>
                </a:extLst>
              </a:tr>
              <a:tr h="554149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Var_D</a:t>
                      </a:r>
                      <a:r>
                        <a:rPr lang="ru-RU" sz="1600" u="none" strike="noStrike" dirty="0">
                          <a:effectLst/>
                        </a:rPr>
                        <a:t> — Я считаю, что учитель не должен отвечать за результаты своих учеников;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Var_J</a:t>
                      </a:r>
                      <a:r>
                        <a:rPr lang="ru-RU" sz="1600" u="none" strike="noStrike" dirty="0">
                          <a:effectLst/>
                        </a:rPr>
                        <a:t> — Я выполняю свои обязанности и считаю, что этого достаточно;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53136"/>
                  </a:ext>
                </a:extLst>
              </a:tr>
              <a:tr h="827529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Var_E</a:t>
                      </a:r>
                      <a:r>
                        <a:rPr lang="ru-RU" sz="1600" u="none" strike="noStrike" dirty="0">
                          <a:effectLst/>
                        </a:rPr>
                        <a:t> — Те, кто принимает основные решения в школе, действительно учитывают мои идеи и предложения;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Var_K</a:t>
                      </a:r>
                      <a:r>
                        <a:rPr lang="ru-RU" sz="1600" u="none" strike="noStrike" dirty="0">
                          <a:effectLst/>
                        </a:rPr>
                        <a:t> — Учитель — такая же работа, как всякая другая. в наше время выбирать не приходится;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216319"/>
                  </a:ext>
                </a:extLst>
              </a:tr>
              <a:tr h="820139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Var_F</a:t>
                      </a:r>
                      <a:r>
                        <a:rPr lang="ru-RU" sz="1600" u="none" strike="noStrike" dirty="0">
                          <a:effectLst/>
                        </a:rPr>
                        <a:t> — Я выбрал профессию учителя и счастлив, что работаю в школе;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dirty="0" err="1">
                          <a:effectLst/>
                        </a:rPr>
                        <a:t>Var_L</a:t>
                      </a:r>
                      <a:r>
                        <a:rPr lang="ru-RU" sz="1600" u="none" strike="noStrike" dirty="0">
                          <a:effectLst/>
                        </a:rPr>
                        <a:t> — Главная обязанность учителя — избегать нареканий со стороны руководства.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620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0019" y="5956099"/>
            <a:ext cx="36004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6525" y="5956099"/>
            <a:ext cx="360040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5956099"/>
            <a:ext cx="360040" cy="288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0514" y="5960214"/>
            <a:ext cx="360040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0059" y="5979273"/>
            <a:ext cx="1613709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Отношение к ученикам и ожидания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6565" y="5917719"/>
            <a:ext cx="1613709" cy="10060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Возможности</a:t>
            </a:r>
            <a:r>
              <a:rPr kumimoji="0" lang="ru-RU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и желания влиять на решения администрации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3071" y="5979274"/>
            <a:ext cx="1613709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Отношения к проф. обязанностям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69577" y="5980126"/>
            <a:ext cx="1613709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Удовлетворённость профессией</a:t>
            </a:r>
          </a:p>
        </p:txBody>
      </p:sp>
    </p:spTree>
    <p:extLst>
      <p:ext uri="{BB962C8B-B14F-4D97-AF65-F5344CB8AC3E}">
        <p14:creationId xmlns:p14="http://schemas.microsoft.com/office/powerpoint/2010/main" val="3959101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383089" cy="1518047"/>
          </a:xfrm>
        </p:spPr>
        <p:txBody>
          <a:bodyPr>
            <a:normAutofit/>
          </a:bodyPr>
          <a:lstStyle/>
          <a:p>
            <a:r>
              <a:rPr lang="ru-RU" sz="2800" b="1" cap="all" dirty="0" err="1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Конфирматорный</a:t>
            </a:r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 факторный анализ, Иерархическая модель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5" y="1466496"/>
            <a:ext cx="7236296" cy="538332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76866"/>
              </p:ext>
            </p:extLst>
          </p:nvPr>
        </p:nvGraphicFramePr>
        <p:xfrm>
          <a:off x="383875" y="1437178"/>
          <a:ext cx="411611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805">
                  <a:extLst>
                    <a:ext uri="{9D8B030D-6E8A-4147-A177-3AD203B41FA5}">
                      <a16:colId xmlns:a16="http://schemas.microsoft.com/office/drawing/2014/main" val="115971626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755245138"/>
                    </a:ext>
                  </a:extLst>
                </a:gridCol>
              </a:tblGrid>
              <a:tr h="30830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RMSEA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(90% CI: 0,04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-0,0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769209"/>
                  </a:ext>
                </a:extLst>
              </a:tr>
              <a:tr h="30830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CFI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669799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41505"/>
              </p:ext>
            </p:extLst>
          </p:nvPr>
        </p:nvGraphicFramePr>
        <p:xfrm>
          <a:off x="383875" y="6021288"/>
          <a:ext cx="411611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805">
                  <a:extLst>
                    <a:ext uri="{9D8B030D-6E8A-4147-A177-3AD203B41FA5}">
                      <a16:colId xmlns:a16="http://schemas.microsoft.com/office/drawing/2014/main" val="252592981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969690932"/>
                    </a:ext>
                  </a:extLst>
                </a:gridCol>
              </a:tblGrid>
              <a:tr h="30830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TLI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0,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160846"/>
                  </a:ext>
                </a:extLst>
              </a:tr>
              <a:tr h="30830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SRMR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0,03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65" marR="660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83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298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-99392"/>
            <a:ext cx="6383089" cy="151804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Связка с утверждениями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37497"/>
              </p:ext>
            </p:extLst>
          </p:nvPr>
        </p:nvGraphicFramePr>
        <p:xfrm>
          <a:off x="395536" y="1083869"/>
          <a:ext cx="8644886" cy="5729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3518">
                  <a:extLst>
                    <a:ext uri="{9D8B030D-6E8A-4147-A177-3AD203B41FA5}">
                      <a16:colId xmlns:a16="http://schemas.microsoft.com/office/drawing/2014/main" val="273270426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42605299"/>
                    </a:ext>
                  </a:extLst>
                </a:gridCol>
                <a:gridCol w="408026">
                  <a:extLst>
                    <a:ext uri="{9D8B030D-6E8A-4147-A177-3AD203B41FA5}">
                      <a16:colId xmlns:a16="http://schemas.microsoft.com/office/drawing/2014/main" val="834919194"/>
                    </a:ext>
                  </a:extLst>
                </a:gridCol>
                <a:gridCol w="251214">
                  <a:extLst>
                    <a:ext uri="{9D8B030D-6E8A-4147-A177-3AD203B41FA5}">
                      <a16:colId xmlns:a16="http://schemas.microsoft.com/office/drawing/2014/main" val="41479198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2956964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Утверждение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«Формализм»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«Энтузиазм»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«Пессимизм»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«Конфликт (с администрацией)»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747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Var_A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могу сделать многое для того, чтобы мои ученики достигли высоких результатов в учёбе;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7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Var_B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Чем дольше я работаю в школе, тем больше убеждаюсь, как мало я могу влиять на решения, которые принимает наша администрация;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52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Var_C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стараюсь не ограничивать мою активность в школе выполнением своих прямых обязанностей;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12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Var_D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считаю, что учитель не должен отвечать за результаты своих учеников;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53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Var_E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Те, кто принимает основные решения в школе, действительно учитывают мои идеи и предложения;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216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Var_F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выбрал профессию учителя и счастлив, что работаю в школе;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62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Var_G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Как бы я ни старался, мои ученики, вряд ли покажут высокие 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результаты.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56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Var_H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выполняю свою работу учителя, а влиять на решения, которые принимает администрация школы, не считаю нужным.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01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Var_I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обнаружил, что сделал ошибку, став учителем.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14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Var_J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Я выполняю свои обязанности и считаю, что этого достаточно;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298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Var_K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Учитель — такая же работа, как всякая другая. в наше время выбирать не приходится; 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20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ru-RU" sz="1600" u="none" strike="noStrike" baseline="0" dirty="0" err="1" smtClean="0">
                          <a:effectLst/>
                        </a:rPr>
                        <a:t>Var_L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baseline="0" dirty="0">
                          <a:effectLst/>
                        </a:rPr>
                        <a:t>— Главная обязанность учителя — избегать нареканий со стороны руководства.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7" marR="3687" marT="36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4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25845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95" y="188640"/>
            <a:ext cx="5853410" cy="151804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Распределение оценок по </a:t>
            </a:r>
            <a:b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всем респондентам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5724128" y="1830586"/>
            <a:ext cx="1944216" cy="80632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45024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731096" y="1074502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95" y="1434542"/>
            <a:ext cx="5332175" cy="50875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-1221536" y="3710648"/>
            <a:ext cx="5109349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ea typeface="+mj-ea"/>
                <a:cs typeface="+mj-cs"/>
                <a:sym typeface="Helvetica Light"/>
              </a:rPr>
              <a:t>Количество респондентов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ea typeface="+mj-ea"/>
              <a:cs typeface="+mj-cs"/>
              <a:sym typeface="Helvetica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6383774"/>
            <a:ext cx="5109349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ea typeface="+mj-ea"/>
                <a:cs typeface="+mj-cs"/>
                <a:sym typeface="Helvetica Light"/>
              </a:rPr>
              <a:t>Оценка по главному фактору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4946217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95" y="188640"/>
            <a:ext cx="5853410" cy="151804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Выделение групп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5724128" y="1830586"/>
            <a:ext cx="1944216" cy="80632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45024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731096" y="1074502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7524" y="2348880"/>
            <a:ext cx="8568952" cy="334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Были сформированы группы, которые получили условные наименования сообразно с тем, по факторным оценкам какого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субфактора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они имеют наиболее высокие (низкие) значения. Учителя, которые набрали наиболее высокие (низкие) оценки по всем из обратно направленных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субфакторов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, были определены как выгоревшие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8814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6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7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323528" y="1455041"/>
            <a:ext cx="2118738" cy="106759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+mj-lt"/>
                <a:ea typeface="+mj-ea"/>
                <a:cs typeface="+mj-cs"/>
                <a:sym typeface="Helvetica Light"/>
              </a:rPr>
              <a:t>Всего в группы распределилось </a:t>
            </a:r>
            <a:r>
              <a:rPr kumimoji="0" lang="ru-RU" sz="2000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1080 учителей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599413"/>
              </p:ext>
            </p:extLst>
          </p:nvPr>
        </p:nvGraphicFramePr>
        <p:xfrm>
          <a:off x="395536" y="1628800"/>
          <a:ext cx="842493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681299" y="806969"/>
            <a:ext cx="585341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96012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192024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288036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384048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0" marR="0" indent="480060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0" marR="0" indent="576072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0" marR="0" indent="672084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0" marR="0" indent="768096" algn="ctr" defTabSz="34504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r>
              <a:rPr lang="ru-RU" sz="2800" b="1" kern="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Распределение на группы</a:t>
            </a:r>
          </a:p>
        </p:txBody>
      </p:sp>
    </p:spTree>
    <p:extLst>
      <p:ext uri="{BB962C8B-B14F-4D97-AF65-F5344CB8AC3E}">
        <p14:creationId xmlns:p14="http://schemas.microsoft.com/office/powerpoint/2010/main" val="64606923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Разница выраженности общего фактора в группах</a:t>
            </a:r>
            <a:r>
              <a:rPr lang="en-US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 (Z-</a:t>
            </a:r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оценка)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149703"/>
              </p:ext>
            </p:extLst>
          </p:nvPr>
        </p:nvGraphicFramePr>
        <p:xfrm>
          <a:off x="395536" y="1556792"/>
          <a:ext cx="842493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14611" y="1749092"/>
            <a:ext cx="3222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0" algn="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Среди всех респондентов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600" algn="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Минимальное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-3,79415	</a:t>
            </a:r>
          </a:p>
          <a:p>
            <a:pPr marR="600" algn="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Максимальное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2,30368	</a:t>
            </a:r>
          </a:p>
        </p:txBody>
      </p:sp>
    </p:spTree>
    <p:extLst>
      <p:ext uri="{BB962C8B-B14F-4D97-AF65-F5344CB8AC3E}">
        <p14:creationId xmlns:p14="http://schemas.microsoft.com/office/powerpoint/2010/main" val="416361419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95" y="188640"/>
            <a:ext cx="5853410" cy="151804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Что на групповом уровне? Процент дисперсии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5724128" y="1830586"/>
            <a:ext cx="1944216" cy="80632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45024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731096" y="1074502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32529"/>
              </p:ext>
            </p:extLst>
          </p:nvPr>
        </p:nvGraphicFramePr>
        <p:xfrm>
          <a:off x="395536" y="1556791"/>
          <a:ext cx="8424936" cy="509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116702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648"/>
            <a:ext cx="5853410" cy="1518047"/>
          </a:xfrm>
        </p:spPr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Характеристики групп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Контингент учащихся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6696"/>
              </p:ext>
            </p:extLst>
          </p:nvPr>
        </p:nvGraphicFramePr>
        <p:xfrm>
          <a:off x="395536" y="1511992"/>
          <a:ext cx="8352929" cy="5072656"/>
        </p:xfrm>
        <a:graphic>
          <a:graphicData uri="http://schemas.openxmlformats.org/drawingml/2006/table">
            <a:tbl>
              <a:tblPr/>
              <a:tblGrid>
                <a:gridCol w="4536506">
                  <a:extLst>
                    <a:ext uri="{9D8B030D-6E8A-4147-A177-3AD203B41FA5}">
                      <a16:colId xmlns:a16="http://schemas.microsoft.com/office/drawing/2014/main" val="11236457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48640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81390880"/>
                    </a:ext>
                  </a:extLst>
                </a:gridCol>
                <a:gridCol w="813379">
                  <a:extLst>
                    <a:ext uri="{9D8B030D-6E8A-4147-A177-3AD203B41FA5}">
                      <a16:colId xmlns:a16="http://schemas.microsoft.com/office/drawing/2014/main" val="2436065604"/>
                    </a:ext>
                  </a:extLst>
                </a:gridCol>
                <a:gridCol w="637426">
                  <a:extLst>
                    <a:ext uri="{9D8B030D-6E8A-4147-A177-3AD203B41FA5}">
                      <a16:colId xmlns:a16="http://schemas.microsoft.com/office/drawing/2014/main" val="2454120265"/>
                    </a:ext>
                  </a:extLst>
                </a:gridCol>
                <a:gridCol w="637426">
                  <a:extLst>
                    <a:ext uri="{9D8B030D-6E8A-4147-A177-3AD203B41FA5}">
                      <a16:colId xmlns:a16="http://schemas.microsoft.com/office/drawing/2014/main" val="3198413426"/>
                    </a:ext>
                  </a:extLst>
                </a:gridCol>
              </a:tblGrid>
              <a:tr h="10528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формалисты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выговревшие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энтузиасты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пессимисты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конфликтующие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950779"/>
                  </a:ext>
                </a:extLst>
              </a:tr>
              <a:tr h="1020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КАКАЯ ЧАСТЬ ДЕТЕЙ, КОТОРЫХ ВЫ ОБУЧАЕТЕ, - ИЗ СЕМЕЙ, ГДЕ ОБА РОДИТЕЛЯ ИМЕЮТ ВЫСШЕЕ ОБРАЗОВАНИЕ?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78253"/>
                  </a:ext>
                </a:extLst>
              </a:tr>
              <a:tr h="1020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КАКАЯ ЧАСТЬ ДЕТЕЙ, КОТОРЫХ ВЫ ОБУЧАЕТЕ ИЗ СЕМЕЙ, ГДЕ ЕДИНСТВЕННЫЙ РОДИТЕЛЬ ИЛИ ОБА РОДИТЕЛЯ ЯВЛЯЮТСЯ БЕЗРАБОТНЫМИ?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796275"/>
                  </a:ext>
                </a:extLst>
              </a:tr>
              <a:tr h="66997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КАКАЯ ЧАСТЬ ДЕТЕЙ, КОТОРЫХ ВЫ ОБУЧАЕТЕ ИЗ НЕПОЛНЫХ СЕМЕЙ?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561421"/>
                  </a:ext>
                </a:extLst>
              </a:tr>
              <a:tr h="6699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25509"/>
                  </a:ext>
                </a:extLst>
              </a:tr>
              <a:tr h="63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Работаю в гимназии\лицее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23,0%D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27,8%BD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21,8%D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21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73810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Уровень урбанизации места расположения школы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70623"/>
              </p:ext>
            </p:extLst>
          </p:nvPr>
        </p:nvGraphicFramePr>
        <p:xfrm>
          <a:off x="323528" y="1484784"/>
          <a:ext cx="8640962" cy="4176464"/>
        </p:xfrm>
        <a:graphic>
          <a:graphicData uri="http://schemas.openxmlformats.org/drawingml/2006/table">
            <a:tbl>
              <a:tblPr/>
              <a:tblGrid>
                <a:gridCol w="1008114">
                  <a:extLst>
                    <a:ext uri="{9D8B030D-6E8A-4147-A177-3AD203B41FA5}">
                      <a16:colId xmlns:a16="http://schemas.microsoft.com/office/drawing/2014/main" val="230924905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8512894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7330121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039066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81114299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625772516"/>
                    </a:ext>
                  </a:extLst>
                </a:gridCol>
              </a:tblGrid>
              <a:tr h="1893333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формалисты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выговревшие 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энтузиасты 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пессимисты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конфликтующие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0405351"/>
                  </a:ext>
                </a:extLst>
              </a:tr>
              <a:tr h="116940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ПГТ и сёла</a:t>
                      </a:r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34,3%C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26,30%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37,4%C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281208"/>
                  </a:ext>
                </a:extLst>
              </a:tr>
              <a:tr h="1113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Город</a:t>
                      </a:r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54,8%, 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56,70%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57,70%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55,7%, 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43,20%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962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289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664624" cy="5072063"/>
          </a:xfrm>
        </p:spPr>
        <p:txBody>
          <a:bodyPr>
            <a:normAutofit/>
          </a:bodyPr>
          <a:lstStyle/>
          <a:p>
            <a:r>
              <a:rPr lang="ru-RU" dirty="0">
                <a:latin typeface="+mn-lt"/>
              </a:rPr>
              <a:t>МЭО, проводился НИУ ВШЭ совместно с «Левада-центром» (</a:t>
            </a:r>
            <a:r>
              <a:rPr lang="ru-RU" dirty="0" err="1">
                <a:latin typeface="+mn-lt"/>
              </a:rPr>
              <a:t>Пинская</a:t>
            </a:r>
            <a:r>
              <a:rPr lang="ru-RU" dirty="0">
                <a:latin typeface="+mn-lt"/>
              </a:rPr>
              <a:t>, Евстигнеева, Бысик, Косарецкий, &amp; Звягинцев, 2017),  мониторинг эффективности школьного образования, проведён  Центром экономики непрерывного образования ИПЭИ </a:t>
            </a:r>
            <a:r>
              <a:rPr lang="ru-RU" dirty="0" err="1">
                <a:latin typeface="+mn-lt"/>
              </a:rPr>
              <a:t>РАНХиГС</a:t>
            </a:r>
            <a:r>
              <a:rPr lang="ru-RU" dirty="0">
                <a:latin typeface="+mn-lt"/>
              </a:rPr>
              <a:t> (Логинов, Токарева, </a:t>
            </a:r>
            <a:r>
              <a:rPr lang="ru-RU" dirty="0" err="1">
                <a:latin typeface="+mn-lt"/>
              </a:rPr>
              <a:t>Авраамова</a:t>
            </a:r>
            <a:r>
              <a:rPr lang="ru-RU" dirty="0">
                <a:latin typeface="+mn-lt"/>
              </a:rPr>
              <a:t>, &amp; Клячко, 2017).</a:t>
            </a:r>
          </a:p>
          <a:p>
            <a:r>
              <a:rPr lang="ru-RU" dirty="0">
                <a:latin typeface="+mn-lt"/>
              </a:rPr>
              <a:t>Исследование </a:t>
            </a:r>
            <a:r>
              <a:rPr lang="ru-RU" dirty="0" err="1">
                <a:latin typeface="+mn-lt"/>
              </a:rPr>
              <a:t>Собкина</a:t>
            </a:r>
            <a:r>
              <a:rPr lang="ru-RU" dirty="0">
                <a:latin typeface="+mn-lt"/>
              </a:rPr>
              <a:t> В.С., </a:t>
            </a:r>
            <a:r>
              <a:rPr lang="ru-RU" dirty="0" err="1">
                <a:latin typeface="+mn-lt"/>
              </a:rPr>
              <a:t>Адамчук</a:t>
            </a:r>
            <a:r>
              <a:rPr lang="ru-RU" dirty="0">
                <a:latin typeface="+mn-lt"/>
              </a:rPr>
              <a:t> Д.В. (Современный учитель: жизненные и профессиональные ориентации. Труды по социологии образования. Т. XVIII. </a:t>
            </a:r>
            <a:r>
              <a:rPr lang="ru-RU" dirty="0" err="1">
                <a:latin typeface="+mn-lt"/>
              </a:rPr>
              <a:t>Вып</a:t>
            </a:r>
            <a:r>
              <a:rPr lang="ru-RU" dirty="0">
                <a:latin typeface="+mn-lt"/>
              </a:rPr>
              <a:t>. ХХХ — М.: ФГБНУ “ИУО РАО”, 2016), </a:t>
            </a:r>
            <a:r>
              <a:rPr lang="ru-RU" dirty="0" err="1">
                <a:latin typeface="+mn-lt"/>
              </a:rPr>
              <a:t>осуществл</a:t>
            </a:r>
            <a:r>
              <a:rPr lang="en-US" dirty="0">
                <a:latin typeface="+mn-lt"/>
              </a:rPr>
              <a:t>e</a:t>
            </a:r>
            <a:r>
              <a:rPr lang="ru-RU" dirty="0">
                <a:latin typeface="+mn-lt"/>
              </a:rPr>
              <a:t>но в рамках социологических исследований ФГБНУ “ИУО РАО” (</a:t>
            </a:r>
            <a:r>
              <a:rPr lang="ru-RU" dirty="0" err="1">
                <a:latin typeface="+mn-lt"/>
              </a:rPr>
              <a:t>Собкин</a:t>
            </a:r>
            <a:r>
              <a:rPr lang="ru-RU" dirty="0">
                <a:latin typeface="+mn-lt"/>
              </a:rPr>
              <a:t> &amp; </a:t>
            </a:r>
            <a:r>
              <a:rPr lang="ru-RU" dirty="0" err="1">
                <a:latin typeface="+mn-lt"/>
              </a:rPr>
              <a:t>Адамчук</a:t>
            </a:r>
            <a:r>
              <a:rPr lang="ru-RU" dirty="0">
                <a:latin typeface="+mn-lt"/>
              </a:rPr>
              <a:t>, 2016).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44624"/>
            <a:ext cx="7920880" cy="1483006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Отечественные исследования профессионального самочувствия учителей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9512" y="188640"/>
            <a:ext cx="8568952" cy="1224137"/>
            <a:chOff x="251520" y="188640"/>
            <a:chExt cx="8568952" cy="1224137"/>
          </a:xfrm>
        </p:grpSpPr>
        <p:sp>
          <p:nvSpPr>
            <p:cNvPr id="4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5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05381744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 err="1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Вовлечённость</a:t>
            </a:r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 в профессиональное развитие 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99176"/>
              </p:ext>
            </p:extLst>
          </p:nvPr>
        </p:nvGraphicFramePr>
        <p:xfrm>
          <a:off x="393959" y="1556792"/>
          <a:ext cx="8424937" cy="4766766"/>
        </p:xfrm>
        <a:graphic>
          <a:graphicData uri="http://schemas.openxmlformats.org/drawingml/2006/table">
            <a:tbl>
              <a:tblPr/>
              <a:tblGrid>
                <a:gridCol w="3818001">
                  <a:extLst>
                    <a:ext uri="{9D8B030D-6E8A-4147-A177-3AD203B41FA5}">
                      <a16:colId xmlns:a16="http://schemas.microsoft.com/office/drawing/2014/main" val="270448081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4123698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061965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272682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68324800"/>
                    </a:ext>
                  </a:extLst>
                </a:gridCol>
                <a:gridCol w="934528">
                  <a:extLst>
                    <a:ext uri="{9D8B030D-6E8A-4147-A177-3AD203B41FA5}">
                      <a16:colId xmlns:a16="http://schemas.microsoft.com/office/drawing/2014/main" val="2340815610"/>
                    </a:ext>
                  </a:extLst>
                </a:gridCol>
              </a:tblGrid>
              <a:tr h="832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формалисты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выговревшие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энтузиасты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пессимисты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конфликтующие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883645"/>
                  </a:ext>
                </a:extLst>
              </a:tr>
              <a:tr h="11824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latin typeface="+mn-lt"/>
                        </a:rPr>
                        <a:t>Приходилось ли вам за последние три года участвовать в курсах повышения квалификации в  институте повышения квалификации работников образования вашего региона?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69,70%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89,1%ABD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77,70%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81,9%AB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71673"/>
                  </a:ext>
                </a:extLst>
              </a:tr>
              <a:tr h="832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Приходилось ли вам за последние три года участвовать в курсах повышения квалификации в  организации высшего образования?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32,9%, 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23,6%, 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23,9%, 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723750"/>
                  </a:ext>
                </a:extLst>
              </a:tr>
              <a:tr h="1060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Приходилось ли вам за последние три года участвовать в мероприятиях по профессиональному развитию на рабочем месте?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68,8%ABD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64,3%ABD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9940"/>
                  </a:ext>
                </a:extLst>
              </a:tr>
              <a:tr h="858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Участие в работе профессиональных ассоциаций - участвую в работе профессиональных сообществ в сети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28,9%AB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24,5%AB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36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3408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Удовлетворённость условиями работы 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296"/>
              </p:ext>
            </p:extLst>
          </p:nvPr>
        </p:nvGraphicFramePr>
        <p:xfrm>
          <a:off x="395534" y="1556792"/>
          <a:ext cx="8424936" cy="4896544"/>
        </p:xfrm>
        <a:graphic>
          <a:graphicData uri="http://schemas.openxmlformats.org/drawingml/2006/table">
            <a:tbl>
              <a:tblPr/>
              <a:tblGrid>
                <a:gridCol w="3312741">
                  <a:extLst>
                    <a:ext uri="{9D8B030D-6E8A-4147-A177-3AD203B41FA5}">
                      <a16:colId xmlns:a16="http://schemas.microsoft.com/office/drawing/2014/main" val="4140570632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1210640758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2873088742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3789008964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3025323270"/>
                    </a:ext>
                  </a:extLst>
                </a:gridCol>
                <a:gridCol w="1022439">
                  <a:extLst>
                    <a:ext uri="{9D8B030D-6E8A-4147-A177-3AD203B41FA5}">
                      <a16:colId xmlns:a16="http://schemas.microsoft.com/office/drawing/2014/main" val="4259569784"/>
                    </a:ext>
                  </a:extLst>
                </a:gridCol>
              </a:tblGrid>
              <a:tr h="119662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формалисты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выговревшие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энтузиасты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пессимисты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конфликтующие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E)</a:t>
                      </a:r>
                    </a:p>
                  </a:txBody>
                  <a:tcPr marL="6981" marR="6981" marT="698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886184"/>
                  </a:ext>
                </a:extLst>
              </a:tr>
              <a:tr h="1110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нравится в данной школе - Плохой контингент учащихся, их незаинтересованность в учебе</a:t>
                      </a:r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15,5%, 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32,1%AC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10,30%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5770"/>
                  </a:ext>
                </a:extLst>
              </a:tr>
              <a:tr h="739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нравится в данной школе - Плохая ресурсная и техническая база</a:t>
                      </a:r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11,7%, 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22,5%AC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19,7%C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69244"/>
                  </a:ext>
                </a:extLst>
              </a:tr>
              <a:tr h="7390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нравится в данной школе - Низкий уровень заработной платы</a:t>
                      </a:r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30,1%C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47,6%AC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17,00%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36,5%C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45,5%AC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517037"/>
                  </a:ext>
                </a:extLst>
              </a:tr>
              <a:tr h="1110865"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Всё</a:t>
                      </a:r>
                      <a:r>
                        <a:rPr lang="ru-RU" sz="1600" baseline="0" dirty="0"/>
                        <a:t> нравится</a:t>
                      </a:r>
                      <a:endParaRPr lang="ru-RU" sz="1600" dirty="0"/>
                    </a:p>
                  </a:txBody>
                  <a:tcPr marL="6981" marR="6981" marT="698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44,3%ABDE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17,20%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10,50%</a:t>
                      </a:r>
                    </a:p>
                  </a:txBody>
                  <a:tcPr marL="6981" marR="6981" marT="6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634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40742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Оценка изменений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97818"/>
              </p:ext>
            </p:extLst>
          </p:nvPr>
        </p:nvGraphicFramePr>
        <p:xfrm>
          <a:off x="276781" y="1208713"/>
          <a:ext cx="8424939" cy="5649287"/>
        </p:xfrm>
        <a:graphic>
          <a:graphicData uri="http://schemas.openxmlformats.org/drawingml/2006/table">
            <a:tbl>
              <a:tblPr/>
              <a:tblGrid>
                <a:gridCol w="3717454">
                  <a:extLst>
                    <a:ext uri="{9D8B030D-6E8A-4147-A177-3AD203B41FA5}">
                      <a16:colId xmlns:a16="http://schemas.microsoft.com/office/drawing/2014/main" val="2857376181"/>
                    </a:ext>
                  </a:extLst>
                </a:gridCol>
                <a:gridCol w="941497">
                  <a:extLst>
                    <a:ext uri="{9D8B030D-6E8A-4147-A177-3AD203B41FA5}">
                      <a16:colId xmlns:a16="http://schemas.microsoft.com/office/drawing/2014/main" val="2634619023"/>
                    </a:ext>
                  </a:extLst>
                </a:gridCol>
                <a:gridCol w="941497">
                  <a:extLst>
                    <a:ext uri="{9D8B030D-6E8A-4147-A177-3AD203B41FA5}">
                      <a16:colId xmlns:a16="http://schemas.microsoft.com/office/drawing/2014/main" val="805116413"/>
                    </a:ext>
                  </a:extLst>
                </a:gridCol>
                <a:gridCol w="941497">
                  <a:extLst>
                    <a:ext uri="{9D8B030D-6E8A-4147-A177-3AD203B41FA5}">
                      <a16:colId xmlns:a16="http://schemas.microsoft.com/office/drawing/2014/main" val="2360796436"/>
                    </a:ext>
                  </a:extLst>
                </a:gridCol>
                <a:gridCol w="941497">
                  <a:extLst>
                    <a:ext uri="{9D8B030D-6E8A-4147-A177-3AD203B41FA5}">
                      <a16:colId xmlns:a16="http://schemas.microsoft.com/office/drawing/2014/main" val="541839849"/>
                    </a:ext>
                  </a:extLst>
                </a:gridCol>
                <a:gridCol w="941497">
                  <a:extLst>
                    <a:ext uri="{9D8B030D-6E8A-4147-A177-3AD203B41FA5}">
                      <a16:colId xmlns:a16="http://schemas.microsoft.com/office/drawing/2014/main" val="78666247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Считает, что увеличилось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48225"/>
                  </a:ext>
                </a:extLst>
              </a:tr>
              <a:tr h="53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формалисты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выговревшие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энтузиасты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пессимисты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конфликтующие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641794"/>
                  </a:ext>
                </a:extLst>
              </a:tr>
              <a:tr h="4412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изменилась за последние два года заработная плата?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32,60%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47,1%BDE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27,70%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617466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изменился за последние два года объем нагрузки, не связанной с проведением уроков?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69,7%C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51,30%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61,2%C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65,2%C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70454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изменилась за последние 2 года удовлетворенность результатами своего труда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30,6%BDE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44,5%ABDE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001465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изменился за последние 2 года авторитет у учеников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30,3%BE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48,4%ABDE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946547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изменилось за последние 2 года уважение со стороны родителей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48,7%ABDE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150044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изменились за последние 2 года возможности путешествий и отдыха, в том числе, за рубежом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19,3%BE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37961"/>
                  </a:ext>
                </a:extLst>
              </a:tr>
              <a:tr h="75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изменились за последние 2 года возможности изучать педагогическую литературу,  следить за педагогической прессой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545930"/>
                  </a:ext>
                </a:extLst>
              </a:tr>
              <a:tr h="50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как изменилось за последние 2 года отношение к учителю в обществе у учителей в вашей школе?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15,3%E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28,1%ABDE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5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55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Установки в работе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69943"/>
              </p:ext>
            </p:extLst>
          </p:nvPr>
        </p:nvGraphicFramePr>
        <p:xfrm>
          <a:off x="360473" y="1484784"/>
          <a:ext cx="8424939" cy="4659965"/>
        </p:xfrm>
        <a:graphic>
          <a:graphicData uri="http://schemas.openxmlformats.org/drawingml/2006/table">
            <a:tbl>
              <a:tblPr/>
              <a:tblGrid>
                <a:gridCol w="3059399">
                  <a:extLst>
                    <a:ext uri="{9D8B030D-6E8A-4147-A177-3AD203B41FA5}">
                      <a16:colId xmlns:a16="http://schemas.microsoft.com/office/drawing/2014/main" val="645991217"/>
                    </a:ext>
                  </a:extLst>
                </a:gridCol>
                <a:gridCol w="1073108">
                  <a:extLst>
                    <a:ext uri="{9D8B030D-6E8A-4147-A177-3AD203B41FA5}">
                      <a16:colId xmlns:a16="http://schemas.microsoft.com/office/drawing/2014/main" val="576200631"/>
                    </a:ext>
                  </a:extLst>
                </a:gridCol>
                <a:gridCol w="871108">
                  <a:extLst>
                    <a:ext uri="{9D8B030D-6E8A-4147-A177-3AD203B41FA5}">
                      <a16:colId xmlns:a16="http://schemas.microsoft.com/office/drawing/2014/main" val="952173679"/>
                    </a:ext>
                  </a:extLst>
                </a:gridCol>
                <a:gridCol w="1275108">
                  <a:extLst>
                    <a:ext uri="{9D8B030D-6E8A-4147-A177-3AD203B41FA5}">
                      <a16:colId xmlns:a16="http://schemas.microsoft.com/office/drawing/2014/main" val="3332996014"/>
                    </a:ext>
                  </a:extLst>
                </a:gridCol>
                <a:gridCol w="1073108">
                  <a:extLst>
                    <a:ext uri="{9D8B030D-6E8A-4147-A177-3AD203B41FA5}">
                      <a16:colId xmlns:a16="http://schemas.microsoft.com/office/drawing/2014/main" val="3555869811"/>
                    </a:ext>
                  </a:extLst>
                </a:gridCol>
                <a:gridCol w="1073108">
                  <a:extLst>
                    <a:ext uri="{9D8B030D-6E8A-4147-A177-3AD203B41FA5}">
                      <a16:colId xmlns:a16="http://schemas.microsoft.com/office/drawing/2014/main" val="1079939558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формалисты (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выговревшие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энтузиасты (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пессимисты (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конфликтующие (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365035"/>
                  </a:ext>
                </a:extLst>
              </a:tr>
              <a:tr h="75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Респонденту важно в работе - Интересная работа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54,2%B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40,30%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71,6%ABD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57,6%B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62,3%B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74103"/>
                  </a:ext>
                </a:extLst>
              </a:tr>
              <a:tr h="75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Респонденту важно в работе - Работа, где Вы чувствуете, что можете достичь чего-то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512961"/>
                  </a:ext>
                </a:extLst>
              </a:tr>
              <a:tr h="75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Респонденту важно в работе - Воспитание детей и молодежи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58,2%ABDE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64586"/>
                  </a:ext>
                </a:extLst>
              </a:tr>
              <a:tr h="75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Причина высоких достижений ребенка в учебе - Высокое качество преподавания в школе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62,9%ABD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52,3%B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08328"/>
                  </a:ext>
                </a:extLst>
              </a:tr>
              <a:tr h="754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Причина низких достижений ребенка в учебе - Недостаточные индивидуальные усилия учащегося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76,2%ABDE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34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8525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Достижения учащихся и оплата труда</a:t>
            </a:r>
            <a:b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</a:b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34277"/>
              </p:ext>
            </p:extLst>
          </p:nvPr>
        </p:nvGraphicFramePr>
        <p:xfrm>
          <a:off x="395534" y="1412777"/>
          <a:ext cx="8424935" cy="5382232"/>
        </p:xfrm>
        <a:graphic>
          <a:graphicData uri="http://schemas.openxmlformats.org/drawingml/2006/table">
            <a:tbl>
              <a:tblPr/>
              <a:tblGrid>
                <a:gridCol w="3672410">
                  <a:extLst>
                    <a:ext uri="{9D8B030D-6E8A-4147-A177-3AD203B41FA5}">
                      <a16:colId xmlns:a16="http://schemas.microsoft.com/office/drawing/2014/main" val="645312741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410644426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3451116168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1372612650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2525931150"/>
                    </a:ext>
                  </a:extLst>
                </a:gridCol>
                <a:gridCol w="950505">
                  <a:extLst>
                    <a:ext uri="{9D8B030D-6E8A-4147-A177-3AD203B41FA5}">
                      <a16:colId xmlns:a16="http://schemas.microsoft.com/office/drawing/2014/main" val="1045057491"/>
                    </a:ext>
                  </a:extLst>
                </a:gridCol>
              </a:tblGrid>
              <a:tr h="286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 УЧИТЫВАЮТСЯ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480840"/>
                  </a:ext>
                </a:extLst>
              </a:tr>
              <a:tr h="711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Учитываются ли при начислении стимулирующих выплат учителям в вашей общеобразовательной организации 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формалисты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выговревшие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энтузиасты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пессимисты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конфликтующие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E)</a:t>
                      </a:r>
                    </a:p>
                  </a:txBody>
                  <a:tcPr marL="6981" marR="6981" marT="69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392118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Текущие учебные достижения учащихся?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39,2%D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42,3%CD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42%CD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48617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Личностные результаты учащихся?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710001"/>
                  </a:ext>
                </a:extLst>
              </a:tr>
              <a:tr h="71168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Методическая компетентность в преподавании предметной области (областей)?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54,9%ACD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53,7%AC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071760"/>
                  </a:ext>
                </a:extLst>
              </a:tr>
              <a:tr h="848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Сотрудничество и работа с другими учителями, совместные проекты и исследования?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42,1%C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41,40%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44,9%C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15664"/>
                  </a:ext>
                </a:extLst>
              </a:tr>
              <a:tr h="848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Активное профессиональное развитие, освоение новых педагогических технологий?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36,9%C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18181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Лояльность руководству?</a:t>
                      </a:r>
                    </a:p>
                  </a:txBody>
                  <a:tcPr marL="6981" marR="6981" marT="69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69,80%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72,50%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79,9%E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68,60%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64,90%</a:t>
                      </a:r>
                    </a:p>
                  </a:txBody>
                  <a:tcPr marL="6981" marR="6981" marT="6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32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0165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95" y="188640"/>
            <a:ext cx="5853410" cy="1518047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Выделение групп школ («гнёзда»)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Прямоугольник 7"/>
          <p:cNvSpPr/>
          <p:nvPr/>
        </p:nvSpPr>
        <p:spPr>
          <a:xfrm>
            <a:off x="5724128" y="1830586"/>
            <a:ext cx="1944216" cy="80632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45024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731096" y="1074502"/>
            <a:ext cx="432048" cy="115212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467544" y="1628800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6"/>
          <p:cNvSpPr>
            <a:spLocks noGrp="1"/>
          </p:cNvSpPr>
          <p:nvPr>
            <p:ph type="body" idx="1"/>
          </p:nvPr>
        </p:nvSpPr>
        <p:spPr>
          <a:xfrm>
            <a:off x="395535" y="1488292"/>
            <a:ext cx="3881961" cy="597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latin typeface="+mn-lt"/>
              </a:rPr>
              <a:t>Если в школе более 40% учителей принадлежит к той или иной группе</a:t>
            </a:r>
          </a:p>
        </p:txBody>
      </p:sp>
      <p:sp>
        <p:nvSpPr>
          <p:cNvPr id="13" name="Text Placeholder 6"/>
          <p:cNvSpPr txBox="1">
            <a:spLocks/>
          </p:cNvSpPr>
          <p:nvPr/>
        </p:nvSpPr>
        <p:spPr>
          <a:xfrm>
            <a:off x="6107858" y="2255106"/>
            <a:ext cx="3881961" cy="597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rmAutofit/>
          </a:bodyPr>
          <a:lstStyle>
            <a:lvl1pPr marL="25929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44598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63267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81936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00605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119274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137943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156612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175281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0" indent="0">
              <a:buFontTx/>
              <a:buNone/>
            </a:pPr>
            <a:r>
              <a:rPr lang="ru-RU" sz="2400" kern="0" dirty="0">
                <a:latin typeface="+mn-lt"/>
              </a:rPr>
              <a:t>Число «школ-гнёзд»</a:t>
            </a:r>
          </a:p>
        </p:txBody>
      </p:sp>
    </p:spTree>
    <p:extLst>
      <p:ext uri="{BB962C8B-B14F-4D97-AF65-F5344CB8AC3E}">
        <p14:creationId xmlns:p14="http://schemas.microsoft.com/office/powerpoint/2010/main" val="423516010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59024" y="1484784"/>
            <a:ext cx="8784976" cy="5184576"/>
          </a:xfrm>
        </p:spPr>
        <p:txBody>
          <a:bodyPr>
            <a:noAutofit/>
          </a:bodyPr>
          <a:lstStyle/>
          <a:p>
            <a:r>
              <a:rPr lang="ru-RU" sz="1800" dirty="0">
                <a:latin typeface="+mn-lt"/>
              </a:rPr>
              <a:t>Профессиональное самочувствие учителей варьирует от состояния, которое может быть названо профессиональным энтузиазмом до тех или иных форм профессиональной деформации. </a:t>
            </a:r>
            <a:endParaRPr lang="en-US" sz="1800" dirty="0">
              <a:latin typeface="+mn-lt"/>
            </a:endParaRPr>
          </a:p>
          <a:p>
            <a:r>
              <a:rPr lang="ru-RU" sz="1800" dirty="0">
                <a:latin typeface="+mn-lt"/>
              </a:rPr>
              <a:t>Выделенные группы (за исключением группы энтузиастов) демонстрируют разные формы деформации профессиональных установок: низкие ожидания в отношении учащихся, формальное отношение к своим обязанностям, недовольство отсутствием «голоса» и возможности влиять на происходящее в школе, т.е. различные признаки выгорания, описанные в литературе. </a:t>
            </a:r>
          </a:p>
          <a:p>
            <a:r>
              <a:rPr lang="ru-RU" sz="1800" dirty="0">
                <a:latin typeface="+mn-lt"/>
              </a:rPr>
              <a:t>Крайнюю выраженность профессиональной деформации по всем </a:t>
            </a:r>
            <a:r>
              <a:rPr lang="ru-RU" sz="1800" dirty="0" err="1">
                <a:latin typeface="+mn-lt"/>
              </a:rPr>
              <a:t>субфакторам</a:t>
            </a:r>
            <a:r>
              <a:rPr lang="ru-RU" sz="1800" dirty="0">
                <a:latin typeface="+mn-lt"/>
              </a:rPr>
              <a:t> можно рассматривать как выгорание. </a:t>
            </a:r>
          </a:p>
          <a:p>
            <a:r>
              <a:rPr lang="ru-RU" sz="1800" dirty="0">
                <a:latin typeface="+mn-lt"/>
              </a:rPr>
              <a:t>Учителей, которые проявляют профессиональный энтузиазм, характеризуют максимально позитивные оценки и установки относительно профессии, условий работы и своих обязанностей, профессионального развития, ожиданий и </a:t>
            </a:r>
            <a:r>
              <a:rPr lang="ru-RU" sz="1800" dirty="0" err="1">
                <a:latin typeface="+mn-lt"/>
              </a:rPr>
              <a:t>вовлечённости</a:t>
            </a:r>
            <a:r>
              <a:rPr lang="ru-RU" sz="1800" dirty="0">
                <a:latin typeface="+mn-lt"/>
              </a:rPr>
              <a:t>. В отличие от всех остальных учителей они приветствуют происходящие в их школах изменения. Вероятность сохранения такого профессионального состояния выше у учителей, работающих с детьми образованных родителей и в школах повышенного типа.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49575276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Выводы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Текст 2"/>
          <p:cNvSpPr txBox="1">
            <a:spLocks/>
          </p:cNvSpPr>
          <p:nvPr/>
        </p:nvSpPr>
        <p:spPr>
          <a:xfrm>
            <a:off x="683568" y="1340768"/>
            <a:ext cx="7776864" cy="5517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Autofit/>
          </a:bodyPr>
          <a:lstStyle>
            <a:lvl1pPr marL="25929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44598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63267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81936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00605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119274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137943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156612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175281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algn="just"/>
            <a:r>
              <a:rPr lang="ru-RU" sz="2000" kern="0" dirty="0">
                <a:latin typeface="+mn-lt"/>
                <a:ea typeface="Calibri"/>
                <a:cs typeface="Times New Roman"/>
              </a:rPr>
              <a:t>В исследовании не обнаружено связи объёма заработной платы, рабочего стажа и возраста учителей с их профессиональным самочувствием.</a:t>
            </a:r>
          </a:p>
          <a:p>
            <a:pPr algn="just"/>
            <a:r>
              <a:rPr lang="ru-RU" sz="2000" kern="0" dirty="0">
                <a:latin typeface="+mn-lt"/>
                <a:ea typeface="Calibri"/>
                <a:cs typeface="Times New Roman"/>
              </a:rPr>
              <a:t>Исследование подтвердило, что для отечественных учителей неблагополучный социальный контекст может являться сильным фактором стресса.</a:t>
            </a:r>
            <a:r>
              <a:rPr lang="en-US" sz="2000" kern="0" dirty="0">
                <a:latin typeface="+mn-lt"/>
                <a:ea typeface="Calibri"/>
                <a:cs typeface="Times New Roman"/>
              </a:rPr>
              <a:t> </a:t>
            </a:r>
            <a:r>
              <a:rPr lang="ru-RU" sz="2000" kern="0" dirty="0">
                <a:latin typeface="+mn-lt"/>
                <a:ea typeface="Calibri"/>
                <a:cs typeface="Times New Roman"/>
              </a:rPr>
              <a:t>Вероятность </a:t>
            </a:r>
            <a:r>
              <a:rPr lang="ru-RU" sz="2000" kern="0" dirty="0" smtClean="0">
                <a:latin typeface="+mn-lt"/>
                <a:ea typeface="Calibri"/>
                <a:cs typeface="Times New Roman"/>
              </a:rPr>
              <a:t>деформации профессиональной позиции </a:t>
            </a:r>
            <a:r>
              <a:rPr lang="ru-RU" sz="2000" kern="0" dirty="0">
                <a:latin typeface="+mn-lt"/>
                <a:ea typeface="Calibri"/>
                <a:cs typeface="Times New Roman"/>
              </a:rPr>
              <a:t>повышается в случае, когда учителя живут и работают в ПГТ и сёлах, преподают в общеобразовательных школах с большой долей социально неблагополучных и проблемных детей. </a:t>
            </a:r>
          </a:p>
          <a:p>
            <a:pPr algn="just"/>
            <a:r>
              <a:rPr lang="ru-RU" sz="2000" kern="0" dirty="0">
                <a:latin typeface="+mn-lt"/>
                <a:ea typeface="Calibri"/>
                <a:cs typeface="Times New Roman"/>
              </a:rPr>
              <a:t>Прослеживается тенденция концентрации в отдельных школах тех или иных выделенных групп. Таким образом, новыми аспектами возможной дифференциации отечественных школ являются степень и характер деформации профессиональной позиции педагогов либо её сохранность. </a:t>
            </a:r>
            <a:endParaRPr lang="en-US" sz="2000" kern="0" dirty="0">
              <a:latin typeface="+mn-lt"/>
              <a:ea typeface="Calibri"/>
              <a:cs typeface="Times New Roman"/>
            </a:endParaRPr>
          </a:p>
          <a:p>
            <a:pPr marL="0" indent="0" algn="just">
              <a:buFontTx/>
              <a:buNone/>
            </a:pPr>
            <a:endParaRPr lang="ru-RU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407602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Дискуссия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Текст 2"/>
          <p:cNvSpPr txBox="1">
            <a:spLocks/>
          </p:cNvSpPr>
          <p:nvPr/>
        </p:nvSpPr>
        <p:spPr>
          <a:xfrm>
            <a:off x="683568" y="1340768"/>
            <a:ext cx="7776864" cy="5517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Autofit/>
          </a:bodyPr>
          <a:lstStyle>
            <a:lvl1pPr marL="25929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44598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63267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81936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00605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119274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137943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156612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175281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Первоначальный замысел базировался на опыте американского исследования. Этот опыт использован и создана собственная методика.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Показаны возможности для исследования, которые возникают, если не ограничиваться теоретической моделью, а переходить к модели, полученной в результате анализа эмпирических данных.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Профессиональное сообщество учителей представлено как совокупность групп, которым свойственны определённые особенности профессионального самочувствия. </a:t>
            </a:r>
          </a:p>
        </p:txBody>
      </p:sp>
    </p:spTree>
    <p:extLst>
      <p:ext uri="{BB962C8B-B14F-4D97-AF65-F5344CB8AC3E}">
        <p14:creationId xmlns:p14="http://schemas.microsoft.com/office/powerpoint/2010/main" val="120456427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Дискуссия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7" name="Текст 2"/>
          <p:cNvSpPr txBox="1">
            <a:spLocks/>
          </p:cNvSpPr>
          <p:nvPr/>
        </p:nvSpPr>
        <p:spPr>
          <a:xfrm>
            <a:off x="395536" y="1340768"/>
            <a:ext cx="8496944" cy="5517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004" tIns="30004" rIns="30004" bIns="30004" anchor="ctr">
            <a:noAutofit/>
          </a:bodyPr>
          <a:lstStyle>
            <a:lvl1pPr marL="25929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44598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63267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81936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00605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119274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137943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156612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1752812" marR="0" indent="-259292" algn="l" defTabSz="345043" rtl="0" eaLnBrk="1" latinLnBrk="0" hangingPunct="1">
              <a:lnSpc>
                <a:spcPct val="100000"/>
              </a:lnSpc>
              <a:spcBef>
                <a:spcPts val="2478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Можно судить о степени профессионального выгорания учителей в группе, которое происходит по мере утраты энтузиазма в разных областях их деятельности. 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Важны внешние факторы стресса: социальный контекст, в котором работает школа, характеристика территории, контингент учащихся, высокая нагрузка, не связанная с преподаванием, низкая вовлечённость в принятие решений. 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Выявлен существенный аспект неравенства в образовании: дифференциация школ по преобладающему профессиональному самочувствию учителей.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+mn-lt"/>
              </a:rPr>
              <a:t>Перспектива: инструмент, позволяющий осуществить мониторинг профессионального самочувствия учителей</a:t>
            </a:r>
            <a:r>
              <a:rPr lang="ru-RU" sz="2000" dirty="0"/>
              <a:t>.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21037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188640"/>
            <a:ext cx="7524328" cy="1517650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Профессиональное самочувствие и выгорание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772816"/>
            <a:ext cx="8460432" cy="4421187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Конструкты, определяющие профессиональное самочувствие: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самоэффективность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удовлетворённость профессией и работой, энтузиазм, выгорание. 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«Выгорание» в психиатрии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Freudenberger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1974) и социальной психологии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Maslach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1993;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Maslach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&amp;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Jackson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1981)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–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состояние депрессии, психологического и физического истощения, деперсонализации,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нарушений в сфере общения и социальных отношений, вызванное неспособностью справиться с профессиональным стрессом.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Выгорание также проявляется как потеря энтузиазма, эмоциональное опустошение, утрата идеализма и разочарование в моральных ценностях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Cherniss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1992;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Maslach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&amp; Jackson, 1981;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Maslach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Rutgers, &amp;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Leiter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1997; Matheny,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Gfroerer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&amp; Harris, 2000)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77259648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299" y="2924944"/>
            <a:ext cx="5853410" cy="1518047"/>
          </a:xfrm>
        </p:spPr>
        <p:txBody>
          <a:bodyPr>
            <a:normAutofit/>
          </a:bodyPr>
          <a:lstStyle/>
          <a:p>
            <a:r>
              <a:rPr lang="ru-RU" sz="3100" b="1" cap="all" dirty="0" smtClean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Спасибо </a:t>
            </a:r>
            <a:r>
              <a:rPr lang="ru-RU" sz="3100" b="1" cap="all" smtClean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за внимание!</a:t>
            </a:r>
            <a:endParaRPr lang="ru-RU" sz="31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8205862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7664" y="188640"/>
            <a:ext cx="7164288" cy="1517650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Профессиональное выгорание учителей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352928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+mn-lt"/>
              </a:rPr>
              <a:t>Профессиональное выгорание учителей  – потеря энтузиазма, разочарование, чувство профессиональной беспомощности, неспособности  повлиять на  учеников, конфликт в принятии  профессиональной роли. (</a:t>
            </a:r>
            <a:r>
              <a:rPr lang="ru-RU" dirty="0" err="1">
                <a:latin typeface="+mn-lt"/>
              </a:rPr>
              <a:t>Bullough</a:t>
            </a:r>
            <a:r>
              <a:rPr lang="ru-RU" dirty="0">
                <a:latin typeface="+mn-lt"/>
              </a:rPr>
              <a:t> &amp; </a:t>
            </a:r>
            <a:r>
              <a:rPr lang="ru-RU" dirty="0" err="1">
                <a:latin typeface="+mn-lt"/>
              </a:rPr>
              <a:t>Baughman</a:t>
            </a:r>
            <a:r>
              <a:rPr lang="ru-RU" dirty="0">
                <a:latin typeface="+mn-lt"/>
              </a:rPr>
              <a:t>, 1996; </a:t>
            </a:r>
            <a:r>
              <a:rPr lang="en-US" dirty="0" err="1">
                <a:latin typeface="+mn-lt"/>
              </a:rPr>
              <a:t>LeCompte</a:t>
            </a:r>
            <a:r>
              <a:rPr lang="ru-RU" dirty="0">
                <a:latin typeface="+mn-lt"/>
              </a:rPr>
              <a:t> и </a:t>
            </a:r>
            <a:r>
              <a:rPr lang="en-US" dirty="0" err="1">
                <a:latin typeface="+mn-lt"/>
              </a:rPr>
              <a:t>Dworkin</a:t>
            </a:r>
            <a:r>
              <a:rPr lang="ru-RU" dirty="0">
                <a:latin typeface="+mn-lt"/>
              </a:rPr>
              <a:t>, 1991) </a:t>
            </a:r>
          </a:p>
          <a:p>
            <a:r>
              <a:rPr lang="ru-RU" dirty="0">
                <a:latin typeface="+mn-lt"/>
              </a:rPr>
              <a:t>Ключевая  причина выгорания </a:t>
            </a:r>
            <a:r>
              <a:rPr lang="en-GB" dirty="0">
                <a:latin typeface="+mn-lt"/>
              </a:rPr>
              <a:t>–</a:t>
            </a:r>
            <a:r>
              <a:rPr lang="ru-RU" dirty="0">
                <a:latin typeface="+mn-lt"/>
              </a:rPr>
              <a:t> стресс (</a:t>
            </a:r>
            <a:r>
              <a:rPr lang="en-US" dirty="0">
                <a:latin typeface="+mn-lt"/>
              </a:rPr>
              <a:t>Day</a:t>
            </a:r>
            <a:r>
              <a:rPr lang="ru-RU" dirty="0">
                <a:latin typeface="+mn-lt"/>
              </a:rPr>
              <a:t> &amp; </a:t>
            </a:r>
            <a:r>
              <a:rPr lang="en-US" dirty="0" err="1">
                <a:latin typeface="+mn-lt"/>
              </a:rPr>
              <a:t>Gu</a:t>
            </a:r>
            <a:r>
              <a:rPr lang="ru-RU" dirty="0">
                <a:latin typeface="+mn-lt"/>
              </a:rPr>
              <a:t>, 2013; </a:t>
            </a:r>
            <a:r>
              <a:rPr lang="en-US" dirty="0" err="1">
                <a:latin typeface="+mn-lt"/>
              </a:rPr>
              <a:t>LeCompte</a:t>
            </a:r>
            <a:r>
              <a:rPr lang="ru-RU" dirty="0">
                <a:latin typeface="+mn-lt"/>
              </a:rPr>
              <a:t> &amp; </a:t>
            </a:r>
            <a:r>
              <a:rPr lang="en-US" dirty="0" err="1">
                <a:latin typeface="+mn-lt"/>
              </a:rPr>
              <a:t>Dworkin</a:t>
            </a:r>
            <a:r>
              <a:rPr lang="ru-RU" dirty="0">
                <a:latin typeface="+mn-lt"/>
              </a:rPr>
              <a:t>, 1991; </a:t>
            </a:r>
            <a:r>
              <a:rPr lang="en-US" dirty="0" err="1">
                <a:latin typeface="+mn-lt"/>
              </a:rPr>
              <a:t>Troman</a:t>
            </a:r>
            <a:r>
              <a:rPr lang="ru-RU" dirty="0">
                <a:latin typeface="+mn-lt"/>
              </a:rPr>
              <a:t> &amp; </a:t>
            </a:r>
            <a:r>
              <a:rPr lang="en-US" dirty="0">
                <a:latin typeface="+mn-lt"/>
              </a:rPr>
              <a:t>Woods</a:t>
            </a:r>
            <a:r>
              <a:rPr lang="ru-RU" dirty="0">
                <a:latin typeface="+mn-lt"/>
              </a:rPr>
              <a:t>, 2001; </a:t>
            </a:r>
            <a:r>
              <a:rPr lang="en-US" dirty="0">
                <a:latin typeface="+mn-lt"/>
              </a:rPr>
              <a:t>Wood</a:t>
            </a:r>
            <a:r>
              <a:rPr lang="ru-RU" dirty="0">
                <a:latin typeface="+mn-lt"/>
              </a:rPr>
              <a:t>, 2002; </a:t>
            </a:r>
            <a:r>
              <a:rPr lang="en-US" dirty="0" err="1">
                <a:latin typeface="+mn-lt"/>
              </a:rPr>
              <a:t>Бойл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Г.Дж</a:t>
            </a:r>
            <a:r>
              <a:rPr lang="en-US" dirty="0">
                <a:latin typeface="+mn-lt"/>
              </a:rPr>
              <a:t>., </a:t>
            </a:r>
            <a:r>
              <a:rPr lang="en-US" dirty="0" err="1">
                <a:latin typeface="+mn-lt"/>
              </a:rPr>
              <a:t>Борг</a:t>
            </a:r>
            <a:r>
              <a:rPr lang="en-US" dirty="0">
                <a:latin typeface="+mn-lt"/>
              </a:rPr>
              <a:t>, М.Г., </a:t>
            </a:r>
            <a:r>
              <a:rPr lang="en-US" dirty="0" err="1">
                <a:latin typeface="+mn-lt"/>
              </a:rPr>
              <a:t>Фалзон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Дж.М</a:t>
            </a:r>
            <a:r>
              <a:rPr lang="en-US" dirty="0">
                <a:latin typeface="+mn-lt"/>
              </a:rPr>
              <a:t>. </a:t>
            </a:r>
            <a:r>
              <a:rPr lang="ru-RU" dirty="0">
                <a:latin typeface="+mn-lt"/>
              </a:rPr>
              <a:t>И </a:t>
            </a:r>
            <a:r>
              <a:rPr lang="en-US" dirty="0" err="1">
                <a:latin typeface="+mn-lt"/>
              </a:rPr>
              <a:t>Баглиони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А.Дж</a:t>
            </a:r>
            <a:r>
              <a:rPr lang="en-US" dirty="0">
                <a:latin typeface="+mn-lt"/>
              </a:rPr>
              <a:t>.</a:t>
            </a:r>
            <a:r>
              <a:rPr lang="ru-RU" dirty="0">
                <a:latin typeface="+mn-lt"/>
              </a:rPr>
              <a:t>,</a:t>
            </a:r>
            <a:r>
              <a:rPr lang="en-US" dirty="0">
                <a:latin typeface="+mn-lt"/>
              </a:rPr>
              <a:t>1995</a:t>
            </a:r>
            <a:r>
              <a:rPr lang="ru-RU" dirty="0">
                <a:latin typeface="+mn-lt"/>
              </a:rPr>
              <a:t>). </a:t>
            </a:r>
          </a:p>
          <a:p>
            <a:r>
              <a:rPr lang="ru-RU" dirty="0">
                <a:latin typeface="+mn-lt"/>
              </a:rPr>
              <a:t>Факторы стресса, связанные с условиями  работы : рабочая перегрузка;  высокая степень контроля и груз ответственности за результаты учащихся (</a:t>
            </a:r>
            <a:r>
              <a:rPr lang="ru-RU" dirty="0" err="1">
                <a:latin typeface="+mn-lt"/>
              </a:rPr>
              <a:t>Anthony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Gary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Dworkin</a:t>
            </a:r>
            <a:r>
              <a:rPr lang="ru-RU" dirty="0">
                <a:latin typeface="+mn-lt"/>
              </a:rPr>
              <a:t>, </a:t>
            </a:r>
            <a:r>
              <a:rPr lang="ru-RU" dirty="0" err="1">
                <a:latin typeface="+mn-lt"/>
              </a:rPr>
              <a:t>Saha</a:t>
            </a:r>
            <a:r>
              <a:rPr lang="ru-RU" dirty="0">
                <a:latin typeface="+mn-lt"/>
              </a:rPr>
              <a:t>, &amp; </a:t>
            </a:r>
            <a:r>
              <a:rPr lang="ru-RU" dirty="0" err="1">
                <a:latin typeface="+mn-lt"/>
              </a:rPr>
              <a:t>Hill</a:t>
            </a:r>
            <a:r>
              <a:rPr lang="ru-RU" dirty="0">
                <a:latin typeface="+mn-lt"/>
              </a:rPr>
              <a:t>, 2003),  характер отношений учителей с руководством (A. </a:t>
            </a:r>
            <a:r>
              <a:rPr lang="ru-RU" dirty="0" err="1">
                <a:latin typeface="+mn-lt"/>
              </a:rPr>
              <a:t>Gary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Dworkin</a:t>
            </a:r>
            <a:r>
              <a:rPr lang="ru-RU" dirty="0">
                <a:latin typeface="+mn-lt"/>
              </a:rPr>
              <a:t>, 2009; ) характер школьного климата и отношений в профессиональном сообществе (Колли, Шапка и Перри, 2012).  </a:t>
            </a:r>
          </a:p>
          <a:p>
            <a:r>
              <a:rPr lang="ru-RU" dirty="0">
                <a:latin typeface="+mn-lt"/>
              </a:rPr>
              <a:t>Психологические факторы стресса и модели преодолевающего поведения (Бойко, 2000; Водопьянова &amp; </a:t>
            </a:r>
            <a:r>
              <a:rPr lang="ru-RU" dirty="0" err="1">
                <a:latin typeface="+mn-lt"/>
              </a:rPr>
              <a:t>Старченкова</a:t>
            </a:r>
            <a:r>
              <a:rPr lang="ru-RU" dirty="0">
                <a:latin typeface="+mn-lt"/>
              </a:rPr>
              <a:t>, 2013; </a:t>
            </a:r>
            <a:r>
              <a:rPr lang="ru-RU" dirty="0" err="1">
                <a:latin typeface="+mn-lt"/>
              </a:rPr>
              <a:t>Капитанец</a:t>
            </a:r>
            <a:r>
              <a:rPr lang="ru-RU" dirty="0">
                <a:latin typeface="+mn-lt"/>
              </a:rPr>
              <a:t>, 2015)</a:t>
            </a:r>
          </a:p>
          <a:p>
            <a:endParaRPr lang="ru-RU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6139371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188640"/>
            <a:ext cx="7884368" cy="1517650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Другие факторы, связанные с профессиональным самочувствием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844824"/>
            <a:ext cx="8676456" cy="44211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dirty="0" err="1">
                <a:latin typeface="+mn-lt"/>
              </a:rPr>
              <a:t>Самоэффективность</a:t>
            </a:r>
            <a:r>
              <a:rPr lang="ru-RU" sz="2200" dirty="0">
                <a:latin typeface="+mn-lt"/>
              </a:rPr>
              <a:t> и удовлетворённость связаны с:</a:t>
            </a:r>
          </a:p>
          <a:p>
            <a:pPr>
              <a:lnSpc>
                <a:spcPct val="120000"/>
              </a:lnSpc>
            </a:pPr>
            <a:r>
              <a:rPr lang="ru-RU" sz="2200" dirty="0">
                <a:latin typeface="+mn-lt"/>
              </a:rPr>
              <a:t>мотивацией учащихся  и результатами (</a:t>
            </a:r>
            <a:r>
              <a:rPr lang="ru-RU" sz="2200" dirty="0" err="1">
                <a:latin typeface="+mn-lt"/>
              </a:rPr>
              <a:t>Капрара</a:t>
            </a:r>
            <a:r>
              <a:rPr lang="ru-RU" sz="2200" dirty="0">
                <a:latin typeface="+mn-lt"/>
              </a:rPr>
              <a:t>, Г.В., </a:t>
            </a:r>
            <a:r>
              <a:rPr lang="ru-RU" sz="2200" dirty="0" err="1">
                <a:latin typeface="+mn-lt"/>
              </a:rPr>
              <a:t>Барбаранелли</a:t>
            </a:r>
            <a:r>
              <a:rPr lang="ru-RU" sz="2200" dirty="0">
                <a:latin typeface="+mn-lt"/>
              </a:rPr>
              <a:t>, С., Стека, П., и </a:t>
            </a:r>
            <a:r>
              <a:rPr lang="ru-RU" sz="2200" dirty="0" err="1">
                <a:latin typeface="+mn-lt"/>
              </a:rPr>
              <a:t>Малон</a:t>
            </a:r>
            <a:r>
              <a:rPr lang="ru-RU" sz="2200" dirty="0">
                <a:latin typeface="+mn-lt"/>
              </a:rPr>
              <a:t>, П.С.</a:t>
            </a:r>
            <a:r>
              <a:rPr lang="en-US" sz="2200" dirty="0">
                <a:latin typeface="+mn-lt"/>
              </a:rPr>
              <a:t>,</a:t>
            </a:r>
            <a:r>
              <a:rPr lang="ru-RU" sz="2200" dirty="0">
                <a:latin typeface="+mn-lt"/>
              </a:rPr>
              <a:t>2006; Бриф</a:t>
            </a:r>
            <a:r>
              <a:rPr lang="en-US" sz="2200" dirty="0">
                <a:latin typeface="+mn-lt"/>
              </a:rPr>
              <a:t>, </a:t>
            </a:r>
            <a:r>
              <a:rPr lang="ru-RU" sz="2200" dirty="0">
                <a:latin typeface="+mn-lt"/>
              </a:rPr>
              <a:t>А</a:t>
            </a:r>
            <a:r>
              <a:rPr lang="en-US" sz="2200" dirty="0">
                <a:latin typeface="+mn-lt"/>
              </a:rPr>
              <a:t>.</a:t>
            </a:r>
            <a:r>
              <a:rPr lang="ru-RU" sz="2200" dirty="0">
                <a:latin typeface="+mn-lt"/>
              </a:rPr>
              <a:t>П</a:t>
            </a:r>
            <a:r>
              <a:rPr lang="en-US" sz="2200" dirty="0">
                <a:latin typeface="+mn-lt"/>
              </a:rPr>
              <a:t>. </a:t>
            </a:r>
            <a:r>
              <a:rPr lang="ru-RU" sz="2200" dirty="0">
                <a:latin typeface="+mn-lt"/>
              </a:rPr>
              <a:t>и </a:t>
            </a:r>
            <a:r>
              <a:rPr lang="ru-RU" sz="2200" dirty="0" err="1">
                <a:latin typeface="+mn-lt"/>
              </a:rPr>
              <a:t>Вайс</a:t>
            </a:r>
            <a:r>
              <a:rPr lang="en-US" sz="2200" dirty="0">
                <a:latin typeface="+mn-lt"/>
              </a:rPr>
              <a:t>, </a:t>
            </a:r>
            <a:r>
              <a:rPr lang="ru-RU" sz="2200" dirty="0">
                <a:latin typeface="+mn-lt"/>
              </a:rPr>
              <a:t>Х</a:t>
            </a:r>
            <a:r>
              <a:rPr lang="en-US" sz="2200" dirty="0">
                <a:latin typeface="+mn-lt"/>
              </a:rPr>
              <a:t>.</a:t>
            </a:r>
            <a:r>
              <a:rPr lang="ru-RU" sz="2200" dirty="0">
                <a:latin typeface="+mn-lt"/>
              </a:rPr>
              <a:t>М</a:t>
            </a:r>
            <a:r>
              <a:rPr lang="en-US" sz="2200" dirty="0">
                <a:latin typeface="+mn-lt"/>
              </a:rPr>
              <a:t>.,2002</a:t>
            </a:r>
            <a:r>
              <a:rPr lang="ru-RU" sz="2200" dirty="0">
                <a:latin typeface="+mn-lt"/>
              </a:rPr>
              <a:t>, </a:t>
            </a:r>
            <a:r>
              <a:rPr lang="en-US" sz="2200" dirty="0">
                <a:latin typeface="+mn-lt"/>
              </a:rPr>
              <a:t>Supporting</a:t>
            </a:r>
            <a:r>
              <a:rPr lang="ru-RU" sz="2200" dirty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Teacher Professionalism Insights from TALIS 2013 OECD Publishing. </a:t>
            </a:r>
            <a:r>
              <a:rPr lang="ru-RU" sz="2200" dirty="0" err="1">
                <a:latin typeface="+mn-lt"/>
              </a:rPr>
              <a:t>Paris</a:t>
            </a:r>
            <a:r>
              <a:rPr lang="ru-RU" sz="2200" dirty="0">
                <a:latin typeface="+mn-lt"/>
              </a:rPr>
              <a:t> 2016)</a:t>
            </a:r>
            <a:endParaRPr lang="ru-RU" sz="2200" b="1" dirty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ru-RU" sz="2200" dirty="0">
                <a:latin typeface="+mn-lt"/>
              </a:rPr>
              <a:t>характером школьной среды и условий работы учителей (</a:t>
            </a:r>
            <a:r>
              <a:rPr lang="ru-RU" sz="2200" dirty="0" err="1">
                <a:latin typeface="+mn-lt"/>
              </a:rPr>
              <a:t>Day</a:t>
            </a:r>
            <a:r>
              <a:rPr lang="ru-RU" sz="2200" dirty="0">
                <a:latin typeface="+mn-lt"/>
              </a:rPr>
              <a:t> &amp; </a:t>
            </a:r>
            <a:r>
              <a:rPr lang="ru-RU" sz="2200" dirty="0" err="1">
                <a:latin typeface="+mn-lt"/>
              </a:rPr>
              <a:t>Gu</a:t>
            </a:r>
            <a:r>
              <a:rPr lang="ru-RU" sz="2200" dirty="0">
                <a:latin typeface="+mn-lt"/>
              </a:rPr>
              <a:t>, 2013; </a:t>
            </a:r>
            <a:r>
              <a:rPr lang="ru-RU" sz="2200" dirty="0" err="1">
                <a:latin typeface="+mn-lt"/>
              </a:rPr>
              <a:t>Henderson</a:t>
            </a:r>
            <a:r>
              <a:rPr lang="ru-RU" sz="2200" dirty="0">
                <a:latin typeface="+mn-lt"/>
              </a:rPr>
              <a:t> &amp; </a:t>
            </a:r>
            <a:r>
              <a:rPr lang="ru-RU" sz="2200" dirty="0" err="1">
                <a:latin typeface="+mn-lt"/>
              </a:rPr>
              <a:t>Milstein</a:t>
            </a:r>
            <a:r>
              <a:rPr lang="ru-RU" sz="2200" dirty="0">
                <a:latin typeface="+mn-lt"/>
              </a:rPr>
              <a:t>, 2003; </a:t>
            </a:r>
            <a:r>
              <a:rPr lang="ru-RU" sz="2200" dirty="0" err="1">
                <a:latin typeface="+mn-lt"/>
              </a:rPr>
              <a:t>Ko</a:t>
            </a:r>
            <a:r>
              <a:rPr lang="ru-RU" sz="2200" dirty="0">
                <a:latin typeface="+mn-lt"/>
              </a:rPr>
              <a:t>, </a:t>
            </a:r>
            <a:r>
              <a:rPr lang="ru-RU" sz="2200" dirty="0" err="1">
                <a:latin typeface="+mn-lt"/>
              </a:rPr>
              <a:t>Sammons</a:t>
            </a:r>
            <a:r>
              <a:rPr lang="ru-RU" sz="2200" dirty="0">
                <a:latin typeface="+mn-lt"/>
              </a:rPr>
              <a:t>, &amp; </a:t>
            </a:r>
            <a:r>
              <a:rPr lang="ru-RU" sz="2200" dirty="0" err="1">
                <a:latin typeface="+mn-lt"/>
              </a:rPr>
              <a:t>Bakkum</a:t>
            </a:r>
            <a:r>
              <a:rPr lang="ru-RU" sz="2200" dirty="0">
                <a:latin typeface="+mn-lt"/>
              </a:rPr>
              <a:t>, 2013; </a:t>
            </a:r>
            <a:r>
              <a:rPr lang="ru-RU" sz="2200" dirty="0" err="1">
                <a:latin typeface="+mn-lt"/>
              </a:rPr>
              <a:t>Домрачева</a:t>
            </a:r>
            <a:r>
              <a:rPr lang="ru-RU" sz="2200" dirty="0">
                <a:latin typeface="+mn-lt"/>
              </a:rPr>
              <a:t>, 2015; Фрумин, Пинская, Косарецкий, &amp; Плахотнюк, 2012)</a:t>
            </a:r>
          </a:p>
          <a:p>
            <a:pPr>
              <a:lnSpc>
                <a:spcPct val="120000"/>
              </a:lnSpc>
            </a:pPr>
            <a:r>
              <a:rPr lang="ru-RU" sz="2200" dirty="0">
                <a:latin typeface="+mn-lt"/>
              </a:rPr>
              <a:t> СЭС школы, по данным </a:t>
            </a:r>
            <a:r>
              <a:rPr lang="en-US" sz="2200" dirty="0">
                <a:latin typeface="+mn-lt"/>
              </a:rPr>
              <a:t>TALIS</a:t>
            </a:r>
            <a:r>
              <a:rPr lang="ru-RU" sz="2200" dirty="0">
                <a:latin typeface="+mn-lt"/>
              </a:rPr>
              <a:t> (</a:t>
            </a:r>
            <a:r>
              <a:rPr lang="en-US" sz="2200" dirty="0">
                <a:latin typeface="+mn-lt"/>
              </a:rPr>
              <a:t>Austin, B. et al. 2015</a:t>
            </a:r>
            <a:r>
              <a:rPr lang="ru-RU" sz="2200" dirty="0">
                <a:latin typeface="+mn-lt"/>
              </a:rPr>
              <a:t>, </a:t>
            </a:r>
            <a:r>
              <a:rPr lang="en-US" sz="2200" dirty="0" err="1">
                <a:latin typeface="+mn-lt"/>
              </a:rPr>
              <a:t>Pinskaya</a:t>
            </a:r>
            <a:r>
              <a:rPr lang="en-US" sz="2200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М., Ленская Е. А., Куликова (Пономарева) А. А., </a:t>
            </a:r>
            <a:r>
              <a:rPr lang="en-US" sz="2200" dirty="0" err="1">
                <a:latin typeface="+mn-lt"/>
              </a:rPr>
              <a:t>Brun</a:t>
            </a:r>
            <a:r>
              <a:rPr lang="en-US" sz="2200" dirty="0">
                <a:latin typeface="+mn-lt"/>
              </a:rPr>
              <a:t> I. V., </a:t>
            </a:r>
            <a:r>
              <a:rPr lang="en-US" sz="2200" dirty="0" err="1">
                <a:latin typeface="+mn-lt"/>
              </a:rPr>
              <a:t>Kosaretsky</a:t>
            </a:r>
            <a:r>
              <a:rPr lang="en-US" sz="2200" dirty="0">
                <a:latin typeface="+mn-lt"/>
              </a:rPr>
              <a:t> S., </a:t>
            </a:r>
            <a:r>
              <a:rPr lang="en-US" sz="2200" dirty="0" err="1">
                <a:latin typeface="+mn-lt"/>
              </a:rPr>
              <a:t>Savelyeva</a:t>
            </a:r>
            <a:r>
              <a:rPr lang="en-US" sz="2200" dirty="0">
                <a:latin typeface="+mn-lt"/>
              </a:rPr>
              <a:t> M., 2016)</a:t>
            </a:r>
            <a:r>
              <a:rPr lang="ru-RU" sz="2200" dirty="0">
                <a:latin typeface="+mn-lt"/>
              </a:rPr>
              <a:t>;</a:t>
            </a:r>
          </a:p>
          <a:p>
            <a:endParaRPr lang="ru-RU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680643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Блоки анкеты для учителей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5328592" cy="5517232"/>
          </a:xfrm>
        </p:spPr>
        <p:txBody>
          <a:bodyPr numCol="2">
            <a:noAutofit/>
          </a:bodyPr>
          <a:lstStyle/>
          <a:p>
            <a:pPr marL="0" lvl="0" indent="0">
              <a:buNone/>
            </a:pPr>
            <a:r>
              <a:rPr lang="ru-RU" sz="1800" dirty="0">
                <a:latin typeface="+mn-lt"/>
              </a:rPr>
              <a:t>Блок «выгорание»:</a:t>
            </a:r>
          </a:p>
          <a:p>
            <a:pPr lvl="0"/>
            <a:r>
              <a:rPr lang="ru-RU" sz="1800" dirty="0">
                <a:latin typeface="+mn-lt"/>
              </a:rPr>
              <a:t>Отношение к ученикам и академические ожидания; </a:t>
            </a:r>
          </a:p>
          <a:p>
            <a:pPr lvl="0"/>
            <a:r>
              <a:rPr lang="ru-RU" sz="1800" dirty="0">
                <a:latin typeface="+mn-lt"/>
              </a:rPr>
              <a:t>Возможность и желание влиять на решения, принимаемые школьной администрацией; </a:t>
            </a:r>
          </a:p>
          <a:p>
            <a:pPr lvl="0"/>
            <a:r>
              <a:rPr lang="ru-RU" sz="1800" dirty="0">
                <a:latin typeface="+mn-lt"/>
              </a:rPr>
              <a:t>Отношение к своим профессиональным обязанностям; </a:t>
            </a:r>
          </a:p>
          <a:p>
            <a:pPr lvl="0"/>
            <a:r>
              <a:rPr lang="ru-RU" sz="1800" dirty="0">
                <a:latin typeface="+mn-lt"/>
              </a:rPr>
              <a:t>Профессиональная идентификация и удовлетворённость профессией;</a:t>
            </a:r>
            <a:r>
              <a:rPr lang="ru-RU" sz="1800" b="1" dirty="0">
                <a:latin typeface="+mn-lt"/>
              </a:rPr>
              <a:t> </a:t>
            </a:r>
          </a:p>
          <a:p>
            <a:pPr lvl="0"/>
            <a:endParaRPr lang="ru-RU" sz="1800" dirty="0">
              <a:latin typeface="+mn-lt"/>
            </a:endParaRPr>
          </a:p>
          <a:p>
            <a:endParaRPr lang="ru-RU" sz="18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" name="Rectangle 7"/>
          <p:cNvSpPr/>
          <p:nvPr/>
        </p:nvSpPr>
        <p:spPr>
          <a:xfrm>
            <a:off x="3491880" y="1412776"/>
            <a:ext cx="5436096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Другие блоки анкеты МЭО:</a:t>
            </a:r>
          </a:p>
          <a:p>
            <a:pPr lvl="0"/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dirty="0"/>
              <a:t> Характеристики территории, школы и контингента учащихся;</a:t>
            </a:r>
          </a:p>
          <a:p>
            <a:pPr marL="28575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Возможности профессионального развития;</a:t>
            </a:r>
          </a:p>
          <a:p>
            <a:pPr marL="285750" lvl="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Удовлетворённость условиями труда в данной школе;</a:t>
            </a:r>
          </a:p>
          <a:p>
            <a:pPr marL="285750" lvl="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Оценка изменений, происходящих в профессиональной деятельности и жизни учителей, в степени их загруженности, финансовых возможностях, досуге;</a:t>
            </a:r>
          </a:p>
          <a:p>
            <a:pPr marL="285750" lvl="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Установки в работе учителей;</a:t>
            </a:r>
          </a:p>
          <a:p>
            <a:pPr marL="285750" lvl="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Отношение к достижениям учащихся;</a:t>
            </a:r>
          </a:p>
          <a:p>
            <a:pPr marL="285750" lvl="0" indent="-285750">
              <a:buFont typeface="Arial"/>
              <a:buChar char="•"/>
            </a:pPr>
            <a:endParaRPr lang="ru-RU" dirty="0"/>
          </a:p>
          <a:p>
            <a:pPr marL="285750" lvl="0" indent="-285750">
              <a:buFont typeface="Arial"/>
              <a:buChar char="•"/>
            </a:pPr>
            <a:r>
              <a:rPr lang="ru-RU" dirty="0"/>
              <a:t>Уровень заработной платы.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31840" y="1556792"/>
            <a:ext cx="0" cy="4824536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3096058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94" y="312539"/>
            <a:ext cx="6743129" cy="1518047"/>
          </a:xfrm>
        </p:spPr>
        <p:txBody>
          <a:bodyPr/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Цель и вопросы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3568" y="1830586"/>
            <a:ext cx="7704855" cy="502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+mn-lt"/>
              </a:rPr>
              <a:t>Анализируя аспекты профессионального самочувствия учителей, рассмотреть возможные формы деформации профессиональной позиции.</a:t>
            </a:r>
          </a:p>
          <a:p>
            <a:pPr marL="0" indent="0">
              <a:buNone/>
            </a:pPr>
            <a:endParaRPr lang="ru-RU" sz="2800" dirty="0">
              <a:latin typeface="+mn-lt"/>
            </a:endParaRPr>
          </a:p>
          <a:p>
            <a:pPr marL="0" indent="0">
              <a:buNone/>
            </a:pPr>
            <a:r>
              <a:rPr lang="ru-RU" sz="2800" dirty="0">
                <a:latin typeface="+mn-lt"/>
              </a:rPr>
              <a:t>Определить, какие условия деятельности учителей создают риск выгорания либо, напротив, предотвращают его и способствуют сохранению энтузиазма, </a:t>
            </a:r>
            <a:r>
              <a:rPr lang="ru-RU" sz="2800" dirty="0" err="1">
                <a:latin typeface="+mn-lt"/>
              </a:rPr>
              <a:t>вовлечённости</a:t>
            </a:r>
            <a:r>
              <a:rPr lang="ru-RU" sz="2800" dirty="0">
                <a:latin typeface="+mn-lt"/>
              </a:rPr>
              <a:t> в работу, устойчивости к влиянию стресса</a:t>
            </a:r>
            <a:r>
              <a:rPr lang="ru-RU" sz="2800" i="1" dirty="0">
                <a:latin typeface="+mn-lt"/>
              </a:rPr>
              <a:t>. </a:t>
            </a:r>
            <a:endParaRPr lang="ru-RU" sz="2800" dirty="0">
              <a:latin typeface="+mn-lt"/>
            </a:endParaRPr>
          </a:p>
          <a:p>
            <a:endParaRPr lang="ru-RU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142371813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Выборка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21084" y="1485841"/>
            <a:ext cx="8722915" cy="83350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+mn-lt"/>
              </a:rPr>
              <a:t>Выборка исследования составила 2014 учителей (143 школы), участвовавших в МЭО (2016 год)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+mn-lt"/>
              </a:rPr>
              <a:t>Выборка является репрезентативной на уровне РФ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+mn-lt"/>
              </a:rPr>
              <a:t>Средний возраст: 44 года (19-78)</a:t>
            </a:r>
            <a:endParaRPr lang="en-US" sz="18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83983"/>
              </p:ext>
            </p:extLst>
          </p:nvPr>
        </p:nvGraphicFramePr>
        <p:xfrm>
          <a:off x="287090" y="2564904"/>
          <a:ext cx="4572000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613693"/>
              </p:ext>
            </p:extLst>
          </p:nvPr>
        </p:nvGraphicFramePr>
        <p:xfrm>
          <a:off x="4211960" y="2513014"/>
          <a:ext cx="5219130" cy="422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865204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Этапы анализа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30443" y="1412776"/>
            <a:ext cx="7632848" cy="519181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+mn-lt"/>
              </a:rPr>
              <a:t>Проверка факторной структуры инструмента </a:t>
            </a:r>
          </a:p>
          <a:p>
            <a:r>
              <a:rPr lang="ru-RU" sz="2400" dirty="0">
                <a:latin typeface="+mn-lt"/>
              </a:rPr>
              <a:t>Проработка модели, лучше всего подходящей данным и проверка её качества</a:t>
            </a:r>
          </a:p>
          <a:p>
            <a:r>
              <a:rPr lang="ru-RU" sz="2400" dirty="0">
                <a:latin typeface="+mn-lt"/>
              </a:rPr>
              <a:t>Общие выводы по методологии и возможные дальнейшие шаги </a:t>
            </a:r>
          </a:p>
          <a:p>
            <a:r>
              <a:rPr lang="ru-RU" sz="2400" dirty="0">
                <a:latin typeface="+mn-lt"/>
              </a:rPr>
              <a:t>Оценка различий между школами и группировка школ</a:t>
            </a:r>
          </a:p>
          <a:p>
            <a:r>
              <a:rPr lang="ru-RU" sz="2400" dirty="0">
                <a:latin typeface="+mn-lt"/>
              </a:rPr>
              <a:t>Выводы и интерпретация на индивидуальном и групповом уровне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188640"/>
            <a:ext cx="8568952" cy="1224137"/>
            <a:chOff x="251520" y="188640"/>
            <a:chExt cx="8568952" cy="1224137"/>
          </a:xfrm>
        </p:grpSpPr>
        <p:sp>
          <p:nvSpPr>
            <p:cNvPr id="5" name="Линия"/>
            <p:cNvSpPr/>
            <p:nvPr/>
          </p:nvSpPr>
          <p:spPr>
            <a:xfrm flipV="1">
              <a:off x="395536" y="1412776"/>
              <a:ext cx="8424936" cy="1"/>
            </a:xfrm>
            <a:prstGeom prst="line">
              <a:avLst/>
            </a:prstGeom>
            <a:ln w="12700">
              <a:solidFill>
                <a:srgbClr val="253957"/>
              </a:solidFill>
              <a:miter lim="400000"/>
            </a:ln>
          </p:spPr>
          <p:txBody>
            <a:bodyPr lIns="71437" tIns="71437" rIns="71437" bIns="71437" anchor="ctr"/>
            <a:lstStyle/>
            <a:p>
              <a:pPr>
                <a:defRPr sz="3200"/>
              </a:pPr>
              <a:endParaRPr/>
            </a:p>
          </p:txBody>
        </p:sp>
        <p:pic>
          <p:nvPicPr>
            <p:cNvPr id="6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1520" y="188640"/>
              <a:ext cx="877039" cy="87703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59407121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hse-rus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2642</Words>
  <Application>Microsoft Office PowerPoint</Application>
  <PresentationFormat>Экран (4:3)</PresentationFormat>
  <Paragraphs>426</Paragraphs>
  <Slides>30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Arial Narrow</vt:lpstr>
      <vt:lpstr>Calibri</vt:lpstr>
      <vt:lpstr>Helvetica</vt:lpstr>
      <vt:lpstr>Helvetica Light</vt:lpstr>
      <vt:lpstr>Times New Roman</vt:lpstr>
      <vt:lpstr>hse-rus</vt:lpstr>
      <vt:lpstr>Профессиональное самочувствие учителей: от выгорания до энтузиазма  </vt:lpstr>
      <vt:lpstr>Отечественные исследования профессионального самочувствия учителей</vt:lpstr>
      <vt:lpstr>Профессиональное самочувствие и выгорание</vt:lpstr>
      <vt:lpstr>Профессиональное выгорание учителей</vt:lpstr>
      <vt:lpstr>Другие факторы, связанные с профессиональным самочувствием </vt:lpstr>
      <vt:lpstr>Блоки анкеты для учителей</vt:lpstr>
      <vt:lpstr>Цель и вопросы исследования</vt:lpstr>
      <vt:lpstr>Выборка</vt:lpstr>
      <vt:lpstr>Этапы анализа</vt:lpstr>
      <vt:lpstr>Инструмент (модель)</vt:lpstr>
      <vt:lpstr>Конфирматорный факторный анализ, Иерархическая модель</vt:lpstr>
      <vt:lpstr>Связка с утверждениями</vt:lpstr>
      <vt:lpstr>Распределение оценок по  всем респондентам</vt:lpstr>
      <vt:lpstr>Выделение групп</vt:lpstr>
      <vt:lpstr>Презентация PowerPoint</vt:lpstr>
      <vt:lpstr>Разница выраженности общего фактора в группах (Z-оценка) </vt:lpstr>
      <vt:lpstr>Что на групповом уровне? Процент дисперсии</vt:lpstr>
      <vt:lpstr>Характеристики групп Контингент учащихся</vt:lpstr>
      <vt:lpstr>Уровень урбанизации места расположения школы </vt:lpstr>
      <vt:lpstr>Вовлечённость в профессиональное развитие  </vt:lpstr>
      <vt:lpstr>Удовлетворённость условиями работы  </vt:lpstr>
      <vt:lpstr>Оценка изменений </vt:lpstr>
      <vt:lpstr>Установки в работе </vt:lpstr>
      <vt:lpstr>Достижения учащихся и оплата труда </vt:lpstr>
      <vt:lpstr>Выделение групп школ («гнёзда»)</vt:lpstr>
      <vt:lpstr>Выводы</vt:lpstr>
      <vt:lpstr>Выводы</vt:lpstr>
      <vt:lpstr>Дискуссия</vt:lpstr>
      <vt:lpstr>Дискуссия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Roman Zvyagintsev</cp:lastModifiedBy>
  <cp:revision>108</cp:revision>
  <dcterms:created xsi:type="dcterms:W3CDTF">2018-11-26T11:05:56Z</dcterms:created>
  <dcterms:modified xsi:type="dcterms:W3CDTF">2018-12-11T09:17:32Z</dcterms:modified>
</cp:coreProperties>
</file>