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3" r:id="rId3"/>
    <p:sldId id="261" r:id="rId4"/>
    <p:sldId id="264" r:id="rId5"/>
    <p:sldId id="265" r:id="rId6"/>
    <p:sldId id="266" r:id="rId7"/>
    <p:sldId id="272" r:id="rId8"/>
    <p:sldId id="274" r:id="rId9"/>
    <p:sldId id="268" r:id="rId10"/>
    <p:sldId id="271" r:id="rId11"/>
    <p:sldId id="270" r:id="rId12"/>
    <p:sldId id="269" r:id="rId13"/>
    <p:sldId id="267" r:id="rId14"/>
    <p:sldId id="275" r:id="rId15"/>
    <p:sldId id="276" r:id="rId16"/>
    <p:sldId id="277" r:id="rId17"/>
    <p:sldId id="278" r:id="rId18"/>
    <p:sldId id="279" r:id="rId19"/>
    <p:sldId id="280" r:id="rId20"/>
    <p:sldId id="281" r:id="rId21"/>
    <p:sldId id="282" r:id="rId22"/>
    <p:sldId id="283" r:id="rId23"/>
    <p:sldId id="263"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4" autoAdjust="0"/>
    <p:restoredTop sz="94660"/>
  </p:normalViewPr>
  <p:slideViewPr>
    <p:cSldViewPr>
      <p:cViewPr varScale="1">
        <p:scale>
          <a:sx n="53" d="100"/>
          <a:sy n="53" d="100"/>
        </p:scale>
        <p:origin x="126" y="19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BA7D6-913C-43C5-93AE-0AE3E3F178EA}" type="datetimeFigureOut">
              <a:rPr lang="ru-RU" smtClean="0"/>
              <a:t>05.03.2019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917774" y="13010554"/>
            <a:ext cx="530593" cy="513601"/>
          </a:xfrm>
        </p:spPr>
        <p:txBody>
          <a:bodyPr/>
          <a:lstStyle/>
          <a:p>
            <a:fld id="{EF381CA3-9C3C-4982-A0E8-B4DBFAAA87B1}" type="slidenum">
              <a:rPr lang="ru-RU" smtClean="0"/>
              <a:t>‹#›</a:t>
            </a:fld>
            <a:endParaRPr lang="ru-RU"/>
          </a:p>
        </p:txBody>
      </p:sp>
    </p:spTree>
    <p:extLst>
      <p:ext uri="{BB962C8B-B14F-4D97-AF65-F5344CB8AC3E}">
        <p14:creationId xmlns:p14="http://schemas.microsoft.com/office/powerpoint/2010/main" val="27962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«Мифы» о </a:t>
            </a:r>
            <a:endParaRPr lang="en-US" dirty="0"/>
          </a:p>
          <a:p>
            <a:pPr algn="l">
              <a:defRPr sz="7000" b="1" cap="all">
                <a:solidFill>
                  <a:srgbClr val="253957"/>
                </a:solidFill>
                <a:latin typeface="+mn-lt"/>
                <a:ea typeface="+mn-ea"/>
                <a:cs typeface="+mn-cs"/>
                <a:sym typeface="Arial Narrow"/>
              </a:defRPr>
            </a:pPr>
            <a:r>
              <a:rPr lang="ru-RU" dirty="0"/>
              <a:t>поколении </a:t>
            </a:r>
            <a:r>
              <a:rPr lang="en-US" dirty="0"/>
              <a:t>Z</a:t>
            </a:r>
            <a:endParaRPr lang="ru-RU"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Институт образования НИУ ВШЭ</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ru-RU" dirty="0"/>
              <a:t>9</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pic>
        <p:nvPicPr>
          <p:cNvPr id="9"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Ключевые характеристики: </a:t>
            </a:r>
            <a:r>
              <a:rPr lang="ru-RU" sz="4400" dirty="0"/>
              <a:t>рабочая память, объем внимания, функции когнитивного контроля, флюидный интеллект</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Причины: </a:t>
            </a:r>
            <a:r>
              <a:rPr lang="ru-RU" sz="4400" dirty="0"/>
              <a:t>цифровые технологии, «ритм жизни»</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Почему это важно: </a:t>
            </a:r>
            <a:r>
              <a:rPr lang="ru-RU" sz="4400" dirty="0"/>
              <a:t>снижение глубины переработки информации, риск перегрузки и нарушений; снижение эмпатии?</a:t>
            </a:r>
          </a:p>
          <a:p>
            <a:pPr marL="457200" lvl="2"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APA, 2006</a:t>
            </a:r>
          </a:p>
          <a:p>
            <a:pPr marL="457200" lvl="1"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Смолл, </a:t>
            </a:r>
            <a:r>
              <a:rPr lang="ru-RU" sz="4400" dirty="0" err="1"/>
              <a:t>Ворган</a:t>
            </a:r>
            <a:r>
              <a:rPr lang="ru-RU" sz="4400" dirty="0"/>
              <a:t>, 2011</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Ophir</a:t>
            </a:r>
            <a:r>
              <a:rPr lang="ru-RU" sz="4400" dirty="0"/>
              <a:t> </a:t>
            </a:r>
            <a:r>
              <a:rPr lang="ru-RU" sz="4400" dirty="0" err="1"/>
              <a:t>et</a:t>
            </a:r>
            <a:r>
              <a:rPr lang="ru-RU" sz="4400" dirty="0"/>
              <a:t> </a:t>
            </a:r>
            <a:r>
              <a:rPr lang="ru-RU" sz="4400" dirty="0" err="1"/>
              <a:t>al</a:t>
            </a:r>
            <a:r>
              <a:rPr lang="ru-RU" sz="4400" dirty="0"/>
              <a:t>., 2009</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Многозадачность</a:t>
            </a:r>
            <a:endParaRPr dirty="0"/>
          </a:p>
          <a:p>
            <a:pPr algn="l">
              <a:defRPr sz="4200">
                <a:solidFill>
                  <a:srgbClr val="253957"/>
                </a:solidFill>
                <a:latin typeface="+mn-lt"/>
                <a:ea typeface="+mn-ea"/>
                <a:cs typeface="+mn-cs"/>
                <a:sym typeface="Arial Narrow"/>
              </a:defRPr>
            </a:pPr>
            <a:r>
              <a:rPr lang="en-US" dirty="0"/>
              <a:t>Multitasking, Digital Multitasking</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1625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Реальное распространение: </a:t>
            </a:r>
            <a:r>
              <a:rPr lang="ru-RU" sz="4400" dirty="0"/>
              <a:t>~ 30-40% подростков как этого, так и прошлого поколения </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Foehr</a:t>
            </a:r>
            <a:r>
              <a:rPr lang="ru-RU" sz="4400" dirty="0"/>
              <a:t>, 2006 </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Caulfield</a:t>
            </a:r>
            <a:r>
              <a:rPr lang="ru-RU" sz="4400" dirty="0"/>
              <a:t>, </a:t>
            </a:r>
            <a:r>
              <a:rPr lang="ru-RU" sz="4400" dirty="0" err="1"/>
              <a:t>Ulmer</a:t>
            </a:r>
            <a:r>
              <a:rPr lang="ru-RU" sz="4400" dirty="0"/>
              <a:t>, 2014</a:t>
            </a:r>
          </a:p>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Причинно-следственные связи: </a:t>
            </a:r>
            <a:r>
              <a:rPr lang="ru-RU" sz="4400" dirty="0"/>
              <a:t>проблемы от многозадачности или многозадачность как следствие?</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Loh</a:t>
            </a:r>
            <a:r>
              <a:rPr lang="ru-RU" sz="4400" dirty="0"/>
              <a:t>, </a:t>
            </a:r>
            <a:r>
              <a:rPr lang="ru-RU" sz="4400" dirty="0" err="1"/>
              <a:t>Kanai</a:t>
            </a:r>
            <a:r>
              <a:rPr lang="ru-RU" sz="4400" dirty="0"/>
              <a:t>, 2014</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Uncapher</a:t>
            </a:r>
            <a:r>
              <a:rPr lang="ru-RU" sz="4400" dirty="0"/>
              <a:t>, </a:t>
            </a:r>
            <a:r>
              <a:rPr lang="ru-RU" sz="4400" dirty="0" err="1"/>
              <a:t>Wagner</a:t>
            </a:r>
            <a:r>
              <a:rPr lang="ru-RU" sz="4400" dirty="0"/>
              <a:t>, 2018</a:t>
            </a:r>
          </a:p>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Взрослые успешнее</a:t>
            </a:r>
            <a:r>
              <a:rPr lang="ru-RU" sz="4400" dirty="0"/>
              <a:t>:</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Mills</a:t>
            </a:r>
            <a:r>
              <a:rPr lang="ru-RU" sz="4400" dirty="0"/>
              <a:t> </a:t>
            </a:r>
            <a:r>
              <a:rPr lang="ru-RU" sz="4400" dirty="0" err="1"/>
              <a:t>et</a:t>
            </a:r>
            <a:r>
              <a:rPr lang="ru-RU" sz="4400" dirty="0"/>
              <a:t> </a:t>
            </a:r>
            <a:r>
              <a:rPr lang="ru-RU" sz="4400" dirty="0" err="1"/>
              <a:t>al</a:t>
            </a:r>
            <a:r>
              <a:rPr lang="ru-RU" sz="4400" dirty="0"/>
              <a:t>., 2015</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Многозадачность</a:t>
            </a:r>
            <a:endParaRPr dirty="0"/>
          </a:p>
          <a:p>
            <a:pPr algn="l">
              <a:defRPr sz="4200">
                <a:solidFill>
                  <a:srgbClr val="253957"/>
                </a:solidFill>
                <a:latin typeface="+mn-lt"/>
                <a:ea typeface="+mn-ea"/>
                <a:cs typeface="+mn-cs"/>
                <a:sym typeface="Arial Narrow"/>
              </a:defRPr>
            </a:pPr>
            <a:r>
              <a:rPr lang="ru-RU" dirty="0"/>
              <a:t>Исследования</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7842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Какое бывает внимание? </a:t>
            </a:r>
          </a:p>
          <a:p>
            <a:pPr marL="304800" indent="-304800" algn="l">
              <a:spcBef>
                <a:spcPts val="600"/>
              </a:spcBef>
              <a:buSzPct val="100000"/>
              <a:buChar char="•"/>
              <a:defRPr sz="2800">
                <a:solidFill>
                  <a:srgbClr val="253957"/>
                </a:solidFill>
                <a:latin typeface="+mn-lt"/>
                <a:ea typeface="+mn-ea"/>
                <a:cs typeface="+mn-cs"/>
                <a:sym typeface="Arial Narrow"/>
              </a:defRPr>
            </a:pPr>
            <a:r>
              <a:rPr lang="ru-RU" sz="4400" dirty="0"/>
              <a:t>Внимание </a:t>
            </a:r>
            <a:r>
              <a:rPr lang="ru-RU" sz="4400" b="1" dirty="0"/>
              <a:t>«как у золотой рыбки» </a:t>
            </a:r>
            <a:r>
              <a:rPr lang="ru-RU" sz="4400" dirty="0"/>
              <a:t>– всего лишь газетная утка?</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BBC, 2017</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endParaRPr lang="ru-RU" sz="4400" dirty="0"/>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endParaRPr lang="ru-RU" sz="4400" dirty="0"/>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endParaRPr lang="ru-RU" sz="4400" dirty="0"/>
          </a:p>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Компьютерные игры и СДВГ: разные точки зрения</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Gentile</a:t>
            </a:r>
            <a:r>
              <a:rPr lang="ru-RU" sz="4400" dirty="0"/>
              <a:t> </a:t>
            </a:r>
            <a:r>
              <a:rPr lang="ru-RU" sz="4400" dirty="0" err="1"/>
              <a:t>et</a:t>
            </a:r>
            <a:r>
              <a:rPr lang="ru-RU" sz="4400" dirty="0"/>
              <a:t> </a:t>
            </a:r>
            <a:r>
              <a:rPr lang="ru-RU" sz="4400" dirty="0" err="1"/>
              <a:t>al</a:t>
            </a:r>
            <a:r>
              <a:rPr lang="ru-RU" sz="4400" dirty="0"/>
              <a:t>., 2012</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Dye</a:t>
            </a:r>
            <a:r>
              <a:rPr lang="ru-RU" sz="4400" dirty="0"/>
              <a:t>, </a:t>
            </a:r>
            <a:r>
              <a:rPr lang="ru-RU" sz="4400" dirty="0" err="1"/>
              <a:t>Bavelier</a:t>
            </a:r>
            <a:r>
              <a:rPr lang="ru-RU" sz="4400" dirty="0"/>
              <a:t>, 2010</a:t>
            </a:r>
          </a:p>
          <a:p>
            <a:pPr marL="304800" indent="-304800" algn="l">
              <a:spcBef>
                <a:spcPts val="600"/>
              </a:spcBef>
              <a:buSzPct val="100000"/>
              <a:buChar char="•"/>
              <a:defRPr sz="2800">
                <a:solidFill>
                  <a:srgbClr val="253957"/>
                </a:solidFill>
                <a:latin typeface="+mn-lt"/>
                <a:ea typeface="+mn-ea"/>
                <a:cs typeface="+mn-cs"/>
                <a:sym typeface="Arial Narrow"/>
              </a:defRPr>
            </a:pPr>
            <a:r>
              <a:rPr lang="ru-RU" sz="4400" b="1" dirty="0"/>
              <a:t>Тем временем у школьников все… обычно</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Сабанин, 2014</a:t>
            </a:r>
          </a:p>
          <a:p>
            <a:pPr marL="457200" indent="-11113" algn="l">
              <a:spcBef>
                <a:spcPts val="6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Мельник, </a:t>
            </a:r>
            <a:r>
              <a:rPr lang="ru-RU" sz="4400" dirty="0" err="1"/>
              <a:t>Декина</a:t>
            </a:r>
            <a:r>
              <a:rPr lang="ru-RU" sz="4400" dirty="0"/>
              <a:t>, 2018</a:t>
            </a:r>
            <a:endParaRPr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Внимание</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6597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Подростки и чтение</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Twenge</a:t>
            </a:r>
            <a:r>
              <a:rPr lang="ru-RU" sz="4400" dirty="0"/>
              <a:t>, 2017</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Greenfield</a:t>
            </a:r>
            <a:r>
              <a:rPr lang="ru-RU" sz="4400" dirty="0"/>
              <a:t>, 2009</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Zickuhr</a:t>
            </a:r>
            <a:r>
              <a:rPr lang="ru-RU" sz="4400" dirty="0"/>
              <a:t>, </a:t>
            </a:r>
            <a:r>
              <a:rPr lang="ru-RU" sz="4400" dirty="0" err="1"/>
              <a:t>Rainie</a:t>
            </a:r>
            <a:r>
              <a:rPr lang="ru-RU" sz="4400" dirty="0"/>
              <a:t>, 2012: </a:t>
            </a:r>
            <a:r>
              <a:rPr lang="ru-RU" sz="4400" b="1" dirty="0"/>
              <a:t>читают больше чем взрослые?</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Topping</a:t>
            </a:r>
            <a:r>
              <a:rPr lang="ru-RU" sz="4400" dirty="0"/>
              <a:t>, 2018: </a:t>
            </a:r>
            <a:r>
              <a:rPr lang="ru-RU" sz="4400" b="1" dirty="0"/>
              <a:t>но книги слишком «простые»</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Подростки и Интернет: недоверие или вера всему?</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Hiebert</a:t>
            </a:r>
            <a:r>
              <a:rPr lang="ru-RU" sz="4400" dirty="0"/>
              <a:t>, 2017</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Раньше было лучше? Не особо</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Халперн</a:t>
            </a:r>
            <a:r>
              <a:rPr lang="ru-RU" sz="4400" dirty="0"/>
              <a:t>, 2000</a:t>
            </a:r>
          </a:p>
          <a:p>
            <a:pPr marL="457200" indent="-11113"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Levine</a:t>
            </a:r>
            <a:r>
              <a:rPr lang="ru-RU" sz="4400" dirty="0"/>
              <a:t>, </a:t>
            </a:r>
            <a:r>
              <a:rPr lang="ru-RU" sz="4400" dirty="0" err="1"/>
              <a:t>Linn</a:t>
            </a:r>
            <a:r>
              <a:rPr lang="ru-RU" sz="4400" dirty="0"/>
              <a:t>, 1977</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Критическое мышление</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3575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Факторы помимо поколенных: </a:t>
            </a:r>
            <a:r>
              <a:rPr lang="ru-RU" sz="4400" dirty="0"/>
              <a:t>социальный слой; пол; исторические изменения действуют на всех; культурные особенности</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Проблема интерпретации данных </a:t>
            </a:r>
            <a:r>
              <a:rPr lang="ru-RU" sz="4400" dirty="0"/>
              <a:t>(на примере статистики ЦКЗ и работы J. </a:t>
            </a:r>
            <a:r>
              <a:rPr lang="ru-RU" sz="4400" dirty="0" err="1"/>
              <a:t>Twenge</a:t>
            </a:r>
            <a:r>
              <a:rPr lang="ru-RU" sz="4400" dirty="0"/>
              <a:t>)</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Ценности возрастной группы, а не поколения?</a:t>
            </a:r>
            <a:endParaRPr lang="ru-RU"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Ценностные ориентации</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030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Депрессия у детей и подростков</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Почему это важно? </a:t>
            </a:r>
            <a:r>
              <a:rPr lang="ru-RU" sz="4400" dirty="0"/>
              <a:t>Риск суицида</a:t>
            </a:r>
            <a:r>
              <a:rPr lang="en-US" sz="4400" dirty="0"/>
              <a:t>?</a:t>
            </a:r>
            <a:endParaRPr lang="ru-RU" sz="4400" dirty="0"/>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Факторы риска: </a:t>
            </a:r>
            <a:r>
              <a:rPr lang="ru-RU" sz="4400" dirty="0"/>
              <a:t>семейная история; хронический стресс; плохие отношения в семье; травля</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Факторы защиты: </a:t>
            </a:r>
            <a:r>
              <a:rPr lang="ru-RU" sz="4400" dirty="0"/>
              <a:t>высокий интеллект; навыки эмоциональной регуляции; </a:t>
            </a:r>
            <a:r>
              <a:rPr lang="ru-RU" sz="4400" dirty="0" err="1"/>
              <a:t>копинг</a:t>
            </a:r>
            <a:r>
              <a:rPr lang="ru-RU" sz="4400" dirty="0"/>
              <a:t>-стратегии; теплые, принимающие отношения в семье и с ровесниками</a:t>
            </a:r>
          </a:p>
          <a:p>
            <a:pPr marL="571500" indent="-31750" algn="l">
              <a:spcBef>
                <a:spcPts val="2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Thapar</a:t>
            </a:r>
            <a:r>
              <a:rPr lang="ru-RU" sz="4400" dirty="0"/>
              <a:t> </a:t>
            </a:r>
            <a:r>
              <a:rPr lang="ru-RU" sz="4400" dirty="0" err="1"/>
              <a:t>et</a:t>
            </a:r>
            <a:r>
              <a:rPr lang="ru-RU" sz="4400" dirty="0"/>
              <a:t> </a:t>
            </a:r>
            <a:r>
              <a:rPr lang="ru-RU" sz="4400" dirty="0" err="1"/>
              <a:t>al</a:t>
            </a:r>
            <a:r>
              <a:rPr lang="ru-RU" sz="4400" dirty="0"/>
              <a:t>., 2012</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Эмоциональная сфера</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17453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Недостаток сна и другие косвенные факторы</a:t>
            </a:r>
          </a:p>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err="1"/>
              <a:t>Кибербуллинг</a:t>
            </a:r>
            <a:endParaRPr lang="ru-RU" sz="4400" b="1" dirty="0"/>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Солдатова и др., 2017</a:t>
            </a:r>
            <a:endParaRPr lang="en-US" sz="4400" dirty="0"/>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endParaRPr lang="ru-RU" sz="4400" dirty="0"/>
          </a:p>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a:t>
            </a:r>
            <a:r>
              <a:rPr lang="ru-RU" sz="4400" b="1" dirty="0" err="1"/>
              <a:t>Фейсбучная</a:t>
            </a:r>
            <a:r>
              <a:rPr lang="ru-RU" sz="4400" b="1" dirty="0"/>
              <a:t> депрессия»</a:t>
            </a:r>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err="1"/>
              <a:t>Labrague</a:t>
            </a:r>
            <a:r>
              <a:rPr lang="en-US" sz="4400" dirty="0"/>
              <a:t>, 2014</a:t>
            </a:r>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err="1"/>
              <a:t>Kross</a:t>
            </a:r>
            <a:r>
              <a:rPr lang="en-US" sz="4400" dirty="0"/>
              <a:t> et al., 2013</a:t>
            </a:r>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Steers et al., 2014</a:t>
            </a:r>
          </a:p>
          <a:p>
            <a:pPr marL="571500" indent="-57150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err="1"/>
              <a:t>Frison</a:t>
            </a:r>
            <a:r>
              <a:rPr lang="en-US" sz="4400" dirty="0"/>
              <a:t>, </a:t>
            </a:r>
            <a:r>
              <a:rPr lang="en-US" sz="4400" dirty="0" err="1"/>
              <a:t>Eggermont</a:t>
            </a:r>
            <a:r>
              <a:rPr lang="en-US" sz="4400" dirty="0"/>
              <a:t>, 2015</a:t>
            </a:r>
            <a:endParaRPr lang="ru-RU"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a:t>Эмоции и цифровые технологии</a:t>
            </a:r>
            <a:endParaRPr lang="ru-RU"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0233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Предсказания М. </a:t>
            </a:r>
            <a:r>
              <a:rPr lang="ru-RU" sz="4400" b="1" dirty="0" err="1"/>
              <a:t>Пренски</a:t>
            </a:r>
            <a:r>
              <a:rPr lang="ru-RU" sz="4400" b="1" dirty="0"/>
              <a:t> не сбываются…</a:t>
            </a:r>
            <a:endParaRPr lang="en-US" sz="4400" b="1" dirty="0"/>
          </a:p>
          <a:p>
            <a:pPr marL="304800" indent="-304800" algn="l">
              <a:spcBef>
                <a:spcPts val="2400"/>
              </a:spcBef>
              <a:buSzPct val="100000"/>
              <a:buChar char="•"/>
              <a:defRPr sz="2800">
                <a:solidFill>
                  <a:srgbClr val="253957"/>
                </a:solidFill>
                <a:latin typeface="+mn-lt"/>
                <a:ea typeface="+mn-ea"/>
                <a:cs typeface="+mn-cs"/>
                <a:sym typeface="Arial Narrow"/>
              </a:defRPr>
            </a:pPr>
            <a:endParaRPr lang="en-US" sz="4400" b="1" dirty="0"/>
          </a:p>
          <a:p>
            <a:pPr marL="304800" indent="-304800" algn="l">
              <a:spcBef>
                <a:spcPts val="2400"/>
              </a:spcBef>
              <a:buSzPct val="100000"/>
              <a:buChar char="•"/>
              <a:defRPr sz="2800">
                <a:solidFill>
                  <a:srgbClr val="253957"/>
                </a:solidFill>
                <a:latin typeface="+mn-lt"/>
                <a:ea typeface="+mn-ea"/>
                <a:cs typeface="+mn-cs"/>
                <a:sym typeface="Arial Narrow"/>
              </a:defRPr>
            </a:pPr>
            <a:endParaRPr lang="en-US" sz="4400" b="1" dirty="0"/>
          </a:p>
          <a:p>
            <a:pPr marL="304800" indent="-304800" algn="l">
              <a:spcBef>
                <a:spcPts val="2400"/>
              </a:spcBef>
              <a:buSzPct val="100000"/>
              <a:buChar char="•"/>
              <a:defRPr sz="2800">
                <a:solidFill>
                  <a:srgbClr val="253957"/>
                </a:solidFill>
                <a:latin typeface="+mn-lt"/>
                <a:ea typeface="+mn-ea"/>
                <a:cs typeface="+mn-cs"/>
                <a:sym typeface="Arial Narrow"/>
              </a:defRPr>
            </a:pPr>
            <a:endParaRPr lang="en-US" sz="4400" b="1" dirty="0"/>
          </a:p>
          <a:p>
            <a:pPr marL="304800" indent="-304800" algn="l">
              <a:spcBef>
                <a:spcPts val="2400"/>
              </a:spcBef>
              <a:buSzPct val="100000"/>
              <a:buChar char="•"/>
              <a:defRPr sz="2800">
                <a:solidFill>
                  <a:srgbClr val="253957"/>
                </a:solidFill>
                <a:latin typeface="+mn-lt"/>
                <a:ea typeface="+mn-ea"/>
                <a:cs typeface="+mn-cs"/>
                <a:sym typeface="Arial Narrow"/>
              </a:defRPr>
            </a:pPr>
            <a:endParaRPr lang="ru-RU" sz="4400" b="1" dirty="0"/>
          </a:p>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Но проблема в том, что и учителя с родителями далеко не всегда владеют необходимыми навыками</a:t>
            </a:r>
          </a:p>
          <a:p>
            <a:pPr marL="571500" indent="-3175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err="1"/>
              <a:t>Kirschner</a:t>
            </a:r>
            <a:r>
              <a:rPr lang="ru-RU" sz="4400" dirty="0"/>
              <a:t>, </a:t>
            </a:r>
            <a:r>
              <a:rPr lang="ru-RU" sz="4400" dirty="0" err="1"/>
              <a:t>De</a:t>
            </a:r>
            <a:r>
              <a:rPr lang="ru-RU" sz="4400" dirty="0"/>
              <a:t> </a:t>
            </a:r>
            <a:r>
              <a:rPr lang="ru-RU" sz="4400" dirty="0" err="1"/>
              <a:t>Bruyckere</a:t>
            </a:r>
            <a:r>
              <a:rPr lang="ru-RU" sz="4400" dirty="0"/>
              <a:t>, 2017</a:t>
            </a:r>
          </a:p>
          <a:p>
            <a:pPr marL="571500" indent="-3175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Солдатова и др., 2017</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Навыки работы за компьютером</a:t>
            </a:r>
            <a:endParaRPr lang="ru-RU" sz="7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3966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«Общение» в социальных сетях – это не общение? Или все же общение?</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ru-RU" sz="4400" dirty="0"/>
              <a:t>Олькина, Солдатова, 2016</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err="1"/>
              <a:t>Yau</a:t>
            </a:r>
            <a:r>
              <a:rPr lang="en-US" sz="4400" dirty="0"/>
              <a:t>, Reich, 2018</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Utz, Breuer, 2017</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Spies Shapiro, Margolin, 2014</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Снижение эмпатии – миф или реальность?</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Konrath et al., 2011</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Ophir et al., 2009</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Непереносимость одиночества</a:t>
            </a:r>
          </a:p>
          <a:p>
            <a:pPr marL="571500" indent="-31750" algn="l">
              <a:spcBef>
                <a:spcPts val="18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Wilson et al., 2014</a:t>
            </a:r>
            <a:endParaRPr lang="ru-RU"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общение</a:t>
            </a:r>
            <a:endParaRPr lang="ru-RU" sz="7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386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Таким образом…</a:t>
            </a:r>
            <a:endParaRPr lang="ru-RU" sz="7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3">
            <a:extLst>
              <a:ext uri="{FF2B5EF4-FFF2-40B4-BE49-F238E27FC236}">
                <a16:creationId xmlns:a16="http://schemas.microsoft.com/office/drawing/2014/main" id="{1D4B20FB-560F-46DE-BEA7-87F3064383E8}"/>
              </a:ext>
            </a:extLst>
          </p:cNvPr>
          <p:cNvGraphicFramePr>
            <a:graphicFrameLocks/>
          </p:cNvGraphicFramePr>
          <p:nvPr>
            <p:extLst>
              <p:ext uri="{D42A27DB-BD31-4B8C-83A1-F6EECF244321}">
                <p14:modId xmlns:p14="http://schemas.microsoft.com/office/powerpoint/2010/main" val="2268464501"/>
              </p:ext>
            </p:extLst>
          </p:nvPr>
        </p:nvGraphicFramePr>
        <p:xfrm>
          <a:off x="1226606" y="4762550"/>
          <a:ext cx="19966393" cy="8285084"/>
        </p:xfrm>
        <a:graphic>
          <a:graphicData uri="http://schemas.openxmlformats.org/drawingml/2006/table">
            <a:tbl>
              <a:tblPr firstRow="1" firstCol="1" bandRow="1">
                <a:tableStyleId>{69CF1AB2-1976-4502-BF36-3FF5EA218861}</a:tableStyleId>
              </a:tblPr>
              <a:tblGrid>
                <a:gridCol w="6932946">
                  <a:extLst>
                    <a:ext uri="{9D8B030D-6E8A-4147-A177-3AD203B41FA5}">
                      <a16:colId xmlns:a16="http://schemas.microsoft.com/office/drawing/2014/main" val="1295604273"/>
                    </a:ext>
                  </a:extLst>
                </a:gridCol>
                <a:gridCol w="6673913">
                  <a:extLst>
                    <a:ext uri="{9D8B030D-6E8A-4147-A177-3AD203B41FA5}">
                      <a16:colId xmlns:a16="http://schemas.microsoft.com/office/drawing/2014/main" val="2092694507"/>
                    </a:ext>
                  </a:extLst>
                </a:gridCol>
                <a:gridCol w="6359534">
                  <a:extLst>
                    <a:ext uri="{9D8B030D-6E8A-4147-A177-3AD203B41FA5}">
                      <a16:colId xmlns:a16="http://schemas.microsoft.com/office/drawing/2014/main" val="1485809355"/>
                    </a:ext>
                  </a:extLst>
                </a:gridCol>
              </a:tblGrid>
              <a:tr h="1386007">
                <a:tc>
                  <a:txBody>
                    <a:bodyPr/>
                    <a:lstStyle/>
                    <a:p>
                      <a:pPr algn="ctr">
                        <a:lnSpc>
                          <a:spcPct val="107000"/>
                        </a:lnSpc>
                        <a:spcAft>
                          <a:spcPts val="0"/>
                        </a:spcAft>
                      </a:pPr>
                      <a:r>
                        <a:rPr lang="ru-RU" sz="4000" b="1" cap="all" spc="150" dirty="0">
                          <a:effectLst/>
                        </a:rPr>
                        <a:t>Когнитивная сфера</a:t>
                      </a:r>
                      <a:endParaRPr lang="ru-RU" sz="4000" b="1" cap="all" spc="150" dirty="0">
                        <a:solidFill>
                          <a:schemeClr val="lt1"/>
                        </a:solidFill>
                        <a:effectLst/>
                        <a:latin typeface="+mn-lt"/>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tabLst>
                          <a:tab pos="914400" algn="l"/>
                        </a:tabLst>
                      </a:pPr>
                      <a:r>
                        <a:rPr lang="ru-RU" sz="4000" b="1" cap="all" spc="150" dirty="0">
                          <a:effectLst/>
                        </a:rPr>
                        <a:t>Личность</a:t>
                      </a:r>
                      <a:endParaRPr lang="ru-RU" sz="4000" b="1" cap="all" spc="150" dirty="0">
                        <a:solidFill>
                          <a:schemeClr val="lt1"/>
                        </a:solidFill>
                        <a:effectLst/>
                        <a:latin typeface="+mn-lt"/>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pPr>
                      <a:r>
                        <a:rPr lang="ru-RU" sz="4000" b="1" cap="all" spc="150" dirty="0">
                          <a:effectLst/>
                        </a:rPr>
                        <a:t>Ценностно-смысловая сфера</a:t>
                      </a:r>
                      <a:endParaRPr lang="ru-RU" sz="4000" b="1" cap="all" spc="150" dirty="0">
                        <a:solidFill>
                          <a:schemeClr val="lt1"/>
                        </a:solidFill>
                        <a:effectLst/>
                        <a:latin typeface="+mn-lt"/>
                        <a:ea typeface="Calibri" panose="020F0502020204030204" pitchFamily="34" charset="0"/>
                        <a:cs typeface="Times New Roman" panose="02020603050405020304" pitchFamily="18" charset="0"/>
                      </a:endParaRPr>
                    </a:p>
                  </a:txBody>
                  <a:tcPr marL="121585" marR="121585" marT="121585" marB="121585" anchor="ctr"/>
                </a:tc>
                <a:extLst>
                  <a:ext uri="{0D108BD9-81ED-4DB2-BD59-A6C34878D82A}">
                    <a16:rowId xmlns:a16="http://schemas.microsoft.com/office/drawing/2014/main" val="1727400790"/>
                  </a:ext>
                </a:extLst>
              </a:tr>
              <a:tr h="3241103">
                <a:tc>
                  <a:txBody>
                    <a:bodyPr/>
                    <a:lstStyle/>
                    <a:p>
                      <a:pPr marL="571500" lvl="0" indent="-571500" algn="l">
                        <a:lnSpc>
                          <a:spcPct val="107000"/>
                        </a:lnSpc>
                        <a:spcAft>
                          <a:spcPts val="0"/>
                        </a:spcAft>
                        <a:buClrTx/>
                        <a:buFont typeface="Wingdings" panose="05000000000000000000" pitchFamily="2" charset="2"/>
                        <a:buChar char="§"/>
                      </a:pPr>
                      <a:r>
                        <a:rPr lang="ru-RU" sz="4000" b="0" strike="sngStrike" cap="none" spc="0" dirty="0">
                          <a:solidFill>
                            <a:schemeClr val="tx2"/>
                          </a:solidFill>
                          <a:effectLst/>
                        </a:rPr>
                        <a:t>Многозадачность</a:t>
                      </a:r>
                    </a:p>
                    <a:p>
                      <a:pPr marL="571500" lvl="0" indent="-571500" algn="l">
                        <a:lnSpc>
                          <a:spcPct val="107000"/>
                        </a:lnSpc>
                        <a:spcAft>
                          <a:spcPts val="0"/>
                        </a:spcAft>
                        <a:buClrTx/>
                        <a:buFont typeface="Wingdings" panose="05000000000000000000" pitchFamily="2" charset="2"/>
                        <a:buChar char="§"/>
                      </a:pPr>
                      <a:r>
                        <a:rPr lang="ru-RU" sz="4000" b="0" strike="sngStrike" cap="none" spc="0" dirty="0">
                          <a:solidFill>
                            <a:schemeClr val="tx2"/>
                          </a:solidFill>
                          <a:effectLst/>
                        </a:rPr>
                        <a:t>Трудности удержания внимания</a:t>
                      </a:r>
                    </a:p>
                    <a:p>
                      <a:pPr marL="571500" lvl="0" indent="-571500" algn="l">
                        <a:lnSpc>
                          <a:spcPct val="107000"/>
                        </a:lnSpc>
                        <a:spcAft>
                          <a:spcPts val="0"/>
                        </a:spcAft>
                        <a:buClrTx/>
                        <a:buFont typeface="Wingdings" panose="05000000000000000000" pitchFamily="2" charset="2"/>
                        <a:buChar char="§"/>
                      </a:pPr>
                      <a:r>
                        <a:rPr lang="ru-RU" sz="4000" b="0" strike="sngStrike" cap="none" spc="0" dirty="0">
                          <a:solidFill>
                            <a:schemeClr val="tx2"/>
                          </a:solidFill>
                          <a:effectLst/>
                        </a:rPr>
                        <a:t>Снижение критичности мышления</a:t>
                      </a:r>
                      <a:endParaRPr lang="ru-RU" sz="4000" b="0" strike="sngStrike" cap="none" spc="0" dirty="0">
                        <a:solidFill>
                          <a:schemeClr val="tx2"/>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strike="sngStrike" cap="none" spc="0" dirty="0">
                          <a:solidFill>
                            <a:schemeClr val="tx2"/>
                          </a:solidFill>
                          <a:effectLst/>
                        </a:rPr>
                        <a:t>Инфантилизм ИЛИ Ответственность</a:t>
                      </a:r>
                    </a:p>
                    <a:p>
                      <a:pPr marL="571500" lvl="0" indent="-571500" algn="l">
                        <a:lnSpc>
                          <a:spcPct val="107000"/>
                        </a:lnSpc>
                        <a:spcAft>
                          <a:spcPts val="0"/>
                        </a:spcAft>
                        <a:buClrTx/>
                        <a:buFont typeface="Wingdings" panose="05000000000000000000" pitchFamily="2" charset="2"/>
                        <a:buChar char="§"/>
                      </a:pPr>
                      <a:r>
                        <a:rPr lang="ru-RU" sz="4000" b="1" cap="none" spc="0" dirty="0">
                          <a:effectLst/>
                        </a:rPr>
                        <a:t>Прагматизм</a:t>
                      </a:r>
                    </a:p>
                    <a:p>
                      <a:pPr marL="571500" lvl="0" indent="-571500" algn="l">
                        <a:lnSpc>
                          <a:spcPct val="107000"/>
                        </a:lnSpc>
                        <a:spcAft>
                          <a:spcPts val="0"/>
                        </a:spcAft>
                        <a:buClrTx/>
                        <a:buFont typeface="Wingdings" panose="05000000000000000000" pitchFamily="2" charset="2"/>
                        <a:buChar char="§"/>
                      </a:pPr>
                      <a:r>
                        <a:rPr lang="ru-RU" sz="4000" b="1" cap="none" spc="0" dirty="0">
                          <a:effectLst/>
                        </a:rPr>
                        <a:t>Индивидуализм</a:t>
                      </a:r>
                    </a:p>
                    <a:p>
                      <a:pPr marL="571500" lvl="0" indent="-571500" algn="l">
                        <a:lnSpc>
                          <a:spcPct val="107000"/>
                        </a:lnSpc>
                        <a:spcAft>
                          <a:spcPts val="0"/>
                        </a:spcAft>
                        <a:buClrTx/>
                        <a:buFont typeface="Wingdings" panose="05000000000000000000" pitchFamily="2" charset="2"/>
                        <a:buChar char="§"/>
                      </a:pPr>
                      <a:r>
                        <a:rPr lang="ru-RU" sz="4000" strike="sngStrike" cap="none" spc="0" dirty="0">
                          <a:solidFill>
                            <a:schemeClr val="tx2"/>
                          </a:solidFill>
                          <a:effectLst/>
                        </a:rPr>
                        <a:t>Гедонизм ИЛИ </a:t>
                      </a:r>
                      <a:r>
                        <a:rPr lang="ru-RU" sz="4000" b="1" i="0" cap="none" spc="0" dirty="0">
                          <a:effectLst/>
                        </a:rPr>
                        <a:t>Умеренность</a:t>
                      </a:r>
                      <a:endParaRPr lang="ru-RU" sz="4000" b="1" i="0" cap="none" spc="0" dirty="0">
                        <a:solidFill>
                          <a:srgbClr val="FFFF00"/>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b="1" cap="none" spc="0" dirty="0">
                          <a:effectLst/>
                        </a:rPr>
                        <a:t>Свобода </a:t>
                      </a:r>
                    </a:p>
                    <a:p>
                      <a:pPr marL="571500" lvl="0" indent="-571500" algn="l">
                        <a:lnSpc>
                          <a:spcPct val="107000"/>
                        </a:lnSpc>
                        <a:spcAft>
                          <a:spcPts val="0"/>
                        </a:spcAft>
                        <a:buClrTx/>
                        <a:buFont typeface="Wingdings" panose="05000000000000000000" pitchFamily="2" charset="2"/>
                        <a:buChar char="§"/>
                      </a:pPr>
                      <a:r>
                        <a:rPr lang="ru-RU" sz="4000" b="1" cap="none" spc="0" dirty="0">
                          <a:effectLst/>
                        </a:rPr>
                        <a:t>Достижение успеха</a:t>
                      </a:r>
                      <a:endParaRPr lang="ru-RU" sz="4000" b="1" cap="none" spc="0" dirty="0">
                        <a:solidFill>
                          <a:srgbClr val="FF0000"/>
                        </a:solidFill>
                        <a:effectLst/>
                        <a:latin typeface="+mn-lt"/>
                        <a:ea typeface="Calibri" panose="020F0502020204030204" pitchFamily="34" charset="0"/>
                        <a:cs typeface="Times New Roman" panose="02020603050405020304" pitchFamily="18" charset="0"/>
                      </a:endParaRPr>
                    </a:p>
                  </a:txBody>
                  <a:tcPr marL="121585" marR="121585" marT="121585" marB="121585"/>
                </a:tc>
                <a:extLst>
                  <a:ext uri="{0D108BD9-81ED-4DB2-BD59-A6C34878D82A}">
                    <a16:rowId xmlns:a16="http://schemas.microsoft.com/office/drawing/2014/main" val="2362719473"/>
                  </a:ext>
                </a:extLst>
              </a:tr>
              <a:tr h="1029512">
                <a:tc>
                  <a:txBody>
                    <a:bodyPr/>
                    <a:lstStyle/>
                    <a:p>
                      <a:pPr algn="ctr">
                        <a:lnSpc>
                          <a:spcPct val="107000"/>
                        </a:lnSpc>
                        <a:spcAft>
                          <a:spcPts val="0"/>
                        </a:spcAft>
                        <a:tabLst>
                          <a:tab pos="914400" algn="l"/>
                        </a:tabLst>
                      </a:pPr>
                      <a:r>
                        <a:rPr lang="ru-RU" sz="4000" b="1" cap="none" spc="0" dirty="0">
                          <a:effectLst/>
                        </a:rPr>
                        <a:t>ЭМОЦИОНАЛЬНАЯ СФЕРА</a:t>
                      </a:r>
                      <a:endParaRPr lang="ru-RU" sz="4000" b="1" cap="none" spc="0" dirty="0">
                        <a:solidFill>
                          <a:schemeClr val="tx1"/>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algn="ctr">
                        <a:lnSpc>
                          <a:spcPct val="107000"/>
                        </a:lnSpc>
                        <a:spcAft>
                          <a:spcPts val="0"/>
                        </a:spcAft>
                      </a:pPr>
                      <a:r>
                        <a:rPr lang="ru-RU" sz="4000" b="1" cap="none" spc="0" dirty="0">
                          <a:effectLst/>
                        </a:rPr>
                        <a:t>ОСОБЫЕ НАВЫКИ</a:t>
                      </a:r>
                      <a:endParaRPr lang="ru-RU" sz="4000" b="1" cap="none" spc="0" dirty="0">
                        <a:solidFill>
                          <a:schemeClr val="tx1"/>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algn="ctr">
                        <a:lnSpc>
                          <a:spcPct val="107000"/>
                        </a:lnSpc>
                        <a:spcAft>
                          <a:spcPts val="0"/>
                        </a:spcAft>
                      </a:pPr>
                      <a:r>
                        <a:rPr lang="ru-RU" sz="4000" b="1" cap="none" spc="0" dirty="0">
                          <a:effectLst/>
                        </a:rPr>
                        <a:t>СОЦИАЛЬНЫЕ СВЯЗИ</a:t>
                      </a:r>
                      <a:endParaRPr lang="ru-RU" sz="4000" b="1" cap="none" spc="0" dirty="0">
                        <a:solidFill>
                          <a:schemeClr val="tx1"/>
                        </a:solidFill>
                        <a:effectLst/>
                        <a:latin typeface="+mn-lt"/>
                        <a:ea typeface="Calibri" panose="020F0502020204030204" pitchFamily="34" charset="0"/>
                        <a:cs typeface="Times New Roman" panose="02020603050405020304" pitchFamily="18" charset="0"/>
                      </a:endParaRPr>
                    </a:p>
                  </a:txBody>
                  <a:tcPr marL="121585" marR="121585" marT="121585" marB="121585"/>
                </a:tc>
                <a:extLst>
                  <a:ext uri="{0D108BD9-81ED-4DB2-BD59-A6C34878D82A}">
                    <a16:rowId xmlns:a16="http://schemas.microsoft.com/office/drawing/2014/main" val="3625554484"/>
                  </a:ext>
                </a:extLst>
              </a:tr>
              <a:tr h="2303848">
                <a:tc>
                  <a:txBody>
                    <a:bodyPr/>
                    <a:lstStyle/>
                    <a:p>
                      <a:pPr marL="571500" lvl="0" indent="-571500" algn="l">
                        <a:lnSpc>
                          <a:spcPct val="107000"/>
                        </a:lnSpc>
                        <a:spcAft>
                          <a:spcPts val="0"/>
                        </a:spcAft>
                        <a:buClrTx/>
                        <a:buFont typeface="Wingdings" panose="05000000000000000000" pitchFamily="2" charset="2"/>
                        <a:buChar char="§"/>
                      </a:pPr>
                      <a:r>
                        <a:rPr lang="ru-RU" sz="4000" b="1" cap="none" spc="0" dirty="0">
                          <a:effectLst/>
                        </a:rPr>
                        <a:t>Депрессия</a:t>
                      </a:r>
                    </a:p>
                    <a:p>
                      <a:pPr marL="571500" lvl="0" indent="-571500" algn="l">
                        <a:lnSpc>
                          <a:spcPct val="107000"/>
                        </a:lnSpc>
                        <a:spcAft>
                          <a:spcPts val="0"/>
                        </a:spcAft>
                        <a:buClrTx/>
                        <a:buFont typeface="Wingdings" panose="05000000000000000000" pitchFamily="2" charset="2"/>
                        <a:buChar char="§"/>
                      </a:pPr>
                      <a:r>
                        <a:rPr lang="ru-RU" sz="4000" b="1" cap="none" spc="0" dirty="0">
                          <a:effectLst/>
                        </a:rPr>
                        <a:t>Тревога</a:t>
                      </a:r>
                      <a:endParaRPr lang="ru-RU" sz="4000" b="1" cap="none" spc="0" dirty="0">
                        <a:solidFill>
                          <a:srgbClr val="00B0F0"/>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b="0" strike="sngStrike" cap="none" spc="0" dirty="0">
                          <a:solidFill>
                            <a:schemeClr val="tx2"/>
                          </a:solidFill>
                          <a:effectLst/>
                        </a:rPr>
                        <a:t>Владение технологиями</a:t>
                      </a:r>
                      <a:endParaRPr lang="ru-RU" sz="4000" b="0" strike="sngStrike" cap="none" spc="0" dirty="0">
                        <a:solidFill>
                          <a:schemeClr val="tx2"/>
                        </a:solidFill>
                        <a:effectLst/>
                        <a:latin typeface="+mn-lt"/>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SzPct val="125000"/>
                        <a:buFont typeface="Wingdings" panose="05000000000000000000" pitchFamily="2" charset="2"/>
                        <a:buChar char="§"/>
                      </a:pPr>
                      <a:r>
                        <a:rPr lang="ru-RU" sz="4000" b="0" strike="sngStrike" cap="none" spc="0" dirty="0">
                          <a:solidFill>
                            <a:schemeClr val="tx2"/>
                          </a:solidFill>
                          <a:effectLst/>
                        </a:rPr>
                        <a:t>Самоизоляция ИЛИ Очень общительны, не могут быть наедине с собой</a:t>
                      </a:r>
                      <a:endParaRPr lang="ru-RU" sz="4000" b="0" strike="sngStrike" cap="none" spc="0" dirty="0">
                        <a:solidFill>
                          <a:schemeClr val="tx2"/>
                        </a:solidFill>
                        <a:effectLst/>
                        <a:latin typeface="+mn-lt"/>
                        <a:ea typeface="Calibri" panose="020F0502020204030204" pitchFamily="34" charset="0"/>
                        <a:cs typeface="Times New Roman" panose="02020603050405020304" pitchFamily="18" charset="0"/>
                      </a:endParaRPr>
                    </a:p>
                  </a:txBody>
                  <a:tcPr marL="121585" marR="121585" marT="121585" marB="121585"/>
                </a:tc>
                <a:extLst>
                  <a:ext uri="{0D108BD9-81ED-4DB2-BD59-A6C34878D82A}">
                    <a16:rowId xmlns:a16="http://schemas.microsoft.com/office/drawing/2014/main" val="127362408"/>
                  </a:ext>
                </a:extLst>
              </a:tr>
            </a:tbl>
          </a:graphicData>
        </a:graphic>
      </p:graphicFrame>
    </p:spTree>
    <p:extLst>
      <p:ext uri="{BB962C8B-B14F-4D97-AF65-F5344CB8AC3E}">
        <p14:creationId xmlns:p14="http://schemas.microsoft.com/office/powerpoint/2010/main" val="26987054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FB1A38A-F3A7-415D-AB50-B5F60F8C6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196" y="3185592"/>
            <a:ext cx="6696744" cy="9521435"/>
          </a:xfrm>
          <a:prstGeom prst="rect">
            <a:avLst/>
          </a:prstGeom>
        </p:spPr>
      </p:pic>
      <p:sp>
        <p:nvSpPr>
          <p:cNvPr id="6" name="Очень крутой заголовок…">
            <a:extLst>
              <a:ext uri="{FF2B5EF4-FFF2-40B4-BE49-F238E27FC236}">
                <a16:creationId xmlns:a16="http://schemas.microsoft.com/office/drawing/2014/main" id="{F529F8A7-83B1-4741-8476-7F935F3E8781}"/>
              </a:ext>
            </a:extLst>
          </p:cNvPr>
          <p:cNvSpPr txBox="1"/>
          <p:nvPr/>
        </p:nvSpPr>
        <p:spPr>
          <a:xfrm>
            <a:off x="1447196" y="1673424"/>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a:solidFill>
                  <a:schemeClr val="bg1"/>
                </a:solidFill>
              </a:rPr>
              <a:t>«визитная карточка»</a:t>
            </a:r>
            <a:endParaRPr sz="5400" dirty="0">
              <a:solidFill>
                <a:schemeClr val="bg1"/>
              </a:solidFill>
            </a:endParaRPr>
          </a:p>
        </p:txBody>
      </p:sp>
      <p:sp>
        <p:nvSpPr>
          <p:cNvPr id="7" name="Объект 2">
            <a:extLst>
              <a:ext uri="{FF2B5EF4-FFF2-40B4-BE49-F238E27FC236}">
                <a16:creationId xmlns:a16="http://schemas.microsoft.com/office/drawing/2014/main" id="{F1340B70-B1F1-4832-A966-8202139DCEE3}"/>
              </a:ext>
            </a:extLst>
          </p:cNvPr>
          <p:cNvSpPr txBox="1">
            <a:spLocks/>
          </p:cNvSpPr>
          <p:nvPr/>
        </p:nvSpPr>
        <p:spPr>
          <a:xfrm>
            <a:off x="11399912" y="3185592"/>
            <a:ext cx="10297144" cy="7848872"/>
          </a:xfrm>
          <a:prstGeom prst="rect">
            <a:avLst/>
          </a:prstGeom>
        </p:spPr>
        <p:txBody>
          <a:bodyPr anchor="ctr">
            <a:noAutofit/>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Clr>
                <a:srgbClr val="00B050"/>
              </a:buClr>
              <a:buSzPct val="125000"/>
              <a:buFontTx/>
              <a:buNone/>
            </a:pPr>
            <a:r>
              <a:rPr lang="ru-RU" sz="4800" b="1" dirty="0">
                <a:solidFill>
                  <a:schemeClr val="bg1"/>
                </a:solidFill>
                <a:latin typeface="+mn-lt"/>
              </a:rPr>
              <a:t>Богачева</a:t>
            </a:r>
            <a:r>
              <a:rPr lang="ru-RU" sz="4800" b="1" dirty="0">
                <a:solidFill>
                  <a:schemeClr val="bg1"/>
                </a:solidFill>
                <a:effectLst>
                  <a:outerShdw blurRad="38100" dist="38100" dir="2700000" algn="tl">
                    <a:srgbClr val="000000">
                      <a:alpha val="43137"/>
                    </a:srgbClr>
                  </a:outerShdw>
                </a:effectLst>
                <a:latin typeface="+mn-lt"/>
              </a:rPr>
              <a:t> Наталия Вадимовна</a:t>
            </a:r>
          </a:p>
          <a:p>
            <a:pPr hangingPunct="1">
              <a:buClr>
                <a:schemeClr val="bg1"/>
              </a:buClr>
              <a:buSzPct val="125000"/>
              <a:buFont typeface="Arial" panose="020B0604020202020204" pitchFamily="34" charset="0"/>
              <a:buChar char="•"/>
            </a:pPr>
            <a:r>
              <a:rPr lang="ru-RU" sz="4800" dirty="0">
                <a:solidFill>
                  <a:schemeClr val="bg1"/>
                </a:solidFill>
                <a:latin typeface="+mn-lt"/>
              </a:rPr>
              <a:t>Кандидат психол. наук</a:t>
            </a:r>
          </a:p>
          <a:p>
            <a:pPr hangingPunct="1">
              <a:spcBef>
                <a:spcPts val="0"/>
              </a:spcBef>
              <a:buClr>
                <a:schemeClr val="bg1"/>
              </a:buClr>
              <a:buSzPct val="125000"/>
              <a:buFont typeface="Arial" panose="020B0604020202020204" pitchFamily="34" charset="0"/>
              <a:buChar char="•"/>
            </a:pPr>
            <a:r>
              <a:rPr lang="ru-RU" sz="4800" dirty="0">
                <a:solidFill>
                  <a:schemeClr val="bg1"/>
                </a:solidFill>
                <a:latin typeface="+mn-lt"/>
              </a:rPr>
              <a:t>Доцент кафедры педагогики и медицинской психологии МПФ, </a:t>
            </a:r>
          </a:p>
          <a:p>
            <a:pPr marL="0" indent="0" defTabSz="633413" hangingPunct="1">
              <a:spcBef>
                <a:spcPts val="0"/>
              </a:spcBef>
              <a:buClr>
                <a:schemeClr val="bg1"/>
              </a:buClr>
              <a:buSzPct val="125000"/>
              <a:buNone/>
            </a:pPr>
            <a:r>
              <a:rPr lang="ru-RU" sz="4800" dirty="0">
                <a:solidFill>
                  <a:schemeClr val="bg1"/>
                </a:solidFill>
                <a:latin typeface="+mn-lt"/>
              </a:rPr>
              <a:t>	Первый МГМУ имени И.М. Сеченова 	(</a:t>
            </a:r>
            <a:r>
              <a:rPr lang="ru-RU" sz="4800" dirty="0" err="1">
                <a:solidFill>
                  <a:schemeClr val="bg1"/>
                </a:solidFill>
                <a:latin typeface="+mn-lt"/>
              </a:rPr>
              <a:t>Сеченовский</a:t>
            </a:r>
            <a:r>
              <a:rPr lang="ru-RU" sz="4800" dirty="0">
                <a:solidFill>
                  <a:schemeClr val="bg1"/>
                </a:solidFill>
                <a:latin typeface="+mn-lt"/>
              </a:rPr>
              <a:t> университет)</a:t>
            </a:r>
          </a:p>
          <a:p>
            <a:pPr hangingPunct="1">
              <a:buClr>
                <a:schemeClr val="bg1"/>
              </a:buClr>
              <a:buSzPct val="125000"/>
              <a:buFont typeface="Arial" panose="020B0604020202020204" pitchFamily="34" charset="0"/>
              <a:buChar char="•"/>
            </a:pPr>
            <a:r>
              <a:rPr lang="ru-RU" sz="4800" dirty="0">
                <a:solidFill>
                  <a:schemeClr val="bg1"/>
                </a:solidFill>
                <a:latin typeface="+mn-lt"/>
              </a:rPr>
              <a:t>Область научных интересов: </a:t>
            </a:r>
            <a:r>
              <a:rPr lang="ru-RU" sz="4800" b="1" dirty="0" err="1">
                <a:solidFill>
                  <a:schemeClr val="bg1"/>
                </a:solidFill>
                <a:latin typeface="+mn-lt"/>
              </a:rPr>
              <a:t>киберпсихология</a:t>
            </a:r>
            <a:endParaRPr lang="ru-RU" sz="4800" b="1" dirty="0">
              <a:solidFill>
                <a:schemeClr val="bg1"/>
              </a:solidFill>
              <a:latin typeface="+mn-lt"/>
            </a:endParaRPr>
          </a:p>
        </p:txBody>
      </p:sp>
      <p:pic>
        <p:nvPicPr>
          <p:cNvPr id="8" name="Изображение" descr="Изображение">
            <a:extLst>
              <a:ext uri="{FF2B5EF4-FFF2-40B4-BE49-F238E27FC236}">
                <a16:creationId xmlns:a16="http://schemas.microsoft.com/office/drawing/2014/main" id="{E0FA250B-ABD9-448A-AD82-C129794CFA7B}"/>
              </a:ext>
            </a:extLst>
          </p:cNvPr>
          <p:cNvPicPr>
            <a:picLocks noChangeAspect="1"/>
          </p:cNvPicPr>
          <p:nvPr/>
        </p:nvPicPr>
        <p:blipFill>
          <a:blip r:embed="rId3">
            <a:extLst/>
          </a:blip>
          <a:stretch>
            <a:fillRect/>
          </a:stretch>
        </p:blipFill>
        <p:spPr>
          <a:xfrm>
            <a:off x="21718951" y="184491"/>
            <a:ext cx="2210168" cy="2137006"/>
          </a:xfrm>
          <a:prstGeom prst="rect">
            <a:avLst/>
          </a:prstGeom>
          <a:ln w="12700">
            <a:miter lim="400000"/>
          </a:ln>
        </p:spPr>
      </p:pic>
      <p:pic>
        <p:nvPicPr>
          <p:cNvPr id="9" name="Picture 2" descr="C:\Users\agkasprzhak\AppData\Local\Microsoft\Windows\Temporary Internet Files\Content.Outlook\30S7L0R9\logo_insitut-02.jpg">
            <a:extLst>
              <a:ext uri="{FF2B5EF4-FFF2-40B4-BE49-F238E27FC236}">
                <a16:creationId xmlns:a16="http://schemas.microsoft.com/office/drawing/2014/main" id="{A975D1BB-A28A-49A1-8FDC-80909A91C4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7519" y="11393983"/>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2873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О </a:t>
            </a:r>
            <a:r>
              <a:rPr lang="ru-RU" sz="4400" b="1" dirty="0" err="1"/>
              <a:t>самосбывающихся</a:t>
            </a:r>
            <a:r>
              <a:rPr lang="ru-RU" sz="4400" b="1" dirty="0"/>
              <a:t> пророчествах</a:t>
            </a:r>
          </a:p>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«Моральной панике» и «</a:t>
            </a:r>
            <a:r>
              <a:rPr lang="ru-RU" sz="4400" b="1" dirty="0" err="1"/>
              <a:t>ювенойе</a:t>
            </a:r>
            <a:r>
              <a:rPr lang="ru-RU" sz="4400" b="1" dirty="0"/>
              <a:t>»</a:t>
            </a:r>
          </a:p>
          <a:p>
            <a:pPr marL="571500" indent="-3175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Markey, Ferguson, 2017</a:t>
            </a:r>
          </a:p>
          <a:p>
            <a:pPr marL="304800" indent="-304800" algn="l">
              <a:spcBef>
                <a:spcPts val="2400"/>
              </a:spcBef>
              <a:buSzPct val="100000"/>
              <a:buChar char="•"/>
              <a:defRPr sz="2800">
                <a:solidFill>
                  <a:srgbClr val="253957"/>
                </a:solidFill>
                <a:latin typeface="+mn-lt"/>
                <a:ea typeface="+mn-ea"/>
                <a:cs typeface="+mn-cs"/>
                <a:sym typeface="Arial Narrow"/>
              </a:defRPr>
            </a:pPr>
            <a:endParaRPr lang="ru-RU" sz="4400" b="1" dirty="0"/>
          </a:p>
          <a:p>
            <a:pPr marL="304800" indent="-304800" algn="l">
              <a:spcBef>
                <a:spcPts val="2400"/>
              </a:spcBef>
              <a:buSzPct val="100000"/>
              <a:buChar char="•"/>
              <a:defRPr sz="2800">
                <a:solidFill>
                  <a:srgbClr val="253957"/>
                </a:solidFill>
                <a:latin typeface="+mn-lt"/>
                <a:ea typeface="+mn-ea"/>
                <a:cs typeface="+mn-cs"/>
                <a:sym typeface="Arial Narrow"/>
              </a:defRPr>
            </a:pPr>
            <a:endParaRPr lang="ru-RU" sz="4400" b="1" dirty="0"/>
          </a:p>
          <a:p>
            <a:pPr marL="304800" indent="-304800" algn="l">
              <a:spcBef>
                <a:spcPts val="2400"/>
              </a:spcBef>
              <a:buSzPct val="100000"/>
              <a:buChar char="•"/>
              <a:defRPr sz="2800">
                <a:solidFill>
                  <a:srgbClr val="253957"/>
                </a:solidFill>
                <a:latin typeface="+mn-lt"/>
                <a:ea typeface="+mn-ea"/>
                <a:cs typeface="+mn-cs"/>
                <a:sym typeface="Arial Narrow"/>
              </a:defRPr>
            </a:pPr>
            <a:r>
              <a:rPr lang="ru-RU" sz="4400" b="1" dirty="0"/>
              <a:t>Публикационном смешении (</a:t>
            </a:r>
            <a:r>
              <a:rPr lang="en-US" sz="4400" b="1" dirty="0" err="1"/>
              <a:t>publicational</a:t>
            </a:r>
            <a:r>
              <a:rPr lang="en-US" sz="4400" b="1" dirty="0"/>
              <a:t> bias)</a:t>
            </a:r>
          </a:p>
          <a:p>
            <a:pPr marL="304800" indent="-304800" algn="l">
              <a:spcBef>
                <a:spcPts val="2400"/>
              </a:spcBef>
              <a:buSzPct val="100000"/>
              <a:buChar char="•"/>
              <a:defRPr sz="2800">
                <a:solidFill>
                  <a:srgbClr val="253957"/>
                </a:solidFill>
                <a:latin typeface="+mn-lt"/>
                <a:ea typeface="+mn-ea"/>
                <a:cs typeface="+mn-cs"/>
                <a:sym typeface="Arial Narrow"/>
              </a:defRPr>
            </a:pPr>
            <a:r>
              <a:rPr lang="en-US" sz="4400" b="1" dirty="0"/>
              <a:t>«</a:t>
            </a:r>
            <a:r>
              <a:rPr lang="ru-RU" sz="4400" b="1" dirty="0"/>
              <a:t>Обратном эйджизме» </a:t>
            </a:r>
          </a:p>
          <a:p>
            <a:pPr marL="571500" indent="-3175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Raymer et al., 2017; </a:t>
            </a:r>
          </a:p>
          <a:p>
            <a:pPr marL="571500" indent="-31750" algn="l">
              <a:spcBef>
                <a:spcPts val="2400"/>
              </a:spcBef>
              <a:buSzPct val="100000"/>
              <a:buFont typeface="Wingdings" panose="05000000000000000000" pitchFamily="2" charset="2"/>
              <a:buChar char="Ø"/>
              <a:defRPr sz="2800">
                <a:solidFill>
                  <a:srgbClr val="253957"/>
                </a:solidFill>
                <a:latin typeface="+mn-lt"/>
                <a:ea typeface="+mn-ea"/>
                <a:cs typeface="+mn-cs"/>
                <a:sym typeface="Arial Narrow"/>
              </a:defRPr>
            </a:pPr>
            <a:r>
              <a:rPr lang="en-US" sz="4400" dirty="0"/>
              <a:t>Krieger, 2016.</a:t>
            </a:r>
            <a:endParaRPr lang="ru-RU"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И еще кое-что важное…</a:t>
            </a:r>
            <a:endParaRPr lang="ru-RU" sz="7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6515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a:lstStyle/>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Границы поколений </a:t>
            </a:r>
            <a:r>
              <a:rPr lang="ru-RU" sz="4400" dirty="0"/>
              <a:t>– реальность или условность?</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Факторы, формирующие поколение Z: </a:t>
            </a:r>
            <a:r>
              <a:rPr lang="ru-RU" sz="4400" dirty="0"/>
              <a:t>цифровые технологии; глобальные угрозы; предшествующие поколения? </a:t>
            </a:r>
          </a:p>
          <a:p>
            <a:pPr marL="304800" indent="-304800" algn="l">
              <a:spcBef>
                <a:spcPts val="1800"/>
              </a:spcBef>
              <a:buSzPct val="100000"/>
              <a:buChar char="•"/>
              <a:defRPr sz="2800">
                <a:solidFill>
                  <a:srgbClr val="253957"/>
                </a:solidFill>
                <a:latin typeface="+mn-lt"/>
                <a:ea typeface="+mn-ea"/>
                <a:cs typeface="+mn-cs"/>
                <a:sym typeface="Arial Narrow"/>
              </a:defRPr>
            </a:pPr>
            <a:endParaRPr lang="ru-RU" sz="4400" dirty="0"/>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Цифровые технологии </a:t>
            </a:r>
            <a:r>
              <a:rPr lang="ru-RU" sz="4400" dirty="0"/>
              <a:t>– связи с поведением, психикой, личностью сложнее, чем кажется?</a:t>
            </a:r>
          </a:p>
          <a:p>
            <a:pPr marL="304800" indent="-304800" algn="l">
              <a:spcBef>
                <a:spcPts val="1800"/>
              </a:spcBef>
              <a:buSzPct val="100000"/>
              <a:buChar char="•"/>
              <a:defRPr sz="2800">
                <a:solidFill>
                  <a:srgbClr val="253957"/>
                </a:solidFill>
                <a:latin typeface="+mn-lt"/>
                <a:ea typeface="+mn-ea"/>
                <a:cs typeface="+mn-cs"/>
                <a:sym typeface="Arial Narrow"/>
              </a:defRPr>
            </a:pPr>
            <a:r>
              <a:rPr lang="ru-RU" sz="4400" b="1" dirty="0"/>
              <a:t>Зачем нужны «мифы» о поколениях и так ли это безобидно?</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Информация к размышлению</a:t>
            </a:r>
            <a:endParaRPr lang="ru-RU" sz="7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005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8" name="Picture 2" descr="C:\Users\agkasprzhak\AppData\Local\Microsoft\Windows\Temporary Internet Files\Content.Outlook\30S7L0R9\logo_insitut-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Изображение" descr="Изображение">
            <a:extLst>
              <a:ext uri="{FF2B5EF4-FFF2-40B4-BE49-F238E27FC236}">
                <a16:creationId xmlns:a16="http://schemas.microsoft.com/office/drawing/2014/main" id="{A22A0243-8A5C-4E51-8D89-38444C5330CC}"/>
              </a:ext>
            </a:extLst>
          </p:cNvPr>
          <p:cNvPicPr>
            <a:picLocks noChangeAspect="1"/>
          </p:cNvPicPr>
          <p:nvPr/>
        </p:nvPicPr>
        <p:blipFill>
          <a:blip r:embed="rId3">
            <a:extLst/>
          </a:blip>
          <a:stretch>
            <a:fillRect/>
          </a:stretch>
        </p:blipFill>
        <p:spPr>
          <a:xfrm>
            <a:off x="1201065" y="942364"/>
            <a:ext cx="3195850" cy="3090059"/>
          </a:xfrm>
          <a:prstGeom prst="rect">
            <a:avLst/>
          </a:prstGeom>
          <a:ln w="12700">
            <a:miter lim="400000"/>
          </a:ln>
        </p:spPr>
      </p:pic>
      <p:sp>
        <p:nvSpPr>
          <p:cNvPr id="2" name="Прямоугольник 1">
            <a:extLst>
              <a:ext uri="{FF2B5EF4-FFF2-40B4-BE49-F238E27FC236}">
                <a16:creationId xmlns:a16="http://schemas.microsoft.com/office/drawing/2014/main" id="{2317F1D3-3B93-4570-8B04-FB43F985CD6A}"/>
              </a:ext>
            </a:extLst>
          </p:cNvPr>
          <p:cNvSpPr/>
          <p:nvPr/>
        </p:nvSpPr>
        <p:spPr>
          <a:xfrm>
            <a:off x="5999312" y="4979779"/>
            <a:ext cx="9903673" cy="1200329"/>
          </a:xfrm>
          <a:prstGeom prst="rect">
            <a:avLst/>
          </a:prstGeom>
        </p:spPr>
        <p:txBody>
          <a:bodyPr wrap="none">
            <a:spAutoFit/>
          </a:bodyPr>
          <a:lstStyle/>
          <a:p>
            <a:r>
              <a:rPr lang="ru-RU" sz="7000" b="1" dirty="0">
                <a:solidFill>
                  <a:srgbClr val="002060"/>
                </a:solidFill>
                <a:latin typeface="+mn-lt"/>
              </a:rPr>
              <a:t>СПАСИБО ЗА ВНИМАНИЕ!</a:t>
            </a:r>
            <a:endParaRPr lang="ru-RU" sz="7000" dirty="0">
              <a:solidFill>
                <a:srgbClr val="002060"/>
              </a:solidFill>
              <a:latin typeface="+mn-lt"/>
            </a:endParaRPr>
          </a:p>
        </p:txBody>
      </p:sp>
      <p:sp>
        <p:nvSpPr>
          <p:cNvPr id="10" name="Текст 4">
            <a:extLst>
              <a:ext uri="{FF2B5EF4-FFF2-40B4-BE49-F238E27FC236}">
                <a16:creationId xmlns:a16="http://schemas.microsoft.com/office/drawing/2014/main" id="{588669BD-FC1F-4F9E-AA63-AE84DB7ED50E}"/>
              </a:ext>
            </a:extLst>
          </p:cNvPr>
          <p:cNvSpPr txBox="1">
            <a:spLocks/>
          </p:cNvSpPr>
          <p:nvPr/>
        </p:nvSpPr>
        <p:spPr>
          <a:xfrm>
            <a:off x="10830658" y="7535893"/>
            <a:ext cx="11154430" cy="1409425"/>
          </a:xfrm>
          <a:prstGeom prst="rect">
            <a:avLst/>
          </a:prstGeom>
          <a:ln w="12700">
            <a:miter lim="400000"/>
          </a:ln>
        </p:spPr>
        <p:txBody>
          <a:bodyPr wrap="none" lIns="71437" tIns="71437" rIns="71437" bIns="71437">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a:lstStyle>
          <a:p>
            <a:r>
              <a:rPr lang="ru-RU" sz="7000" b="1" dirty="0">
                <a:solidFill>
                  <a:schemeClr val="tx1"/>
                </a:solidFill>
                <a:latin typeface="+mn-lt"/>
              </a:rPr>
              <a:t>ВРЕМЯ ДЛЯ ДИАЛОГА!</a:t>
            </a:r>
          </a:p>
        </p:txBody>
      </p:sp>
    </p:spTree>
    <p:extLst>
      <p:ext uri="{BB962C8B-B14F-4D97-AF65-F5344CB8AC3E}">
        <p14:creationId xmlns:p14="http://schemas.microsoft.com/office/powerpoint/2010/main" val="19196492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одновременно живущие люди близкого возраста</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объективно складывающаяся социально-демографическая и культурно-историческая общность людей, объединенных границами возраста и общими условиями формирования и функционирования в конкретно-исторический период времени (Глотов, 2004)</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err="1"/>
              <a:t>когортная</a:t>
            </a:r>
            <a:r>
              <a:rPr lang="ru-RU" sz="4400" dirty="0"/>
              <a:t> группа, временная продолжительность которой приближается к продолжительности фазы жизни, границы которой фиксированы личностью сверстников (</a:t>
            </a:r>
            <a:r>
              <a:rPr lang="ru-RU" sz="4400" dirty="0" err="1"/>
              <a:t>Strauss</a:t>
            </a:r>
            <a:r>
              <a:rPr lang="ru-RU" sz="4400" dirty="0"/>
              <a:t>, </a:t>
            </a:r>
            <a:r>
              <a:rPr lang="ru-RU" sz="4400" dirty="0" err="1"/>
              <a:t>Howe</a:t>
            </a:r>
            <a:r>
              <a:rPr lang="ru-RU" sz="4400" dirty="0"/>
              <a:t>, 1991)</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Поколение</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Продолжительность ~ 15-20 лет</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Границы – должны быть связаны с историческими событиями =&gt;  специфика для разных стран</a:t>
            </a:r>
          </a:p>
          <a:p>
            <a:pPr algn="l">
              <a:spcBef>
                <a:spcPts val="2800"/>
              </a:spcBef>
              <a:buSzPct val="100000"/>
              <a:defRPr sz="2800">
                <a:solidFill>
                  <a:srgbClr val="253957"/>
                </a:solidFill>
                <a:latin typeface="+mn-lt"/>
                <a:ea typeface="+mn-ea"/>
                <a:cs typeface="+mn-cs"/>
                <a:sym typeface="Arial Narrow"/>
              </a:defRPr>
            </a:pPr>
            <a:r>
              <a:rPr lang="ru-RU" sz="4400" b="1" dirty="0"/>
              <a:t>НО:</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Общемировые тенденции =&gt; «поколение Y», «поколение Z» рассматриваются как (условно) сходные в разных странах</a:t>
            </a:r>
            <a:endParaRPr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Поколения</a:t>
            </a:r>
            <a:endParaRPr dirty="0"/>
          </a:p>
          <a:p>
            <a:pPr algn="l">
              <a:defRPr sz="4200">
                <a:solidFill>
                  <a:srgbClr val="253957"/>
                </a:solidFill>
                <a:latin typeface="+mn-lt"/>
                <a:ea typeface="+mn-ea"/>
                <a:cs typeface="+mn-cs"/>
                <a:sym typeface="Arial Narrow"/>
              </a:defRPr>
            </a:pP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1449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«Поколение Z» </a:t>
            </a:r>
            <a:r>
              <a:rPr lang="ru-RU" sz="4400" dirty="0"/>
              <a:t>(новое «Молчаливое поколение») у </a:t>
            </a:r>
            <a:r>
              <a:rPr lang="ru-RU" sz="4400" dirty="0" err="1"/>
              <a:t>У</a:t>
            </a:r>
            <a:r>
              <a:rPr lang="ru-RU" sz="4400" dirty="0"/>
              <a:t>. </a:t>
            </a:r>
            <a:r>
              <a:rPr lang="ru-RU" sz="4400" dirty="0" err="1"/>
              <a:t>Штраусса</a:t>
            </a:r>
            <a:r>
              <a:rPr lang="ru-RU" sz="4400" dirty="0"/>
              <a:t>, Н. </a:t>
            </a:r>
            <a:r>
              <a:rPr lang="ru-RU" sz="4400" dirty="0" err="1"/>
              <a:t>Хоу</a:t>
            </a:r>
            <a:r>
              <a:rPr lang="ru-RU" sz="4400" dirty="0"/>
              <a:t> и их последователей;</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err="1"/>
              <a:t>iGen</a:t>
            </a:r>
            <a:r>
              <a:rPr lang="ru-RU" sz="4400" dirty="0"/>
              <a:t> (J. </a:t>
            </a:r>
            <a:r>
              <a:rPr lang="ru-RU" sz="4400" dirty="0" err="1"/>
              <a:t>Twenge</a:t>
            </a:r>
            <a:r>
              <a:rPr lang="ru-RU" sz="4400" dirty="0"/>
              <a:t>, 2017);</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Второе поколение </a:t>
            </a:r>
            <a:r>
              <a:rPr lang="ru-RU" sz="4400" b="1" dirty="0"/>
              <a:t>«цифровых аборигенов» </a:t>
            </a:r>
            <a:r>
              <a:rPr lang="ru-RU" sz="4400" dirty="0"/>
              <a:t>(</a:t>
            </a:r>
            <a:r>
              <a:rPr lang="ru-RU" sz="4400" dirty="0" err="1"/>
              <a:t>Digital</a:t>
            </a:r>
            <a:r>
              <a:rPr lang="ru-RU" sz="4400" dirty="0"/>
              <a:t> </a:t>
            </a:r>
            <a:r>
              <a:rPr lang="ru-RU" sz="4400" dirty="0" err="1"/>
              <a:t>Native</a:t>
            </a:r>
            <a:r>
              <a:rPr lang="ru-RU" sz="4400" dirty="0"/>
              <a:t>) М. </a:t>
            </a:r>
            <a:r>
              <a:rPr lang="ru-RU" sz="4400" dirty="0" err="1"/>
              <a:t>Пренски</a:t>
            </a:r>
            <a:r>
              <a:rPr lang="ru-RU" sz="4400" dirty="0"/>
              <a:t>;</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b="1" dirty="0"/>
              <a:t>Хронологически: </a:t>
            </a:r>
            <a:r>
              <a:rPr lang="ru-RU" sz="4400" dirty="0"/>
              <a:t>люди, родившиеся после 1995-2000-2003 гг. (по разным источникам)</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Современные дети и подростки</a:t>
            </a:r>
            <a:endParaRPr dirty="0"/>
          </a:p>
          <a:p>
            <a:pPr algn="l">
              <a:defRPr sz="4200">
                <a:solidFill>
                  <a:srgbClr val="253957"/>
                </a:solidFill>
                <a:latin typeface="+mn-lt"/>
                <a:ea typeface="+mn-ea"/>
                <a:cs typeface="+mn-cs"/>
                <a:sym typeface="Arial Narrow"/>
              </a:defRPr>
            </a:pPr>
            <a:r>
              <a:rPr lang="ru-RU" dirty="0"/>
              <a:t>Какое это поколение?</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969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Нормативные возрастные кризисы (1, 3, 7, 13 лет) (Л.С. Выготский);</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Смена 6 ведущих деятельностей (Д.Б. Эльконин);</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5 возрастных стадий (Э. Эриксон);</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Развитие и созревание нервной системы.</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 психологии</a:t>
            </a:r>
            <a:endParaRPr dirty="0"/>
          </a:p>
          <a:p>
            <a:pPr algn="l">
              <a:defRPr sz="4200">
                <a:solidFill>
                  <a:srgbClr val="253957"/>
                </a:solidFill>
                <a:latin typeface="+mn-lt"/>
                <a:ea typeface="+mn-ea"/>
                <a:cs typeface="+mn-cs"/>
                <a:sym typeface="Arial Narrow"/>
              </a:defRPr>
            </a:pPr>
            <a:r>
              <a:rPr lang="ru-RU" dirty="0"/>
              <a:t>на этот период времени приходятся</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4754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Большая часть «поколения </a:t>
            </a:r>
            <a:r>
              <a:rPr lang="en-US" sz="4400" dirty="0"/>
              <a:t>Z</a:t>
            </a:r>
            <a:r>
              <a:rPr lang="ru-RU" sz="4400" dirty="0"/>
              <a:t>» еще не завершили свое нормативное психическое развитие;</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Представители поколения в данный момент находятся на разных этапах своего развития;</a:t>
            </a:r>
          </a:p>
          <a:p>
            <a:pPr marL="304800" indent="-304800" algn="l">
              <a:spcBef>
                <a:spcPts val="2800"/>
              </a:spcBef>
              <a:buSzPct val="100000"/>
              <a:buChar char="•"/>
              <a:defRPr sz="2800">
                <a:solidFill>
                  <a:srgbClr val="253957"/>
                </a:solidFill>
                <a:latin typeface="+mn-lt"/>
                <a:ea typeface="+mn-ea"/>
                <a:cs typeface="+mn-cs"/>
                <a:sym typeface="Arial Narrow"/>
              </a:defRPr>
            </a:pPr>
            <a:r>
              <a:rPr lang="ru-RU" sz="4400" dirty="0"/>
              <a:t> Часть наблюдаемой психологической специфики может (должна?) объясняться именно этими процессами, а об итоговых особенностях можно будет говорить существенно позднее. </a:t>
            </a:r>
            <a:endParaRPr sz="44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Это означает что</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9407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3E2C8E-D6B0-45FF-99A5-567819612093}"/>
              </a:ext>
            </a:extLst>
          </p:cNvPr>
          <p:cNvSpPr>
            <a:spLocks noGrp="1"/>
          </p:cNvSpPr>
          <p:nvPr>
            <p:ph type="title" idx="4294967295"/>
          </p:nvPr>
        </p:nvSpPr>
        <p:spPr>
          <a:xfrm>
            <a:off x="0" y="625475"/>
            <a:ext cx="15608300" cy="3035300"/>
          </a:xfrm>
        </p:spPr>
        <p:txBody>
          <a:bodyPr>
            <a:normAutofit/>
          </a:bodyPr>
          <a:lstStyle/>
          <a:p>
            <a:r>
              <a:rPr lang="ru-RU" sz="7000" b="1" dirty="0">
                <a:solidFill>
                  <a:schemeClr val="bg1"/>
                </a:solidFill>
                <a:latin typeface="+mn-lt"/>
              </a:rPr>
              <a:t>ХАРАКТЕРИСТИКИ ПОКОЛЕНИЯ </a:t>
            </a:r>
            <a:r>
              <a:rPr lang="en-US" sz="7000" b="1" dirty="0">
                <a:solidFill>
                  <a:schemeClr val="bg1"/>
                </a:solidFill>
                <a:latin typeface="+mn-lt"/>
              </a:rPr>
              <a:t>Z</a:t>
            </a:r>
            <a:endParaRPr lang="ru-RU" sz="7000" b="1" dirty="0">
              <a:solidFill>
                <a:schemeClr val="bg1"/>
              </a:solidFill>
              <a:latin typeface="+mn-lt"/>
            </a:endParaRPr>
          </a:p>
        </p:txBody>
      </p:sp>
      <p:sp>
        <p:nvSpPr>
          <p:cNvPr id="4" name="TextBox 3">
            <a:extLst>
              <a:ext uri="{FF2B5EF4-FFF2-40B4-BE49-F238E27FC236}">
                <a16:creationId xmlns:a16="http://schemas.microsoft.com/office/drawing/2014/main" id="{728DFCFA-E28F-486C-A87D-F6281FA8B869}"/>
              </a:ext>
            </a:extLst>
          </p:cNvPr>
          <p:cNvSpPr txBox="1"/>
          <p:nvPr/>
        </p:nvSpPr>
        <p:spPr>
          <a:xfrm>
            <a:off x="4019447" y="3765392"/>
            <a:ext cx="5470398" cy="923330"/>
          </a:xfrm>
          <a:prstGeom prst="rect">
            <a:avLst/>
          </a:prstGeom>
          <a:noFill/>
        </p:spPr>
        <p:txBody>
          <a:bodyPr wrap="square" rtlCol="0">
            <a:spAutoFit/>
          </a:bodyPr>
          <a:lstStyle/>
          <a:p>
            <a:r>
              <a:rPr lang="ru-RU" sz="5400" b="1" dirty="0">
                <a:solidFill>
                  <a:srgbClr val="FFC000"/>
                </a:solidFill>
                <a:latin typeface="+mn-lt"/>
              </a:rPr>
              <a:t>многозадачные</a:t>
            </a:r>
            <a:endParaRPr lang="ru-RU" sz="4400" b="1" dirty="0">
              <a:solidFill>
                <a:srgbClr val="FFC000"/>
              </a:solidFill>
              <a:latin typeface="+mn-lt"/>
            </a:endParaRPr>
          </a:p>
        </p:txBody>
      </p:sp>
      <p:sp>
        <p:nvSpPr>
          <p:cNvPr id="6" name="Прямоугольник 5">
            <a:extLst>
              <a:ext uri="{FF2B5EF4-FFF2-40B4-BE49-F238E27FC236}">
                <a16:creationId xmlns:a16="http://schemas.microsoft.com/office/drawing/2014/main" id="{45EBB0F5-ADDF-49B1-987F-6C34DD14C290}"/>
              </a:ext>
            </a:extLst>
          </p:cNvPr>
          <p:cNvSpPr/>
          <p:nvPr/>
        </p:nvSpPr>
        <p:spPr>
          <a:xfrm>
            <a:off x="7379562" y="4537321"/>
            <a:ext cx="6280887" cy="923330"/>
          </a:xfrm>
          <a:prstGeom prst="rect">
            <a:avLst/>
          </a:prstGeom>
        </p:spPr>
        <p:txBody>
          <a:bodyPr wrap="none">
            <a:spAutoFit/>
          </a:bodyPr>
          <a:lstStyle/>
          <a:p>
            <a:r>
              <a:rPr lang="ru-RU" sz="5400" b="1" dirty="0">
                <a:solidFill>
                  <a:schemeClr val="accent3"/>
                </a:solidFill>
                <a:latin typeface="+mn-lt"/>
              </a:rPr>
              <a:t>«клиповое сознание»</a:t>
            </a:r>
          </a:p>
        </p:txBody>
      </p:sp>
      <p:sp>
        <p:nvSpPr>
          <p:cNvPr id="8" name="Прямоугольник 7">
            <a:extLst>
              <a:ext uri="{FF2B5EF4-FFF2-40B4-BE49-F238E27FC236}">
                <a16:creationId xmlns:a16="http://schemas.microsoft.com/office/drawing/2014/main" id="{2925C5E7-E051-4E10-B18D-31911E6D2C21}"/>
              </a:ext>
            </a:extLst>
          </p:cNvPr>
          <p:cNvSpPr/>
          <p:nvPr/>
        </p:nvSpPr>
        <p:spPr>
          <a:xfrm rot="730689">
            <a:off x="12105037" y="4687907"/>
            <a:ext cx="11819261" cy="923330"/>
          </a:xfrm>
          <a:prstGeom prst="rect">
            <a:avLst/>
          </a:prstGeom>
        </p:spPr>
        <p:txBody>
          <a:bodyPr wrap="none">
            <a:spAutoFit/>
          </a:bodyPr>
          <a:lstStyle/>
          <a:p>
            <a:r>
              <a:rPr lang="ru-RU" sz="5400" b="1" dirty="0">
                <a:solidFill>
                  <a:schemeClr val="bg1"/>
                </a:solidFill>
                <a:latin typeface="+mn-lt"/>
              </a:rPr>
              <a:t>феноменальное владение технологиями</a:t>
            </a:r>
          </a:p>
        </p:txBody>
      </p:sp>
      <p:sp>
        <p:nvSpPr>
          <p:cNvPr id="10" name="Прямоугольник 9">
            <a:extLst>
              <a:ext uri="{FF2B5EF4-FFF2-40B4-BE49-F238E27FC236}">
                <a16:creationId xmlns:a16="http://schemas.microsoft.com/office/drawing/2014/main" id="{DC070EFE-68BD-45CC-BAD7-D08AEC9E10DE}"/>
              </a:ext>
            </a:extLst>
          </p:cNvPr>
          <p:cNvSpPr/>
          <p:nvPr/>
        </p:nvSpPr>
        <p:spPr>
          <a:xfrm rot="20134161">
            <a:off x="164179" y="3827385"/>
            <a:ext cx="4362093" cy="923330"/>
          </a:xfrm>
          <a:prstGeom prst="rect">
            <a:avLst/>
          </a:prstGeom>
        </p:spPr>
        <p:txBody>
          <a:bodyPr wrap="none">
            <a:spAutoFit/>
          </a:bodyPr>
          <a:lstStyle/>
          <a:p>
            <a:r>
              <a:rPr lang="ru-RU" sz="5400" b="1" dirty="0">
                <a:solidFill>
                  <a:schemeClr val="accent4">
                    <a:lumMod val="40000"/>
                    <a:lumOff val="60000"/>
                  </a:schemeClr>
                </a:solidFill>
                <a:latin typeface="+mn-lt"/>
              </a:rPr>
              <a:t>депрессивные</a:t>
            </a:r>
            <a:endParaRPr lang="ru-RU" sz="4400" b="1" dirty="0">
              <a:solidFill>
                <a:schemeClr val="accent4">
                  <a:lumMod val="40000"/>
                  <a:lumOff val="60000"/>
                </a:schemeClr>
              </a:solidFill>
              <a:latin typeface="+mn-lt"/>
            </a:endParaRPr>
          </a:p>
        </p:txBody>
      </p:sp>
      <p:sp>
        <p:nvSpPr>
          <p:cNvPr id="12" name="TextBox 11">
            <a:extLst>
              <a:ext uri="{FF2B5EF4-FFF2-40B4-BE49-F238E27FC236}">
                <a16:creationId xmlns:a16="http://schemas.microsoft.com/office/drawing/2014/main" id="{01EC54AF-835E-490B-8496-B1D93823D078}"/>
              </a:ext>
            </a:extLst>
          </p:cNvPr>
          <p:cNvSpPr txBox="1"/>
          <p:nvPr/>
        </p:nvSpPr>
        <p:spPr>
          <a:xfrm rot="170120">
            <a:off x="17549946" y="11169387"/>
            <a:ext cx="6331032" cy="923330"/>
          </a:xfrm>
          <a:prstGeom prst="rect">
            <a:avLst/>
          </a:prstGeom>
          <a:noFill/>
        </p:spPr>
        <p:txBody>
          <a:bodyPr wrap="square" rtlCol="0">
            <a:spAutoFit/>
          </a:bodyPr>
          <a:lstStyle/>
          <a:p>
            <a:r>
              <a:rPr lang="ru-RU" sz="5400" b="1" dirty="0">
                <a:solidFill>
                  <a:srgbClr val="FFFF00"/>
                </a:solidFill>
                <a:latin typeface="+mn-lt"/>
              </a:rPr>
              <a:t>склонны к суициду</a:t>
            </a:r>
          </a:p>
        </p:txBody>
      </p:sp>
      <p:sp>
        <p:nvSpPr>
          <p:cNvPr id="13" name="TextBox 12">
            <a:extLst>
              <a:ext uri="{FF2B5EF4-FFF2-40B4-BE49-F238E27FC236}">
                <a16:creationId xmlns:a16="http://schemas.microsoft.com/office/drawing/2014/main" id="{B8429A7F-33CC-4AFF-AFA1-A3E5D013C3C4}"/>
              </a:ext>
            </a:extLst>
          </p:cNvPr>
          <p:cNvSpPr txBox="1"/>
          <p:nvPr/>
        </p:nvSpPr>
        <p:spPr>
          <a:xfrm rot="20159649">
            <a:off x="1395605" y="5223151"/>
            <a:ext cx="5422958" cy="923330"/>
          </a:xfrm>
          <a:prstGeom prst="rect">
            <a:avLst/>
          </a:prstGeom>
          <a:noFill/>
        </p:spPr>
        <p:txBody>
          <a:bodyPr wrap="square" rtlCol="0">
            <a:spAutoFit/>
          </a:bodyPr>
          <a:lstStyle/>
          <a:p>
            <a:r>
              <a:rPr lang="ru-RU" sz="5400" b="1" dirty="0">
                <a:solidFill>
                  <a:schemeClr val="bg1"/>
                </a:solidFill>
                <a:latin typeface="+mn-lt"/>
              </a:rPr>
              <a:t>инфантильные</a:t>
            </a:r>
            <a:endParaRPr lang="ru-RU" sz="4400" b="1" dirty="0">
              <a:solidFill>
                <a:schemeClr val="bg1"/>
              </a:solidFill>
              <a:latin typeface="+mn-lt"/>
            </a:endParaRPr>
          </a:p>
        </p:txBody>
      </p:sp>
      <p:sp>
        <p:nvSpPr>
          <p:cNvPr id="14" name="Прямоугольник 13">
            <a:extLst>
              <a:ext uri="{FF2B5EF4-FFF2-40B4-BE49-F238E27FC236}">
                <a16:creationId xmlns:a16="http://schemas.microsoft.com/office/drawing/2014/main" id="{B851E8AA-EF49-461B-8BDC-938D90A78BAC}"/>
              </a:ext>
            </a:extLst>
          </p:cNvPr>
          <p:cNvSpPr/>
          <p:nvPr/>
        </p:nvSpPr>
        <p:spPr>
          <a:xfrm>
            <a:off x="18657679" y="4216201"/>
            <a:ext cx="5210081" cy="923330"/>
          </a:xfrm>
          <a:prstGeom prst="rect">
            <a:avLst/>
          </a:prstGeom>
        </p:spPr>
        <p:txBody>
          <a:bodyPr wrap="none">
            <a:spAutoFit/>
          </a:bodyPr>
          <a:lstStyle/>
          <a:p>
            <a:r>
              <a:rPr lang="ru-RU" sz="5400" b="1" dirty="0">
                <a:solidFill>
                  <a:srgbClr val="00B050"/>
                </a:solidFill>
                <a:latin typeface="+mn-lt"/>
                <a:ea typeface="Calibri" panose="020F0502020204030204" pitchFamily="34" charset="0"/>
              </a:rPr>
              <a:t>предприимчивые</a:t>
            </a:r>
            <a:endParaRPr lang="ru-RU" sz="5400" b="1" dirty="0">
              <a:solidFill>
                <a:srgbClr val="00B050"/>
              </a:solidFill>
              <a:latin typeface="+mn-lt"/>
            </a:endParaRPr>
          </a:p>
        </p:txBody>
      </p:sp>
      <p:sp>
        <p:nvSpPr>
          <p:cNvPr id="15" name="TextBox 14">
            <a:extLst>
              <a:ext uri="{FF2B5EF4-FFF2-40B4-BE49-F238E27FC236}">
                <a16:creationId xmlns:a16="http://schemas.microsoft.com/office/drawing/2014/main" id="{09A246E2-4824-4514-B8BB-31325006776C}"/>
              </a:ext>
            </a:extLst>
          </p:cNvPr>
          <p:cNvSpPr txBox="1"/>
          <p:nvPr/>
        </p:nvSpPr>
        <p:spPr>
          <a:xfrm rot="966293">
            <a:off x="557542" y="7699561"/>
            <a:ext cx="7779672" cy="923330"/>
          </a:xfrm>
          <a:prstGeom prst="rect">
            <a:avLst/>
          </a:prstGeom>
          <a:noFill/>
        </p:spPr>
        <p:txBody>
          <a:bodyPr wrap="square" rtlCol="0">
            <a:spAutoFit/>
          </a:bodyPr>
          <a:lstStyle/>
          <a:p>
            <a:r>
              <a:rPr lang="ru-RU" sz="5400" b="1" dirty="0">
                <a:solidFill>
                  <a:srgbClr val="C00000"/>
                </a:solidFill>
                <a:latin typeface="+mn-lt"/>
              </a:rPr>
              <a:t>подвержены влиянию</a:t>
            </a:r>
          </a:p>
        </p:txBody>
      </p:sp>
      <p:sp>
        <p:nvSpPr>
          <p:cNvPr id="17" name="Прямоугольник 16">
            <a:extLst>
              <a:ext uri="{FF2B5EF4-FFF2-40B4-BE49-F238E27FC236}">
                <a16:creationId xmlns:a16="http://schemas.microsoft.com/office/drawing/2014/main" id="{B3136BFA-EDBC-4690-BE03-A5425D4F7A33}"/>
              </a:ext>
            </a:extLst>
          </p:cNvPr>
          <p:cNvSpPr/>
          <p:nvPr/>
        </p:nvSpPr>
        <p:spPr>
          <a:xfrm>
            <a:off x="17534731" y="6618844"/>
            <a:ext cx="5170006" cy="923330"/>
          </a:xfrm>
          <a:prstGeom prst="rect">
            <a:avLst/>
          </a:prstGeom>
        </p:spPr>
        <p:txBody>
          <a:bodyPr wrap="none">
            <a:spAutoFit/>
          </a:bodyPr>
          <a:lstStyle/>
          <a:p>
            <a:r>
              <a:rPr lang="ru-RU" sz="5400" b="1" dirty="0">
                <a:solidFill>
                  <a:srgbClr val="FFC000"/>
                </a:solidFill>
                <a:latin typeface="+mn-lt"/>
                <a:ea typeface="Calibri" panose="020F0502020204030204" pitchFamily="34" charset="0"/>
              </a:rPr>
              <a:t>открыты новому </a:t>
            </a:r>
            <a:endParaRPr lang="ru-RU" sz="5400" b="1" dirty="0">
              <a:solidFill>
                <a:srgbClr val="FFC000"/>
              </a:solidFill>
              <a:latin typeface="+mn-lt"/>
            </a:endParaRPr>
          </a:p>
        </p:txBody>
      </p:sp>
      <p:sp>
        <p:nvSpPr>
          <p:cNvPr id="18" name="Прямоугольник 17">
            <a:extLst>
              <a:ext uri="{FF2B5EF4-FFF2-40B4-BE49-F238E27FC236}">
                <a16:creationId xmlns:a16="http://schemas.microsoft.com/office/drawing/2014/main" id="{AE43428E-4BB8-4F19-8D13-E50576D052B3}"/>
              </a:ext>
            </a:extLst>
          </p:cNvPr>
          <p:cNvSpPr/>
          <p:nvPr/>
        </p:nvSpPr>
        <p:spPr>
          <a:xfrm>
            <a:off x="9670511" y="6483925"/>
            <a:ext cx="5642891" cy="912237"/>
          </a:xfrm>
          <a:prstGeom prst="rect">
            <a:avLst/>
          </a:prstGeom>
        </p:spPr>
        <p:txBody>
          <a:bodyPr wrap="none">
            <a:spAutoFit/>
          </a:bodyPr>
          <a:lstStyle/>
          <a:p>
            <a:pPr>
              <a:lnSpc>
                <a:spcPct val="107000"/>
              </a:lnSpc>
            </a:pPr>
            <a:r>
              <a:rPr lang="ru-RU" sz="5400" b="1" dirty="0">
                <a:solidFill>
                  <a:srgbClr val="FFFF00"/>
                </a:solidFill>
                <a:latin typeface="+mn-lt"/>
                <a:ea typeface="Calibri" panose="020F0502020204030204" pitchFamily="34" charset="0"/>
                <a:cs typeface="Times New Roman" panose="02020603050405020304" pitchFamily="18" charset="0"/>
              </a:rPr>
              <a:t>стремятся к успеху</a:t>
            </a:r>
            <a:endParaRPr lang="ru-RU" sz="17300" b="1" dirty="0">
              <a:solidFill>
                <a:srgbClr val="FFFF00"/>
              </a:solidFill>
              <a:latin typeface="+mn-lt"/>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1EF69A59-300D-4968-804B-D40115E94325}"/>
              </a:ext>
            </a:extLst>
          </p:cNvPr>
          <p:cNvSpPr/>
          <p:nvPr/>
        </p:nvSpPr>
        <p:spPr>
          <a:xfrm>
            <a:off x="11073008" y="5517936"/>
            <a:ext cx="5486400" cy="923330"/>
          </a:xfrm>
          <a:prstGeom prst="rect">
            <a:avLst/>
          </a:prstGeom>
        </p:spPr>
        <p:txBody>
          <a:bodyPr wrap="square">
            <a:spAutoFit/>
          </a:bodyPr>
          <a:lstStyle/>
          <a:p>
            <a:r>
              <a:rPr lang="ru-RU" sz="5400" b="1" dirty="0">
                <a:solidFill>
                  <a:schemeClr val="bg1"/>
                </a:solidFill>
                <a:latin typeface="+mn-lt"/>
                <a:ea typeface="Calibri" panose="020F0502020204030204" pitchFamily="34" charset="0"/>
              </a:rPr>
              <a:t>ответственные</a:t>
            </a:r>
            <a:endParaRPr lang="ru-RU" sz="4400" b="1" dirty="0">
              <a:solidFill>
                <a:schemeClr val="bg1"/>
              </a:solidFill>
              <a:latin typeface="+mn-lt"/>
            </a:endParaRPr>
          </a:p>
        </p:txBody>
      </p:sp>
      <p:sp>
        <p:nvSpPr>
          <p:cNvPr id="20" name="Прямоугольник 19">
            <a:extLst>
              <a:ext uri="{FF2B5EF4-FFF2-40B4-BE49-F238E27FC236}">
                <a16:creationId xmlns:a16="http://schemas.microsoft.com/office/drawing/2014/main" id="{B6AAE97E-73E6-43EA-AD11-9A49FDA22E64}"/>
              </a:ext>
            </a:extLst>
          </p:cNvPr>
          <p:cNvSpPr/>
          <p:nvPr/>
        </p:nvSpPr>
        <p:spPr>
          <a:xfrm rot="730689">
            <a:off x="10202079" y="9606417"/>
            <a:ext cx="7228261" cy="923330"/>
          </a:xfrm>
          <a:prstGeom prst="rect">
            <a:avLst/>
          </a:prstGeom>
        </p:spPr>
        <p:txBody>
          <a:bodyPr wrap="none">
            <a:spAutoFit/>
          </a:bodyPr>
          <a:lstStyle/>
          <a:p>
            <a:r>
              <a:rPr lang="ru-RU" sz="5400" b="1" dirty="0">
                <a:solidFill>
                  <a:schemeClr val="bg1"/>
                </a:solidFill>
                <a:latin typeface="+mn-lt"/>
              </a:rPr>
              <a:t>неустойчивые интересы</a:t>
            </a:r>
            <a:endParaRPr lang="ru-RU" sz="4400" b="1" dirty="0">
              <a:solidFill>
                <a:schemeClr val="bg1"/>
              </a:solidFill>
              <a:latin typeface="+mn-lt"/>
            </a:endParaRPr>
          </a:p>
        </p:txBody>
      </p:sp>
      <p:sp>
        <p:nvSpPr>
          <p:cNvPr id="21" name="Прямоугольник 20">
            <a:extLst>
              <a:ext uri="{FF2B5EF4-FFF2-40B4-BE49-F238E27FC236}">
                <a16:creationId xmlns:a16="http://schemas.microsoft.com/office/drawing/2014/main" id="{9E677DB7-86DC-4C3A-AABB-0B6D05C126E1}"/>
              </a:ext>
            </a:extLst>
          </p:cNvPr>
          <p:cNvSpPr/>
          <p:nvPr/>
        </p:nvSpPr>
        <p:spPr>
          <a:xfrm>
            <a:off x="7652015" y="7712699"/>
            <a:ext cx="3631122" cy="923330"/>
          </a:xfrm>
          <a:prstGeom prst="rect">
            <a:avLst/>
          </a:prstGeom>
        </p:spPr>
        <p:txBody>
          <a:bodyPr wrap="none">
            <a:spAutoFit/>
          </a:bodyPr>
          <a:lstStyle/>
          <a:p>
            <a:r>
              <a:rPr lang="ru-RU" sz="5400" b="1" dirty="0">
                <a:solidFill>
                  <a:srgbClr val="00B050"/>
                </a:solidFill>
                <a:latin typeface="+mn-lt"/>
              </a:rPr>
              <a:t>некритичны</a:t>
            </a:r>
          </a:p>
        </p:txBody>
      </p:sp>
      <p:sp>
        <p:nvSpPr>
          <p:cNvPr id="22" name="Прямоугольник 21">
            <a:extLst>
              <a:ext uri="{FF2B5EF4-FFF2-40B4-BE49-F238E27FC236}">
                <a16:creationId xmlns:a16="http://schemas.microsoft.com/office/drawing/2014/main" id="{ED397A6C-8FD2-41BC-9887-5E1A133FBDDE}"/>
              </a:ext>
            </a:extLst>
          </p:cNvPr>
          <p:cNvSpPr/>
          <p:nvPr/>
        </p:nvSpPr>
        <p:spPr>
          <a:xfrm>
            <a:off x="3813396" y="10492840"/>
            <a:ext cx="10357323" cy="912237"/>
          </a:xfrm>
          <a:prstGeom prst="rect">
            <a:avLst/>
          </a:prstGeom>
        </p:spPr>
        <p:txBody>
          <a:bodyPr wrap="none">
            <a:spAutoFit/>
          </a:bodyPr>
          <a:lstStyle/>
          <a:p>
            <a:pPr>
              <a:lnSpc>
                <a:spcPct val="107000"/>
              </a:lnSpc>
            </a:pPr>
            <a:r>
              <a:rPr lang="ru-RU" sz="5400" b="1" dirty="0">
                <a:solidFill>
                  <a:srgbClr val="FFFF00"/>
                </a:solidFill>
                <a:latin typeface="+mn-lt"/>
                <a:ea typeface="Calibri" panose="020F0502020204030204" pitchFamily="34" charset="0"/>
                <a:cs typeface="Times New Roman" panose="02020603050405020304" pitchFamily="18" charset="0"/>
              </a:rPr>
              <a:t>не способны удерживать внимание</a:t>
            </a:r>
            <a:endParaRPr lang="ru-RU" sz="4400" b="1" dirty="0">
              <a:solidFill>
                <a:srgbClr val="FFFF00"/>
              </a:solidFill>
              <a:latin typeface="+mn-lt"/>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06911488-F601-4E09-9EC6-B53DE7AD38D1}"/>
              </a:ext>
            </a:extLst>
          </p:cNvPr>
          <p:cNvSpPr/>
          <p:nvPr/>
        </p:nvSpPr>
        <p:spPr>
          <a:xfrm rot="21378170">
            <a:off x="4164105" y="6109271"/>
            <a:ext cx="5243744" cy="923330"/>
          </a:xfrm>
          <a:prstGeom prst="rect">
            <a:avLst/>
          </a:prstGeom>
        </p:spPr>
        <p:txBody>
          <a:bodyPr wrap="none">
            <a:spAutoFit/>
          </a:bodyPr>
          <a:lstStyle/>
          <a:p>
            <a:r>
              <a:rPr lang="ru-RU" sz="5400" b="1" dirty="0">
                <a:solidFill>
                  <a:schemeClr val="accent4">
                    <a:lumMod val="40000"/>
                    <a:lumOff val="60000"/>
                  </a:schemeClr>
                </a:solidFill>
                <a:latin typeface="+mn-lt"/>
              </a:rPr>
              <a:t>самообразование</a:t>
            </a:r>
          </a:p>
        </p:txBody>
      </p:sp>
      <p:sp>
        <p:nvSpPr>
          <p:cNvPr id="24" name="TextBox 23">
            <a:extLst>
              <a:ext uri="{FF2B5EF4-FFF2-40B4-BE49-F238E27FC236}">
                <a16:creationId xmlns:a16="http://schemas.microsoft.com/office/drawing/2014/main" id="{6B04C470-D342-440E-8852-081E4DF25C13}"/>
              </a:ext>
            </a:extLst>
          </p:cNvPr>
          <p:cNvSpPr txBox="1"/>
          <p:nvPr/>
        </p:nvSpPr>
        <p:spPr>
          <a:xfrm rot="966293">
            <a:off x="15251438" y="8402823"/>
            <a:ext cx="6176556" cy="923330"/>
          </a:xfrm>
          <a:prstGeom prst="rect">
            <a:avLst/>
          </a:prstGeom>
          <a:noFill/>
        </p:spPr>
        <p:txBody>
          <a:bodyPr wrap="square" rtlCol="0">
            <a:spAutoFit/>
          </a:bodyPr>
          <a:lstStyle/>
          <a:p>
            <a:r>
              <a:rPr lang="ru-RU" sz="5400" b="1" dirty="0">
                <a:solidFill>
                  <a:srgbClr val="C00000"/>
                </a:solidFill>
                <a:latin typeface="+mn-lt"/>
              </a:rPr>
              <a:t>индивидуализм</a:t>
            </a:r>
            <a:endParaRPr lang="ru-RU" sz="4400" b="1" dirty="0">
              <a:solidFill>
                <a:srgbClr val="C00000"/>
              </a:solidFill>
              <a:latin typeface="+mn-lt"/>
            </a:endParaRPr>
          </a:p>
        </p:txBody>
      </p:sp>
      <p:sp>
        <p:nvSpPr>
          <p:cNvPr id="25" name="TextBox 24">
            <a:extLst>
              <a:ext uri="{FF2B5EF4-FFF2-40B4-BE49-F238E27FC236}">
                <a16:creationId xmlns:a16="http://schemas.microsoft.com/office/drawing/2014/main" id="{DA3F9FC0-3782-46A8-A7EF-BB1535595A52}"/>
              </a:ext>
            </a:extLst>
          </p:cNvPr>
          <p:cNvSpPr txBox="1"/>
          <p:nvPr/>
        </p:nvSpPr>
        <p:spPr>
          <a:xfrm>
            <a:off x="633920" y="9218154"/>
            <a:ext cx="8855924" cy="923330"/>
          </a:xfrm>
          <a:prstGeom prst="rect">
            <a:avLst/>
          </a:prstGeom>
          <a:noFill/>
        </p:spPr>
        <p:txBody>
          <a:bodyPr wrap="square" rtlCol="0">
            <a:spAutoFit/>
          </a:bodyPr>
          <a:lstStyle/>
          <a:p>
            <a:r>
              <a:rPr lang="ru-RU" sz="5400" b="1" dirty="0">
                <a:solidFill>
                  <a:srgbClr val="FF0000"/>
                </a:solidFill>
                <a:latin typeface="+mn-lt"/>
              </a:rPr>
              <a:t>зависимость от гаджетов</a:t>
            </a:r>
          </a:p>
        </p:txBody>
      </p:sp>
      <p:sp>
        <p:nvSpPr>
          <p:cNvPr id="26" name="TextBox 25">
            <a:extLst>
              <a:ext uri="{FF2B5EF4-FFF2-40B4-BE49-F238E27FC236}">
                <a16:creationId xmlns:a16="http://schemas.microsoft.com/office/drawing/2014/main" id="{F51279F0-E501-4F68-9A86-AD10673F4D1E}"/>
              </a:ext>
            </a:extLst>
          </p:cNvPr>
          <p:cNvSpPr txBox="1"/>
          <p:nvPr/>
        </p:nvSpPr>
        <p:spPr>
          <a:xfrm>
            <a:off x="10636702" y="8252382"/>
            <a:ext cx="5585504" cy="923330"/>
          </a:xfrm>
          <a:prstGeom prst="rect">
            <a:avLst/>
          </a:prstGeom>
          <a:noFill/>
        </p:spPr>
        <p:txBody>
          <a:bodyPr wrap="square" rtlCol="0">
            <a:spAutoFit/>
          </a:bodyPr>
          <a:lstStyle/>
          <a:p>
            <a:r>
              <a:rPr lang="ru-RU" sz="5400" b="1" dirty="0">
                <a:solidFill>
                  <a:srgbClr val="FFC000"/>
                </a:solidFill>
                <a:latin typeface="+mn-lt"/>
              </a:rPr>
              <a:t>консервативны</a:t>
            </a:r>
            <a:endParaRPr lang="ru-RU" sz="4400" b="1" dirty="0">
              <a:solidFill>
                <a:srgbClr val="FFC000"/>
              </a:solidFill>
              <a:latin typeface="+mn-lt"/>
            </a:endParaRPr>
          </a:p>
        </p:txBody>
      </p:sp>
      <p:sp>
        <p:nvSpPr>
          <p:cNvPr id="27" name="Прямоугольник 26">
            <a:extLst>
              <a:ext uri="{FF2B5EF4-FFF2-40B4-BE49-F238E27FC236}">
                <a16:creationId xmlns:a16="http://schemas.microsoft.com/office/drawing/2014/main" id="{5E9E025C-84F2-4F59-9ADD-6FE14915CE75}"/>
              </a:ext>
            </a:extLst>
          </p:cNvPr>
          <p:cNvSpPr/>
          <p:nvPr/>
        </p:nvSpPr>
        <p:spPr>
          <a:xfrm rot="21378170">
            <a:off x="5432609" y="11885409"/>
            <a:ext cx="9241632" cy="923330"/>
          </a:xfrm>
          <a:prstGeom prst="rect">
            <a:avLst/>
          </a:prstGeom>
        </p:spPr>
        <p:txBody>
          <a:bodyPr wrap="none">
            <a:spAutoFit/>
          </a:bodyPr>
          <a:lstStyle/>
          <a:p>
            <a:r>
              <a:rPr lang="ru-RU" sz="5400" b="1" dirty="0">
                <a:solidFill>
                  <a:schemeClr val="accent4">
                    <a:lumMod val="40000"/>
                    <a:lumOff val="60000"/>
                  </a:schemeClr>
                </a:solidFill>
                <a:latin typeface="+mn-lt"/>
              </a:rPr>
              <a:t>не строят долгосрочные планы</a:t>
            </a:r>
          </a:p>
        </p:txBody>
      </p:sp>
      <p:sp>
        <p:nvSpPr>
          <p:cNvPr id="28" name="TextBox 27">
            <a:extLst>
              <a:ext uri="{FF2B5EF4-FFF2-40B4-BE49-F238E27FC236}">
                <a16:creationId xmlns:a16="http://schemas.microsoft.com/office/drawing/2014/main" id="{AF83FE95-C653-4922-BB1D-192C0B6B087F}"/>
              </a:ext>
            </a:extLst>
          </p:cNvPr>
          <p:cNvSpPr txBox="1"/>
          <p:nvPr/>
        </p:nvSpPr>
        <p:spPr>
          <a:xfrm>
            <a:off x="13722455" y="9316772"/>
            <a:ext cx="10461258" cy="923330"/>
          </a:xfrm>
          <a:prstGeom prst="rect">
            <a:avLst/>
          </a:prstGeom>
          <a:noFill/>
        </p:spPr>
        <p:txBody>
          <a:bodyPr wrap="square" rtlCol="0">
            <a:spAutoFit/>
          </a:bodyPr>
          <a:lstStyle/>
          <a:p>
            <a:r>
              <a:rPr lang="ru-RU" sz="5400" b="1" dirty="0">
                <a:solidFill>
                  <a:srgbClr val="FF0000"/>
                </a:solidFill>
                <a:latin typeface="+mn-lt"/>
              </a:rPr>
              <a:t>гедонисты, ищут удовольствий</a:t>
            </a:r>
          </a:p>
        </p:txBody>
      </p:sp>
      <p:pic>
        <p:nvPicPr>
          <p:cNvPr id="29" name="Изображение" descr="Изображение">
            <a:extLst>
              <a:ext uri="{FF2B5EF4-FFF2-40B4-BE49-F238E27FC236}">
                <a16:creationId xmlns:a16="http://schemas.microsoft.com/office/drawing/2014/main" id="{A2E1D9B3-A8EC-471A-8E80-9B7FA7251C96}"/>
              </a:ext>
            </a:extLst>
          </p:cNvPr>
          <p:cNvPicPr>
            <a:picLocks noChangeAspect="1"/>
          </p:cNvPicPr>
          <p:nvPr/>
        </p:nvPicPr>
        <p:blipFill>
          <a:blip r:embed="rId2">
            <a:extLst/>
          </a:blip>
          <a:stretch>
            <a:fillRect/>
          </a:stretch>
        </p:blipFill>
        <p:spPr>
          <a:xfrm>
            <a:off x="22144728" y="49319"/>
            <a:ext cx="2210168" cy="2137006"/>
          </a:xfrm>
          <a:prstGeom prst="rect">
            <a:avLst/>
          </a:prstGeom>
          <a:ln w="12700">
            <a:miter lim="400000"/>
          </a:ln>
        </p:spPr>
      </p:pic>
      <p:pic>
        <p:nvPicPr>
          <p:cNvPr id="30" name="Picture 2" descr="C:\Users\agkasprzhak\AppData\Local\Microsoft\Windows\Temporary Internet Files\Content.Outlook\30S7L0R9\logo_insitut-02.jpg">
            <a:extLst>
              <a:ext uri="{FF2B5EF4-FFF2-40B4-BE49-F238E27FC236}">
                <a16:creationId xmlns:a16="http://schemas.microsoft.com/office/drawing/2014/main" id="{C99C07D4-F04A-4C33-95AC-D0E96F95A6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2221" y="0"/>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9771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561856"/>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будем «проверять»?</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образования НИУ ВШЭ</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descr="C:\Users\agkasprzhak\AppData\Local\Microsoft\Windows\Temporary Internet Files\Content.Outlook\30S7L0R9\logo_insitut-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9024" y="10145655"/>
            <a:ext cx="2326481" cy="232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Объект 3">
            <a:extLst>
              <a:ext uri="{FF2B5EF4-FFF2-40B4-BE49-F238E27FC236}">
                <a16:creationId xmlns:a16="http://schemas.microsoft.com/office/drawing/2014/main" id="{F819BF76-D6AE-4C62-BC8A-089C57393379}"/>
              </a:ext>
            </a:extLst>
          </p:cNvPr>
          <p:cNvGraphicFramePr>
            <a:graphicFrameLocks/>
          </p:cNvGraphicFramePr>
          <p:nvPr>
            <p:extLst>
              <p:ext uri="{D42A27DB-BD31-4B8C-83A1-F6EECF244321}">
                <p14:modId xmlns:p14="http://schemas.microsoft.com/office/powerpoint/2010/main" val="2486134234"/>
              </p:ext>
            </p:extLst>
          </p:nvPr>
        </p:nvGraphicFramePr>
        <p:xfrm>
          <a:off x="1236986" y="4642017"/>
          <a:ext cx="19631896" cy="8487803"/>
        </p:xfrm>
        <a:graphic>
          <a:graphicData uri="http://schemas.openxmlformats.org/drawingml/2006/table">
            <a:tbl>
              <a:tblPr firstRow="1" firstCol="1" bandRow="1">
                <a:tableStyleId>{69CF1AB2-1976-4502-BF36-3FF5EA218861}</a:tableStyleId>
              </a:tblPr>
              <a:tblGrid>
                <a:gridCol w="7003397">
                  <a:extLst>
                    <a:ext uri="{9D8B030D-6E8A-4147-A177-3AD203B41FA5}">
                      <a16:colId xmlns:a16="http://schemas.microsoft.com/office/drawing/2014/main" val="1295604273"/>
                    </a:ext>
                  </a:extLst>
                </a:gridCol>
                <a:gridCol w="6375506">
                  <a:extLst>
                    <a:ext uri="{9D8B030D-6E8A-4147-A177-3AD203B41FA5}">
                      <a16:colId xmlns:a16="http://schemas.microsoft.com/office/drawing/2014/main" val="2092694507"/>
                    </a:ext>
                  </a:extLst>
                </a:gridCol>
                <a:gridCol w="6252993">
                  <a:extLst>
                    <a:ext uri="{9D8B030D-6E8A-4147-A177-3AD203B41FA5}">
                      <a16:colId xmlns:a16="http://schemas.microsoft.com/office/drawing/2014/main" val="1485809355"/>
                    </a:ext>
                  </a:extLst>
                </a:gridCol>
              </a:tblGrid>
              <a:tr h="1533156">
                <a:tc>
                  <a:txBody>
                    <a:bodyPr/>
                    <a:lstStyle/>
                    <a:p>
                      <a:pPr algn="ctr">
                        <a:lnSpc>
                          <a:spcPct val="107000"/>
                        </a:lnSpc>
                        <a:spcAft>
                          <a:spcPts val="0"/>
                        </a:spcAft>
                      </a:pPr>
                      <a:r>
                        <a:rPr lang="ru-RU" sz="4000" b="1" cap="all" spc="150" dirty="0">
                          <a:effectLst/>
                        </a:rPr>
                        <a:t>Когнитивная сфера</a:t>
                      </a:r>
                      <a:endParaRPr lang="ru-RU" sz="4000" b="1"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tabLst>
                          <a:tab pos="914400" algn="l"/>
                        </a:tabLst>
                      </a:pPr>
                      <a:r>
                        <a:rPr lang="ru-RU" sz="4000" b="1" cap="all" spc="150" dirty="0">
                          <a:effectLst/>
                        </a:rPr>
                        <a:t>Личность</a:t>
                      </a:r>
                      <a:endParaRPr lang="ru-RU" sz="4000" b="1"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pPr>
                      <a:r>
                        <a:rPr lang="ru-RU" sz="4000" b="1" cap="all" spc="150" dirty="0">
                          <a:effectLst/>
                        </a:rPr>
                        <a:t>Ценностно-смысловая сфера</a:t>
                      </a:r>
                      <a:endParaRPr lang="ru-RU" sz="4000" b="1"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extLst>
                  <a:ext uri="{0D108BD9-81ED-4DB2-BD59-A6C34878D82A}">
                    <a16:rowId xmlns:a16="http://schemas.microsoft.com/office/drawing/2014/main" val="1727400790"/>
                  </a:ext>
                </a:extLst>
              </a:tr>
              <a:tr h="3586658">
                <a:tc>
                  <a:txBody>
                    <a:bodyPr/>
                    <a:lstStyle/>
                    <a:p>
                      <a:pPr marL="571500" lvl="0" indent="-571500" algn="l">
                        <a:lnSpc>
                          <a:spcPct val="107000"/>
                        </a:lnSpc>
                        <a:spcAft>
                          <a:spcPts val="0"/>
                        </a:spcAft>
                        <a:buClrTx/>
                        <a:buFont typeface="Wingdings" panose="05000000000000000000" pitchFamily="2" charset="2"/>
                        <a:buChar char="§"/>
                      </a:pPr>
                      <a:r>
                        <a:rPr lang="ru-RU" sz="4000" b="0" cap="none" spc="0" dirty="0">
                          <a:effectLst/>
                        </a:rPr>
                        <a:t>Многозадачность</a:t>
                      </a:r>
                    </a:p>
                    <a:p>
                      <a:pPr marL="571500" lvl="0" indent="-571500" algn="l">
                        <a:lnSpc>
                          <a:spcPct val="107000"/>
                        </a:lnSpc>
                        <a:spcAft>
                          <a:spcPts val="0"/>
                        </a:spcAft>
                        <a:buClrTx/>
                        <a:buFont typeface="Wingdings" panose="05000000000000000000" pitchFamily="2" charset="2"/>
                        <a:buChar char="§"/>
                      </a:pPr>
                      <a:r>
                        <a:rPr lang="ru-RU" sz="4000" b="0" cap="none" spc="0" dirty="0">
                          <a:effectLst/>
                        </a:rPr>
                        <a:t>Трудности удержания внимания</a:t>
                      </a:r>
                    </a:p>
                    <a:p>
                      <a:pPr marL="571500" lvl="0" indent="-571500" algn="l">
                        <a:lnSpc>
                          <a:spcPct val="107000"/>
                        </a:lnSpc>
                        <a:spcAft>
                          <a:spcPts val="0"/>
                        </a:spcAft>
                        <a:buClrTx/>
                        <a:buFont typeface="Wingdings" panose="05000000000000000000" pitchFamily="2" charset="2"/>
                        <a:buChar char="§"/>
                      </a:pPr>
                      <a:r>
                        <a:rPr lang="ru-RU" sz="4000" b="0" cap="none" spc="0" dirty="0">
                          <a:effectLst/>
                        </a:rPr>
                        <a:t>Снижение критичности мышления</a:t>
                      </a:r>
                      <a:endParaRPr lang="ru-RU" sz="4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cap="none" spc="0" dirty="0">
                          <a:effectLst/>
                        </a:rPr>
                        <a:t>Инфантилизм ИЛИ Ответственность</a:t>
                      </a:r>
                    </a:p>
                    <a:p>
                      <a:pPr marL="571500" lvl="0" indent="-571500" algn="l">
                        <a:lnSpc>
                          <a:spcPct val="107000"/>
                        </a:lnSpc>
                        <a:spcAft>
                          <a:spcPts val="0"/>
                        </a:spcAft>
                        <a:buClrTx/>
                        <a:buFont typeface="Wingdings" panose="05000000000000000000" pitchFamily="2" charset="2"/>
                        <a:buChar char="§"/>
                      </a:pPr>
                      <a:r>
                        <a:rPr lang="ru-RU" sz="4000" cap="none" spc="0" dirty="0">
                          <a:effectLst/>
                        </a:rPr>
                        <a:t>Прагматизм</a:t>
                      </a:r>
                    </a:p>
                    <a:p>
                      <a:pPr marL="571500" lvl="0" indent="-571500" algn="l">
                        <a:lnSpc>
                          <a:spcPct val="107000"/>
                        </a:lnSpc>
                        <a:spcAft>
                          <a:spcPts val="0"/>
                        </a:spcAft>
                        <a:buClrTx/>
                        <a:buFont typeface="Wingdings" panose="05000000000000000000" pitchFamily="2" charset="2"/>
                        <a:buChar char="§"/>
                      </a:pPr>
                      <a:r>
                        <a:rPr lang="ru-RU" sz="4000" cap="none" spc="0" dirty="0">
                          <a:effectLst/>
                        </a:rPr>
                        <a:t>Индивидуализм</a:t>
                      </a:r>
                    </a:p>
                    <a:p>
                      <a:pPr marL="571500" lvl="0" indent="-571500" algn="l">
                        <a:lnSpc>
                          <a:spcPct val="107000"/>
                        </a:lnSpc>
                        <a:spcAft>
                          <a:spcPts val="0"/>
                        </a:spcAft>
                        <a:buClrTx/>
                        <a:buFont typeface="Wingdings" panose="05000000000000000000" pitchFamily="2" charset="2"/>
                        <a:buChar char="§"/>
                      </a:pPr>
                      <a:r>
                        <a:rPr lang="ru-RU" sz="4000" cap="none" spc="0" dirty="0">
                          <a:effectLst/>
                        </a:rPr>
                        <a:t>Гедонизм ИЛИ Умеренность</a:t>
                      </a:r>
                      <a:endParaRPr lang="ru-RU" sz="40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cap="none" spc="0" dirty="0">
                          <a:effectLst/>
                        </a:rPr>
                        <a:t>Свобода </a:t>
                      </a:r>
                    </a:p>
                    <a:p>
                      <a:pPr marL="571500" lvl="0" indent="-571500" algn="l">
                        <a:lnSpc>
                          <a:spcPct val="107000"/>
                        </a:lnSpc>
                        <a:spcAft>
                          <a:spcPts val="0"/>
                        </a:spcAft>
                        <a:buClrTx/>
                        <a:buFont typeface="Wingdings" panose="05000000000000000000" pitchFamily="2" charset="2"/>
                        <a:buChar char="§"/>
                      </a:pPr>
                      <a:r>
                        <a:rPr lang="ru-RU" sz="4000" cap="none" spc="0" dirty="0">
                          <a:effectLst/>
                        </a:rPr>
                        <a:t>Достижение успеха</a:t>
                      </a:r>
                      <a:endParaRPr lang="ru-RU" sz="40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extLst>
                  <a:ext uri="{0D108BD9-81ED-4DB2-BD59-A6C34878D82A}">
                    <a16:rowId xmlns:a16="http://schemas.microsoft.com/office/drawing/2014/main" val="2362719473"/>
                  </a:ext>
                </a:extLst>
              </a:tr>
              <a:tr h="1040207">
                <a:tc>
                  <a:txBody>
                    <a:bodyPr/>
                    <a:lstStyle/>
                    <a:p>
                      <a:pPr algn="ctr">
                        <a:lnSpc>
                          <a:spcPct val="107000"/>
                        </a:lnSpc>
                        <a:spcAft>
                          <a:spcPts val="0"/>
                        </a:spcAft>
                        <a:tabLst>
                          <a:tab pos="914400" algn="l"/>
                        </a:tabLst>
                      </a:pPr>
                      <a:r>
                        <a:rPr lang="ru-RU" sz="4000" b="1" cap="none" spc="0" dirty="0">
                          <a:effectLst/>
                        </a:rPr>
                        <a:t>ЭМОЦИОНАЛЬНАЯ СФЕРА</a:t>
                      </a:r>
                      <a:endParaRPr lang="ru-RU" sz="40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pPr>
                      <a:r>
                        <a:rPr lang="ru-RU" sz="4000" b="1" cap="none" spc="0" dirty="0">
                          <a:effectLst/>
                        </a:rPr>
                        <a:t>ОСОБЫЕ НАВЫКИ</a:t>
                      </a:r>
                      <a:endParaRPr lang="ru-RU" sz="40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tc>
                  <a:txBody>
                    <a:bodyPr/>
                    <a:lstStyle/>
                    <a:p>
                      <a:pPr algn="ctr">
                        <a:lnSpc>
                          <a:spcPct val="107000"/>
                        </a:lnSpc>
                        <a:spcAft>
                          <a:spcPts val="0"/>
                        </a:spcAft>
                      </a:pPr>
                      <a:r>
                        <a:rPr lang="ru-RU" sz="4000" b="1" cap="none" spc="0" dirty="0">
                          <a:effectLst/>
                        </a:rPr>
                        <a:t>СОЦИАЛЬНЫЕ СВЯЗИ</a:t>
                      </a:r>
                      <a:endParaRPr lang="ru-RU" sz="40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nchor="ctr"/>
                </a:tc>
                <a:extLst>
                  <a:ext uri="{0D108BD9-81ED-4DB2-BD59-A6C34878D82A}">
                    <a16:rowId xmlns:a16="http://schemas.microsoft.com/office/drawing/2014/main" val="3625554484"/>
                  </a:ext>
                </a:extLst>
              </a:tr>
              <a:tr h="2327782">
                <a:tc>
                  <a:txBody>
                    <a:bodyPr/>
                    <a:lstStyle/>
                    <a:p>
                      <a:pPr marL="571500" lvl="0" indent="-571500" algn="l">
                        <a:lnSpc>
                          <a:spcPct val="107000"/>
                        </a:lnSpc>
                        <a:spcAft>
                          <a:spcPts val="0"/>
                        </a:spcAft>
                        <a:buClrTx/>
                        <a:buFont typeface="Wingdings" panose="05000000000000000000" pitchFamily="2" charset="2"/>
                        <a:buChar char="§"/>
                      </a:pPr>
                      <a:r>
                        <a:rPr lang="ru-RU" sz="4000" b="0" cap="none" spc="0" dirty="0">
                          <a:effectLst/>
                        </a:rPr>
                        <a:t>Депрессия</a:t>
                      </a:r>
                    </a:p>
                    <a:p>
                      <a:pPr marL="571500" lvl="0" indent="-571500" algn="l">
                        <a:lnSpc>
                          <a:spcPct val="107000"/>
                        </a:lnSpc>
                        <a:spcAft>
                          <a:spcPts val="0"/>
                        </a:spcAft>
                        <a:buClrTx/>
                        <a:buFont typeface="Wingdings" panose="05000000000000000000" pitchFamily="2" charset="2"/>
                        <a:buChar char="§"/>
                      </a:pPr>
                      <a:r>
                        <a:rPr lang="ru-RU" sz="4000" b="0" cap="none" spc="0" dirty="0">
                          <a:effectLst/>
                        </a:rPr>
                        <a:t>Тревога</a:t>
                      </a:r>
                      <a:endParaRPr lang="ru-RU" sz="4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Font typeface="Wingdings" panose="05000000000000000000" pitchFamily="2" charset="2"/>
                        <a:buChar char="§"/>
                      </a:pPr>
                      <a:r>
                        <a:rPr lang="ru-RU" sz="4000" b="0" cap="none" spc="0" dirty="0">
                          <a:effectLst/>
                        </a:rPr>
                        <a:t>Владение технологиями</a:t>
                      </a:r>
                      <a:endParaRPr lang="ru-RU" sz="4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tc>
                  <a:txBody>
                    <a:bodyPr/>
                    <a:lstStyle/>
                    <a:p>
                      <a:pPr marL="571500" lvl="0" indent="-571500" algn="l">
                        <a:lnSpc>
                          <a:spcPct val="107000"/>
                        </a:lnSpc>
                        <a:spcAft>
                          <a:spcPts val="0"/>
                        </a:spcAft>
                        <a:buClrTx/>
                        <a:buSzPct val="125000"/>
                        <a:buFont typeface="Wingdings" panose="05000000000000000000" pitchFamily="2" charset="2"/>
                        <a:buChar char="§"/>
                      </a:pPr>
                      <a:r>
                        <a:rPr lang="ru-RU" sz="4000" b="0" cap="none" spc="0" dirty="0">
                          <a:effectLst/>
                        </a:rPr>
                        <a:t>Самоизоляция ИЛИ Очень общительны, не могут быть наедине с собой</a:t>
                      </a:r>
                      <a:endParaRPr lang="ru-RU" sz="4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585" marR="121585" marT="121585" marB="121585"/>
                </a:tc>
                <a:extLst>
                  <a:ext uri="{0D108BD9-81ED-4DB2-BD59-A6C34878D82A}">
                    <a16:rowId xmlns:a16="http://schemas.microsoft.com/office/drawing/2014/main" val="127362408"/>
                  </a:ext>
                </a:extLst>
              </a:tr>
            </a:tbl>
          </a:graphicData>
        </a:graphic>
      </p:graphicFrame>
    </p:spTree>
    <p:extLst>
      <p:ext uri="{BB962C8B-B14F-4D97-AF65-F5344CB8AC3E}">
        <p14:creationId xmlns:p14="http://schemas.microsoft.com/office/powerpoint/2010/main" val="193968327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TotalTime>
  <Words>1078</Words>
  <Application>Microsoft Office PowerPoint</Application>
  <PresentationFormat>Произвольный</PresentationFormat>
  <Paragraphs>215</Paragraphs>
  <Slides>23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Arial Narrow</vt:lpstr>
      <vt:lpstr>Calibri</vt:lpstr>
      <vt:lpstr>Helvetica</vt:lpstr>
      <vt:lpstr>Helvetica Light</vt:lpstr>
      <vt:lpstr>Helvetica Neue</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ХАРАКТЕРИСТИКИ ПОКОЛЕНИЯ Z</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Наталия Богачева</cp:lastModifiedBy>
  <cp:revision>11</cp:revision>
  <dcterms:modified xsi:type="dcterms:W3CDTF">2019-03-05T09:13:08Z</dcterms:modified>
</cp:coreProperties>
</file>