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1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000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52277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1db9a397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1db9a397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db9a397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db9a397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1db9a39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1db9a397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09690d559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09690d559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09690d559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09690d559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9690d559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09690d559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Content: 1. самое большое падение; 2. падение слева в серединке; 3. почти самое большое падение (после Словении); 4. третьи по росту (после Африки и Индонезии)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Pedagogy: 1. падение слева третьи; 3. падение слева четвертые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Curriculum: по изменению мы посерединке - индекс 0 (нач. школа, мат-ка), но доля участия все равно высокая (мы четвертые) - некуда расти.</a:t>
            </a:r>
            <a:br>
              <a:rPr lang="ru"/>
            </a:br>
            <a:r>
              <a:rPr lang="ru"/>
              <a:t>Поэтому надо смотреть на содержание программ, логику их проведения, а не на количество, чтобы понять, приводят ли они к изменениям и к пониманию преподавателями новых документов и требований (4ая группа - пятые справа)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Никто не говорит про изменения в содержании образования, педагогов не учат работать с новыми ФГОСами (но доля участия уже высока, поэтому не можем этого утверждать)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ICT (справа в серединке): есть небольшой рост, но нет бума. Хотя по абсолютной доле мы в топе.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Critical thinking: сильное падение в математике 8 (в самом низу); небольшой прирост в естествознании 8 (четвертые справа), но выше среднего по ОЭСР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Assessment: тоже в топе по абсолютному значению, но не по росту.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ru"/>
              <a:t>Естествознание - не растем в достижениях, но рост в тенденциях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79999" lvl="0" indent="-1788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Масштабные нововведения (ФГОСы, НацПроекты) не вызвали роста программ в области планирования, требований к уровню подготовки (curriculum)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09690d559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09690d559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ru"/>
              <a:t>везде наверху (четвертые-вторые)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ru"/>
              <a:t>началка: рост - серединка, абсолютное значение - топ-3; средняя: рост - серединка, абсолютное значение - серединка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ru"/>
              <a:t>началка: и рост, и абсолютное - первое место; рост - топ-2, абсолютное - первое место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ru"/>
              <a:t>началка: рост - третьи, абсолютное - серединка; средняя - падение - последние, абсолютное - серединка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e72498e1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e72498e1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1e72498e1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1e72498e1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ac9ab6a5_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ac9ab6a5_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1e1dd2b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1e1dd2b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1e1dd2bb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1e1dd2bb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8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Индекс измеряет инновации во внутренних (привлечение родителей и рекрутинг учителей) и внешних потоках  (публикация и отслеживание образовательных результатов)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ac9ab6a5_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ac9ab6a5_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1db9a397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1db9a397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1db9a397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1db9a397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.oecd-ilibrary.org/education/measuring-innovation-in-education-2019_9789264311671-en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-100" y="1751775"/>
            <a:ext cx="91440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latin typeface="Open Sans"/>
                <a:ea typeface="Open Sans"/>
                <a:cs typeface="Open Sans"/>
                <a:sym typeface="Open Sans"/>
              </a:rPr>
              <a:t>Круглый стол</a:t>
            </a:r>
            <a:br>
              <a:rPr lang="ru" sz="2400">
                <a:latin typeface="Open Sans"/>
                <a:ea typeface="Open Sans"/>
                <a:cs typeface="Open Sans"/>
                <a:sym typeface="Open Sans"/>
              </a:rPr>
            </a:br>
            <a:r>
              <a:rPr lang="ru" sz="2400">
                <a:latin typeface="Open Sans"/>
                <a:ea typeface="Open Sans"/>
                <a:cs typeface="Open Sans"/>
                <a:sym typeface="Open Sans"/>
              </a:rPr>
              <a:t>«Инновации в образовании:</a:t>
            </a:r>
            <a:br>
              <a:rPr lang="ru" sz="2400">
                <a:latin typeface="Open Sans"/>
                <a:ea typeface="Open Sans"/>
                <a:cs typeface="Open Sans"/>
                <a:sym typeface="Open Sans"/>
              </a:rPr>
            </a:br>
            <a:r>
              <a:rPr lang="ru" sz="2400">
                <a:latin typeface="Open Sans"/>
                <a:ea typeface="Open Sans"/>
                <a:cs typeface="Open Sans"/>
                <a:sym typeface="Open Sans"/>
              </a:rPr>
              <a:t>Что изменилось в классе за последнее десятилетие?»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6750" y="2901364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/>
              <a:t>Семинар Института Образования, 12.03</a:t>
            </a:r>
            <a:endParaRPr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348755-0344-4510-9798-641C9307078B}"/>
              </a:ext>
            </a:extLst>
          </p:cNvPr>
          <p:cNvSpPr txBox="1"/>
          <p:nvPr/>
        </p:nvSpPr>
        <p:spPr>
          <a:xfrm>
            <a:off x="391886" y="4365782"/>
            <a:ext cx="882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Докладчики: Королева Д., </a:t>
            </a:r>
            <a:r>
              <a:rPr lang="ru-RU" dirty="0" err="1"/>
              <a:t>Хавенсон</a:t>
            </a:r>
            <a:r>
              <a:rPr lang="ru-RU" dirty="0"/>
              <a:t> Т., </a:t>
            </a:r>
            <a:br>
              <a:rPr lang="ru-RU" dirty="0"/>
            </a:br>
            <a:r>
              <a:rPr lang="ru-RU" dirty="0"/>
              <a:t>Андреева А., Лукина А., Новокрещенов М.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965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ПРАКТИКИ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106138" y="1199172"/>
            <a:ext cx="8762844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Группа </a:t>
            </a:r>
            <a:r>
              <a:rPr lang="ru-RU" sz="2000" dirty="0">
                <a:latin typeface="Georgia"/>
                <a:ea typeface="Georgia"/>
                <a:cs typeface="Georgia"/>
                <a:sym typeface="Georgia"/>
              </a:rPr>
              <a:t>в</a:t>
            </a:r>
            <a:r>
              <a:rPr lang="ru" sz="2000" dirty="0" smtClean="0">
                <a:latin typeface="Georgia"/>
                <a:ea typeface="Georgia"/>
                <a:cs typeface="Georgia"/>
                <a:sym typeface="Georgia"/>
              </a:rPr>
              <a:t>ключают </a:t>
            </a: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такие практики как</a:t>
            </a:r>
            <a:r>
              <a:rPr lang="en-US" sz="2000" dirty="0" smtClean="0"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ru" sz="2000" dirty="0" smtClean="0">
                <a:latin typeface="Georgia"/>
                <a:ea typeface="Georgia"/>
                <a:cs typeface="Georgia"/>
                <a:sym typeface="Georgia"/>
              </a:rPr>
              <a:t>домашн</a:t>
            </a:r>
            <a:r>
              <a:rPr lang="ru-RU" sz="2000" dirty="0" err="1" smtClean="0">
                <a:latin typeface="Georgia"/>
                <a:ea typeface="Georgia"/>
                <a:cs typeface="Georgia"/>
                <a:sym typeface="Georgia"/>
              </a:rPr>
              <a:t>яя</a:t>
            </a:r>
            <a:r>
              <a:rPr lang="ru" sz="2000" dirty="0" smtClean="0">
                <a:latin typeface="Georgia"/>
                <a:ea typeface="Georgia"/>
                <a:cs typeface="Georgia"/>
                <a:sym typeface="Georgia"/>
              </a:rPr>
              <a:t> работ</a:t>
            </a: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а</a:t>
            </a:r>
            <a:r>
              <a:rPr lang="ru" sz="2000" dirty="0" smtClean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активное обучение </a:t>
            </a:r>
            <a:r>
              <a:rPr lang="ru-RU" sz="2000" dirty="0">
                <a:latin typeface="Georgia"/>
                <a:ea typeface="Georgia"/>
                <a:cs typeface="Georgia"/>
                <a:sym typeface="Georgia"/>
              </a:rPr>
              <a:t>на уроках естествознания</a:t>
            </a: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, самостоятельное обучение, заучивание наизусть. </a:t>
            </a:r>
            <a:endParaRPr lang="ru-RU" sz="20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>
              <a:buNone/>
            </a:pP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Ключевые тренды: Наибольший </a:t>
            </a: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рост в домашней работе</a:t>
            </a:r>
            <a:br>
              <a:rPr lang="ru" sz="2000" dirty="0">
                <a:latin typeface="Georgia"/>
                <a:ea typeface="Georgia"/>
                <a:cs typeface="Georgia"/>
                <a:sym typeface="Georgia"/>
              </a:rPr>
            </a:b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и самостоятельном обучении</a:t>
            </a: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36167"/>
            <a:ext cx="2478732" cy="1296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 rotWithShape="1">
          <a:blip r:embed="rId4">
            <a:alphaModFix/>
          </a:blip>
          <a:srcRect l="617" t="10544" r="10953" b="12175"/>
          <a:stretch/>
        </p:blipFill>
        <p:spPr>
          <a:xfrm>
            <a:off x="6522396" y="3549366"/>
            <a:ext cx="2346586" cy="1050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13421" y="3490866"/>
            <a:ext cx="2204635" cy="1119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37941" y="3524615"/>
            <a:ext cx="2284455" cy="111916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9;p18">
            <a:extLst>
              <a:ext uri="{FF2B5EF4-FFF2-40B4-BE49-F238E27FC236}">
                <a16:creationId xmlns:a16="http://schemas.microsoft.com/office/drawing/2014/main" xmlns="" id="{F6C85182-11F4-4BFF-B927-F00345F1B010}"/>
              </a:ext>
            </a:extLst>
          </p:cNvPr>
          <p:cNvSpPr txBox="1">
            <a:spLocks/>
          </p:cNvSpPr>
          <p:nvPr/>
        </p:nvSpPr>
        <p:spPr>
          <a:xfrm>
            <a:off x="162844" y="359964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r>
              <a:rPr lang="ru-RU" dirty="0"/>
              <a:t>Практики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311700" y="50468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Домашняя работа</a:t>
            </a:r>
            <a:endParaRPr dirty="0"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169932" y="1421148"/>
            <a:ext cx="3695137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Домашнюю работу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российским школьникам задают всегда</a:t>
            </a:r>
            <a:endParaRPr lang="ru"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"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Основной рост </a:t>
            </a:r>
            <a:r>
              <a:rPr lang="ru-RU" dirty="0" err="1" smtClean="0">
                <a:latin typeface="Georgia"/>
                <a:ea typeface="Georgia"/>
                <a:cs typeface="Georgia"/>
                <a:sym typeface="Georgia"/>
              </a:rPr>
              <a:t>инновационности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за </a:t>
            </a: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счет обсуждения домашней работы на уроке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lnSpc>
                <a:spcPct val="100000"/>
              </a:lnSpc>
              <a:spcBef>
                <a:spcPts val="1600"/>
              </a:spcBef>
              <a:buClr>
                <a:srgbClr val="000000"/>
              </a:buClr>
              <a:buSzPts val="1100"/>
              <a:buFont typeface="Wingdings" panose="05000000000000000000" pitchFamily="2" charset="2"/>
              <a:buChar char="§"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Сильное сокращение частоты проверки и исправления домашней работы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E584D9E-89EC-4628-B9EA-C664F3EF4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00952"/>
              </p:ext>
            </p:extLst>
          </p:nvPr>
        </p:nvGraphicFramePr>
        <p:xfrm>
          <a:off x="3988013" y="1212080"/>
          <a:ext cx="4961860" cy="2759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016">
                  <a:extLst>
                    <a:ext uri="{9D8B030D-6E8A-4147-A177-3AD203B41FA5}">
                      <a16:colId xmlns:a16="http://schemas.microsoft.com/office/drawing/2014/main" xmlns="" val="1858322349"/>
                    </a:ext>
                  </a:extLst>
                </a:gridCol>
                <a:gridCol w="722048">
                  <a:extLst>
                    <a:ext uri="{9D8B030D-6E8A-4147-A177-3AD203B41FA5}">
                      <a16:colId xmlns:a16="http://schemas.microsoft.com/office/drawing/2014/main" xmlns="" val="75993159"/>
                    </a:ext>
                  </a:extLst>
                </a:gridCol>
                <a:gridCol w="1340849">
                  <a:extLst>
                    <a:ext uri="{9D8B030D-6E8A-4147-A177-3AD203B41FA5}">
                      <a16:colId xmlns:a16="http://schemas.microsoft.com/office/drawing/2014/main" xmlns="" val="1489698479"/>
                    </a:ext>
                  </a:extLst>
                </a:gridCol>
                <a:gridCol w="1015087">
                  <a:extLst>
                    <a:ext uri="{9D8B030D-6E8A-4147-A177-3AD203B41FA5}">
                      <a16:colId xmlns:a16="http://schemas.microsoft.com/office/drawing/2014/main" xmlns="" val="3674270074"/>
                    </a:ext>
                  </a:extLst>
                </a:gridCol>
                <a:gridCol w="1171860">
                  <a:extLst>
                    <a:ext uri="{9D8B030D-6E8A-4147-A177-3AD203B41FA5}">
                      <a16:colId xmlns:a16="http://schemas.microsoft.com/office/drawing/2014/main" xmlns="" val="2748228008"/>
                    </a:ext>
                  </a:extLst>
                </a:gridCol>
              </a:tblGrid>
              <a:tr h="13656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База данных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Кто отвечал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Индикатор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8-й класс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3605513"/>
                  </a:ext>
                </a:extLst>
              </a:tr>
              <a:tr h="339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Естествознание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110544"/>
                  </a:ext>
                </a:extLst>
              </a:tr>
              <a:tr h="339611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TIMSS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Ученик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Как часто задают на дом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+2)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432301"/>
                  </a:ext>
                </a:extLst>
              </a:tr>
              <a:tr h="623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Учитель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Частота проверки домашней работы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-6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890633"/>
                  </a:ext>
                </a:extLst>
              </a:tr>
              <a:tr h="779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Как часто ученики исправляют свою домашнюю работу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1749393"/>
                  </a:ext>
                </a:extLst>
              </a:tr>
              <a:tr h="509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Обсуждение домашней работы на уроке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0" marR="61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0680326"/>
                  </a:ext>
                </a:extLst>
              </a:tr>
            </a:tbl>
          </a:graphicData>
        </a:graphic>
      </p:graphicFrame>
      <p:sp>
        <p:nvSpPr>
          <p:cNvPr id="5" name="Google Shape;174;p28">
            <a:extLst>
              <a:ext uri="{FF2B5EF4-FFF2-40B4-BE49-F238E27FC236}">
                <a16:creationId xmlns:a16="http://schemas.microsoft.com/office/drawing/2014/main" xmlns="" id="{2F6EB140-8B67-4DEF-BF0C-C582333DDBF8}"/>
              </a:ext>
            </a:extLst>
          </p:cNvPr>
          <p:cNvSpPr txBox="1"/>
          <p:nvPr/>
        </p:nvSpPr>
        <p:spPr>
          <a:xfrm>
            <a:off x="4241586" y="4083429"/>
            <a:ext cx="3519287" cy="740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Активное обучение </a:t>
            </a:r>
            <a:r>
              <a:rPr lang="ru-RU" dirty="0"/>
              <a:t>на уроках естествознания</a:t>
            </a:r>
            <a:endParaRPr dirty="0"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514524" y="1152425"/>
            <a:ext cx="8157482" cy="17592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000000"/>
              </a:buClr>
              <a:buSzPts val="1100"/>
              <a:buNone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На фоне роста количества экспериментов на уроках естествознания </a:t>
            </a:r>
            <a:r>
              <a:rPr lang="en-US" dirty="0">
                <a:solidFill>
                  <a:srgbClr val="000000"/>
                </a:solidFill>
              </a:rPr>
              <a:t>—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сокращение возможности планировать собственные эксперименты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35C6990-A1B2-4B1C-8C1E-52FCED8E3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58673"/>
              </p:ext>
            </p:extLst>
          </p:nvPr>
        </p:nvGraphicFramePr>
        <p:xfrm>
          <a:off x="701418" y="1973110"/>
          <a:ext cx="6104159" cy="2725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633">
                  <a:extLst>
                    <a:ext uri="{9D8B030D-6E8A-4147-A177-3AD203B41FA5}">
                      <a16:colId xmlns:a16="http://schemas.microsoft.com/office/drawing/2014/main" xmlns="" val="3488884464"/>
                    </a:ext>
                  </a:extLst>
                </a:gridCol>
                <a:gridCol w="1051091">
                  <a:extLst>
                    <a:ext uri="{9D8B030D-6E8A-4147-A177-3AD203B41FA5}">
                      <a16:colId xmlns:a16="http://schemas.microsoft.com/office/drawing/2014/main" xmlns="" val="2095592828"/>
                    </a:ext>
                  </a:extLst>
                </a:gridCol>
                <a:gridCol w="2591096">
                  <a:extLst>
                    <a:ext uri="{9D8B030D-6E8A-4147-A177-3AD203B41FA5}">
                      <a16:colId xmlns:a16="http://schemas.microsoft.com/office/drawing/2014/main" xmlns="" val="2195515361"/>
                    </a:ext>
                  </a:extLst>
                </a:gridCol>
                <a:gridCol w="801055">
                  <a:extLst>
                    <a:ext uri="{9D8B030D-6E8A-4147-A177-3AD203B41FA5}">
                      <a16:colId xmlns:a16="http://schemas.microsoft.com/office/drawing/2014/main" xmlns="" val="328938376"/>
                    </a:ext>
                  </a:extLst>
                </a:gridCol>
                <a:gridCol w="714284">
                  <a:extLst>
                    <a:ext uri="{9D8B030D-6E8A-4147-A177-3AD203B41FA5}">
                      <a16:colId xmlns:a16="http://schemas.microsoft.com/office/drawing/2014/main" xmlns="" val="72775571"/>
                    </a:ext>
                  </a:extLst>
                </a:gridCol>
              </a:tblGrid>
              <a:tr h="21134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4-й класс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8-й класс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1462607"/>
                  </a:ext>
                </a:extLst>
              </a:tr>
              <a:tr h="478017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Учащиеся проводят эксперименты и исследования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4462205"/>
                  </a:ext>
                </a:extLst>
              </a:tr>
              <a:tr h="478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Изучение явлений природы с помощью компьютерной симуляции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+6)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+9)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9674561"/>
                  </a:ext>
                </a:extLst>
              </a:tr>
              <a:tr h="478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Учащиеся проводят эксперименты в лабораториях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+4)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5925143"/>
                  </a:ext>
                </a:extLst>
              </a:tr>
              <a:tr h="478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Учащиеся, по указанию учителя, планируют эксперименты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3;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+10)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007841"/>
                  </a:ext>
                </a:extLst>
              </a:tr>
              <a:tr h="478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Возможность планировать свои собственные эксперименты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0;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-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7" marR="38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14645"/>
                  </a:ext>
                </a:extLst>
              </a:tr>
            </a:tbl>
          </a:graphicData>
        </a:graphic>
      </p:graphicFrame>
      <p:sp>
        <p:nvSpPr>
          <p:cNvPr id="5" name="Google Shape;174;p28">
            <a:extLst>
              <a:ext uri="{FF2B5EF4-FFF2-40B4-BE49-F238E27FC236}">
                <a16:creationId xmlns:a16="http://schemas.microsoft.com/office/drawing/2014/main" xmlns="" id="{DC4C6C37-C007-4BA7-BF6E-A6A0DEE41256}"/>
              </a:ext>
            </a:extLst>
          </p:cNvPr>
          <p:cNvSpPr txBox="1"/>
          <p:nvPr/>
        </p:nvSpPr>
        <p:spPr>
          <a:xfrm>
            <a:off x="6907945" y="3619088"/>
            <a:ext cx="2299449" cy="115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11700" y="465556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Самостоятельное обучение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375244"/>
            <a:ext cx="3509659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Измеряется, в основном, как использование компьютера для поиска информации.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Мы знаем, что меняется канал доступа, но обновляется ли информация?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8C97C15-ACB2-4802-889D-6DC7F626B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62320"/>
              </p:ext>
            </p:extLst>
          </p:nvPr>
        </p:nvGraphicFramePr>
        <p:xfrm>
          <a:off x="3562603" y="1405364"/>
          <a:ext cx="5387351" cy="2927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97">
                  <a:extLst>
                    <a:ext uri="{9D8B030D-6E8A-4147-A177-3AD203B41FA5}">
                      <a16:colId xmlns:a16="http://schemas.microsoft.com/office/drawing/2014/main" xmlns="" val="2365334020"/>
                    </a:ext>
                  </a:extLst>
                </a:gridCol>
                <a:gridCol w="744856">
                  <a:extLst>
                    <a:ext uri="{9D8B030D-6E8A-4147-A177-3AD203B41FA5}">
                      <a16:colId xmlns:a16="http://schemas.microsoft.com/office/drawing/2014/main" xmlns="" val="1668199744"/>
                    </a:ext>
                  </a:extLst>
                </a:gridCol>
                <a:gridCol w="2279257">
                  <a:extLst>
                    <a:ext uri="{9D8B030D-6E8A-4147-A177-3AD203B41FA5}">
                      <a16:colId xmlns:a16="http://schemas.microsoft.com/office/drawing/2014/main" xmlns="" val="62361962"/>
                    </a:ext>
                  </a:extLst>
                </a:gridCol>
                <a:gridCol w="775967">
                  <a:extLst>
                    <a:ext uri="{9D8B030D-6E8A-4147-A177-3AD203B41FA5}">
                      <a16:colId xmlns:a16="http://schemas.microsoft.com/office/drawing/2014/main" xmlns="" val="3308402147"/>
                    </a:ext>
                  </a:extLst>
                </a:gridCol>
                <a:gridCol w="805174">
                  <a:extLst>
                    <a:ext uri="{9D8B030D-6E8A-4147-A177-3AD203B41FA5}">
                      <a16:colId xmlns:a16="http://schemas.microsoft.com/office/drawing/2014/main" xmlns="" val="1519421953"/>
                    </a:ext>
                  </a:extLst>
                </a:gridCol>
              </a:tblGrid>
              <a:tr h="34239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4-й класс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8-й класс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4611484"/>
                  </a:ext>
                </a:extLst>
              </a:tr>
              <a:tr h="412448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Чтение научно-популярной литературы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8;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-3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1783197"/>
                  </a:ext>
                </a:extLst>
              </a:tr>
              <a:tr h="555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Изучение учебников и других материалов по естествознанию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↓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-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1634180"/>
                  </a:ext>
                </a:extLst>
              </a:tr>
              <a:tr h="507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Использование компьютера для поиска информации по чтению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183959"/>
                  </a:ext>
                </a:extLst>
              </a:tr>
              <a:tr h="555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Использование компьютера для поиска информации по математике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3;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962858"/>
                  </a:ext>
                </a:extLst>
              </a:tr>
              <a:tr h="555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Использование компьютера для поиска информации по естествознанию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57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8)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3" marR="44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9065316"/>
                  </a:ext>
                </a:extLst>
              </a:tr>
            </a:tbl>
          </a:graphicData>
        </a:graphic>
      </p:graphicFrame>
      <p:sp>
        <p:nvSpPr>
          <p:cNvPr id="9" name="Google Shape;174;p28">
            <a:extLst>
              <a:ext uri="{FF2B5EF4-FFF2-40B4-BE49-F238E27FC236}">
                <a16:creationId xmlns:a16="http://schemas.microsoft.com/office/drawing/2014/main" xmlns="" id="{7286D3EA-BD28-4611-98DE-B388DE14B481}"/>
              </a:ext>
            </a:extLst>
          </p:cNvPr>
          <p:cNvSpPr txBox="1"/>
          <p:nvPr/>
        </p:nvSpPr>
        <p:spPr>
          <a:xfrm>
            <a:off x="3562603" y="4413664"/>
            <a:ext cx="6039650" cy="50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311700" y="3992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Практики запоминания</a:t>
            </a:r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2961697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sz="2000" dirty="0">
                <a:latin typeface="Georgia" panose="02040502050405020303" pitchFamily="18" charset="0"/>
              </a:rPr>
              <a:t>Под практиками запоминания понимается не только обычное заучивание, но и систематическое применение знаний на практике</a:t>
            </a:r>
            <a:endParaRPr sz="20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43710AC-0B1A-477E-938B-CBEF3258C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02329"/>
              </p:ext>
            </p:extLst>
          </p:nvPr>
        </p:nvGraphicFramePr>
        <p:xfrm>
          <a:off x="3196557" y="1112768"/>
          <a:ext cx="5793761" cy="3477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248">
                  <a:extLst>
                    <a:ext uri="{9D8B030D-6E8A-4147-A177-3AD203B41FA5}">
                      <a16:colId xmlns:a16="http://schemas.microsoft.com/office/drawing/2014/main" xmlns="" val="4088275080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xmlns="" val="2070599154"/>
                    </a:ext>
                  </a:extLst>
                </a:gridCol>
                <a:gridCol w="2643307">
                  <a:extLst>
                    <a:ext uri="{9D8B030D-6E8A-4147-A177-3AD203B41FA5}">
                      <a16:colId xmlns:a16="http://schemas.microsoft.com/office/drawing/2014/main" xmlns="" val="2929109766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xmlns="" val="4283269511"/>
                    </a:ext>
                  </a:extLst>
                </a:gridCol>
                <a:gridCol w="829874">
                  <a:extLst>
                    <a:ext uri="{9D8B030D-6E8A-4147-A177-3AD203B41FA5}">
                      <a16:colId xmlns:a16="http://schemas.microsoft.com/office/drawing/2014/main" xmlns="" val="4080640000"/>
                    </a:ext>
                  </a:extLst>
                </a:gridCol>
              </a:tblGrid>
              <a:tr h="34824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4-й класс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8-й класс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372335"/>
                  </a:ext>
                </a:extLst>
              </a:tr>
              <a:tr h="377428"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Запоминание правил и фактов по математике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 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15)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5; +3)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2752444"/>
                  </a:ext>
                </a:extLst>
              </a:tr>
              <a:tr h="42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Запоминание правил и фактов по естествознанию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2; 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4; 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9)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75919"/>
                  </a:ext>
                </a:extLst>
              </a:tr>
              <a:tr h="522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Учитель демонстрирует естественнонаучные эксперименты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(40; +20)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7)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6207176"/>
                  </a:ext>
                </a:extLst>
              </a:tr>
              <a:tr h="71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Использование естественнонаучных законов и формул для решения типичных задач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8; +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2569060"/>
                  </a:ext>
                </a:extLst>
              </a:tr>
              <a:tr h="571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Систематическое пополнение лексического запаса учащихся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 +1)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708930"/>
                  </a:ext>
                </a:extLst>
              </a:tr>
              <a:tr h="516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</a:rPr>
                        <a:t>Ученик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Учащиеся проводят эксперименты в лабораториях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68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; +4)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1" marR="35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487321"/>
                  </a:ext>
                </a:extLst>
              </a:tr>
            </a:tbl>
          </a:graphicData>
        </a:graphic>
      </p:graphicFrame>
      <p:sp>
        <p:nvSpPr>
          <p:cNvPr id="6" name="Google Shape;174;p28">
            <a:extLst>
              <a:ext uri="{FF2B5EF4-FFF2-40B4-BE49-F238E27FC236}">
                <a16:creationId xmlns:a16="http://schemas.microsoft.com/office/drawing/2014/main" xmlns="" id="{A9A770DC-F4E2-4A47-BD3B-4391AE3C7FC8}"/>
              </a:ext>
            </a:extLst>
          </p:cNvPr>
          <p:cNvSpPr txBox="1"/>
          <p:nvPr/>
        </p:nvSpPr>
        <p:spPr>
          <a:xfrm>
            <a:off x="3196557" y="4569025"/>
            <a:ext cx="6039650" cy="50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965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ПРОФЕССИОНАЛЬНОЕ РАЗВИТИЕ ПЕДАГОГОВ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Профессиональное развитие преподавателей</a:t>
            </a:r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311700" y="113201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Группа </a:t>
            </a:r>
            <a:r>
              <a:rPr lang="ru-RU" sz="2000" dirty="0">
                <a:latin typeface="Georgia"/>
                <a:ea typeface="Georgia"/>
                <a:cs typeface="Georgia"/>
                <a:sym typeface="Georgia"/>
              </a:rPr>
              <a:t>включает </a:t>
            </a:r>
            <a:r>
              <a:rPr lang="ru-RU" sz="2000" dirty="0" err="1" smtClean="0">
                <a:latin typeface="Georgia"/>
                <a:ea typeface="Georgia"/>
                <a:cs typeface="Georgia"/>
                <a:sym typeface="Georgia"/>
              </a:rPr>
              <a:t>взаимообучение</a:t>
            </a: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dirty="0">
                <a:latin typeface="Georgia"/>
                <a:ea typeface="Georgia"/>
                <a:cs typeface="Georgia"/>
                <a:sym typeface="Georgia"/>
              </a:rPr>
              <a:t>педагогов </a:t>
            </a:r>
            <a:r>
              <a:rPr lang="ru-RU" sz="2000" dirty="0" smtClean="0">
                <a:latin typeface="Georgia"/>
                <a:ea typeface="Georgia"/>
                <a:cs typeface="Georgia"/>
                <a:sym typeface="Georgia"/>
              </a:rPr>
              <a:t>и участие в программах </a:t>
            </a:r>
            <a:r>
              <a:rPr lang="ru-RU" sz="2000" dirty="0">
                <a:latin typeface="Georgia"/>
                <a:ea typeface="Georgia"/>
                <a:cs typeface="Georgia"/>
                <a:sym typeface="Georgia"/>
              </a:rPr>
              <a:t>повышения квалификации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 smtClean="0">
                <a:latin typeface="Georgia"/>
                <a:ea typeface="Georgia"/>
                <a:cs typeface="Georgia"/>
                <a:sym typeface="Georgia"/>
              </a:rPr>
              <a:t>Ключевые </a:t>
            </a:r>
            <a:r>
              <a:rPr lang="ru" sz="2000" dirty="0">
                <a:latin typeface="Georgia"/>
                <a:ea typeface="Georgia"/>
                <a:cs typeface="Georgia"/>
                <a:sym typeface="Georgia"/>
              </a:rPr>
              <a:t>тренды: рост взаимообучения педагогов на фоне снижения участия в формальных программах повышения квалификации</a:t>
            </a: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B875201-3972-4174-8345-AA16DCAF1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94" y="3337731"/>
            <a:ext cx="2476500" cy="123129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D53E963-0569-414C-AA05-D41E62DC3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3108" y="3430498"/>
            <a:ext cx="1816634" cy="104576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>
            <a:spLocks noGrp="1"/>
          </p:cNvSpPr>
          <p:nvPr>
            <p:ph type="title"/>
          </p:nvPr>
        </p:nvSpPr>
        <p:spPr>
          <a:xfrm>
            <a:off x="311700" y="2014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dirty="0"/>
              <a:t>Формальное профессиональное развитие</a:t>
            </a:r>
            <a:endParaRPr dirty="0"/>
          </a:p>
        </p:txBody>
      </p:sp>
      <p:sp>
        <p:nvSpPr>
          <p:cNvPr id="162" name="Google Shape;162;p27"/>
          <p:cNvSpPr txBox="1">
            <a:spLocks noGrp="1"/>
          </p:cNvSpPr>
          <p:nvPr>
            <p:ph type="body" idx="1"/>
          </p:nvPr>
        </p:nvSpPr>
        <p:spPr>
          <a:xfrm>
            <a:off x="438424" y="1323870"/>
            <a:ext cx="8520599" cy="31712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Падение/нет роста участия в ППК по содержанию обучения и методикам преподавания в начальной и средней школе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Нет роста участия в ППК в области планирования, требований к уровню подготовки (curriculum)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Падение/нет роста участия в ППК по развитию критического мышления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Рост участия в программах по оценке учебных достижений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Рост участия в программах по применению ИТ в преподавании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00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Естествознание - рост по всем показателям, кроме ППК по методике преподавания</a:t>
            </a:r>
            <a:endParaRPr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63ABA9-4203-43CF-8629-246355BF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Формальное профессиональное развитие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638D4E5-14FE-4CD8-BBE0-F1EC18C3C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693308"/>
              </p:ext>
            </p:extLst>
          </p:nvPr>
        </p:nvGraphicFramePr>
        <p:xfrm>
          <a:off x="311701" y="1262878"/>
          <a:ext cx="6632741" cy="351649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902396">
                  <a:extLst>
                    <a:ext uri="{9D8B030D-6E8A-4147-A177-3AD203B41FA5}">
                      <a16:colId xmlns:a16="http://schemas.microsoft.com/office/drawing/2014/main" xmlns="" val="3638075470"/>
                    </a:ext>
                  </a:extLst>
                </a:gridCol>
                <a:gridCol w="906070">
                  <a:extLst>
                    <a:ext uri="{9D8B030D-6E8A-4147-A177-3AD203B41FA5}">
                      <a16:colId xmlns:a16="http://schemas.microsoft.com/office/drawing/2014/main" xmlns="" val="3849559608"/>
                    </a:ext>
                  </a:extLst>
                </a:gridCol>
                <a:gridCol w="1493338">
                  <a:extLst>
                    <a:ext uri="{9D8B030D-6E8A-4147-A177-3AD203B41FA5}">
                      <a16:colId xmlns:a16="http://schemas.microsoft.com/office/drawing/2014/main" xmlns="" val="2259412038"/>
                    </a:ext>
                  </a:extLst>
                </a:gridCol>
                <a:gridCol w="889292">
                  <a:extLst>
                    <a:ext uri="{9D8B030D-6E8A-4147-A177-3AD203B41FA5}">
                      <a16:colId xmlns:a16="http://schemas.microsoft.com/office/drawing/2014/main" xmlns="" val="3828692912"/>
                    </a:ext>
                  </a:extLst>
                </a:gridCol>
                <a:gridCol w="872513">
                  <a:extLst>
                    <a:ext uri="{9D8B030D-6E8A-4147-A177-3AD203B41FA5}">
                      <a16:colId xmlns:a16="http://schemas.microsoft.com/office/drawing/2014/main" xmlns="" val="815366540"/>
                    </a:ext>
                  </a:extLst>
                </a:gridCol>
                <a:gridCol w="738279">
                  <a:extLst>
                    <a:ext uri="{9D8B030D-6E8A-4147-A177-3AD203B41FA5}">
                      <a16:colId xmlns:a16="http://schemas.microsoft.com/office/drawing/2014/main" xmlns="" val="3207968845"/>
                    </a:ext>
                  </a:extLst>
                </a:gridCol>
                <a:gridCol w="830853">
                  <a:extLst>
                    <a:ext uri="{9D8B030D-6E8A-4147-A177-3AD203B41FA5}">
                      <a16:colId xmlns:a16="http://schemas.microsoft.com/office/drawing/2014/main" xmlns="" val="326208811"/>
                    </a:ext>
                  </a:extLst>
                </a:gridCol>
              </a:tblGrid>
              <a:tr h="14057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Математика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Естествознание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096931"/>
                  </a:ext>
                </a:extLst>
              </a:tr>
              <a:tr h="245984">
                <a:tc v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49580" indent="0" algn="ctr"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782589"/>
                  </a:ext>
                </a:extLst>
              </a:tr>
              <a:tr h="327978">
                <a:tc rowSpan="6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Содержание курса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(37; -29)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(71; -12)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(37; -21)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(74; +11)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513724"/>
                  </a:ext>
                </a:extLst>
              </a:tr>
              <a:tr h="281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</a:rPr>
                        <a:t>Методика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</a:rPr>
                        <a:t>преподавания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(43; -24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 (80)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(41; -21)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- (75)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092767"/>
                  </a:ext>
                </a:extLst>
              </a:tr>
              <a:tr h="752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Минимум содержания, требования к уровню подготовки, тематическое планирование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- (68)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- (78)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- (66)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 (79; +8)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2275830"/>
                  </a:ext>
                </a:extLst>
              </a:tr>
              <a:tr h="562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Применение информационных технологий в преподавании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(67; +16)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(78; +12)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(60; +13)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(77; +10)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063638"/>
                  </a:ext>
                </a:extLst>
              </a:tr>
              <a:tr h="737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Развитие критического мышления учащихся или умения решать задачи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 (51)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(42; -20)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 (49)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(57; +9)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3688198"/>
                  </a:ext>
                </a:extLst>
              </a:tr>
              <a:tr h="376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Оценка учебных достижений учащихся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(66; +10)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 (53)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(63; +11)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(60; +5)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0139190"/>
                  </a:ext>
                </a:extLst>
              </a:tr>
            </a:tbl>
          </a:graphicData>
        </a:graphic>
      </p:graphicFrame>
      <p:sp>
        <p:nvSpPr>
          <p:cNvPr id="5" name="Google Shape;174;p28">
            <a:extLst>
              <a:ext uri="{FF2B5EF4-FFF2-40B4-BE49-F238E27FC236}">
                <a16:creationId xmlns:a16="http://schemas.microsoft.com/office/drawing/2014/main" xmlns="" id="{9C5EE15C-0FA9-4F64-9AD5-CE619ABB95DC}"/>
              </a:ext>
            </a:extLst>
          </p:cNvPr>
          <p:cNvSpPr txBox="1"/>
          <p:nvPr/>
        </p:nvSpPr>
        <p:spPr>
          <a:xfrm>
            <a:off x="6944442" y="3704030"/>
            <a:ext cx="2299449" cy="115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259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Введение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240350" y="1346875"/>
            <a:ext cx="58107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В январе 2019 года в Париже был представлен доклад ОЭСР  «Инновации в образовании: что изменилось в классе за последнее десятилетие»</a:t>
            </a:r>
            <a:endParaRPr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Innovation in education: What has changed in the classroom in the past decade?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5375" y="669900"/>
            <a:ext cx="2788150" cy="3319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311700" y="396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Взаимообучение (peer learning)</a:t>
            </a:r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body" idx="1"/>
          </p:nvPr>
        </p:nvSpPr>
        <p:spPr>
          <a:xfrm>
            <a:off x="162384" y="1392670"/>
            <a:ext cx="2903545" cy="2854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Рост взаимообучения: второе место в мире</a:t>
            </a:r>
            <a:endParaRPr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eorgia"/>
              <a:buChar char="●"/>
            </a:pPr>
            <a:r>
              <a:rPr lang="ru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Увеличение доли учителей, обсуждающих подходы к преподаванию, посещающих уроки других учителей, работающих с коллегами над совместной подготовкой учебных материалов</a:t>
            </a:r>
            <a:endParaRPr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38170A60-4292-48FC-A27C-DACCCC4FF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12430"/>
              </p:ext>
            </p:extLst>
          </p:nvPr>
        </p:nvGraphicFramePr>
        <p:xfrm>
          <a:off x="3065930" y="1213457"/>
          <a:ext cx="6008914" cy="2854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960">
                  <a:extLst>
                    <a:ext uri="{9D8B030D-6E8A-4147-A177-3AD203B41FA5}">
                      <a16:colId xmlns:a16="http://schemas.microsoft.com/office/drawing/2014/main" xmlns="" val="4266314646"/>
                    </a:ext>
                  </a:extLst>
                </a:gridCol>
                <a:gridCol w="745889">
                  <a:extLst>
                    <a:ext uri="{9D8B030D-6E8A-4147-A177-3AD203B41FA5}">
                      <a16:colId xmlns:a16="http://schemas.microsoft.com/office/drawing/2014/main" xmlns="" val="3706066535"/>
                    </a:ext>
                  </a:extLst>
                </a:gridCol>
                <a:gridCol w="1568676">
                  <a:extLst>
                    <a:ext uri="{9D8B030D-6E8A-4147-A177-3AD203B41FA5}">
                      <a16:colId xmlns:a16="http://schemas.microsoft.com/office/drawing/2014/main" xmlns="" val="1705297836"/>
                    </a:ext>
                  </a:extLst>
                </a:gridCol>
                <a:gridCol w="806256">
                  <a:extLst>
                    <a:ext uri="{9D8B030D-6E8A-4147-A177-3AD203B41FA5}">
                      <a16:colId xmlns:a16="http://schemas.microsoft.com/office/drawing/2014/main" xmlns="" val="2166546306"/>
                    </a:ext>
                  </a:extLst>
                </a:gridCol>
                <a:gridCol w="785488">
                  <a:extLst>
                    <a:ext uri="{9D8B030D-6E8A-4147-A177-3AD203B41FA5}">
                      <a16:colId xmlns:a16="http://schemas.microsoft.com/office/drawing/2014/main" xmlns="" val="605874570"/>
                    </a:ext>
                  </a:extLst>
                </a:gridCol>
                <a:gridCol w="719473">
                  <a:extLst>
                    <a:ext uri="{9D8B030D-6E8A-4147-A177-3AD203B41FA5}">
                      <a16:colId xmlns:a16="http://schemas.microsoft.com/office/drawing/2014/main" xmlns="" val="2947648647"/>
                    </a:ext>
                  </a:extLst>
                </a:gridCol>
                <a:gridCol w="837172">
                  <a:extLst>
                    <a:ext uri="{9D8B030D-6E8A-4147-A177-3AD203B41FA5}">
                      <a16:colId xmlns:a16="http://schemas.microsoft.com/office/drawing/2014/main" xmlns="" val="2885906223"/>
                    </a:ext>
                  </a:extLst>
                </a:gridCol>
              </a:tblGrid>
              <a:tr h="2292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</a:rPr>
                        <a:t>Естествознание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2672047"/>
                  </a:ext>
                </a:extLst>
              </a:tr>
              <a:tr h="343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</a:rPr>
                        <a:t>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5461666"/>
                  </a:ext>
                </a:extLst>
              </a:tr>
              <a:tr h="60911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Обсуждение подходов к преподаванию определенных вопросов содержания предмета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(84; +28)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(74; +31)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(84; +28)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 (70; +35)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9302727"/>
                  </a:ext>
                </a:extLst>
              </a:tr>
              <a:tr h="469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Совместная работа по планированию и подготовке учебных материалов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(81; +20)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(72; +24)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(81; +20)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 (63; +20)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0993869"/>
                  </a:ext>
                </a:extLst>
              </a:tr>
              <a:tr h="52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Посещение уроков других учителей для обмена опытом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(70; +57)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(52; +40)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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 (70;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+57)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(45; +34)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9682308"/>
                  </a:ext>
                </a:extLst>
              </a:tr>
              <a:tr h="60173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</a:rPr>
                        <a:t>Директор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Учителям предоставляется помощь лаборанта при проведении экспериментов учениками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 (29; +20)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(51; -30)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</a:rPr>
                        <a:t> (29; +20)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sym typeface="Symbol" panose="05050102010706020507" pitchFamily="18" charset="2"/>
                        </a:rPr>
                        <a:t>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 (51;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-30)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27" marR="45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816979"/>
                  </a:ext>
                </a:extLst>
              </a:tr>
            </a:tbl>
          </a:graphicData>
        </a:graphic>
      </p:graphicFrame>
      <p:sp>
        <p:nvSpPr>
          <p:cNvPr id="27" name="Google Shape;174;p28">
            <a:extLst>
              <a:ext uri="{FF2B5EF4-FFF2-40B4-BE49-F238E27FC236}">
                <a16:creationId xmlns:a16="http://schemas.microsoft.com/office/drawing/2014/main" xmlns="" id="{80E98F8A-9951-432A-A56B-B0D8EF1FDAE4}"/>
              </a:ext>
            </a:extLst>
          </p:cNvPr>
          <p:cNvSpPr txBox="1"/>
          <p:nvPr/>
        </p:nvSpPr>
        <p:spPr>
          <a:xfrm>
            <a:off x="3291647" y="4275530"/>
            <a:ext cx="5553141" cy="55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Методология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233200" y="1510950"/>
            <a:ext cx="86640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ru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158 </a:t>
            </a: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образовательных практик из баз международных исследований PISA, TIMSS, PIRLS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indent="-171450"/>
            <a:r>
              <a:rPr lang="ru-RU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47 </a:t>
            </a: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стран-членов ОЭСР и 6 стран партнеров - оценка трансформации на национальном уровне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/>
            <a:r>
              <a:rPr lang="ru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Эффект </a:t>
            </a: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размера (effect size) – абсолютное значение изменения (увеличения или снижения) процентного значения между двумя временными точками.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/>
            <a:r>
              <a:rPr lang="ru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Индексы</a:t>
            </a:r>
            <a:r>
              <a:rPr lang="ru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Уровень образования: начальная, старшая школа;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Предметная область: математика, чтение, естествознание;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Группы образовательных практик (11)</a:t>
            </a:r>
            <a:endParaRPr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5850" y="520600"/>
            <a:ext cx="5841475" cy="3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23275" y="413750"/>
            <a:ext cx="549260" cy="3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6775" y="199400"/>
            <a:ext cx="473300" cy="28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965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РЕСУРСЫ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77808-E604-425F-9E3D-EC79AF7A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17ED6B3-F2E5-4217-AE0B-F772D85F1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" y="3329736"/>
            <a:ext cx="2547311" cy="15089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69F170D-9B5A-47DE-9128-03291C295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824" y="3351304"/>
            <a:ext cx="2705980" cy="1494347"/>
          </a:xfrm>
          <a:prstGeom prst="rect">
            <a:avLst/>
          </a:prstGeom>
        </p:spPr>
      </p:pic>
      <p:sp>
        <p:nvSpPr>
          <p:cNvPr id="4" name="Google Shape;94;p17">
            <a:extLst>
              <a:ext uri="{FF2B5EF4-FFF2-40B4-BE49-F238E27FC236}">
                <a16:creationId xmlns:a16="http://schemas.microsoft.com/office/drawing/2014/main" xmlns="" id="{F6079B36-CC34-42F9-9024-B90EADA9D4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175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sz="3000" dirty="0" smtClean="0">
                <a:latin typeface="Georgia" panose="02040502050405020303" pitchFamily="18" charset="0"/>
              </a:rPr>
              <a:t>Группа включает </a:t>
            </a:r>
            <a:r>
              <a:rPr lang="ru-RU" sz="3000" dirty="0">
                <a:latin typeface="Georgia" panose="02040502050405020303" pitchFamily="18" charset="0"/>
              </a:rPr>
              <a:t>образовательные </a:t>
            </a:r>
            <a:r>
              <a:rPr lang="ru-RU" sz="3000" dirty="0" smtClean="0">
                <a:latin typeface="Georgia" panose="02040502050405020303" pitchFamily="18" charset="0"/>
              </a:rPr>
              <a:t>ресурсы, </a:t>
            </a:r>
            <a:r>
              <a:rPr lang="ru-RU" sz="3000" dirty="0">
                <a:latin typeface="Georgia" panose="02040502050405020303" pitchFamily="18" charset="0"/>
              </a:rPr>
              <a:t>внешние отношения школы и </a:t>
            </a:r>
            <a:r>
              <a:rPr lang="en-US" sz="3000" dirty="0">
                <a:latin typeface="Georgia" panose="02040502050405020303" pitchFamily="18" charset="0"/>
              </a:rPr>
              <a:t>HR </a:t>
            </a:r>
            <a:r>
              <a:rPr lang="ru-RU" sz="3000" dirty="0">
                <a:latin typeface="Georgia" panose="02040502050405020303" pitchFamily="18" charset="0"/>
              </a:rPr>
              <a:t>менеджмент</a:t>
            </a:r>
            <a:endParaRPr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8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Образовательные ресурсы</a:t>
            </a:r>
            <a:endParaRPr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240350" y="1346875"/>
            <a:ext cx="7920094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100"/>
            </a:pP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Индекс аккумулирует показатели доступности библиотек и компьютеров в школе;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Библиотеки есть в каждой школе (100% покрытые), доступность компьютеров высокая по сравнению с ОЭСР (94%). Тем не менее в индексе не 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учитывается </a:t>
            </a: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обновляемость инфраструктуры;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Индекс отражает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р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ост </a:t>
            </a: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в использовании на 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уроках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 образовательных ресурсов (количественно)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" dirty="0">
                <a:latin typeface="Georgia"/>
                <a:ea typeface="Georgia"/>
                <a:cs typeface="Georgia"/>
                <a:sym typeface="Georgia"/>
              </a:rPr>
              <a:t>но какие практики стоят за 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этим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 (качественные)</a:t>
            </a: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? </a:t>
            </a:r>
            <a:endParaRPr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1F3100-1DCD-4B03-98E4-56437EB3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Образовательные ресурсы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27512834-6F80-4EB4-9097-9ECD1CF59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2680"/>
              </p:ext>
            </p:extLst>
          </p:nvPr>
        </p:nvGraphicFramePr>
        <p:xfrm>
          <a:off x="630091" y="1277942"/>
          <a:ext cx="6085755" cy="333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028">
                  <a:extLst>
                    <a:ext uri="{9D8B030D-6E8A-4147-A177-3AD203B41FA5}">
                      <a16:colId xmlns:a16="http://schemas.microsoft.com/office/drawing/2014/main" xmlns="" val="1242420243"/>
                    </a:ext>
                  </a:extLst>
                </a:gridCol>
                <a:gridCol w="1137237">
                  <a:extLst>
                    <a:ext uri="{9D8B030D-6E8A-4147-A177-3AD203B41FA5}">
                      <a16:colId xmlns:a16="http://schemas.microsoft.com/office/drawing/2014/main" xmlns="" val="1271429428"/>
                    </a:ext>
                  </a:extLst>
                </a:gridCol>
                <a:gridCol w="2074689">
                  <a:extLst>
                    <a:ext uri="{9D8B030D-6E8A-4147-A177-3AD203B41FA5}">
                      <a16:colId xmlns:a16="http://schemas.microsoft.com/office/drawing/2014/main" xmlns="" val="563425617"/>
                    </a:ext>
                  </a:extLst>
                </a:gridCol>
                <a:gridCol w="991241">
                  <a:extLst>
                    <a:ext uri="{9D8B030D-6E8A-4147-A177-3AD203B41FA5}">
                      <a16:colId xmlns:a16="http://schemas.microsoft.com/office/drawing/2014/main" xmlns="" val="2590632540"/>
                    </a:ext>
                  </a:extLst>
                </a:gridCol>
                <a:gridCol w="837560">
                  <a:extLst>
                    <a:ext uri="{9D8B030D-6E8A-4147-A177-3AD203B41FA5}">
                      <a16:colId xmlns:a16="http://schemas.microsoft.com/office/drawing/2014/main" xmlns="" val="4292339668"/>
                    </a:ext>
                  </a:extLst>
                </a:gridCol>
              </a:tblGrid>
              <a:tr h="12215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4-й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8-й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575246"/>
                  </a:ext>
                </a:extLst>
              </a:tr>
              <a:tr h="258907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PI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</a:rPr>
                        <a:t>RLS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</a:rPr>
                        <a:t>Директор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Доступ к школьной библиотеке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 (100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8441721"/>
                  </a:ext>
                </a:extLst>
              </a:tr>
              <a:tr h="53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Наличие библиотеки или «уголка для чтения» в классе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↓ (74;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-9)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180934"/>
                  </a:ext>
                </a:extLst>
              </a:tr>
              <a:tr h="53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Наличие компьютеров или планшетов на уроках чтения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(56; +26)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3276170"/>
                  </a:ext>
                </a:extLst>
              </a:tr>
              <a:tr h="53240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Наличие компьютеров или планшетов на естествознании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(66; +50)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(64; +16)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9608863"/>
                  </a:ext>
                </a:extLst>
              </a:tr>
              <a:tr h="53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Наличие компьютеров или планшетов на математике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(62; +48)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(49; +10)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3518203"/>
                  </a:ext>
                </a:extLst>
              </a:tr>
              <a:tr h="39565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</a:rPr>
                        <a:t>PISA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Ученик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Доступ к школьным компьютерам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 (94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6681885"/>
                  </a:ext>
                </a:extLst>
              </a:tr>
              <a:tr h="39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Доступ к портативным компьютерам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↑ (79; +23)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87" marR="341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7524791"/>
                  </a:ext>
                </a:extLst>
              </a:tr>
            </a:tbl>
          </a:graphicData>
        </a:graphic>
      </p:graphicFrame>
      <p:sp>
        <p:nvSpPr>
          <p:cNvPr id="5" name="Google Shape;174;p28">
            <a:extLst>
              <a:ext uri="{FF2B5EF4-FFF2-40B4-BE49-F238E27FC236}">
                <a16:creationId xmlns:a16="http://schemas.microsoft.com/office/drawing/2014/main" xmlns="" id="{42AA831D-2A01-498A-8596-95BBB51D5932}"/>
              </a:ext>
            </a:extLst>
          </p:cNvPr>
          <p:cNvSpPr txBox="1"/>
          <p:nvPr/>
        </p:nvSpPr>
        <p:spPr>
          <a:xfrm>
            <a:off x="6838790" y="3430287"/>
            <a:ext cx="2305210" cy="1049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442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Внешние отношения и HR менеджмент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04700" y="1182775"/>
            <a:ext cx="7656066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Индекс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отражает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рост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использования стимулов для привлечения и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удержания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учителей в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школе. </a:t>
            </a:r>
            <a:endParaRPr lang="ru-RU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Стабильно высокий для ОЭСР рост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участия родителей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в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обучении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учащихся в начальной школе (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если ребенок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отстает)</a:t>
            </a:r>
          </a:p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 Рост участия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родителей </a:t>
            </a:r>
            <a:r>
              <a:rPr lang="ru-RU" dirty="0">
                <a:latin typeface="Georgia"/>
                <a:ea typeface="Georgia"/>
                <a:cs typeface="Georgia"/>
                <a:sym typeface="Georgia"/>
              </a:rPr>
              <a:t>в в 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школьных активностях, в </a:t>
            </a:r>
            <a:r>
              <a:rPr lang="ru-RU" dirty="0" err="1" smtClean="0">
                <a:latin typeface="Georgia"/>
                <a:ea typeface="Georgia"/>
                <a:cs typeface="Georgia"/>
                <a:sym typeface="Georgia"/>
              </a:rPr>
              <a:t>т.ч</a:t>
            </a:r>
            <a:r>
              <a:rPr lang="ru-RU" dirty="0" smtClean="0">
                <a:latin typeface="Georgia"/>
                <a:ea typeface="Georgia"/>
                <a:cs typeface="Georgia"/>
                <a:sym typeface="Georgia"/>
              </a:rPr>
              <a:t>. в средней школе</a:t>
            </a:r>
            <a:endParaRPr lang="ru-RU" dirty="0">
              <a:latin typeface="Georgia"/>
              <a:ea typeface="Georgia"/>
              <a:cs typeface="Georgia"/>
              <a:sym typeface="Georgia"/>
            </a:endParaRPr>
          </a:p>
          <a:p>
            <a:pPr marL="285750" indent="-285750">
              <a:spcBef>
                <a:spcPts val="1600"/>
              </a:spcBef>
              <a:buClr>
                <a:srgbClr val="000000"/>
              </a:buClr>
              <a:buSzPts val="1100"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2FDC85-3F7D-4F54-93DD-03C7A306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Внешние отношения и HR менеджмент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0690D814-220B-4B88-B78E-875F5F878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85124"/>
              </p:ext>
            </p:extLst>
          </p:nvPr>
        </p:nvGraphicFramePr>
        <p:xfrm>
          <a:off x="683876" y="1309516"/>
          <a:ext cx="6139546" cy="33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137">
                  <a:extLst>
                    <a:ext uri="{9D8B030D-6E8A-4147-A177-3AD203B41FA5}">
                      <a16:colId xmlns:a16="http://schemas.microsoft.com/office/drawing/2014/main" xmlns="" val="109817128"/>
                    </a:ext>
                  </a:extLst>
                </a:gridCol>
                <a:gridCol w="755514">
                  <a:extLst>
                    <a:ext uri="{9D8B030D-6E8A-4147-A177-3AD203B41FA5}">
                      <a16:colId xmlns:a16="http://schemas.microsoft.com/office/drawing/2014/main" xmlns="" val="2009030193"/>
                    </a:ext>
                  </a:extLst>
                </a:gridCol>
                <a:gridCol w="2393786">
                  <a:extLst>
                    <a:ext uri="{9D8B030D-6E8A-4147-A177-3AD203B41FA5}">
                      <a16:colId xmlns:a16="http://schemas.microsoft.com/office/drawing/2014/main" xmlns="" val="462063357"/>
                    </a:ext>
                  </a:extLst>
                </a:gridCol>
                <a:gridCol w="922523">
                  <a:extLst>
                    <a:ext uri="{9D8B030D-6E8A-4147-A177-3AD203B41FA5}">
                      <a16:colId xmlns:a16="http://schemas.microsoft.com/office/drawing/2014/main" xmlns="" val="501529418"/>
                    </a:ext>
                  </a:extLst>
                </a:gridCol>
                <a:gridCol w="1248586">
                  <a:extLst>
                    <a:ext uri="{9D8B030D-6E8A-4147-A177-3AD203B41FA5}">
                      <a16:colId xmlns:a16="http://schemas.microsoft.com/office/drawing/2014/main" xmlns="" val="1096490620"/>
                    </a:ext>
                  </a:extLst>
                </a:gridCol>
              </a:tblGrid>
              <a:tr h="31866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База данных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Кто отвечал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Индикатор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4-й класс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8-й класс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/15 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лет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(PISA)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708578"/>
                  </a:ext>
                </a:extLst>
              </a:tr>
              <a:tr h="452918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TIMSS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</a:rPr>
                        <a:t>Учитель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Учителя вовлекают родителей, если ребенок отстает по чтению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(100; +1)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28140"/>
                  </a:ext>
                </a:extLst>
              </a:tr>
              <a:tr h="56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</a:rPr>
                        <a:t>Директор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Степень родительской вовлеченности в школьные активности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(35; +9)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(20; +10)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3286512"/>
                  </a:ext>
                </a:extLst>
              </a:tr>
              <a:tr h="48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Инициативы по набору и удержанию учителей математики в школе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(54; +10)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932898"/>
                  </a:ext>
                </a:extLst>
              </a:tr>
              <a:tr h="545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Инициативы по набору и удержанию учителей естествознания в школе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↑ (55; +11)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9984454"/>
                  </a:ext>
                </a:extLst>
              </a:tr>
              <a:tr h="566148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PISA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</a:rPr>
                        <a:t>Директор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Открытая публикация данных об академических успехах школьниках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 (72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521001"/>
                  </a:ext>
                </a:extLst>
              </a:tr>
              <a:tr h="452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</a:rPr>
                        <a:t>Отслеживание успеваемости школьной администрацией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 (100)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44" marR="3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324482"/>
                  </a:ext>
                </a:extLst>
              </a:tr>
            </a:tbl>
          </a:graphicData>
        </a:graphic>
      </p:graphicFrame>
      <p:sp>
        <p:nvSpPr>
          <p:cNvPr id="5" name="Google Shape;174;p28">
            <a:extLst>
              <a:ext uri="{FF2B5EF4-FFF2-40B4-BE49-F238E27FC236}">
                <a16:creationId xmlns:a16="http://schemas.microsoft.com/office/drawing/2014/main" xmlns="" id="{79FD4FB9-FF6F-44DD-AD6B-B0DD4B11D8C8}"/>
              </a:ext>
            </a:extLst>
          </p:cNvPr>
          <p:cNvSpPr txBox="1"/>
          <p:nvPr/>
        </p:nvSpPr>
        <p:spPr>
          <a:xfrm>
            <a:off x="6892578" y="3522495"/>
            <a:ext cx="2305210" cy="1049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тенденция (доля учителей в 2015 году; процент изменений по сравнению с 2007 годом)</a:t>
            </a:r>
            <a:endParaRPr sz="1000" i="1" dirty="0"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800" dirty="0">
                <a:sym typeface="Symbol" panose="05050102010706020507" pitchFamily="18" charset="2"/>
              </a:rPr>
              <a:t>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рост; </a:t>
            </a:r>
            <a:r>
              <a:rPr lang="en-US" sz="800" dirty="0">
                <a:sym typeface="Symbol" panose="05050102010706020507" pitchFamily="18" charset="2"/>
              </a:rPr>
              <a:t>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 падение; </a:t>
            </a:r>
            <a:r>
              <a:rPr lang="ru" sz="12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" sz="1000" i="1" dirty="0">
                <a:latin typeface="Open Sans"/>
                <a:ea typeface="Open Sans"/>
                <a:cs typeface="Open Sans"/>
                <a:sym typeface="Open Sans"/>
              </a:rPr>
              <a:t>нет изменений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5631113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1935</Words>
  <Application>Microsoft Macintosh PowerPoint</Application>
  <PresentationFormat>Экран (16:9)</PresentationFormat>
  <Paragraphs>318</Paragraphs>
  <Slides>20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Georgia</vt:lpstr>
      <vt:lpstr>Open Sans</vt:lpstr>
      <vt:lpstr>PT Sans Narrow</vt:lpstr>
      <vt:lpstr>Tropic</vt:lpstr>
      <vt:lpstr>Круглый стол «Инновации в образовании: Что изменилось в классе за последнее десятилетие?»</vt:lpstr>
      <vt:lpstr>Введение</vt:lpstr>
      <vt:lpstr>Методология</vt:lpstr>
      <vt:lpstr>РЕСУРСЫ</vt:lpstr>
      <vt:lpstr>Ресурсы</vt:lpstr>
      <vt:lpstr>Образовательные ресурсы</vt:lpstr>
      <vt:lpstr>Образовательные ресурсы</vt:lpstr>
      <vt:lpstr>Внешние отношения и HR менеджмент</vt:lpstr>
      <vt:lpstr>Внешние отношения и HR менеджмент</vt:lpstr>
      <vt:lpstr>ПРАКТИКИ</vt:lpstr>
      <vt:lpstr>Презентация PowerPoint</vt:lpstr>
      <vt:lpstr>Домашняя работа</vt:lpstr>
      <vt:lpstr>Активное обучение на уроках естествознания</vt:lpstr>
      <vt:lpstr>Самостоятельное обучение</vt:lpstr>
      <vt:lpstr>Практики запоминания</vt:lpstr>
      <vt:lpstr>ПРОФЕССИОНАЛЬНОЕ РАЗВИТИЕ ПЕДАГОГОВ</vt:lpstr>
      <vt:lpstr>Профессиональное развитие преподавателей</vt:lpstr>
      <vt:lpstr>Формальное профессиональное развитие</vt:lpstr>
      <vt:lpstr>Формальное профессиональное развитие</vt:lpstr>
      <vt:lpstr>Взаимообучение (peer learning)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«Инновации в образовании: Что изменилось в классе за последнее десятилетие?»</dc:title>
  <cp:lastModifiedBy>users user</cp:lastModifiedBy>
  <cp:revision>18</cp:revision>
  <dcterms:modified xsi:type="dcterms:W3CDTF">2019-03-08T17:34:35Z</dcterms:modified>
</cp:coreProperties>
</file>