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350" r:id="rId3"/>
    <p:sldId id="361" r:id="rId4"/>
    <p:sldId id="358" r:id="rId5"/>
    <p:sldId id="357" r:id="rId6"/>
    <p:sldId id="322" r:id="rId7"/>
    <p:sldId id="352" r:id="rId8"/>
    <p:sldId id="353" r:id="rId9"/>
    <p:sldId id="354" r:id="rId10"/>
    <p:sldId id="360" r:id="rId11"/>
    <p:sldId id="355" r:id="rId12"/>
    <p:sldId id="356" r:id="rId13"/>
    <p:sldId id="359" r:id="rId14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8F3"/>
    <a:srgbClr val="FFFAC7"/>
    <a:srgbClr val="D3CAAE"/>
    <a:srgbClr val="E6DCBD"/>
    <a:srgbClr val="D6DCE6"/>
    <a:srgbClr val="555762"/>
    <a:srgbClr val="858997"/>
    <a:srgbClr val="B4B097"/>
    <a:srgbClr val="D9D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127" autoAdjust="0"/>
  </p:normalViewPr>
  <p:slideViewPr>
    <p:cSldViewPr snapToGrid="0" snapToObjects="1">
      <p:cViewPr>
        <p:scale>
          <a:sx n="61" d="100"/>
          <a:sy n="61" d="100"/>
        </p:scale>
        <p:origin x="-78" y="-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54051873805309E-2"/>
          <c:y val="8.0178168095107721E-2"/>
          <c:w val="0.92160356347438754"/>
          <c:h val="0.694239608983069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США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1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6.1</c:v>
                </c:pt>
                <c:pt idx="1">
                  <c:v>6.1</c:v>
                </c:pt>
                <c:pt idx="2">
                  <c:v>6.3</c:v>
                </c:pt>
                <c:pt idx="3">
                  <c:v>6.6</c:v>
                </c:pt>
                <c:pt idx="4">
                  <c:v>6.9</c:v>
                </c:pt>
                <c:pt idx="5">
                  <c:v>6.8</c:v>
                </c:pt>
                <c:pt idx="6">
                  <c:v>6.7</c:v>
                </c:pt>
                <c:pt idx="7">
                  <c:v>6.4</c:v>
                </c:pt>
                <c:pt idx="8">
                  <c:v>6.2</c:v>
                </c:pt>
                <c:pt idx="9">
                  <c:v>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Великобритания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5.6</c:v>
                </c:pt>
                <c:pt idx="1">
                  <c:v>5.8</c:v>
                </c:pt>
                <c:pt idx="2">
                  <c:v>5.8</c:v>
                </c:pt>
                <c:pt idx="3">
                  <c:v>6</c:v>
                </c:pt>
                <c:pt idx="4">
                  <c:v>6.5</c:v>
                </c:pt>
                <c:pt idx="5">
                  <c:v>6.5</c:v>
                </c:pt>
                <c:pt idx="6">
                  <c:v>6</c:v>
                </c:pt>
                <c:pt idx="7">
                  <c:v>5.7</c:v>
                </c:pt>
                <c:pt idx="8">
                  <c:v>5.4</c:v>
                </c:pt>
                <c:pt idx="9">
                  <c:v>5.4</c:v>
                </c:pt>
                <c:pt idx="10">
                  <c:v>5.0999999999999996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Франция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5.5</c:v>
                </c:pt>
                <c:pt idx="1">
                  <c:v>5.5</c:v>
                </c:pt>
                <c:pt idx="2">
                  <c:v>5.3</c:v>
                </c:pt>
                <c:pt idx="3">
                  <c:v>5.4</c:v>
                </c:pt>
                <c:pt idx="4">
                  <c:v>5.7</c:v>
                </c:pt>
                <c:pt idx="5">
                  <c:v>5.6</c:v>
                </c:pt>
                <c:pt idx="6">
                  <c:v>5.5</c:v>
                </c:pt>
                <c:pt idx="7">
                  <c:v>5.5</c:v>
                </c:pt>
                <c:pt idx="8">
                  <c:v>5.4</c:v>
                </c:pt>
                <c:pt idx="9">
                  <c:v>5.4</c:v>
                </c:pt>
                <c:pt idx="10">
                  <c:v>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 (28)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4.9000000000000004</c:v>
                </c:pt>
                <c:pt idx="3">
                  <c:v>5</c:v>
                </c:pt>
                <c:pt idx="4">
                  <c:v>5.3</c:v>
                </c:pt>
                <c:pt idx="5">
                  <c:v>5.3</c:v>
                </c:pt>
                <c:pt idx="6">
                  <c:v>5.0999999999999996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4.9000000000000004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Германия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4.0999999999999996</c:v>
                </c:pt>
                <c:pt idx="1">
                  <c:v>4</c:v>
                </c:pt>
                <c:pt idx="2">
                  <c:v>3.9</c:v>
                </c:pt>
                <c:pt idx="3">
                  <c:v>3.9</c:v>
                </c:pt>
                <c:pt idx="4">
                  <c:v>4.3</c:v>
                </c:pt>
                <c:pt idx="5">
                  <c:v>4.4000000000000004</c:v>
                </c:pt>
                <c:pt idx="6">
                  <c:v>4.3</c:v>
                </c:pt>
                <c:pt idx="7">
                  <c:v>4.2</c:v>
                </c:pt>
                <c:pt idx="8">
                  <c:v>4.3</c:v>
                </c:pt>
                <c:pt idx="9">
                  <c:v>4.2</c:v>
                </c:pt>
                <c:pt idx="10">
                  <c:v>4.2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Россия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Лист1!$G$2:$G$12</c:f>
              <c:numCache>
                <c:formatCode>General</c:formatCode>
                <c:ptCount val="11"/>
                <c:pt idx="0">
                  <c:v>3.3</c:v>
                </c:pt>
                <c:pt idx="1">
                  <c:v>3.5</c:v>
                </c:pt>
                <c:pt idx="2">
                  <c:v>3.6</c:v>
                </c:pt>
                <c:pt idx="3">
                  <c:v>3.6</c:v>
                </c:pt>
                <c:pt idx="4">
                  <c:v>4.0999999999999996</c:v>
                </c:pt>
                <c:pt idx="5">
                  <c:v>3.7</c:v>
                </c:pt>
                <c:pt idx="6">
                  <c:v>3.6</c:v>
                </c:pt>
                <c:pt idx="7">
                  <c:v>3.7</c:v>
                </c:pt>
                <c:pt idx="8">
                  <c:v>3.9</c:v>
                </c:pt>
                <c:pt idx="9">
                  <c:v>3.8</c:v>
                </c:pt>
                <c:pt idx="10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329152"/>
        <c:axId val="237636608"/>
      </c:lineChart>
      <c:catAx>
        <c:axId val="2273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237636608"/>
        <c:crosses val="autoZero"/>
        <c:auto val="1"/>
        <c:lblAlgn val="ctr"/>
        <c:lblOffset val="100"/>
        <c:noMultiLvlLbl val="0"/>
      </c:catAx>
      <c:valAx>
        <c:axId val="237636608"/>
        <c:scaling>
          <c:orientation val="minMax"/>
          <c:max val="7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227329152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2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787399" y="1625021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90884" y="150832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878820" y="1223590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0" name="Очень крутой заголовок…">
            <a:extLst>
              <a:ext uri="{FF2B5EF4-FFF2-40B4-BE49-F238E27FC236}">
                <a16:creationId xmlns="" xmlns:a16="http://schemas.microsoft.com/office/drawing/2014/main" id="{65A0FE93-FB3A-E947-B905-29CE70741209}"/>
              </a:ext>
            </a:extLst>
          </p:cNvPr>
          <p:cNvSpPr txBox="1"/>
          <p:nvPr/>
        </p:nvSpPr>
        <p:spPr>
          <a:xfrm>
            <a:off x="360882" y="181385"/>
            <a:ext cx="9683053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О национальном проекте «образование» 2006 года</a:t>
            </a:r>
            <a:endParaRPr lang="ru-RU" sz="28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31" y="2406500"/>
            <a:ext cx="5297407" cy="53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428" y="2467954"/>
            <a:ext cx="65024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Анатолий </a:t>
            </a:r>
            <a:r>
              <a:rPr lang="ru-RU" sz="2000" b="1" dirty="0"/>
              <a:t>ПИНСКИЙ: </a:t>
            </a:r>
            <a:endParaRPr lang="ru-RU" sz="2000" b="1" dirty="0" smtClean="0"/>
          </a:p>
          <a:p>
            <a:pPr algn="just"/>
            <a:endParaRPr lang="ru-RU" sz="2000" b="1" i="1" dirty="0"/>
          </a:p>
          <a:p>
            <a:pPr algn="just"/>
            <a:r>
              <a:rPr lang="ru-RU" sz="2000" b="1" i="1" dirty="0" smtClean="0"/>
              <a:t>«</a:t>
            </a:r>
            <a:r>
              <a:rPr lang="ru-RU" sz="2000" i="1" dirty="0"/>
              <a:t>Эта модернизация - в отличие от шоковых реформ начала 90-х - вовсе не должна идти по формуле "хоть и больно, но необходимо". Положив в свою основу идею стимулирования, она вполне может реализоваться при поддержке всех основных участников "российского школьного процесса" - родителей, педагогов, школьных администраторов. Тем самым эта фаза развития школы может задать столь важный сегодня для общества прецедент позитивной социальной реформы.</a:t>
            </a:r>
            <a:r>
              <a:rPr lang="ru-RU" sz="2000" b="1" i="1" dirty="0"/>
              <a:t> </a:t>
            </a:r>
            <a:endParaRPr lang="ru-RU" sz="2000" b="1" i="1" dirty="0" smtClean="0"/>
          </a:p>
          <a:p>
            <a:pPr algn="just"/>
            <a:endParaRPr lang="ru-RU" sz="2000" b="1" i="1" dirty="0"/>
          </a:p>
          <a:p>
            <a:pPr algn="r"/>
            <a:r>
              <a:rPr lang="ru-RU" sz="2000" dirty="0" smtClean="0"/>
              <a:t>Учительская </a:t>
            </a:r>
            <a:r>
              <a:rPr lang="ru-RU" sz="2000" dirty="0"/>
              <a:t>газета, 07.03.2006. Стимулирующая модернизация -очередной этап развития школьной </a:t>
            </a:r>
            <a:r>
              <a:rPr lang="ru-RU" sz="2000" dirty="0" smtClean="0"/>
              <a:t>системы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9298603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39621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47185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Университеты на перепутье: высшее образование в России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59057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250" y="3653873"/>
            <a:ext cx="6502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Эта </a:t>
            </a:r>
            <a:r>
              <a:rPr lang="ru-RU" sz="2400" dirty="0">
                <a:latin typeface="+mn-lt"/>
              </a:rPr>
              <a:t>книга уникальна своим историческим вкладом в беспрецедентную динамику высшего </a:t>
            </a:r>
            <a:r>
              <a:rPr lang="ru-RU" sz="2400" dirty="0" smtClean="0">
                <a:latin typeface="+mn-lt"/>
              </a:rPr>
              <a:t>образования - </a:t>
            </a:r>
            <a:r>
              <a:rPr lang="ru-RU" sz="2400" dirty="0">
                <a:latin typeface="+mn-lt"/>
              </a:rPr>
              <a:t>от «</a:t>
            </a:r>
            <a:r>
              <a:rPr lang="ru-RU" sz="2400" dirty="0" err="1">
                <a:latin typeface="+mn-lt"/>
              </a:rPr>
              <a:t>квазикорпоративной</a:t>
            </a:r>
            <a:r>
              <a:rPr lang="ru-RU" sz="2400" dirty="0">
                <a:latin typeface="+mn-lt"/>
              </a:rPr>
              <a:t>» к современной массовой, а также </a:t>
            </a:r>
            <a:r>
              <a:rPr lang="ru-RU" sz="2400" dirty="0" smtClean="0">
                <a:latin typeface="+mn-lt"/>
              </a:rPr>
              <a:t>своим </a:t>
            </a:r>
            <a:r>
              <a:rPr lang="ru-RU" sz="2400" dirty="0">
                <a:latin typeface="+mn-lt"/>
              </a:rPr>
              <a:t>экономическим и методологическим </a:t>
            </a:r>
            <a:r>
              <a:rPr lang="ru-RU" sz="2400" dirty="0" smtClean="0">
                <a:latin typeface="+mn-lt"/>
              </a:rPr>
              <a:t>подходом</a:t>
            </a:r>
          </a:p>
          <a:p>
            <a:pPr algn="just"/>
            <a:endParaRPr lang="ru-RU" sz="2400" dirty="0">
              <a:latin typeface="+mn-lt"/>
            </a:endParaRPr>
          </a:p>
          <a:p>
            <a:pPr algn="r"/>
            <a:r>
              <a:rPr lang="ru-RU" sz="2400" i="1" dirty="0" smtClean="0">
                <a:latin typeface="+mn-lt"/>
              </a:rPr>
              <a:t>М. </a:t>
            </a:r>
            <a:r>
              <a:rPr lang="ru-RU" sz="2400" i="1" dirty="0" err="1" smtClean="0">
                <a:latin typeface="+mn-lt"/>
              </a:rPr>
              <a:t>Краной</a:t>
            </a:r>
            <a:r>
              <a:rPr lang="ru-RU" sz="2400" i="1" dirty="0" smtClean="0">
                <a:latin typeface="+mn-lt"/>
              </a:rPr>
              <a:t>, профессор Стэндфордского университета</a:t>
            </a:r>
            <a:endParaRPr lang="ru-RU" sz="2400" i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97" y="2536812"/>
            <a:ext cx="5300146" cy="64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950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39621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47185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век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живи – век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учись: </a:t>
            </a:r>
            <a:r>
              <a:rPr lang="ru-RU" sz="4000" b="1" cap="all" dirty="0">
                <a:solidFill>
                  <a:srgbClr val="253957"/>
                </a:solidFill>
                <a:sym typeface="Arial Narrow"/>
              </a:rPr>
              <a:t>Непрерывное образование в России 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59057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85" y="2670310"/>
            <a:ext cx="46577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1471" y="3531279"/>
            <a:ext cx="65024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Настоящая книга помогает разобраться, как каждодневное образование личности превращается  в человеческий капитал, а затем </a:t>
            </a:r>
            <a:r>
              <a:rPr lang="ru-RU" sz="2400" dirty="0">
                <a:latin typeface="+mn-lt"/>
              </a:rPr>
              <a:t>- в</a:t>
            </a:r>
            <a:r>
              <a:rPr lang="ru-RU" sz="2400" dirty="0">
                <a:latin typeface="+mn-lt"/>
              </a:rPr>
              <a:t>  экономическое и социальное благополучие. Она также  отвечает на вопрос,  что для этого делает и должно делать современное государство и общество.</a:t>
            </a:r>
          </a:p>
          <a:p>
            <a:pPr algn="just"/>
            <a:r>
              <a:rPr lang="ru-RU" sz="2400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  <a:p>
            <a:pPr algn="r"/>
            <a:r>
              <a:rPr lang="ru-RU" sz="2400" i="1" dirty="0">
                <a:latin typeface="+mn-lt"/>
              </a:rPr>
              <a:t>Л</a:t>
            </a:r>
            <a:r>
              <a:rPr lang="ru-RU" sz="2400" i="1" dirty="0">
                <a:latin typeface="+mn-lt"/>
              </a:rPr>
              <a:t>. Духанина, </a:t>
            </a:r>
            <a:r>
              <a:rPr lang="ru-RU" sz="2400" i="1" dirty="0">
                <a:latin typeface="+mn-lt"/>
              </a:rPr>
              <a:t>председатель </a:t>
            </a:r>
            <a:r>
              <a:rPr lang="ru-RU" sz="2400" i="1" dirty="0">
                <a:latin typeface="+mn-lt"/>
              </a:rPr>
              <a:t>Российского общества «Знание»</a:t>
            </a:r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1915772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23938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Трудности и перспективы цифровой трансформации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образования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35810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02" y="2176651"/>
            <a:ext cx="530542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2984" y="3037038"/>
            <a:ext cx="65024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just"/>
            <a:r>
              <a:rPr lang="ru-RU" sz="2400" dirty="0">
                <a:latin typeface="+mn-lt"/>
              </a:rPr>
              <a:t>Цифровая трансформация школы становится осмысленной, если приводит к запуску персонализированного обучения, ориентированного на </a:t>
            </a:r>
            <a:r>
              <a:rPr lang="ru-RU" sz="2400" dirty="0">
                <a:latin typeface="+mn-lt"/>
              </a:rPr>
              <a:t>результат.</a:t>
            </a:r>
            <a:endParaRPr lang="ru-RU" sz="2400" dirty="0">
              <a:latin typeface="+mn-lt"/>
            </a:endParaRPr>
          </a:p>
          <a:p>
            <a:pPr algn="just"/>
            <a:endParaRPr lang="ru-RU" sz="2400" dirty="0">
              <a:latin typeface="+mn-lt"/>
            </a:endParaRPr>
          </a:p>
          <a:p>
            <a:pPr algn="r"/>
            <a:r>
              <a:rPr lang="ru-RU" sz="2400" i="1" dirty="0">
                <a:latin typeface="+mn-lt"/>
              </a:rPr>
              <a:t>А. Уваров, ведущий научный сотрудник Института кибернетики и образовательной информатики ФИЦ ИУ РАН</a:t>
            </a:r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179238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23938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Поверх барьеров: история школ, работающих в сложных социальных условиях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35810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0250" y="2669588"/>
            <a:ext cx="65024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</a:rPr>
              <a:t>13 </a:t>
            </a:r>
            <a:r>
              <a:rPr lang="ru-RU" sz="2400" dirty="0">
                <a:latin typeface="+mn-lt"/>
              </a:rPr>
              <a:t>кейсов  школ, городских и сельских,  больших и малокомплектных, работающих в разных регионах - от Московской области, до Якутии.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Опыт  выживания, борьбы,  преодоления неблагополучия, победы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Результат 10-летних исследований Института.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Первая в Росси книга с  «историями жизни»  школ, которые не являются авторскими и инновационными.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Вклад в понимание феномена </a:t>
            </a:r>
            <a:r>
              <a:rPr lang="ru-RU" sz="2400" dirty="0" err="1">
                <a:latin typeface="+mn-lt"/>
              </a:rPr>
              <a:t>резильентных</a:t>
            </a:r>
            <a:r>
              <a:rPr lang="ru-RU" sz="2400" dirty="0">
                <a:latin typeface="+mn-lt"/>
              </a:rPr>
              <a:t> школ, эффективных управленческих и педагогических практик.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Способ поддержать тех, кто вынужден самостоятельно преодолевать барьеры социального </a:t>
            </a:r>
            <a:r>
              <a:rPr lang="ru-RU" sz="2400" dirty="0" smtClean="0">
                <a:latin typeface="+mn-lt"/>
              </a:rPr>
              <a:t>неблагополучия, </a:t>
            </a:r>
            <a:r>
              <a:rPr lang="ru-RU" sz="2400" dirty="0">
                <a:latin typeface="+mn-lt"/>
              </a:rPr>
              <a:t>дать им и надежду, и инструменты.</a:t>
            </a:r>
          </a:p>
        </p:txBody>
      </p:sp>
      <p:pic>
        <p:nvPicPr>
          <p:cNvPr id="9" name="Picture 2" descr="C:\Users\skosaretski\Downloads\обложка поверх барье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5" y="2461408"/>
            <a:ext cx="440554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130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1925099"/>
            <a:ext cx="4865338" cy="70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040" y="211028"/>
            <a:ext cx="10991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cap="all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ЧТО ДЕЛАТЬ В СФЕРЕ ОБРАЗОВАНИЯ ДЛЯ ОТВЕТА НА ВЫЗОВЫ РАЗВИТИЯ РОССИИ?</a:t>
            </a:r>
            <a:endParaRPr lang="en-US" sz="4000" b="1" cap="all" dirty="0">
              <a:solidFill>
                <a:srgbClr val="25395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Линия"/>
          <p:cNvSpPr/>
          <p:nvPr/>
        </p:nvSpPr>
        <p:spPr>
          <a:xfrm>
            <a:off x="787399" y="1687013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90884" y="212824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4878820" y="128558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399" y="2264094"/>
            <a:ext cx="65024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Невозможно говорить об эффективной экономике XXI </a:t>
            </a:r>
            <a:r>
              <a:rPr lang="ru-RU" sz="2400" dirty="0" smtClean="0">
                <a:latin typeface="+mn-lt"/>
              </a:rPr>
              <a:t>века и современном обществе </a:t>
            </a:r>
            <a:r>
              <a:rPr lang="ru-RU" sz="2400" dirty="0">
                <a:latin typeface="+mn-lt"/>
              </a:rPr>
              <a:t>в отрыве от сферы образования. </a:t>
            </a: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докладе подробно проанализированы вызовы российской системы образования. К ним в первую очередь </a:t>
            </a:r>
            <a:r>
              <a:rPr lang="ru-RU" sz="2400" dirty="0" smtClean="0">
                <a:latin typeface="+mn-lt"/>
              </a:rPr>
              <a:t>относятся: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растущая образовательная </a:t>
            </a:r>
            <a:r>
              <a:rPr lang="ru-RU" sz="2400" dirty="0" err="1">
                <a:latin typeface="+mn-lt"/>
              </a:rPr>
              <a:t>неуспешность</a:t>
            </a:r>
            <a:r>
              <a:rPr lang="ru-RU" sz="2400" dirty="0" smtClean="0">
                <a:latin typeface="+mn-lt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недостаточный масштаб поддержки талантов</a:t>
            </a:r>
            <a:r>
              <a:rPr lang="ru-RU" sz="2400" dirty="0" smtClean="0">
                <a:latin typeface="+mn-lt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разрывы в качестве профессионального образования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растущее </a:t>
            </a:r>
            <a:r>
              <a:rPr lang="ru-RU" sz="2400" dirty="0">
                <a:latin typeface="+mn-lt"/>
              </a:rPr>
              <a:t>неравенство. </a:t>
            </a:r>
            <a:endParaRPr lang="ru-RU" sz="2400" dirty="0" smtClean="0">
              <a:latin typeface="+mn-lt"/>
            </a:endParaRPr>
          </a:p>
          <a:p>
            <a:pPr algn="just"/>
            <a:r>
              <a:rPr lang="ru-RU" sz="2400" dirty="0" smtClean="0">
                <a:latin typeface="+mn-lt"/>
              </a:rPr>
              <a:t>Причины </a:t>
            </a:r>
            <a:r>
              <a:rPr lang="ru-RU" sz="2400" dirty="0">
                <a:latin typeface="+mn-lt"/>
              </a:rPr>
              <a:t>этого — низкая вовлеченность обучающихся и существенное недофинансирование образования из федерального и регионального бюджетов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r>
              <a:rPr lang="ru-RU" sz="2400" b="1" dirty="0">
                <a:latin typeface="+mn-lt"/>
              </a:rPr>
              <a:t>Эти проблемы возможно преодолеть с помощью 12 проектов представленных в докладе «12 решений для нового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6291474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6040" y="211028"/>
            <a:ext cx="12507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8313">
              <a:defRPr/>
            </a:pPr>
            <a:r>
              <a:rPr lang="ru-RU" sz="4000" b="1" cap="all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НЕДО</a:t>
            </a:r>
            <a:r>
              <a:rPr lang="ru-RU" sz="4000" b="1" cap="all" dirty="0">
                <a:solidFill>
                  <a:srgbClr val="253957"/>
                </a:solidFill>
                <a:latin typeface="+mn-lt"/>
                <a:ea typeface="+mn-ea"/>
                <a:cs typeface="+mn-cs"/>
              </a:rPr>
              <a:t>ФИНАНСИРОВАНИЕ СИСТЕМЫ ОБРАЗОВАНИЯ РОССИИ (НА ФОНЕ СТРАН-КОНКУРЕНТОВ)</a:t>
            </a:r>
          </a:p>
        </p:txBody>
      </p:sp>
      <p:sp>
        <p:nvSpPr>
          <p:cNvPr id="10" name="Линия"/>
          <p:cNvSpPr/>
          <p:nvPr/>
        </p:nvSpPr>
        <p:spPr>
          <a:xfrm>
            <a:off x="787399" y="1687013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90884" y="212824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4878820" y="128558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2598" y="1687013"/>
            <a:ext cx="10745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Segoe UI" panose="020B0502040204020203" pitchFamily="34" charset="0"/>
              </a:rPr>
              <a:t>Бюджетные </a:t>
            </a:r>
            <a:r>
              <a:rPr lang="ru-RU" sz="2800" i="1" dirty="0">
                <a:latin typeface="Segoe UI" panose="020B0502040204020203" pitchFamily="34" charset="0"/>
              </a:rPr>
              <a:t>расходы на образование по всем уровням образования в процентах от ВВП, в 2000–2015 гг. </a:t>
            </a:r>
            <a:endParaRPr lang="ru-RU" sz="2800" dirty="0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740582318"/>
              </p:ext>
            </p:extLst>
          </p:nvPr>
        </p:nvGraphicFramePr>
        <p:xfrm>
          <a:off x="787399" y="2780482"/>
          <a:ext cx="8542581" cy="44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9329980" y="2963090"/>
            <a:ext cx="3211432" cy="24381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ПРАКТИЧЕСКИ ВСЕ КЛЮЧЕВЫЕ СТРАНЫ-КОНКУРЕНТЫ ИНВЕСТИРУЮТ В ОБРАЗОВАНИЕ В РАЗЫ БОЛЬШЕ (С УЧЕТОМ ПАРИТЕТА ППОКУПАТЕЛЬСКОЙ СПОСОБНОСТИ). 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1137494">
            <a:off x="8844754" y="5680786"/>
            <a:ext cx="1017943" cy="528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660381">
            <a:off x="8849156" y="5787152"/>
            <a:ext cx="1071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РОССИЯ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91862" y="7578673"/>
            <a:ext cx="10021074" cy="135529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«Чтобы обеспечить прорывное развитие, вывести на новый уровень образование и здравоохранение, качество городской среды и инфраструктуры, в ближайшие шесть лет нам потребуется направить на эти цели значительные дополнительные финансовые ресурсы</a:t>
            </a:r>
            <a:r>
              <a:rPr lang="ru-RU" sz="1800" b="1" dirty="0" smtClean="0">
                <a:solidFill>
                  <a:schemeClr val="tx2"/>
                </a:solidFill>
              </a:rPr>
              <a:t>»</a:t>
            </a:r>
          </a:p>
          <a:p>
            <a:pPr algn="r"/>
            <a:r>
              <a:rPr lang="ru-RU" sz="1800" i="1" dirty="0">
                <a:solidFill>
                  <a:schemeClr val="tx2"/>
                </a:solidFill>
              </a:rPr>
              <a:t>(Из Послания Президента РФ 1 марта 2018 года)</a:t>
            </a:r>
            <a:endParaRPr lang="ru-RU" sz="1800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887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5605" y="329170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2014" y="117371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0" name="Очень крутой заголовок…">
            <a:extLst>
              <a:ext uri="{FF2B5EF4-FFF2-40B4-BE49-F238E27FC236}">
                <a16:creationId xmlns="" xmlns:a16="http://schemas.microsoft.com/office/drawing/2014/main" id="{65A0FE93-FB3A-E947-B905-29CE70741209}"/>
              </a:ext>
            </a:extLst>
          </p:cNvPr>
          <p:cNvSpPr txBox="1"/>
          <p:nvPr/>
        </p:nvSpPr>
        <p:spPr>
          <a:xfrm>
            <a:off x="596797" y="295757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Российское образование: достижения, вызовы, перспективы</a:t>
            </a:r>
            <a:endParaRPr lang="ru-RU" sz="32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35" y="1844298"/>
            <a:ext cx="5657850" cy="697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380" y="2728048"/>
            <a:ext cx="65024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Подготовленная Институтом образования НИУ ВШЭ серия книг предлагает глубокий анализ всех основных сегментов российского образования. В этих книгах не просто представлена актуальная информация о системе образования. Они вносят существенный вклад в дискуссию  по важнейшим вопросам образовательной политики: как сделать образование двигателем развития российского общества, как обеспечить его глобальную конкурентоспособность.</a:t>
            </a:r>
          </a:p>
          <a:p>
            <a:r>
              <a:rPr lang="ru-RU" sz="2800" dirty="0"/>
              <a:t> </a:t>
            </a:r>
          </a:p>
          <a:p>
            <a:pPr algn="r"/>
            <a:r>
              <a:rPr lang="ru-RU" sz="2400" i="1" dirty="0">
                <a:latin typeface="+mn-lt"/>
              </a:rPr>
              <a:t>Я. Кузьминов,  ректор НИУ ВШЭ</a:t>
            </a:r>
          </a:p>
        </p:txBody>
      </p:sp>
    </p:spTree>
    <p:extLst>
      <p:ext uri="{BB962C8B-B14F-4D97-AF65-F5344CB8AC3E}">
        <p14:creationId xmlns:p14="http://schemas.microsoft.com/office/powerpoint/2010/main" val="26077311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1" y="202425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31687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Как сделать образование двигателем социально-экономического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развития?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43559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02" y="2257803"/>
            <a:ext cx="51911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251" y="2801056"/>
            <a:ext cx="65024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В последние годы сложился консенсус </a:t>
            </a:r>
            <a:r>
              <a:rPr lang="ru-RU" sz="2400" dirty="0" smtClean="0">
                <a:latin typeface="+mn-lt"/>
              </a:rPr>
              <a:t>в том, </a:t>
            </a:r>
            <a:r>
              <a:rPr lang="ru-RU" sz="2400" dirty="0">
                <a:latin typeface="+mn-lt"/>
              </a:rPr>
              <a:t>что образование является одним из ключевых факторов для экономического роста и укрепления глобальных позиций страны, и, тем не менее, мы не до конца осознаем масштаб его влияния. Авторами книги проведена тщательная работа по картированию реального потенциала </a:t>
            </a:r>
            <a:r>
              <a:rPr lang="ru-RU" sz="2400" dirty="0" smtClean="0">
                <a:latin typeface="+mn-lt"/>
              </a:rPr>
              <a:t>влияния </a:t>
            </a:r>
            <a:r>
              <a:rPr lang="ru-RU" sz="2400" dirty="0" smtClean="0">
                <a:latin typeface="+mn-lt"/>
              </a:rPr>
              <a:t>сферы образования, </a:t>
            </a:r>
            <a:r>
              <a:rPr lang="ru-RU" sz="2400" dirty="0">
                <a:latin typeface="+mn-lt"/>
              </a:rPr>
              <a:t>что в условиях непрерывно растущей международной конкуренции особенно актуально</a:t>
            </a:r>
            <a:r>
              <a:rPr lang="ru-RU" sz="2400" dirty="0" smtClean="0">
                <a:latin typeface="+mn-lt"/>
              </a:rPr>
              <a:t>.</a:t>
            </a:r>
          </a:p>
          <a:p>
            <a:pPr algn="just"/>
            <a:endParaRPr lang="ru-RU" sz="2400" dirty="0" smtClean="0">
              <a:latin typeface="+mn-lt"/>
            </a:endParaRPr>
          </a:p>
          <a:p>
            <a:pPr algn="r"/>
            <a:r>
              <a:rPr lang="ru-RU" sz="2400" i="1" dirty="0" smtClean="0">
                <a:latin typeface="+mn-lt"/>
              </a:rPr>
              <a:t>А</a:t>
            </a:r>
            <a:r>
              <a:rPr lang="ru-RU" sz="2400" i="1" dirty="0">
                <a:latin typeface="+mn-lt"/>
              </a:rPr>
              <a:t>. Волков, научный руководитель Московской школы управления «</a:t>
            </a:r>
            <a:r>
              <a:rPr lang="ru-RU" sz="2400" i="1" dirty="0" err="1">
                <a:latin typeface="+mn-lt"/>
              </a:rPr>
              <a:t>Сколково</a:t>
            </a:r>
            <a:r>
              <a:rPr lang="ru-RU" sz="2400" i="1" dirty="0">
                <a:latin typeface="+mn-lt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39621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47185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От универсальной доступности к современному качеству: дошкольное образование в России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59057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10" y="2532520"/>
            <a:ext cx="52959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250" y="3301166"/>
            <a:ext cx="6502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Авторы книги опирались на современные теоретические подходы к развитию ребенка — для счастливого проживания детства. </a:t>
            </a:r>
            <a:r>
              <a:rPr lang="ru-RU" sz="2400" dirty="0" smtClean="0">
                <a:latin typeface="+mn-lt"/>
              </a:rPr>
              <a:t>Авторам </a:t>
            </a:r>
            <a:r>
              <a:rPr lang="ru-RU" sz="2400" dirty="0">
                <a:latin typeface="+mn-lt"/>
              </a:rPr>
              <a:t>удалось проанализировать последствия и результаты перехода на </a:t>
            </a:r>
            <a:r>
              <a:rPr lang="ru-RU" sz="2400" dirty="0" smtClean="0">
                <a:latin typeface="+mn-lt"/>
              </a:rPr>
              <a:t>стандарт дошкольного образования, ориентированный на благополучие, </a:t>
            </a:r>
            <a:r>
              <a:rPr lang="ru-RU" sz="2400" dirty="0">
                <a:latin typeface="+mn-lt"/>
              </a:rPr>
              <a:t>выявить достижения и риски при его внедрении. </a:t>
            </a:r>
            <a:endParaRPr lang="ru-RU" sz="2400" dirty="0" smtClean="0">
              <a:latin typeface="+mn-lt"/>
            </a:endParaRPr>
          </a:p>
          <a:p>
            <a:pPr algn="just"/>
            <a:endParaRPr lang="ru-RU" sz="2400" dirty="0">
              <a:latin typeface="+mn-lt"/>
            </a:endParaRPr>
          </a:p>
          <a:p>
            <a:pPr algn="r"/>
            <a:r>
              <a:rPr lang="ru-RU" sz="2400" i="1" dirty="0">
                <a:latin typeface="+mn-lt"/>
              </a:rPr>
              <a:t> А. </a:t>
            </a:r>
            <a:r>
              <a:rPr lang="ru-RU" sz="2400" i="1" dirty="0" err="1">
                <a:latin typeface="+mn-lt"/>
              </a:rPr>
              <a:t>Асмолов</a:t>
            </a:r>
            <a:r>
              <a:rPr lang="ru-RU" sz="2400" i="1" dirty="0">
                <a:latin typeface="+mn-lt"/>
              </a:rPr>
              <a:t>, академик РАО, заведующий </a:t>
            </a:r>
            <a:r>
              <a:rPr lang="ru-RU" sz="2400" i="1" dirty="0" smtClean="0">
                <a:latin typeface="+mn-lt"/>
              </a:rPr>
              <a:t>кафедрой факультета </a:t>
            </a:r>
            <a:r>
              <a:rPr lang="ru-RU" sz="2400" i="1" dirty="0">
                <a:latin typeface="+mn-lt"/>
              </a:rPr>
              <a:t>психологии МГУ им. М.В. </a:t>
            </a:r>
            <a:r>
              <a:rPr lang="ru-RU" sz="2400" i="1" dirty="0" smtClean="0">
                <a:latin typeface="+mn-lt"/>
              </a:rPr>
              <a:t>Ломоносова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52162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1" y="1636793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153288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Российская школа: начало </a:t>
            </a:r>
            <a:r>
              <a:rPr lang="en-US" sz="4000" b="1" cap="all" dirty="0" smtClean="0">
                <a:solidFill>
                  <a:srgbClr val="253957"/>
                </a:solidFill>
                <a:sym typeface="Arial Narrow"/>
              </a:rPr>
              <a:t>XXI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 века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11583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36" y="1913073"/>
            <a:ext cx="52387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0475" y="2357615"/>
            <a:ext cx="65024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Комплексный взгляд на развитие школьного образования за достаточно большой промежуток времени восполняет серьезный пробел в проектной деятельности по развитию системы образования. К сожалению, такого рода анализ до сих пор не стал основой изменений в образовании. Но теперь такая книга появилась – есть на что опереться.</a:t>
            </a:r>
            <a:endParaRPr lang="ru-RU" sz="2400" dirty="0" smtClean="0">
              <a:latin typeface="+mn-lt"/>
            </a:endParaRPr>
          </a:p>
          <a:p>
            <a:pPr algn="just"/>
            <a:endParaRPr lang="ru-RU" sz="2400" dirty="0">
              <a:latin typeface="+mn-lt"/>
            </a:endParaRPr>
          </a:p>
          <a:p>
            <a:pPr algn="r"/>
            <a:r>
              <a:rPr lang="ru-RU" sz="2400" i="1" dirty="0" smtClean="0">
                <a:latin typeface="+mn-lt"/>
              </a:rPr>
              <a:t>А. майоров, заместитель руководителя аппарата Комитета Государственной Думы по образованию и науке, профессор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39621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47185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268111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Единое и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многообразное: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дополнительное образование детей в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России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59057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33" y="2581356"/>
            <a:ext cx="52863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250" y="3221703"/>
            <a:ext cx="65024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Данная книга — пожалуй, первая в России попытка описать состояние и развитие​ системы дополнительного образования​ — системы, имеющей выраженные особенности в сравнении с​ другими видами образования​ и во многом уникальной в плане международных сопоставлений. </a:t>
            </a:r>
            <a:r>
              <a:rPr lang="ru-RU" sz="2400" dirty="0" smtClean="0">
                <a:latin typeface="+mn-lt"/>
              </a:rPr>
              <a:t>Мы </a:t>
            </a:r>
            <a:r>
              <a:rPr lang="ru-RU" sz="2400" dirty="0" smtClean="0">
                <a:latin typeface="+mn-lt"/>
              </a:rPr>
              <a:t>связываем с​ этим видом образования большие надежды, но, ​ ​похоже, не вполне понимаем всю сложность его устройства ​и противоречивость трендов.</a:t>
            </a:r>
          </a:p>
          <a:p>
            <a:pPr algn="just"/>
            <a:endParaRPr lang="ru-RU" sz="2400" dirty="0" smtClean="0">
              <a:latin typeface="+mn-lt"/>
            </a:endParaRPr>
          </a:p>
          <a:p>
            <a:pPr algn="r"/>
            <a:r>
              <a:rPr lang="ru-RU" sz="2400" i="1" dirty="0" smtClean="0">
                <a:latin typeface="+mn-lt"/>
              </a:rPr>
              <a:t>И. Реморенко, ректор МГПУ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Линия"/>
          <p:cNvSpPr/>
          <p:nvPr/>
        </p:nvSpPr>
        <p:spPr>
          <a:xfrm>
            <a:off x="350250" y="239621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0193" y="471851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350250" y="325203"/>
            <a:ext cx="11430002" cy="164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молодые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профессионалы для новой </a:t>
            </a:r>
            <a:r>
              <a:rPr lang="ru-RU" sz="4000" b="1" cap="all" dirty="0" smtClean="0">
                <a:solidFill>
                  <a:srgbClr val="253957"/>
                </a:solidFill>
                <a:sym typeface="Arial Narrow"/>
              </a:rPr>
              <a:t>экономики: </a:t>
            </a:r>
            <a:r>
              <a:rPr lang="ru-RU" sz="4000" b="1" cap="all" dirty="0">
                <a:solidFill>
                  <a:srgbClr val="253957"/>
                </a:solidFill>
                <a:sym typeface="Arial Narrow"/>
              </a:rPr>
              <a:t>Среднее профессиональное образование в России 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923553" y="1590574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Институт образования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59" y="2698750"/>
            <a:ext cx="5295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902" y="2739473"/>
            <a:ext cx="6502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Сегодня нужно системно пересобрать профессиональное образование. Важно, чтобы люди, которые работают сейчас в среднем профобразовании, получили все необходимые возможности и мотивацию готовить студентов лучше: на более эффективных технологиях, в более удобном формате — «короче, быстрее, лучше». Лучшие практики современной профессиональной подготовки представлены в этой книге. </a:t>
            </a:r>
            <a:endParaRPr lang="ru-RU" sz="2400" dirty="0" smtClean="0">
              <a:latin typeface="+mn-lt"/>
            </a:endParaRPr>
          </a:p>
          <a:p>
            <a:pPr algn="just"/>
            <a:endParaRPr lang="ru-RU" sz="2400" dirty="0" smtClean="0">
              <a:latin typeface="+mn-lt"/>
            </a:endParaRPr>
          </a:p>
          <a:p>
            <a:pPr algn="r"/>
            <a:r>
              <a:rPr lang="ru-RU" sz="2400" dirty="0" smtClean="0">
                <a:latin typeface="+mn-lt"/>
              </a:rPr>
              <a:t>Р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Уразов</a:t>
            </a:r>
            <a:r>
              <a:rPr lang="ru-RU" sz="2400" dirty="0">
                <a:latin typeface="+mn-lt"/>
              </a:rPr>
              <a:t>, генеральный директор Союза «Молодые профессионалы (</a:t>
            </a:r>
            <a:r>
              <a:rPr lang="ru-RU" sz="2400" dirty="0" err="1">
                <a:latin typeface="+mn-lt"/>
              </a:rPr>
              <a:t>Ворлдскиллс</a:t>
            </a:r>
            <a:r>
              <a:rPr lang="ru-RU" sz="2400" dirty="0">
                <a:latin typeface="+mn-lt"/>
              </a:rPr>
              <a:t> Россия)»</a:t>
            </a:r>
          </a:p>
        </p:txBody>
      </p:sp>
    </p:spTree>
    <p:extLst>
      <p:ext uri="{BB962C8B-B14F-4D97-AF65-F5344CB8AC3E}">
        <p14:creationId xmlns:p14="http://schemas.microsoft.com/office/powerpoint/2010/main" val="339176961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805</Words>
  <Application>Microsoft Office PowerPoint</Application>
  <PresentationFormat>Произвольный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frumin</dc:creator>
  <cp:lastModifiedBy>Студент НИУ ВШЭ</cp:lastModifiedBy>
  <cp:revision>115</cp:revision>
  <cp:lastPrinted>2019-06-18T07:25:07Z</cp:lastPrinted>
  <dcterms:modified xsi:type="dcterms:W3CDTF">2019-06-18T09:24:23Z</dcterms:modified>
</cp:coreProperties>
</file>