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8"/>
  </p:notesMasterIdLst>
  <p:handoutMasterIdLst>
    <p:handoutMasterId r:id="rId19"/>
  </p:handoutMasterIdLst>
  <p:sldIdLst>
    <p:sldId id="256" r:id="rId2"/>
    <p:sldId id="335" r:id="rId3"/>
    <p:sldId id="384" r:id="rId4"/>
    <p:sldId id="404" r:id="rId5"/>
    <p:sldId id="406" r:id="rId6"/>
    <p:sldId id="408" r:id="rId7"/>
    <p:sldId id="426" r:id="rId8"/>
    <p:sldId id="410" r:id="rId9"/>
    <p:sldId id="412" r:id="rId10"/>
    <p:sldId id="414" r:id="rId11"/>
    <p:sldId id="416" r:id="rId12"/>
    <p:sldId id="418" r:id="rId13"/>
    <p:sldId id="420" r:id="rId14"/>
    <p:sldId id="422" r:id="rId15"/>
    <p:sldId id="424" r:id="rId16"/>
    <p:sldId id="285" r:id="rId17"/>
  </p:sldIdLst>
  <p:sldSz cx="9144000" cy="6858000" type="screen4x3"/>
  <p:notesSz cx="6797675" cy="9926638"/>
  <p:embeddedFontLst>
    <p:embeddedFont>
      <p:font typeface="Calibri" pitchFamily="34" charset="0"/>
      <p:regular r:id="rId20"/>
      <p:bold r:id="rId21"/>
      <p:italic r:id="rId22"/>
      <p:boldItalic r:id="rId23"/>
    </p:embeddedFont>
    <p:embeddedFont>
      <p:font typeface="Cambria Math" pitchFamily="18" charset="0"/>
      <p:regular r:id="rId24"/>
    </p:embeddedFont>
    <p:embeddedFont>
      <p:font typeface="Candara" pitchFamily="34" charset="0"/>
      <p:regular r:id="rId25"/>
      <p:bold r:id="rId26"/>
      <p:italic r:id="rId27"/>
      <p:boldItalic r:id="rId28"/>
    </p:embeddedFont>
    <p:embeddedFont>
      <p:font typeface="Gisha" pitchFamily="34" charset="-79"/>
      <p:regular r:id="rId29"/>
      <p:bold r:id="rId30"/>
    </p:embeddedFont>
    <p:embeddedFont>
      <p:font typeface="Arial Unicode MS" pitchFamily="34" charset="-128"/>
      <p:regular r:id="rId31"/>
    </p:embeddedFont>
    <p:embeddedFont>
      <p:font typeface="Cambria" pitchFamily="18" charset="0"/>
      <p:regular r:id="rId32"/>
      <p:bold r:id="rId33"/>
      <p:italic r:id="rId34"/>
      <p:boldItalic r:id="rId35"/>
    </p:embeddedFont>
  </p:embeddedFontLst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7743" autoAdjust="0"/>
    <p:restoredTop sz="70991" autoAdjust="0"/>
  </p:normalViewPr>
  <p:slideViewPr>
    <p:cSldViewPr>
      <p:cViewPr varScale="1">
        <p:scale>
          <a:sx n="113" d="100"/>
          <a:sy n="11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7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2.fntdata"/><Relationship Id="rId34" Type="http://schemas.openxmlformats.org/officeDocument/2006/relationships/font" Target="fonts/font1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6.fntdata"/><Relationship Id="rId33" Type="http://schemas.openxmlformats.org/officeDocument/2006/relationships/font" Target="fonts/font14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1.fntdata"/><Relationship Id="rId29" Type="http://schemas.openxmlformats.org/officeDocument/2006/relationships/font" Target="fonts/font10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5.fntdata"/><Relationship Id="rId32" Type="http://schemas.openxmlformats.org/officeDocument/2006/relationships/font" Target="fonts/font13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4.fntdata"/><Relationship Id="rId28" Type="http://schemas.openxmlformats.org/officeDocument/2006/relationships/font" Target="fonts/font9.fntdata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31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3.fntdata"/><Relationship Id="rId27" Type="http://schemas.openxmlformats.org/officeDocument/2006/relationships/font" Target="fonts/font8.fntdata"/><Relationship Id="rId30" Type="http://schemas.openxmlformats.org/officeDocument/2006/relationships/font" Target="fonts/font11.fntdata"/><Relationship Id="rId35" Type="http://schemas.openxmlformats.org/officeDocument/2006/relationships/font" Target="fonts/font16.fntdata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3.9700485467020097E-2"/>
          <c:y val="2.0800686295259465E-2"/>
          <c:w val="0.94864435981711048"/>
          <c:h val="0.78784792241544188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Лист1!$C$5</c:f>
              <c:strCache>
                <c:ptCount val="1"/>
                <c:pt idx="0">
                  <c:v>2010 год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Лист1!$D$4:$I$4</c:f>
              <c:strCache>
                <c:ptCount val="6"/>
                <c:pt idx="0">
                  <c:v>присуждение ученых 
степеней кандидата наук, тыс. чел.</c:v>
                </c:pt>
                <c:pt idx="1">
                  <c:v>прием в 
аспирантуру, тыс. чел</c:v>
                </c:pt>
                <c:pt idx="2">
                  <c:v>"эффективность" аспирантуры 
(защиты в период подготовки),%</c:v>
                </c:pt>
                <c:pt idx="3">
                  <c:v>доля ППС до 40 лет,%</c:v>
                </c:pt>
                <c:pt idx="4">
                  <c:v>доля исследователей от 40 до 60 лет,%</c:v>
                </c:pt>
                <c:pt idx="5">
                  <c:v>доля исследователей до 40 лет,%</c:v>
                </c:pt>
              </c:strCache>
            </c:strRef>
          </c:cat>
          <c:val>
            <c:numRef>
              <c:f>Лист1!$D$5:$I$5</c:f>
              <c:numCache>
                <c:formatCode>General</c:formatCode>
                <c:ptCount val="6"/>
                <c:pt idx="0">
                  <c:v>23</c:v>
                </c:pt>
                <c:pt idx="1">
                  <c:v>54.6</c:v>
                </c:pt>
                <c:pt idx="2">
                  <c:v>28</c:v>
                </c:pt>
                <c:pt idx="3">
                  <c:v>36.200000000000003</c:v>
                </c:pt>
                <c:pt idx="4">
                  <c:v>38.700000000000003</c:v>
                </c:pt>
                <c:pt idx="5">
                  <c:v>35.5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255-4716-91D9-C9852457FB7B}"/>
            </c:ext>
          </c:extLst>
        </c:ser>
        <c:ser>
          <c:idx val="1"/>
          <c:order val="1"/>
          <c:tx>
            <c:strRef>
              <c:f>Лист1!$C$6</c:f>
              <c:strCache>
                <c:ptCount val="1"/>
                <c:pt idx="0">
                  <c:v>2018 год</c:v>
                </c:pt>
              </c:strCache>
            </c:strRef>
          </c:tx>
          <c:spPr>
            <a:solidFill>
              <a:schemeClr val="accent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Лист1!$D$4:$I$4</c:f>
              <c:strCache>
                <c:ptCount val="6"/>
                <c:pt idx="0">
                  <c:v>присуждение ученых 
степеней кандидата наук, тыс. чел.</c:v>
                </c:pt>
                <c:pt idx="1">
                  <c:v>прием в 
аспирантуру, тыс. чел</c:v>
                </c:pt>
                <c:pt idx="2">
                  <c:v>"эффективность" аспирантуры 
(защиты в период подготовки),%</c:v>
                </c:pt>
                <c:pt idx="3">
                  <c:v>доля ППС до 40 лет,%</c:v>
                </c:pt>
                <c:pt idx="4">
                  <c:v>доля исследователей от 40 до 60 лет,%</c:v>
                </c:pt>
                <c:pt idx="5">
                  <c:v>доля исследователей до 40 лет,%</c:v>
                </c:pt>
              </c:strCache>
            </c:strRef>
          </c:cat>
          <c:val>
            <c:numRef>
              <c:f>Лист1!$D$6:$I$6</c:f>
              <c:numCache>
                <c:formatCode>General</c:formatCode>
                <c:ptCount val="6"/>
                <c:pt idx="0">
                  <c:v>8.6999999999999993</c:v>
                </c:pt>
                <c:pt idx="1">
                  <c:v>27</c:v>
                </c:pt>
                <c:pt idx="2">
                  <c:v>12.4</c:v>
                </c:pt>
                <c:pt idx="3">
                  <c:v>30.4</c:v>
                </c:pt>
                <c:pt idx="4">
                  <c:v>31</c:v>
                </c:pt>
                <c:pt idx="5">
                  <c:v>43.9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B255-4716-91D9-C9852457FB7B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97469568"/>
        <c:axId val="97471104"/>
      </c:barChart>
      <c:catAx>
        <c:axId val="974695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71104"/>
        <c:crosses val="autoZero"/>
        <c:auto val="1"/>
        <c:lblAlgn val="ctr"/>
        <c:lblOffset val="100"/>
        <c:noMultiLvlLbl val="0"/>
      </c:catAx>
      <c:valAx>
        <c:axId val="974711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974695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563777385168333"/>
          <c:y val="9.2162748963189198E-2"/>
          <c:w val="0.26601624734329987"/>
          <c:h val="4.730438880898401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  <c:extLst xmlns:c16r2="http://schemas.microsoft.com/office/drawing/2015/06/chart"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0.49716</cdr:x>
      <cdr:y>0.60959</cdr:y>
    </cdr:from>
    <cdr:to>
      <cdr:x>0.67063</cdr:x>
      <cdr:y>0.71171</cdr:y>
    </cdr:to>
    <cdr:sp macro="" textlink="">
      <cdr:nvSpPr>
        <cdr:cNvPr id="2" name="Овал 1">
          <a:extLst xmlns:a="http://schemas.openxmlformats.org/drawingml/2006/main">
            <a:ext uri="{FF2B5EF4-FFF2-40B4-BE49-F238E27FC236}">
              <a16:creationId xmlns:a16="http://schemas.microsoft.com/office/drawing/2014/main" xmlns="" id="{765044A0-8418-49B3-95E9-DBB209944F93}"/>
            </a:ext>
          </a:extLst>
        </cdr:cNvPr>
        <cdr:cNvSpPr/>
      </cdr:nvSpPr>
      <cdr:spPr>
        <a:xfrm xmlns:a="http://schemas.openxmlformats.org/drawingml/2006/main">
          <a:off x="4333823" y="3349713"/>
          <a:ext cx="1512168" cy="561123"/>
        </a:xfrm>
        <a:prstGeom xmlns:a="http://schemas.openxmlformats.org/drawingml/2006/main" prst="ellipse">
          <a:avLst/>
        </a:prstGeom>
        <a:solidFill xmlns:a="http://schemas.openxmlformats.org/drawingml/2006/main">
          <a:schemeClr val="bg1"/>
        </a:solidFill>
      </cdr:spPr>
      <cdr:style>
        <a:lnRef xmlns:a="http://schemas.openxmlformats.org/drawingml/2006/main" idx="2">
          <a:schemeClr val="accent1">
            <a:shade val="50000"/>
          </a:schemeClr>
        </a:lnRef>
        <a:fillRef xmlns:a="http://schemas.openxmlformats.org/drawingml/2006/main" idx="1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pPr algn="ctr"/>
          <a:r>
            <a:rPr lang="ru-RU" sz="14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rPr>
            <a:t>ВУЗы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B79C3A-23FA-4A3A-82B5-E7DFAC982955}" type="datetimeFigureOut">
              <a:rPr lang="ru-RU" smtClean="0"/>
              <a:pPr/>
              <a:t>04.02.2020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E73275-78DC-4A7E-89E4-6398408F7B1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345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 txBox="1">
            <a:spLocks noGrp="1"/>
          </p:cNvSpPr>
          <p:nvPr>
            <p:ph type="hdr" idx="2"/>
          </p:nvPr>
        </p:nvSpPr>
        <p:spPr>
          <a:xfrm>
            <a:off x="1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" name="Shape 3"/>
          <p:cNvSpPr txBox="1">
            <a:spLocks noGrp="1"/>
          </p:cNvSpPr>
          <p:nvPr>
            <p:ph type="dt" idx="10"/>
          </p:nvPr>
        </p:nvSpPr>
        <p:spPr>
          <a:xfrm>
            <a:off x="3850442" y="0"/>
            <a:ext cx="2945658" cy="49805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" name="Shape 4"/>
          <p:cNvSpPr>
            <a:spLocks noGrp="1" noRot="1" noChangeAspect="1"/>
          </p:cNvSpPr>
          <p:nvPr>
            <p:ph type="sldImg" idx="3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5" name="Shape 5"/>
          <p:cNvSpPr txBox="1">
            <a:spLocks noGrp="1"/>
          </p:cNvSpPr>
          <p:nvPr>
            <p:ph type="body" idx="1"/>
          </p:nvPr>
        </p:nvSpPr>
        <p:spPr>
          <a:xfrm>
            <a:off x="679768" y="4777194"/>
            <a:ext cx="5438139" cy="390861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spcBef>
                <a:spcPts val="0"/>
              </a:spcBef>
              <a:defRPr sz="12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ftr" idx="11"/>
          </p:nvPr>
        </p:nvSpPr>
        <p:spPr>
          <a:xfrm>
            <a:off x="1" y="9428584"/>
            <a:ext cx="2945658" cy="498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8053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0146081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98" name="Shape 98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" name="Shape 99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945719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205451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766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531766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66813" y="1241425"/>
            <a:ext cx="4464050" cy="3349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lang="ru-RU"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38143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r>
              <a:rPr lang="ru-RU" sz="1200" b="0" i="0" u="none" strike="noStrike" cap="none" baseline="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2003 год, от имени России Болонскую декларацию подписал министр образования Владимир Михайлович Филиппов</a:t>
            </a: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000203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81490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679768" y="4777195"/>
            <a:ext cx="5438139" cy="3908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Clr>
                <a:schemeClr val="dk1"/>
              </a:buClr>
              <a:buFont typeface="Arial"/>
              <a:buNone/>
            </a:pPr>
            <a:endParaRPr sz="1200" b="0" i="0" u="none" strike="noStrike" cap="none" baseline="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5" name="Shape 155"/>
          <p:cNvSpPr txBox="1">
            <a:spLocks noGrp="1"/>
          </p:cNvSpPr>
          <p:nvPr>
            <p:ph type="sldNum" idx="12"/>
          </p:nvPr>
        </p:nvSpPr>
        <p:spPr>
          <a:xfrm>
            <a:off x="3850442" y="9428584"/>
            <a:ext cx="2945658" cy="4979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298" cy="1600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pic" idx="2"/>
          </p:nvPr>
        </p:nvSpPr>
        <p:spPr>
          <a:xfrm>
            <a:off x="3887391" y="987425"/>
            <a:ext cx="4629298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7" name="Shape 67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298" cy="38114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hape 72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body" idx="1"/>
          </p:nvPr>
        </p:nvSpPr>
        <p:spPr>
          <a:xfrm rot="5400000">
            <a:off x="2396398" y="57872"/>
            <a:ext cx="4351198" cy="7886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74" name="Shape 74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Shape 78"/>
          <p:cNvSpPr txBox="1">
            <a:spLocks noGrp="1"/>
          </p:cNvSpPr>
          <p:nvPr>
            <p:ph type="title"/>
          </p:nvPr>
        </p:nvSpPr>
        <p:spPr>
          <a:xfrm rot="5400000">
            <a:off x="4623598" y="2285273"/>
            <a:ext cx="5811898" cy="1971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/>
              <a:buNone/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body" idx="1"/>
          </p:nvPr>
        </p:nvSpPr>
        <p:spPr>
          <a:xfrm rot="5400000">
            <a:off x="623024" y="370673"/>
            <a:ext cx="5811898" cy="5800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indent="1270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Font typeface="Calibri"/>
              <a:buChar char="•"/>
              <a:defRPr/>
            </a:lvl1pPr>
            <a:lvl2pPr marL="685800" indent="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2pPr>
            <a:lvl3pPr marL="1143000" indent="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3pPr>
            <a:lvl4pPr marL="1600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4pPr>
            <a:lvl5pPr marL="20574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5pPr>
            <a:lvl6pPr marL="25146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6pPr>
            <a:lvl7pPr marL="29718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7pPr>
            <a:lvl8pPr marL="34290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8pPr>
            <a:lvl9pPr marL="3886200" indent="635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Font typeface="Calibri"/>
              <a:buChar char="•"/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1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indent="127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685800" marR="0" indent="101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143000" marR="0" indent="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600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0574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5146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9718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4290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886200" marR="0" indent="635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dt" idx="10"/>
          </p:nvPr>
        </p:nvSpPr>
        <p:spPr>
          <a:xfrm>
            <a:off x="6286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ftr" idx="11"/>
          </p:nvPr>
        </p:nvSpPr>
        <p:spPr>
          <a:xfrm>
            <a:off x="3028950" y="6356351"/>
            <a:ext cx="3086098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457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914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371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8288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2860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27432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2004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365760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6457950" y="6356351"/>
            <a:ext cx="2057400" cy="365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5" r:id="rId2"/>
    <p:sldLayoutId id="2147483656" r:id="rId3"/>
    <p:sldLayoutId id="2147483657" r:id="rId4"/>
    <p:sldLayoutId id="2147483658" r:id="rId5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://www.phd.unn.ru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Shape 8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Shape 85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54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Заголовок</a:t>
            </a:r>
          </a:p>
        </p:txBody>
      </p:sp>
      <p:sp>
        <p:nvSpPr>
          <p:cNvPr id="86" name="Shape 86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3600" b="0" i="0" u="none" strike="noStrike" cap="none" baseline="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Подзаголовок презентации</a:t>
            </a:r>
          </a:p>
        </p:txBody>
      </p:sp>
      <p:pic>
        <p:nvPicPr>
          <p:cNvPr id="87" name="Shape 87"/>
          <p:cNvPicPr preferRelativeResize="0"/>
          <p:nvPr/>
        </p:nvPicPr>
        <p:blipFill rotWithShape="1">
          <a:blip r:embed="rId4">
            <a:alphaModFix/>
          </a:blip>
          <a:srcRect t="3574" b="3574"/>
          <a:stretch/>
        </p:blipFill>
        <p:spPr>
          <a:xfrm>
            <a:off x="0" y="1484312"/>
            <a:ext cx="9144000" cy="4078200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Shape 88"/>
          <p:cNvSpPr txBox="1"/>
          <p:nvPr/>
        </p:nvSpPr>
        <p:spPr>
          <a:xfrm>
            <a:off x="468312" y="2605150"/>
            <a:ext cx="8223300" cy="923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ru-RU" sz="3200" b="1" i="0" u="none" strike="noStrike" cap="none" baseline="0" dirty="0">
                <a:solidFill>
                  <a:srgbClr val="F3F3F3"/>
                </a:solidFill>
                <a:latin typeface="Arial"/>
                <a:ea typeface="Arial"/>
                <a:cs typeface="Arial"/>
                <a:sym typeface="Arial"/>
              </a:rPr>
              <a:t>Цифровая 3D-медицина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Calibri"/>
              <a:buNone/>
            </a:pPr>
            <a:endParaRPr sz="3000" b="1" i="0" u="none" strike="noStrike" cap="none" baseline="0" dirty="0">
              <a:solidFill>
                <a:srgbClr val="F3F3F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Shape 89"/>
          <p:cNvSpPr txBox="1"/>
          <p:nvPr/>
        </p:nvSpPr>
        <p:spPr>
          <a:xfrm>
            <a:off x="468312" y="3648262"/>
            <a:ext cx="8223300" cy="646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b="0" i="0" u="none" strike="noStrike" cap="none" baseline="0" dirty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Результаты в области компьютерной графики и геометрического моделирования</a:t>
            </a:r>
          </a:p>
        </p:txBody>
      </p:sp>
      <p:sp>
        <p:nvSpPr>
          <p:cNvPr id="90" name="Shape 90"/>
          <p:cNvSpPr/>
          <p:nvPr/>
        </p:nvSpPr>
        <p:spPr>
          <a:xfrm>
            <a:off x="0" y="5029200"/>
            <a:ext cx="9144000" cy="1828499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ctr">
              <a:buClr>
                <a:schemeClr val="lt1"/>
              </a:buClr>
              <a:buSzPct val="25000"/>
            </a:pPr>
            <a:r>
              <a:rPr lang="ru-RU" sz="1800" b="1" dirty="0">
                <a:solidFill>
                  <a:schemeClr val="bg1"/>
                </a:solidFill>
                <a:latin typeface="Candara" panose="020E0502030303020204" pitchFamily="34" charset="0"/>
              </a:rPr>
              <a:t>январь 2020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Shape 91"/>
          <p:cNvSpPr/>
          <p:nvPr/>
        </p:nvSpPr>
        <p:spPr>
          <a:xfrm>
            <a:off x="43018" y="-68578"/>
            <a:ext cx="9073887" cy="1185900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»</a:t>
            </a:r>
            <a:endParaRPr sz="1400" b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</p:txBody>
      </p:sp>
      <p:sp>
        <p:nvSpPr>
          <p:cNvPr id="92" name="Shape 92"/>
          <p:cNvSpPr/>
          <p:nvPr/>
        </p:nvSpPr>
        <p:spPr>
          <a:xfrm>
            <a:off x="-75" y="1172425"/>
            <a:ext cx="9144000" cy="4390200"/>
          </a:xfrm>
          <a:prstGeom prst="rect">
            <a:avLst/>
          </a:prstGeom>
          <a:solidFill>
            <a:srgbClr val="0070C0"/>
          </a:solidFill>
          <a:ln>
            <a:solidFill>
              <a:srgbClr val="00B0F0"/>
            </a:solidFill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baseline="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Shape 93"/>
          <p:cNvSpPr txBox="1"/>
          <p:nvPr/>
        </p:nvSpPr>
        <p:spPr>
          <a:xfrm>
            <a:off x="251520" y="1767679"/>
            <a:ext cx="8640960" cy="175573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Подготовка научно-педагогических кадров в аспирантуре</a:t>
            </a:r>
            <a:r>
              <a:rPr lang="en-US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ru-RU" sz="1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библиометрические </a:t>
            </a:r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оценки</a:t>
            </a:r>
            <a:r>
              <a:rPr lang="en-US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1800" b="1" cap="all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результативности и </a:t>
            </a:r>
            <a:r>
              <a:rPr lang="ru-RU" sz="1800" b="1" cap="all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планируемые организационные изменения</a:t>
            </a:r>
          </a:p>
        </p:txBody>
      </p:sp>
      <p:sp>
        <p:nvSpPr>
          <p:cNvPr id="94" name="Shape 94"/>
          <p:cNvSpPr txBox="1"/>
          <p:nvPr/>
        </p:nvSpPr>
        <p:spPr>
          <a:xfrm>
            <a:off x="592425" y="3918965"/>
            <a:ext cx="8223300" cy="134061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en-US" sz="2000" i="0" u="none" strike="noStrike" cap="none" baseline="0" dirty="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i="0" u="none" strike="noStrike" cap="none" baseline="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rPr>
              <a:t>Б.И. Бедный, А.А. Миронос, Н.В. Рыбаков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r>
              <a:rPr lang="ru-RU" sz="1800" dirty="0">
                <a:solidFill>
                  <a:schemeClr val="l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Институт аспирантуры и докторантуры</a:t>
            </a:r>
            <a:endParaRPr lang="ru-RU" sz="1800" i="0" u="none" strike="noStrike" cap="none" baseline="0" dirty="0">
              <a:solidFill>
                <a:schemeClr val="lt1"/>
              </a:solidFill>
              <a:latin typeface="Calibri" panose="020F0502020204030204" pitchFamily="34" charset="0"/>
              <a:cs typeface="Calibri" panose="020F0502020204030204" pitchFamily="34" charset="0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800" dirty="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Calibri"/>
              <a:buNone/>
            </a:pPr>
            <a:endParaRPr lang="ru-RU" sz="1800" dirty="0">
              <a:solidFill>
                <a:schemeClr val="lt1"/>
              </a:solidFill>
            </a:endParaRPr>
          </a:p>
        </p:txBody>
      </p:sp>
      <p:pic>
        <p:nvPicPr>
          <p:cNvPr id="95" name="Shape 95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9" name="Shape 149"/>
              <p:cNvSpPr txBox="1"/>
              <p:nvPr/>
            </p:nvSpPr>
            <p:spPr>
              <a:xfrm>
                <a:off x="755576" y="1268760"/>
                <a:ext cx="7704856" cy="496855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algn="ctr"/>
                <a:r>
                  <a:rPr lang="ru-RU" sz="36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Итоговые результаты по выборке</a:t>
                </a:r>
                <a:endParaRPr lang="ru-RU" dirty="0"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b="0" i="0" dirty="0">
                  <a:solidFill>
                    <a:srgbClr val="C00000"/>
                  </a:solidFill>
                  <a:latin typeface="Cambria Math" panose="02040503050406030204" pitchFamily="18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 smtClean="0">
                    <a:solidFill>
                      <a:srgbClr val="002060"/>
                    </a:solidFill>
                  </a:rPr>
                  <a:t>Сроки подготовки диссертаций</a:t>
                </a:r>
                <a:r>
                  <a:rPr lang="en-US" sz="2000" b="1" dirty="0" smtClean="0">
                    <a:solidFill>
                      <a:srgbClr val="002060"/>
                    </a:solidFill>
                  </a:rPr>
                  <a:t>:</a:t>
                </a:r>
              </a:p>
              <a:p>
                <a:r>
                  <a:rPr lang="en-US" sz="2000" b="1" dirty="0">
                    <a:solidFill>
                      <a:srgbClr val="C00000"/>
                    </a:solidFill>
                  </a:rPr>
                  <a:t>	</a:t>
                </a:r>
                <a14:m>
                  <m:oMath xmlns:m="http://schemas.openxmlformats.org/officeDocument/2006/math">
                    <m:r>
                      <a:rPr lang="ru-RU" sz="2000" b="1" i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90% всех диссертаций 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защищаются не позднее двух 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лет</a:t>
                </a:r>
                <a:endParaRPr lang="en-US" sz="2000" dirty="0" smtClean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              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после 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окончания аспирантуры.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Удельный вес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выпускников, </a:t>
                </a: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защитивших диссертации не позднее двух лет после окончания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аспирантуры</a:t>
                </a:r>
                <a:r>
                  <a:rPr lang="en-US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: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000" b="1" i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 41%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endParaRPr lang="ru-RU" sz="20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ru-RU" sz="2000" dirty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Удельный вес выпускников, защитивших диссертации за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5 </a:t>
                </a:r>
                <a:r>
                  <a:rPr lang="ru-RU" sz="2000" b="1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лет после </a:t>
                </a:r>
                <a:r>
                  <a:rPr lang="ru-RU" sz="2000" b="1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аспирантуры</a:t>
                </a:r>
                <a:r>
                  <a:rPr lang="ru-RU" sz="2000" dirty="0" smtClean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b="1" i="1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𝐄</m:t>
                        </m:r>
                      </m:e>
                      <m:sub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ru-RU" sz="2000" b="1" i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sub>
                    </m:sSub>
                  </m:oMath>
                </a14:m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= 45%</a:t>
                </a:r>
                <a:r>
                  <a:rPr lang="en-US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 </a:t>
                </a:r>
                <a:r>
                  <a:rPr lang="en-US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</a:t>
                </a:r>
                <a:r>
                  <a:rPr lang="ru-RU" sz="20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«бюджетники» – 50%, «внебюджетники» – 28%). </a:t>
                </a:r>
              </a:p>
              <a:p>
                <a:pPr marL="342900" indent="-342900">
                  <a:buFont typeface="Arial" panose="020B0604020202020204" pitchFamily="34" charset="0"/>
                  <a:buChar char="•"/>
                </a:pPr>
                <a:endParaRPr lang="en-US" sz="2000" dirty="0" smtClean="0">
                  <a:solidFill>
                    <a:srgbClr val="002060"/>
                  </a:solidFill>
                  <a:latin typeface="Calibri" panose="020F0502020204030204" pitchFamily="34" charset="0"/>
                </a:endParaRPr>
              </a:p>
              <a:p>
                <a:pPr algn="ctr"/>
                <a:r>
                  <a:rPr lang="ru-RU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За </a:t>
                </a:r>
                <a:r>
                  <a:rPr lang="ru-RU" sz="2000" b="1" dirty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время наблюдения число присужденных степеней увеличивается на 70</a:t>
                </a:r>
                <a:r>
                  <a:rPr lang="ru-RU" sz="2000" b="1" dirty="0" smtClean="0">
                    <a:solidFill>
                      <a:srgbClr val="C00000"/>
                    </a:solidFill>
                    <a:latin typeface="Calibri" panose="020F0502020204030204" pitchFamily="34" charset="0"/>
                  </a:rPr>
                  <a:t>%</a:t>
                </a:r>
                <a:endParaRPr lang="ru-RU" sz="2000" b="1" dirty="0">
                  <a:solidFill>
                    <a:srgbClr val="C00000"/>
                  </a:solidFill>
                  <a:latin typeface="Calibri" panose="020F0502020204030204" pitchFamily="34" charset="0"/>
                </a:endParaRPr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149" name="Shape 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268760"/>
                <a:ext cx="7704856" cy="4968552"/>
              </a:xfrm>
              <a:prstGeom prst="rect">
                <a:avLst/>
              </a:prstGeom>
              <a:blipFill rotWithShape="1">
                <a:blip r:embed="rId3"/>
                <a:stretch>
                  <a:fillRect l="-712" t="-1840" b="-982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Защиты диссертаций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374086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 txBox="1"/>
          <p:nvPr/>
        </p:nvSpPr>
        <p:spPr>
          <a:xfrm>
            <a:off x="1043608" y="1196752"/>
            <a:ext cx="7632848" cy="7345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Увеличение числа защит в пост-аспирантский период 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</a:rPr>
              <a:t>дисциплинарные различия)</a:t>
            </a:r>
          </a:p>
          <a:p>
            <a:pPr algn="ctr"/>
            <a:endParaRPr lang="ru-RU" dirty="0"/>
          </a:p>
          <a:p>
            <a:pPr algn="ctr"/>
            <a:endParaRPr lang="ru-RU" sz="20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Защиты диссертаций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023473"/>
            <a:ext cx="7416824" cy="446449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2195736" y="3902575"/>
            <a:ext cx="165618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«быстрые защиты»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940152" y="2512013"/>
            <a:ext cx="180020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b="1" dirty="0">
                <a:solidFill>
                  <a:srgbClr val="C00000"/>
                </a:solidFill>
              </a:rPr>
              <a:t>«медленные защиты»</a:t>
            </a:r>
          </a:p>
        </p:txBody>
      </p:sp>
    </p:spTree>
    <p:extLst>
      <p:ext uri="{BB962C8B-B14F-4D97-AF65-F5344CB8AC3E}">
        <p14:creationId xmlns:p14="http://schemas.microsoft.com/office/powerpoint/2010/main" val="319346111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</a:t>
            </a:r>
            <a:b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Научная деятельность после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	  аспирантуры              				</a:t>
            </a:r>
            <a:endParaRPr sz="24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7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48780" y="1340768"/>
            <a:ext cx="8830908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630555" algn="l"/>
              </a:tabLst>
            </a:pPr>
            <a:r>
              <a:rPr lang="ru-RU" sz="4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Продолжают заниматься научной работой - 41% выпускников</a:t>
            </a:r>
          </a:p>
          <a:p>
            <a:pPr algn="ctr">
              <a:tabLst>
                <a:tab pos="630555" algn="l"/>
              </a:tabLst>
            </a:pPr>
            <a:endParaRPr lang="ru-RU" sz="4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tabLst>
                <a:tab pos="630555" algn="l"/>
              </a:tabLst>
            </a:pPr>
            <a:r>
              <a:rPr lang="ru-RU" sz="4000" b="1" dirty="0">
                <a:solidFill>
                  <a:srgbClr val="002060"/>
                </a:solidFill>
                <a:uFill>
                  <a:solidFill>
                    <a:srgbClr val="000000"/>
                  </a:solidFill>
                </a:uFill>
                <a:latin typeface="Calibri" panose="020F050202020403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Среди кандидатов наук - 63%</a:t>
            </a: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4000" b="1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3200" b="1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400" b="1" dirty="0">
              <a:solidFill>
                <a:srgbClr val="C0000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600" b="1" dirty="0">
              <a:solidFill>
                <a:srgbClr val="0070C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>
              <a:buFont typeface="Arial" panose="020B0604020202020204" pitchFamily="34" charset="0"/>
              <a:buChar char="•"/>
              <a:tabLst>
                <a:tab pos="630555" algn="l"/>
              </a:tabLst>
            </a:pPr>
            <a:endParaRPr lang="ru-RU" sz="2200" dirty="0">
              <a:solidFill>
                <a:srgbClr val="002060"/>
              </a:solidFill>
              <a:uFill>
                <a:solidFill>
                  <a:srgbClr val="000000"/>
                </a:solidFill>
              </a:uFill>
              <a:latin typeface="Calibri" panose="020F0502020204030204" pitchFamily="34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4100" name="Picture 4" descr="https://vplate.ru/images/article/orig/2019/06/1991-god-kakogo-zhivotnogo-i-chto-on-neset-2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8325" y="4149080"/>
            <a:ext cx="3058551" cy="173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611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91"/>
          <p:cNvSpPr>
            <a:spLocks noGrp="1"/>
          </p:cNvSpPr>
          <p:nvPr>
            <p:ph type="title"/>
          </p:nvPr>
        </p:nvSpPr>
        <p:spPr>
          <a:xfrm>
            <a:off x="0" y="44624"/>
            <a:ext cx="8964488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Научная деятельность после</a:t>
            </a:r>
            <a:br>
              <a:rPr lang="ru-RU" sz="2400" b="1" dirty="0">
                <a:solidFill>
                  <a:schemeClr val="bg1"/>
                </a:solidFill>
                <a:latin typeface="Calibri" pitchFamily="34" charset="0"/>
              </a:rPr>
            </a:b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	  аспирантуры              				</a:t>
            </a:r>
            <a:endParaRPr sz="24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7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054034" y="1155474"/>
            <a:ext cx="76944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Удельный вес выпускников, закрепившихся в науке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(дисциплинарные различия) </a:t>
            </a:r>
          </a:p>
        </p:txBody>
      </p:sp>
      <p:pic>
        <p:nvPicPr>
          <p:cNvPr id="8" name="Рисунок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132856"/>
            <a:ext cx="8712968" cy="446449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08004" y="2571581"/>
            <a:ext cx="4068452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Где работают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91% -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ВУЗы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+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РАН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(87%+4%)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446405">
              <a:tabLst>
                <a:tab pos="3686175" algn="l"/>
              </a:tabLst>
            </a:pP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75% - </a:t>
            </a:r>
            <a:r>
              <a:rPr lang="ru-RU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своих вузах</a:t>
            </a:r>
            <a:r>
              <a:rPr lang="en-US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endParaRPr lang="ru-RU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46405">
              <a:tabLst>
                <a:tab pos="3686175" algn="l"/>
              </a:tabLst>
            </a:pPr>
            <a:endParaRPr lang="en-US" sz="28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441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1"/>
          <p:cNvSpPr txBox="1">
            <a:spLocks/>
          </p:cNvSpPr>
          <p:nvPr/>
        </p:nvSpPr>
        <p:spPr>
          <a:xfrm>
            <a:off x="0" y="44624"/>
            <a:ext cx="9144000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</a:t>
            </a:r>
          </a:p>
          <a:p>
            <a:pPr algn="ct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Сравнение с </a:t>
            </a:r>
            <a:r>
              <a:rPr lang="en-US" sz="2400" b="1" dirty="0">
                <a:solidFill>
                  <a:schemeClr val="bg1"/>
                </a:solidFill>
                <a:latin typeface="Calibri" pitchFamily="34" charset="0"/>
              </a:rPr>
              <a:t>PhD-</a:t>
            </a: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программами </a:t>
            </a: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за рубежом			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Прямоугольник 3"/>
          <p:cNvSpPr/>
          <p:nvPr/>
        </p:nvSpPr>
        <p:spPr>
          <a:xfrm>
            <a:off x="467544" y="1196753"/>
            <a:ext cx="8496944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Результативность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</a:t>
            </a:r>
            <a:r>
              <a:rPr lang="ru-RU" sz="2300" dirty="0">
                <a:latin typeface="Calibri" panose="020F0502020204030204" pitchFamily="34" charset="0"/>
              </a:rPr>
              <a:t>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США: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процентная доля </a:t>
            </a:r>
            <a:r>
              <a:rPr lang="ru-RU" sz="2300" dirty="0" err="1">
                <a:solidFill>
                  <a:srgbClr val="002060"/>
                </a:solidFill>
                <a:latin typeface="Calibri" panose="020F0502020204030204" pitchFamily="34" charset="0"/>
              </a:rPr>
              <a:t>PhD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-студентов, которым присуждается степень, ≈ 50%.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>
                <a:solidFill>
                  <a:srgbClr val="00206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&gt;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60% (высокий разброс по странам, например, в Испании в некоторых дисциплинах до защиты доходят лишь (10÷30)% аспирантов). </a:t>
            </a:r>
            <a:endParaRPr lang="ru-RU" sz="23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endParaRPr lang="en-US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Сроки</a:t>
            </a:r>
            <a:r>
              <a:rPr lang="en-US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подготовки к докторской степени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  <a:endParaRPr lang="en-US" sz="2300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США: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≈ 6 лет (в гуманитарных науках ≈ 7 лет).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5 лет.</a:t>
            </a:r>
          </a:p>
          <a:p>
            <a:endParaRPr lang="en-US" sz="23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ru-RU" sz="2300" b="1" dirty="0">
                <a:solidFill>
                  <a:srgbClr val="C00000"/>
                </a:solidFill>
                <a:latin typeface="Calibri" panose="020F0502020204030204" pitchFamily="34" charset="0"/>
              </a:rPr>
              <a:t>Закрепление выпускников со степенью в академической сфере</a:t>
            </a:r>
            <a:r>
              <a:rPr lang="ru-RU" sz="23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  <a:p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США</a:t>
            </a:r>
            <a:r>
              <a:rPr lang="en-US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50%. </a:t>
            </a:r>
            <a:r>
              <a:rPr lang="ru-RU" sz="2300" b="1" dirty="0">
                <a:solidFill>
                  <a:srgbClr val="002060"/>
                </a:solidFill>
                <a:latin typeface="Calibri" panose="020F0502020204030204" pitchFamily="34" charset="0"/>
              </a:rPr>
              <a:t>ЕС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6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0% 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(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дисперсия</a:t>
            </a:r>
            <a:r>
              <a:rPr lang="en-US" sz="23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Нидерландах, Дании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30%, в Турции, Португалии, Польше 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≈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80%)</a:t>
            </a:r>
            <a:r>
              <a:rPr lang="ru-RU" sz="23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r>
              <a:rPr lang="ru-RU" sz="2300" dirty="0">
                <a:solidFill>
                  <a:srgbClr val="002060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8439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hape 91"/>
          <p:cNvSpPr txBox="1">
            <a:spLocks/>
          </p:cNvSpPr>
          <p:nvPr/>
        </p:nvSpPr>
        <p:spPr>
          <a:xfrm>
            <a:off x="0" y="44624"/>
            <a:ext cx="9144000" cy="108012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defPPr marR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 sz="1400" b="0" i="0" u="none" strike="noStrike" cap="none" baseline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1800" b="0" i="0" u="none" strike="noStrike" cap="none" baseline="0"/>
            </a:lvl2pPr>
            <a:lvl3pPr marL="0" marR="0" indent="0" algn="l" rtl="0">
              <a:spcBef>
                <a:spcPts val="0"/>
              </a:spcBef>
              <a:defRPr sz="1800" b="0" i="0" u="none" strike="noStrike" cap="none" baseline="0"/>
            </a:lvl3pPr>
            <a:lvl4pPr marL="0" marR="0" indent="0" algn="l" rtl="0">
              <a:spcBef>
                <a:spcPts val="0"/>
              </a:spcBef>
              <a:defRPr sz="1800" b="0" i="0" u="none" strike="noStrike" cap="none" baseline="0"/>
            </a:lvl4pPr>
            <a:lvl5pPr marL="0" marR="0" indent="0" algn="l" rtl="0">
              <a:spcBef>
                <a:spcPts val="0"/>
              </a:spcBef>
              <a:defRPr sz="1800" b="0" i="0" u="none" strike="noStrike" cap="none" baseline="0"/>
            </a:lvl5pPr>
            <a:lvl6pPr marL="0" marR="0" indent="0" algn="l" rtl="0">
              <a:spcBef>
                <a:spcPts val="0"/>
              </a:spcBef>
              <a:defRPr sz="1800" b="0" i="0" u="none" strike="noStrike" cap="none" baseline="0"/>
            </a:lvl6pPr>
            <a:lvl7pPr marL="0" marR="0" indent="0" algn="l" rtl="0">
              <a:spcBef>
                <a:spcPts val="0"/>
              </a:spcBef>
              <a:defRPr sz="1800" b="0" i="0" u="none" strike="noStrike" cap="none" baseline="0"/>
            </a:lvl7pPr>
            <a:lvl8pPr marL="0" marR="0" indent="0" algn="l" rtl="0">
              <a:spcBef>
                <a:spcPts val="0"/>
              </a:spcBef>
              <a:defRPr sz="1800" b="0" i="0" u="none" strike="noStrike" cap="none" baseline="0"/>
            </a:lvl8pPr>
            <a:lvl9pPr marL="0" marR="0" indent="0" algn="l" rtl="0">
              <a:spcBef>
                <a:spcPts val="0"/>
              </a:spcBef>
              <a:defRPr sz="1800" b="0" i="0" u="none" strike="noStrike" cap="none" baseline="0"/>
            </a:lvl9pPr>
          </a:lstStyle>
          <a:p>
            <a:pPr algn="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    </a:t>
            </a:r>
          </a:p>
          <a:p>
            <a:pPr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itchFamily="34" charset="0"/>
              </a:rPr>
              <a:t>                                                                                    Выводы			</a:t>
            </a:r>
            <a:endParaRPr lang="ru-RU" sz="24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8" name="Shape 9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xmlns="" id="{A3528206-D36D-4DEF-8CF2-45304E45C64A}"/>
              </a:ext>
            </a:extLst>
          </p:cNvPr>
          <p:cNvSpPr/>
          <p:nvPr/>
        </p:nvSpPr>
        <p:spPr>
          <a:xfrm>
            <a:off x="179512" y="1700808"/>
            <a:ext cx="8568952" cy="44935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Суждения об отсутствии у аспирантов мотиваций к профессиональной деятельности в науке не соответствуют реальному положению дел. </a:t>
            </a:r>
          </a:p>
          <a:p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Проблема в другом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!</a:t>
            </a:r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Снижается число исследователей средней возрастной группы (40</a:t>
            </a:r>
            <a:r>
              <a:rPr lang="en-US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лет). Молодёжь идет в науку, но… ненадолго. </a:t>
            </a:r>
          </a:p>
          <a:p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endParaRPr lang="ru-RU" sz="2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r"/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Задача государственной политики – </a:t>
            </a:r>
          </a:p>
          <a:p>
            <a:pPr algn="r"/>
            <a:r>
              <a:rPr lang="ru-RU" sz="22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разработка механизмов удержания</a:t>
            </a:r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r"/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 науке исследователей </a:t>
            </a:r>
          </a:p>
          <a:p>
            <a:pPr algn="r"/>
            <a:r>
              <a:rPr lang="ru-RU" sz="2200" b="1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среднего возраста.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C0E80AB-8D35-4901-B34D-03DD574698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75815"/>
            <a:ext cx="3384376" cy="2018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6949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827584" y="548680"/>
            <a:ext cx="7689105" cy="5312245"/>
          </a:xfrm>
        </p:spPr>
        <p:txBody>
          <a:bodyPr/>
          <a:lstStyle/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endParaRPr lang="en-US" sz="2800" dirty="0"/>
          </a:p>
          <a:p>
            <a:pPr algn="ctr">
              <a:buNone/>
            </a:pPr>
            <a:endParaRPr lang="ru-RU" sz="2800" dirty="0"/>
          </a:p>
          <a:p>
            <a:pPr algn="ctr">
              <a:buNone/>
            </a:pPr>
            <a:r>
              <a:rPr lang="ru-RU" sz="3600" b="1" dirty="0">
                <a:solidFill>
                  <a:srgbClr val="0070C0"/>
                </a:solidFill>
              </a:rPr>
              <a:t>Спасибо за внимание!</a:t>
            </a:r>
          </a:p>
          <a:p>
            <a:pPr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3600" b="1" dirty="0">
              <a:solidFill>
                <a:srgbClr val="0070C0"/>
              </a:solidFill>
            </a:endParaRP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E-mail: bib@unn.ru,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603950, </a:t>
            </a:r>
            <a:r>
              <a:rPr lang="ru-RU" sz="1800" dirty="0">
                <a:solidFill>
                  <a:srgbClr val="0070C0"/>
                </a:solidFill>
              </a:rPr>
              <a:t>пр. Гагарина, 23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  <a:r>
              <a:rPr lang="ru-RU" sz="1800" dirty="0">
                <a:solidFill>
                  <a:srgbClr val="0070C0"/>
                </a:solidFill>
              </a:rPr>
              <a:t>Нижний Новгород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</a:rPr>
              <a:t>Tel.: +7 (</a:t>
            </a:r>
            <a:r>
              <a:rPr lang="ru-RU" sz="1800" dirty="0">
                <a:solidFill>
                  <a:srgbClr val="0070C0"/>
                </a:solidFill>
              </a:rPr>
              <a:t>831</a:t>
            </a:r>
            <a:r>
              <a:rPr lang="en-US" sz="1800" dirty="0">
                <a:solidFill>
                  <a:srgbClr val="0070C0"/>
                </a:solidFill>
              </a:rPr>
              <a:t>) </a:t>
            </a:r>
            <a:r>
              <a:rPr lang="ru-RU" sz="1800" dirty="0">
                <a:solidFill>
                  <a:srgbClr val="0070C0"/>
                </a:solidFill>
              </a:rPr>
              <a:t>462</a:t>
            </a:r>
            <a:r>
              <a:rPr lang="en-US" sz="1800" dirty="0">
                <a:solidFill>
                  <a:srgbClr val="0070C0"/>
                </a:solidFill>
              </a:rPr>
              <a:t>-</a:t>
            </a:r>
            <a:r>
              <a:rPr lang="ru-RU" sz="1800" dirty="0">
                <a:solidFill>
                  <a:srgbClr val="0070C0"/>
                </a:solidFill>
              </a:rPr>
              <a:t>36-48</a:t>
            </a:r>
            <a:r>
              <a:rPr lang="en-US" sz="1800" dirty="0">
                <a:solidFill>
                  <a:srgbClr val="0070C0"/>
                </a:solidFill>
              </a:rPr>
              <a:t>, </a:t>
            </a:r>
          </a:p>
          <a:p>
            <a:pPr algn="ctr">
              <a:buNone/>
            </a:pPr>
            <a:r>
              <a:rPr lang="en-US" sz="1800" dirty="0">
                <a:solidFill>
                  <a:srgbClr val="0070C0"/>
                </a:solidFill>
                <a:hlinkClick r:id="rId2"/>
              </a:rPr>
              <a:t>http://www.phd.unn.ru/</a:t>
            </a:r>
            <a:endParaRPr lang="en-US" sz="1800" dirty="0">
              <a:solidFill>
                <a:srgbClr val="0070C0"/>
              </a:solidFill>
            </a:endParaRPr>
          </a:p>
          <a:p>
            <a:pPr algn="ctr">
              <a:buNone/>
            </a:pPr>
            <a:endParaRPr lang="en-US" sz="1800" dirty="0"/>
          </a:p>
          <a:p>
            <a:pPr algn="ctr">
              <a:buNone/>
            </a:pPr>
            <a:endParaRPr lang="ru-RU" sz="1800" b="1" dirty="0">
              <a:solidFill>
                <a:srgbClr val="0070C0"/>
              </a:solidFill>
            </a:endParaRPr>
          </a:p>
        </p:txBody>
      </p:sp>
      <p:pic>
        <p:nvPicPr>
          <p:cNvPr id="7" name="Shape 16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5856" y="620688"/>
            <a:ext cx="3096344" cy="86409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02599" cy="45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Постановка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Shape 91"/>
          <p:cNvSpPr/>
          <p:nvPr/>
        </p:nvSpPr>
        <p:spPr>
          <a:xfrm>
            <a:off x="47554" y="10316"/>
            <a:ext cx="9067169" cy="1185899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Данные о подготовке кандидатов наук</a:t>
            </a:r>
          </a:p>
          <a:p>
            <a:pPr algn="r"/>
            <a:r>
              <a:rPr lang="ru-RU" sz="1800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 кадровом обеспечении науки и высшей школы </a:t>
            </a: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15" y="188972"/>
            <a:ext cx="2175900" cy="6105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1" name="Диаграмма 10">
            <a:extLst>
              <a:ext uri="{FF2B5EF4-FFF2-40B4-BE49-F238E27FC236}">
                <a16:creationId xmlns:a16="http://schemas.microsoft.com/office/drawing/2014/main" xmlns="" id="{1F964BDF-96B8-4E1E-92A1-7804E792B93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7596142"/>
              </p:ext>
            </p:extLst>
          </p:nvPr>
        </p:nvGraphicFramePr>
        <p:xfrm>
          <a:off x="247315" y="1246356"/>
          <a:ext cx="8717173" cy="54950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xmlns="" id="{24A16590-2DF2-4E4E-BD43-0004B0D525E8}"/>
              </a:ext>
            </a:extLst>
          </p:cNvPr>
          <p:cNvCxnSpPr/>
          <p:nvPr/>
        </p:nvCxnSpPr>
        <p:spPr>
          <a:xfrm>
            <a:off x="7740352" y="2780928"/>
            <a:ext cx="432048" cy="0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Овал 2">
            <a:extLst>
              <a:ext uri="{FF2B5EF4-FFF2-40B4-BE49-F238E27FC236}">
                <a16:creationId xmlns:a16="http://schemas.microsoft.com/office/drawing/2014/main" xmlns="" id="{21135504-0B1B-440D-9137-3085B918735C}"/>
              </a:ext>
            </a:extLst>
          </p:cNvPr>
          <p:cNvSpPr/>
          <p:nvPr/>
        </p:nvSpPr>
        <p:spPr>
          <a:xfrm>
            <a:off x="6372200" y="4524061"/>
            <a:ext cx="2448272" cy="633131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Исследовательский сектор</a:t>
            </a:r>
          </a:p>
        </p:txBody>
      </p:sp>
    </p:spTree>
    <p:extLst>
      <p:ext uri="{BB962C8B-B14F-4D97-AF65-F5344CB8AC3E}">
        <p14:creationId xmlns:p14="http://schemas.microsoft.com/office/powerpoint/2010/main" val="89625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02599" cy="451520"/>
          </a:xfrm>
        </p:spPr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Calibri" pitchFamily="34" charset="0"/>
              </a:rPr>
              <a:t>Постановка задачи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0" y="1340768"/>
            <a:ext cx="8118624" cy="5400600"/>
          </a:xfrm>
        </p:spPr>
        <p:txBody>
          <a:bodyPr/>
          <a:lstStyle/>
          <a:p>
            <a:pPr indent="0">
              <a:buNone/>
            </a:pPr>
            <a:endParaRPr lang="en-US" sz="2800" dirty="0">
              <a:solidFill>
                <a:srgbClr val="002060"/>
              </a:solidFill>
              <a:latin typeface="Candara" panose="020E0502030303020204" pitchFamily="34" charset="0"/>
            </a:endParaRPr>
          </a:p>
          <a:p>
            <a:pPr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ru-RU" sz="3200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Как российская аспирантура выполняет свою главную миссию</a:t>
            </a:r>
            <a:r>
              <a:rPr lang="en-US" sz="32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3200" dirty="0" smtClean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библиометрические данные</a:t>
            </a: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ru-RU" sz="32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endParaRPr lang="ru-RU" sz="3200" b="1" i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indent="0">
              <a:buNone/>
            </a:pP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ru-RU" sz="3200" b="1" dirty="0">
                <a:solidFill>
                  <a:srgbClr val="002060"/>
                </a:solidFill>
                <a:latin typeface="Calibri" panose="020F0502020204030204" pitchFamily="34" charset="0"/>
              </a:rPr>
              <a:t>. 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</a:rPr>
              <a:t>Аспирантура и диссертация</a:t>
            </a:r>
            <a:r>
              <a:rPr lang="ru-RU" sz="3200" dirty="0">
                <a:solidFill>
                  <a:srgbClr val="C00000"/>
                </a:solidFill>
                <a:latin typeface="Calibri" panose="020F0502020204030204" pitchFamily="34" charset="0"/>
              </a:rPr>
              <a:t>. </a:t>
            </a: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Как обеспечить сопряжение систем подготовки и научной аттестации выпускников аспирантур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>
              <a:buFontTx/>
              <a:buChar char="-"/>
            </a:pP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Как </a:t>
            </a:r>
            <a:r>
              <a:rPr lang="ru-RU" sz="2800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проводить 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итоговую аттестацию</a:t>
            </a:r>
            <a:r>
              <a:rPr lang="en-US" sz="2800" dirty="0">
                <a:solidFill>
                  <a:srgbClr val="002060"/>
                </a:solidFill>
                <a:latin typeface="Calibri" panose="020F0502020204030204" pitchFamily="34" charset="0"/>
              </a:rPr>
              <a:t>?</a:t>
            </a:r>
            <a:endParaRPr lang="ru-RU" sz="2800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p:sp>
        <p:nvSpPr>
          <p:cNvPr id="5" name="Shape 91"/>
          <p:cNvSpPr/>
          <p:nvPr/>
        </p:nvSpPr>
        <p:spPr>
          <a:xfrm>
            <a:off x="-30673" y="-98728"/>
            <a:ext cx="9144000" cy="1185900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libri" panose="020F0502020204030204" pitchFamily="34" charset="0"/>
              </a:rPr>
              <a:t>Вопросы для обсуждения</a:t>
            </a:r>
            <a:endParaRPr sz="2400" b="0" i="0" u="none" strike="noStrike" cap="none" baseline="0" dirty="0">
              <a:solidFill>
                <a:schemeClr val="bg1"/>
              </a:solidFill>
              <a:latin typeface="Candara" panose="020E0502030303020204" pitchFamily="34" charset="0"/>
              <a:sym typeface="Arial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47315" y="188972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82940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79513" y="1157074"/>
            <a:ext cx="8424936" cy="5296262"/>
          </a:xfrm>
        </p:spPr>
        <p:txBody>
          <a:bodyPr/>
          <a:lstStyle/>
          <a:p>
            <a:pPr indent="0">
              <a:buNone/>
            </a:pPr>
            <a:endParaRPr lang="ru-RU" sz="2400" b="1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В научном сообществе высказываются суждения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о дисфункциональности аспирантуры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в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отношении реализации главной функции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–</a:t>
            </a:r>
            <a:r>
              <a:rPr lang="en-US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подготовки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кадров для науки и высшей </a:t>
            </a:r>
            <a:r>
              <a:rPr lang="ru-RU" sz="2400" b="1" dirty="0" smtClean="0">
                <a:solidFill>
                  <a:srgbClr val="002060"/>
                </a:solidFill>
                <a:latin typeface="Calibri" panose="020F0502020204030204" pitchFamily="34" charset="0"/>
              </a:rPr>
              <a:t>школы.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Проблема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дискуссии основаны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на мнениях и опыте экспертов, 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но не подкреплены данными</a:t>
            </a:r>
          </a:p>
          <a:p>
            <a:pPr indent="0">
              <a:buNone/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</a:p>
          <a:p>
            <a:pPr algn="just">
              <a:buNone/>
            </a:pPr>
            <a:endParaRPr lang="ru-RU" sz="2000" dirty="0">
              <a:latin typeface="Calibri" panose="020F0502020204030204" pitchFamily="34" charset="0"/>
            </a:endParaRPr>
          </a:p>
          <a:p>
            <a:endParaRPr lang="ru-RU" dirty="0"/>
          </a:p>
        </p:txBody>
      </p:sp>
      <p:sp>
        <p:nvSpPr>
          <p:cNvPr id="5" name="Shape 91"/>
          <p:cNvSpPr>
            <a:spLocks noGrp="1"/>
          </p:cNvSpPr>
          <p:nvPr>
            <p:ph type="title"/>
          </p:nvPr>
        </p:nvSpPr>
        <p:spPr>
          <a:xfrm>
            <a:off x="629840" y="457200"/>
            <a:ext cx="7974607" cy="6675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/>
            <a:r>
              <a:rPr lang="ru-RU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</a:t>
            </a:r>
            <a:endParaRPr lang="ru-RU" sz="2200" b="1" i="1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6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5292" y="489530"/>
            <a:ext cx="2175900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1" descr="D:\Users\Admin\Desktop\доклад МАДИ 2017\Debate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3212976"/>
            <a:ext cx="3188791" cy="29523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70199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555776" y="1700808"/>
            <a:ext cx="6264696" cy="482453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Фактические сроки подготовки диссертаций?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Процентная доля выпускников, которым присуждается кандидатская степень? 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Процентная доля выпускников, продолжающих научную карьеру после аспирантуры?</a:t>
            </a:r>
          </a:p>
          <a:p>
            <a:pPr marL="342900" indent="-342900">
              <a:buAutoNum type="arabicParenR"/>
            </a:pPr>
            <a:endParaRPr lang="ru-RU" sz="2400" dirty="0">
              <a:solidFill>
                <a:srgbClr val="002060"/>
              </a:solidFill>
              <a:latin typeface="Cambria" panose="02040503050406030204" pitchFamily="18" charset="0"/>
            </a:endParaRPr>
          </a:p>
          <a:p>
            <a:pPr marL="342900" indent="-342900">
              <a:buAutoNum type="arabicParenR"/>
            </a:pPr>
            <a:r>
              <a:rPr lang="ru-RU" sz="2400" dirty="0">
                <a:solidFill>
                  <a:srgbClr val="002060"/>
                </a:solidFill>
                <a:latin typeface="Cambria" panose="02040503050406030204" pitchFamily="18" charset="0"/>
              </a:rPr>
              <a:t>Дисциплинарная специфика? </a:t>
            </a: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3999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400" b="1" dirty="0">
                <a:solidFill>
                  <a:schemeClr val="bg1"/>
                </a:solidFill>
                <a:latin typeface="Cambria" panose="02040503050406030204" pitchFamily="18" charset="0"/>
              </a:rPr>
              <a:t>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Библиометрические оценки</a:t>
            </a: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1161667"/>
            <a:ext cx="2267743" cy="5543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928468"/>
      </p:ext>
    </p:extLst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215356" y="1304069"/>
            <a:ext cx="8784976" cy="50772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Объект исследования: 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выпускники аспирантур 2013 г. девяти российских университетов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(списки выпускников, 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N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 = 1178; получены данные о научной активности каждого выпускника). 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Институциональная характеристика выборки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:</a:t>
            </a:r>
            <a:endParaRPr lang="ru-RU" sz="2400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4 классических, 4 </a:t>
            </a:r>
            <a:r>
              <a:rPr lang="ru-RU" sz="2400" i="1" dirty="0" err="1">
                <a:solidFill>
                  <a:srgbClr val="002060"/>
                </a:solidFill>
                <a:latin typeface="Calibri" panose="020F0502020204030204" pitchFamily="34" charset="0"/>
              </a:rPr>
              <a:t>технич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., 1 профильный университет (с фокусом на общественные науки)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; 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3 вуза из Москвы и 6 из регионов; 7 вузов имеют статус НИУ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;</a:t>
            </a:r>
            <a:r>
              <a:rPr lang="ru-RU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 5 университетов участвуют в Программе «5-100»</a:t>
            </a:r>
            <a:r>
              <a:rPr lang="en-US" sz="2400" i="1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  <a:endParaRPr lang="ru-RU" sz="2400" i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Сбор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и анализ библиометрических данных</a:t>
            </a:r>
            <a:r>
              <a:rPr lang="ru-RU" sz="2400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о защитах диссертаций, научных публикациях, патентах и иных результатах интеллектуальной деятельности за период</a:t>
            </a:r>
            <a:r>
              <a:rPr lang="en-US" sz="2400" dirty="0">
                <a:solidFill>
                  <a:srgbClr val="002060"/>
                </a:solidFill>
                <a:latin typeface="Calibri" panose="020F0502020204030204" pitchFamily="34" charset="0"/>
              </a:rPr>
              <a:t>: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2013-2018 гг.</a:t>
            </a:r>
          </a:p>
          <a:p>
            <a:pPr lvl="0">
              <a:buClr>
                <a:srgbClr val="000000"/>
              </a:buClr>
            </a:pPr>
            <a:r>
              <a:rPr lang="ru-RU" sz="2400" b="1" dirty="0" smtClean="0">
                <a:solidFill>
                  <a:srgbClr val="C00000"/>
                </a:solidFill>
                <a:latin typeface="Calibri" panose="020F0502020204030204" pitchFamily="34" charset="0"/>
              </a:rPr>
              <a:t>Ограничения</a:t>
            </a:r>
            <a:r>
              <a:rPr lang="en-US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: </a:t>
            </a:r>
            <a:r>
              <a:rPr lang="ru-RU" sz="2400" b="1" dirty="0">
                <a:solidFill>
                  <a:srgbClr val="C00000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результаты можно экстраполировать лишь на ведущие российские вузы.</a:t>
            </a:r>
            <a:endParaRPr lang="ru-RU" sz="24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lvl="0" indent="-285750">
              <a:buClr>
                <a:srgbClr val="000000"/>
              </a:buClr>
              <a:buFontTx/>
              <a:buChar char="-"/>
            </a:pPr>
            <a:endParaRPr sz="1800" b="0" i="0" u="none" strike="noStrike" cap="none" baseline="0" dirty="0">
              <a:solidFill>
                <a:srgbClr val="0070C0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mbria" panose="02040503050406030204" pitchFamily="18" charset="0"/>
              </a:rPr>
              <a:t>Метод</a:t>
            </a:r>
          </a:p>
          <a:p>
            <a:pPr algn="ctr">
              <a:buClr>
                <a:srgbClr val="000000"/>
              </a:buClr>
            </a:pPr>
            <a:endParaRPr sz="2800" b="0" i="0" u="none" strike="noStrike" cap="none" baseline="0" dirty="0">
              <a:solidFill>
                <a:schemeClr val="bg1"/>
              </a:solidFill>
              <a:latin typeface="Cambria" panose="02040503050406030204" pitchFamily="18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78541511"/>
      </p:ext>
    </p:extLst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184432" y="1269207"/>
            <a:ext cx="8784976" cy="53467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algn="ctr">
              <a:buClr>
                <a:srgbClr val="000000"/>
              </a:buClr>
            </a:pPr>
            <a:endParaRPr sz="1800" b="0" i="0" u="none" strike="noStrike" cap="none" baseline="0" dirty="0">
              <a:solidFill>
                <a:srgbClr val="0070C0"/>
              </a:solidFill>
              <a:latin typeface="Cambria" panose="02040503050406030204" pitchFamily="18" charset="0"/>
              <a:sym typeface="Arial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-2367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Характеристики выборки</a:t>
            </a:r>
            <a:endParaRPr sz="28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592425" y="975546"/>
            <a:ext cx="7959149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ru-RU" sz="240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Отраслевая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структура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ru-RU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ядра выборки</a:t>
            </a:r>
            <a:r>
              <a:rPr kumimoji="0" lang="en-US" altLang="ru-RU" sz="2000" b="1" i="0" u="none" strike="noStrike" cap="none" normalizeH="0" baseline="0" dirty="0">
                <a:ln>
                  <a:noFill/>
                </a:ln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(N = 1055)</a:t>
            </a:r>
            <a:endParaRPr kumimoji="0" lang="ru-RU" altLang="ru-RU" sz="2000" b="1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Calibri" panose="020F0502020204030204" pitchFamily="34" charset="0"/>
            </a:endParaRPr>
          </a:p>
          <a:p>
            <a:pPr marL="0" marR="0" lvl="0" indent="45085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1525140"/>
              </p:ext>
            </p:extLst>
          </p:nvPr>
        </p:nvGraphicFramePr>
        <p:xfrm>
          <a:off x="611561" y="1970578"/>
          <a:ext cx="7920879" cy="4038942"/>
        </p:xfrm>
        <a:graphic>
          <a:graphicData uri="http://schemas.openxmlformats.org/drawingml/2006/table">
            <a:tbl>
              <a:tblPr firstRow="1" firstCol="1" bandRow="1"/>
              <a:tblGrid>
                <a:gridCol w="1584175">
                  <a:extLst>
                    <a:ext uri="{9D8B030D-6E8A-4147-A177-3AD203B41FA5}">
                      <a16:colId xmlns:a16="http://schemas.microsoft.com/office/drawing/2014/main" xmlns="" val="788879237"/>
                    </a:ext>
                  </a:extLst>
                </a:gridCol>
                <a:gridCol w="1800200">
                  <a:extLst>
                    <a:ext uri="{9D8B030D-6E8A-4147-A177-3AD203B41FA5}">
                      <a16:colId xmlns:a16="http://schemas.microsoft.com/office/drawing/2014/main" xmlns="" val="980021264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748323055"/>
                    </a:ext>
                  </a:extLst>
                </a:gridCol>
                <a:gridCol w="2808312">
                  <a:extLst>
                    <a:ext uri="{9D8B030D-6E8A-4147-A177-3AD203B41FA5}">
                      <a16:colId xmlns:a16="http://schemas.microsoft.com/office/drawing/2014/main" xmlns="" val="323992224"/>
                    </a:ext>
                  </a:extLst>
                </a:gridCol>
              </a:tblGrid>
              <a:tr h="95436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Область науки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выпускников, чел.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Отрасль науки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Доля выборки в общем числе выпускников данной отрасли науки в РФ</a:t>
                      </a:r>
                      <a:r>
                        <a:rPr lang="en-US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rgbClr val="00206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в 2013 г., % </a:t>
                      </a:r>
                      <a:endParaRPr lang="ru-RU" sz="1600" i="1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13941417"/>
                  </a:ext>
                </a:extLst>
              </a:tr>
              <a:tr h="236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Естественные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192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Физ.-мат.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5,6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6666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707149013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Химические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3227890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Биологические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2,3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85849682"/>
                  </a:ext>
                </a:extLst>
              </a:tr>
              <a:tr h="23610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 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330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Технические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C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>
                        <a:solidFill>
                          <a:srgbClr val="C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6487945"/>
                  </a:ext>
                </a:extLst>
              </a:tr>
              <a:tr h="236103"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Общественные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430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Социологические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9787898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Экономические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3755359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Политические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4,6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71135132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Юридические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3,9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58569962"/>
                  </a:ext>
                </a:extLst>
              </a:tr>
              <a:tr h="236103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Гуманитарные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103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Философские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4,7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3941802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Исторические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3,8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15847137"/>
                  </a:ext>
                </a:extLst>
              </a:tr>
              <a:tr h="236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Филологические</a:t>
                      </a:r>
                      <a:endParaRPr lang="ru-RU" sz="160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600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999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425999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4728123"/>
      </p:ext>
    </p:extLst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 txBox="1"/>
          <p:nvPr/>
        </p:nvSpPr>
        <p:spPr>
          <a:xfrm>
            <a:off x="307976" y="1124744"/>
            <a:ext cx="8656512" cy="547260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Информационные источники:</a:t>
            </a:r>
            <a:r>
              <a:rPr lang="ru-RU" sz="2400" b="1" dirty="0">
                <a:solidFill>
                  <a:srgbClr val="002060"/>
                </a:solidFill>
                <a:latin typeface="Calibri" panose="020F0502020204030204" pitchFamily="34" charset="0"/>
              </a:rPr>
              <a:t> </a:t>
            </a:r>
          </a:p>
          <a:p>
            <a:pPr lvl="0">
              <a:buClr>
                <a:srgbClr val="000000"/>
              </a:buClr>
            </a:pPr>
            <a:r>
              <a:rPr lang="ru-RU" sz="2400" dirty="0">
                <a:solidFill>
                  <a:srgbClr val="0070C0"/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</a:rPr>
              <a:t>портал ВАК,                                 </a:t>
            </a:r>
          </a:p>
          <a:p>
            <a:pPr lvl="0">
              <a:buClr>
                <a:srgbClr val="000000"/>
              </a:buClr>
            </a:pPr>
            <a:r>
              <a:rPr lang="ru-RU" sz="2000" dirty="0">
                <a:solidFill>
                  <a:srgbClr val="C00000"/>
                </a:solidFill>
                <a:latin typeface="Calibri" panose="020F0502020204030204" pitchFamily="34" charset="0"/>
              </a:rPr>
              <a:t>	электронный каталог РГБ, 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диссертации</a:t>
            </a:r>
          </a:p>
          <a:p>
            <a:pPr>
              <a:buClr>
                <a:srgbClr val="000000"/>
              </a:buClr>
            </a:pP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библиографическая база данных Scopus,</a:t>
            </a:r>
            <a:endParaRPr lang="en-US" sz="2000" dirty="0">
              <a:solidFill>
                <a:schemeClr val="accent5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>
              <a:buClr>
                <a:srgbClr val="000000"/>
              </a:buClr>
            </a:pPr>
            <a:r>
              <a:rPr lang="en-US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научная электронная библиотека eLibrary.ru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статьи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 	библиографическая база данных РИНЦ, </a:t>
            </a:r>
          </a:p>
          <a:p>
            <a:pPr lvl="0">
              <a:buClr>
                <a:srgbClr val="000000"/>
              </a:buClr>
            </a:pP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Calibri" panose="020F0502020204030204" pitchFamily="34" charset="0"/>
              </a:rPr>
              <a:t>	</a:t>
            </a:r>
            <a:r>
              <a:rPr lang="ru-RU" sz="2000" dirty="0">
                <a:solidFill>
                  <a:schemeClr val="accent2">
                    <a:lumMod val="50000"/>
                  </a:schemeClr>
                </a:solidFill>
                <a:latin typeface="Calibri" panose="020F0502020204030204" pitchFamily="34" charset="0"/>
              </a:rPr>
              <a:t>информационно-поисковая система ФИПС       </a:t>
            </a:r>
            <a:r>
              <a:rPr lang="ru-RU" b="1" i="1" dirty="0">
                <a:solidFill>
                  <a:schemeClr val="tx1"/>
                </a:solidFill>
                <a:latin typeface="Calibri" panose="020F0502020204030204" pitchFamily="34" charset="0"/>
              </a:rPr>
              <a:t>РИД (патенты и др.)</a:t>
            </a:r>
          </a:p>
          <a:p>
            <a:pPr lvl="0">
              <a:buClr>
                <a:srgbClr val="000000"/>
              </a:buClr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Критерий профессиональной занятости в научно-технической сфере</a:t>
            </a:r>
            <a:r>
              <a:rPr lang="ru-RU" sz="2800" dirty="0">
                <a:solidFill>
                  <a:srgbClr val="002060"/>
                </a:solidFill>
                <a:latin typeface="Calibri" panose="020F0502020204030204" pitchFamily="34" charset="0"/>
              </a:rPr>
              <a:t>  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-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наличие публикаций, диссертаций, РИД в период </a:t>
            </a:r>
            <a:r>
              <a:rPr lang="ru-RU" sz="2000" b="1" dirty="0">
                <a:solidFill>
                  <a:srgbClr val="C00000"/>
                </a:solidFill>
                <a:latin typeface="Calibri" panose="020F0502020204030204" pitchFamily="34" charset="0"/>
              </a:rPr>
              <a:t>с 2016 по 2018 гг. (ширина «публикационного окна» = 3 года)</a:t>
            </a:r>
          </a:p>
          <a:p>
            <a:pPr lvl="0">
              <a:buClr>
                <a:srgbClr val="000000"/>
              </a:buClr>
            </a:pPr>
            <a:endParaRPr lang="ru-RU" sz="2800" b="1" dirty="0">
              <a:solidFill>
                <a:srgbClr val="002060"/>
              </a:solidFill>
              <a:latin typeface="Calibri" panose="020F0502020204030204" pitchFamily="34" charset="0"/>
            </a:endParaRPr>
          </a:p>
          <a:p>
            <a:pPr lvl="0">
              <a:buClr>
                <a:srgbClr val="000000"/>
              </a:buClr>
            </a:pPr>
            <a:r>
              <a:rPr lang="ru-RU" sz="2800" b="1" dirty="0">
                <a:solidFill>
                  <a:srgbClr val="002060"/>
                </a:solidFill>
                <a:latin typeface="Calibri" panose="020F0502020204030204" pitchFamily="34" charset="0"/>
              </a:rPr>
              <a:t>Сведения о текущем месте работы </a:t>
            </a:r>
            <a:r>
              <a:rPr lang="ru-RU" sz="2000" dirty="0">
                <a:solidFill>
                  <a:srgbClr val="002060"/>
                </a:solidFill>
                <a:latin typeface="Calibri" panose="020F0502020204030204" pitchFamily="34" charset="0"/>
              </a:rPr>
              <a:t>получены на основе данных об аффиляции авторов статей</a:t>
            </a:r>
            <a:r>
              <a:rPr lang="ru-RU" sz="2400" dirty="0">
                <a:solidFill>
                  <a:srgbClr val="002060"/>
                </a:solidFill>
                <a:latin typeface="Calibri" panose="020F0502020204030204" pitchFamily="34" charset="0"/>
              </a:rPr>
              <a:t>.</a:t>
            </a:r>
          </a:p>
          <a:p>
            <a:pPr lvl="0">
              <a:buClr>
                <a:srgbClr val="000000"/>
              </a:buClr>
            </a:pPr>
            <a:endParaRPr lang="ru-RU" sz="2400" dirty="0">
              <a:solidFill>
                <a:srgbClr val="0070C0"/>
              </a:solidFill>
              <a:latin typeface="Cambria" panose="02040503050406030204" pitchFamily="18" charset="0"/>
            </a:endParaRPr>
          </a:p>
        </p:txBody>
      </p:sp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-1" y="0"/>
            <a:ext cx="9144001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ru-RU" sz="2000" b="1" i="1" dirty="0">
                <a:solidFill>
                  <a:schemeClr val="bg1"/>
                </a:solidFill>
                <a:latin typeface="Calibri" panose="020F0502020204030204" pitchFamily="34" charset="0"/>
              </a:rPr>
              <a:t>                                                                               </a:t>
            </a:r>
            <a:r>
              <a:rPr lang="ru-RU" sz="2800" b="1" i="1" dirty="0">
                <a:solidFill>
                  <a:schemeClr val="bg1"/>
                </a:solidFill>
                <a:latin typeface="Calibri" panose="020F0502020204030204" pitchFamily="34" charset="0"/>
              </a:rPr>
              <a:t>Метод</a:t>
            </a:r>
            <a:endParaRPr sz="2800" b="0" i="0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авая фигурная скобка 1"/>
          <p:cNvSpPr/>
          <p:nvPr/>
        </p:nvSpPr>
        <p:spPr>
          <a:xfrm>
            <a:off x="4211960" y="1628800"/>
            <a:ext cx="221740" cy="69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равая фигурная скобка 7"/>
          <p:cNvSpPr/>
          <p:nvPr/>
        </p:nvSpPr>
        <p:spPr>
          <a:xfrm>
            <a:off x="6156176" y="2479576"/>
            <a:ext cx="221740" cy="698376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4567728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AutoShape 2" descr="Картинки по запросу эксперты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16216" y="260648"/>
            <a:ext cx="2016223" cy="619702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Shape 91"/>
          <p:cNvSpPr/>
          <p:nvPr/>
        </p:nvSpPr>
        <p:spPr>
          <a:xfrm>
            <a:off x="0" y="8127"/>
            <a:ext cx="9144000" cy="1124744"/>
          </a:xfrm>
          <a:prstGeom prst="rect">
            <a:avLst/>
          </a:prstGeom>
          <a:solidFill>
            <a:srgbClr val="0064A8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                                                              Динамика защит диссертаций </a:t>
            </a:r>
          </a:p>
          <a:p>
            <a:pPr algn="r">
              <a:buClr>
                <a:srgbClr val="000000"/>
              </a:buClr>
            </a:pPr>
            <a:r>
              <a:rPr lang="ru-RU" sz="2400" b="1" i="1" dirty="0">
                <a:solidFill>
                  <a:schemeClr val="bg1"/>
                </a:solidFill>
                <a:latin typeface="Calibri" panose="020F0502020204030204" pitchFamily="34" charset="0"/>
                <a:cs typeface="Gisha" panose="020B0502040204020203" pitchFamily="34" charset="-79"/>
              </a:rPr>
              <a:t>в пост-аспирантский период</a:t>
            </a:r>
            <a:endParaRPr sz="2400" b="1" i="1" u="none" strike="noStrike" cap="none" baseline="0" dirty="0">
              <a:solidFill>
                <a:schemeClr val="bg1"/>
              </a:solidFill>
              <a:latin typeface="Calibri" panose="020F0502020204030204" pitchFamily="34" charset="0"/>
              <a:cs typeface="Gisha" panose="020B0502040204020203" pitchFamily="34" charset="-79"/>
              <a:sym typeface="Arial"/>
            </a:endParaRPr>
          </a:p>
        </p:txBody>
      </p:sp>
      <p:pic>
        <p:nvPicPr>
          <p:cNvPr id="15" name="Shape 9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92425" y="269850"/>
            <a:ext cx="2175900" cy="6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" name="Рисунок 9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0375" y="1916832"/>
            <a:ext cx="5267889" cy="384284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Прямоугольник 2"/>
          <p:cNvSpPr/>
          <p:nvPr/>
        </p:nvSpPr>
        <p:spPr>
          <a:xfrm>
            <a:off x="1979712" y="5805264"/>
            <a:ext cx="48062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Распределение диссертантов по времени между окончанием аспирантуры и защитой диссертации </a:t>
            </a:r>
            <a:endParaRPr lang="ru-RU" b="1" dirty="0">
              <a:solidFill>
                <a:srgbClr val="002060"/>
              </a:solidFill>
              <a:latin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799585" y="2487582"/>
                <a:ext cx="1008111" cy="3125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ru-RU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i="1" dirty="0">
                    <a:latin typeface="Calibri" panose="020F0502020204030204" pitchFamily="34" charset="0"/>
                  </a:rPr>
                  <a:t>= 0,97</a:t>
                </a:r>
                <a:endParaRPr lang="ru-RU" i="1" dirty="0">
                  <a:latin typeface="Calibri" panose="020F0502020204030204" pitchFamily="34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9585" y="2487582"/>
                <a:ext cx="1008111" cy="312586"/>
              </a:xfrm>
              <a:prstGeom prst="rect">
                <a:avLst/>
              </a:prstGeom>
              <a:blipFill rotWithShape="1">
                <a:blip r:embed="rId5"/>
                <a:stretch>
                  <a:fillRect b="-196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2715890" y="1375555"/>
                <a:ext cx="3320263" cy="36933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) = </a:t>
                </a:r>
                <a:r>
                  <a:rPr lang="en-US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D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(0)·</a:t>
                </a:r>
                <a:r>
                  <a:rPr lang="en-US" sz="1800" dirty="0" err="1">
                    <a:solidFill>
                      <a:srgbClr val="002060"/>
                    </a:solidFill>
                    <a:latin typeface="Calibri" panose="020F0502020204030204" pitchFamily="34" charset="0"/>
                  </a:rPr>
                  <a:t>exp</a:t>
                </a:r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(-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1800" i="1">
                            <a:solidFill>
                              <a:srgbClr val="00206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ru-RU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∆</m:t>
                        </m:r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t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1800">
                            <a:solidFill>
                              <a:srgbClr val="002060"/>
                            </a:solidFill>
                            <a:latin typeface="Cambria Math" panose="02040503050406030204" pitchFamily="18" charset="0"/>
                          </a:rPr>
                          <m:t>i</m:t>
                        </m:r>
                      </m:sub>
                    </m:sSub>
                  </m:oMath>
                </a14:m>
                <a:r>
                  <a:rPr lang="ru-RU" sz="1800" dirty="0">
                    <a:solidFill>
                      <a:srgbClr val="002060"/>
                    </a:solidFill>
                    <a:latin typeface="Calibri" panose="020F0502020204030204" pitchFamily="34" charset="0"/>
                  </a:rPr>
                  <a:t>/τ) </a:t>
                </a: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15890" y="1375555"/>
                <a:ext cx="3320263" cy="369332"/>
              </a:xfrm>
              <a:prstGeom prst="rect">
                <a:avLst/>
              </a:prstGeom>
              <a:blipFill rotWithShape="1">
                <a:blip r:embed="rId6"/>
                <a:stretch>
                  <a:fillRect t="-8333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4215304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23637</TotalTime>
  <Words>699</Words>
  <Application>Microsoft Office PowerPoint</Application>
  <PresentationFormat>Экран (4:3)</PresentationFormat>
  <Paragraphs>198</Paragraphs>
  <Slides>16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Calibri</vt:lpstr>
      <vt:lpstr>Cambria Math</vt:lpstr>
      <vt:lpstr>Candara</vt:lpstr>
      <vt:lpstr>Gisha</vt:lpstr>
      <vt:lpstr>Times New Roman</vt:lpstr>
      <vt:lpstr>Arial Unicode MS</vt:lpstr>
      <vt:lpstr>Cambria</vt:lpstr>
      <vt:lpstr>Office Theme</vt:lpstr>
      <vt:lpstr>Презентация PowerPoint</vt:lpstr>
      <vt:lpstr>Постановка задачи</vt:lpstr>
      <vt:lpstr>Постановка задачи</vt:lpstr>
      <vt:lpstr>                             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                                                                        Научная деятельность после                                                                        аспирантуры                  </vt:lpstr>
      <vt:lpstr>                                                                           Научная деятельность после                                                                        аспирантуры                  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Пользователь Windows</cp:lastModifiedBy>
  <cp:revision>512</cp:revision>
  <cp:lastPrinted>2019-12-01T10:25:27Z</cp:lastPrinted>
  <dcterms:modified xsi:type="dcterms:W3CDTF">2020-02-04T09:09:36Z</dcterms:modified>
</cp:coreProperties>
</file>