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0" r:id="rId4"/>
    <p:sldId id="273" r:id="rId5"/>
    <p:sldId id="274" r:id="rId6"/>
    <p:sldId id="275" r:id="rId7"/>
    <p:sldId id="276" r:id="rId8"/>
    <p:sldId id="278" r:id="rId9"/>
    <p:sldId id="271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2" r:id="rId19"/>
    <p:sldId id="287" r:id="rId20"/>
    <p:sldId id="288" r:id="rId21"/>
    <p:sldId id="289" r:id="rId22"/>
    <p:sldId id="290" r:id="rId23"/>
    <p:sldId id="291" r:id="rId24"/>
    <p:sldId id="292" r:id="rId25"/>
    <p:sldId id="265" r:id="rId26"/>
    <p:sldId id="26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F8"/>
    <a:srgbClr val="D3ECFF"/>
    <a:srgbClr val="18C5BE"/>
    <a:srgbClr val="0A3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2"/>
    <p:restoredTop sz="97332"/>
  </p:normalViewPr>
  <p:slideViewPr>
    <p:cSldViewPr snapToGrid="0" snapToObjects="1">
      <p:cViewPr varScale="1">
        <p:scale>
          <a:sx n="167" d="100"/>
          <a:sy n="167" d="100"/>
        </p:scale>
        <p:origin x="312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3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Number of articles</a:t>
            </a:r>
            <a:endParaRPr lang="ru-RU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статей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39-5D44-A2B4-EE420ADB34D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39-5D44-A2B4-EE420ADB34D5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39-5D44-A2B4-EE420ADB3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Positive</c:v>
                </c:pt>
                <c:pt idx="1">
                  <c:v>Can be positive or negative</c:v>
                </c:pt>
                <c:pt idx="2">
                  <c:v>Negative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39-5D44-A2B4-EE420ADB3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67246350244408E-2"/>
          <c:y val="0.73374132318101093"/>
          <c:w val="0.90607867391669361"/>
          <c:h val="0.1760563277784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5692-76B8-8747-B273-399AFF915A17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F64D-7461-0649-BC27-CC7DE04B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3370" y="1443832"/>
            <a:ext cx="693499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Main title</a:t>
            </a:r>
            <a:br>
              <a:rPr lang="en-US" dirty="0"/>
            </a:br>
            <a:r>
              <a:rPr lang="en-US" dirty="0"/>
              <a:t>of the presentation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85D2FE-1AB9-5F47-8153-94C8692B6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3370" y="4229993"/>
            <a:ext cx="6948488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2830EC99-99E3-CF4A-B35B-3B40EB8727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3370" y="752377"/>
            <a:ext cx="4373563" cy="585788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0" y="6356350"/>
            <a:ext cx="4097484" cy="365125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US" dirty="0"/>
              <a:t>Moscow</a:t>
            </a:r>
            <a:r>
              <a:rPr lang="ru-RU" dirty="0"/>
              <a:t>, 2020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94E1465-EC83-024E-A979-DF48FCDAC4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02" y="456724"/>
            <a:ext cx="1839600" cy="18396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27DF856-F198-DA4A-92CF-0446DF210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573" y="2779751"/>
            <a:ext cx="874800" cy="874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A027571-518E-A042-9068-E6B862EFFB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18506" y="2539639"/>
            <a:ext cx="1357200" cy="1357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7BB100E-D505-F643-A970-5A7610FA52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9095" y="4295148"/>
            <a:ext cx="1087200" cy="10872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7B666B-3FCD-5043-9C49-F68EAB04F1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1577" y="4318925"/>
            <a:ext cx="1040400" cy="10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3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5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BBB034-2F64-5D4C-A6B7-1BDC229043E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792FBB8-BFED-5242-8B2C-BCF22CE4B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8346941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F716D2E-C491-BA4F-A94B-73056F47D9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8346941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8346941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7B1D66A-32BF-4D46-8A9D-F343F145C67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767886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7886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5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5564" userDrawn="1">
          <p15:clr>
            <a:srgbClr val="FBAE40"/>
          </p15:clr>
        </p15:guide>
        <p15:guide id="4" pos="61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92125"/>
            <a:ext cx="228600" cy="2286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CC45D42E-EA25-2149-AC69-4C162491B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72263" y="2260514"/>
            <a:ext cx="5040312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672263" y="1570627"/>
            <a:ext cx="5031239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065C0A7-230B-B54F-8EE1-254791B8AB6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2260514"/>
            <a:ext cx="5040313" cy="275945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98" y="1570038"/>
            <a:ext cx="5031240" cy="5063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87272C24-3F3F-2E47-ACE9-C163CB0E3E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3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420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160376"/>
            <a:ext cx="2520950" cy="13877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282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xmlns="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9507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xmlns="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640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Site</a:t>
            </a:r>
            <a:endParaRPr lang="ru-RU" dirty="0"/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ru-RU" dirty="0"/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xmlns="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Address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C00F3D4-A0E5-2742-82F6-B8B4ED0A0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200" y="700900"/>
            <a:ext cx="1839600" cy="183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060AE0C-95E7-2342-AE2C-10960DAD5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5" y="2991685"/>
            <a:ext cx="874800" cy="874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06E7168-10FF-6043-A581-4084E367FF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8162" y="2749612"/>
            <a:ext cx="1357200" cy="1357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5BE5814-FDCF-CA48-8D15-CA3B706D91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1303" y="2884964"/>
            <a:ext cx="1087200" cy="10872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AB21675-ADE7-C947-9D05-8714BC8EE6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1625" y="2991685"/>
            <a:ext cx="1040400" cy="10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Site</a:t>
            </a:r>
            <a:endParaRPr lang="ru-RU" dirty="0"/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ru-RU" dirty="0"/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xmlns="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5283509"/>
            <a:ext cx="543116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Address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004D1B-5A9B-964A-A934-A859F92B8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4000" cy="2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8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47874-25E9-264C-9280-9450AFD4D07B}"/>
              </a:ext>
            </a:extLst>
          </p:cNvPr>
          <p:cNvSpPr/>
          <p:nvPr userDrawn="1"/>
        </p:nvSpPr>
        <p:spPr>
          <a:xfrm>
            <a:off x="8131203" y="0"/>
            <a:ext cx="40608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6735775" cy="874128"/>
          </a:xfrm>
        </p:spPr>
        <p:txBody>
          <a:bodyPr/>
          <a:lstStyle/>
          <a:p>
            <a:r>
              <a:rPr lang="en-US" dirty="0"/>
              <a:t>Logotypes</a:t>
            </a:r>
            <a:r>
              <a:rPr lang="ru-RU" dirty="0"/>
              <a:t>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84E508-2DC3-574D-8F46-7BFFAA6BA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912" y="1283400"/>
            <a:ext cx="2246400" cy="21448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69EA65-801F-4D40-A354-F2A764009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7998" y="1283400"/>
            <a:ext cx="2247202" cy="2145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B47D21-77E5-8A42-B934-AF895A431D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1886" y="1282634"/>
            <a:ext cx="2247202" cy="214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C57A576-88CD-274E-91F1-AC38DDA048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9585" y="4070317"/>
            <a:ext cx="1390941" cy="214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C6F0EE8-0873-AD45-892D-05844D8314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96128" y="4070317"/>
            <a:ext cx="1390941" cy="2145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5B7D17-B6B5-364A-A0D3-E3ECAB94018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31474" y="4070317"/>
            <a:ext cx="1393275" cy="21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9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</a:t>
            </a:r>
            <a:r>
              <a:rPr lang="en" dirty="0" err="1"/>
              <a:t>ext</a:t>
            </a:r>
            <a:r>
              <a:rPr lang="en" dirty="0"/>
              <a:t> title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5E97E136-71F0-CB47-BDF2-294C4103268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xmlns="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C351C72D-FCE8-8044-AE9D-2C344465A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-US" dirty="0"/>
              <a:t>T</a:t>
            </a:r>
            <a:r>
              <a:rPr lang="en" dirty="0" err="1"/>
              <a:t>ext</a:t>
            </a:r>
            <a:r>
              <a:rPr lang="en" dirty="0"/>
              <a:t> title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C1CD4ACF-9AD7-3F47-84CC-5E324F3AEF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5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" dirty="0"/>
              <a:t>Main title of the presentation</a:t>
            </a:r>
            <a:br>
              <a:rPr lang="en" dirty="0"/>
            </a:br>
            <a:r>
              <a:rPr lang="en" dirty="0"/>
              <a:t>in two lines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73D63AD-4248-3F4A-9DD9-9940F0AE8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347991E9-D532-2D43-993E-1EDAE8D0F6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B52D0558-66B9-FF43-9098-E9BFA18B1C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xmlns="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87945053-5C83-4846-B164-B03C255400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57D2BA01-260E-5B43-8ACE-4F57357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C2F1AAC4-F777-7743-A4AB-C0875867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2A101BF-B4B3-9042-B07A-6B0DA6C6E6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AE5F933A-ACCD-E149-97A6-99747426FF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1A609D87-B390-FD40-ACD8-6C8AD141BF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BF68BD7-28BF-4A42-A400-1CA7A2BD4A9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xmlns="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00298D40-FB49-E946-9171-D1B29979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0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3042D-1B1D-3544-B07D-FB8C849D02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8FC62F24-6DD2-ED41-9812-0BB411B117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1A7CB49A-42E0-4540-BE40-62E835C081A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038B5512-3C87-8444-8950-BE7AF4D2A9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223C2D8-144C-E541-AA91-61E5B9B0E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9149" y="207266"/>
            <a:ext cx="7669213" cy="874128"/>
          </a:xfrm>
        </p:spPr>
        <p:txBody>
          <a:bodyPr/>
          <a:lstStyle/>
          <a:p>
            <a:r>
              <a:rPr lang="en" dirty="0"/>
              <a:t>Main title of the presentation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D9F9574-3904-C940-9FD3-5AF68FC4AB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9150" y="2260514"/>
            <a:ext cx="7669213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59150" y="1570627"/>
            <a:ext cx="7669213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Text title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61DF9C76-FB22-B842-B44F-0CDCC06BBC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425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r>
              <a:rPr lang="en-US" dirty="0"/>
              <a:t>Sample text</a:t>
            </a:r>
            <a:endParaRPr lang="ru-RU" dirty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" dirty="0"/>
              <a:t>Text title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70919384-9FB1-F941-AE54-CF6D91DE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pos="1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5360-7990-9141-805F-BC2830E77547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9F99-D50C-0E4B-8D73-DB28BEBDD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58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0" y="1443832"/>
            <a:ext cx="6934993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/>
              <a:t>What makes Entrepreneurship Education in university successful? </a:t>
            </a:r>
          </a:p>
          <a:p>
            <a:r>
              <a:rPr lang="en" sz="2800" dirty="0"/>
              <a:t>Empirical analysis of Russian universities in the context of international experience through the lenses of new institutionalism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4093370" y="4229993"/>
            <a:ext cx="569833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 sz="2000" dirty="0"/>
              <a:t>Dr. Pavel Sorokin</a:t>
            </a:r>
            <a:br>
              <a:rPr lang="en" sz="2000" dirty="0"/>
            </a:br>
            <a:r>
              <a:rPr lang="en" sz="2000" dirty="0"/>
              <a:t>Associate Professor, </a:t>
            </a:r>
            <a:br>
              <a:rPr lang="en" sz="2000" dirty="0"/>
            </a:br>
            <a:r>
              <a:rPr lang="en" sz="2000" dirty="0"/>
              <a:t>Senior Research Fellow,</a:t>
            </a:r>
          </a:p>
          <a:p>
            <a:pPr>
              <a:spcBef>
                <a:spcPts val="0"/>
              </a:spcBef>
            </a:pPr>
            <a:r>
              <a:rPr lang="en" sz="2000" dirty="0"/>
              <a:t>Head of Human Capital and Education Lab,  Institute of Education 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15" name="Текст 34">
            <a:extLst>
              <a:ext uri="{FF2B5EF4-FFF2-40B4-BE49-F238E27FC236}">
                <a16:creationId xmlns:a16="http://schemas.microsoft.com/office/drawing/2014/main" xmlns="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4067743" y="320231"/>
            <a:ext cx="6948488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53957"/>
              </a:buClr>
              <a:buSzPts val="4200"/>
            </a:pPr>
            <a:r>
              <a:rPr lang="en-US" dirty="0">
                <a:ea typeface="Arial Narrow"/>
                <a:cs typeface="Arial Narrow"/>
                <a:sym typeface="Arial Narrow"/>
              </a:rPr>
              <a:t>Institute of Education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53957"/>
              </a:buClr>
              <a:buSzPts val="4200"/>
            </a:pPr>
            <a:r>
              <a:rPr lang="en-US" dirty="0">
                <a:ea typeface="Arial Narrow"/>
                <a:cs typeface="Arial Narrow"/>
                <a:sym typeface="Arial Narrow"/>
              </a:rPr>
              <a:t>National research university Higher School of Economics</a:t>
            </a:r>
            <a:endParaRPr lang="en-US" sz="2800" dirty="0">
              <a:ea typeface="Helvetica Neue Light"/>
              <a:cs typeface="Helvetica Neue Light"/>
              <a:sym typeface="Helvetica Neue Light"/>
            </a:endParaRPr>
          </a:p>
          <a:p>
            <a:endParaRPr lang="ru-RU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WERA meeting, July 2021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A9F62A3-4701-5A43-B73C-C9FDCC1D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2" y="456724"/>
            <a:ext cx="1839600" cy="1839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A52FC8A-6DF9-E544-9A4A-9CA6A78DB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73" y="2779751"/>
            <a:ext cx="874800" cy="874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B5010DD-0A13-694A-A38D-BBCA359C4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506" y="2539639"/>
            <a:ext cx="1357200" cy="1357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63589CD-35BC-9E41-BFBD-A035C93D9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95" y="4295148"/>
            <a:ext cx="1087200" cy="10872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A3AD0B-D506-8D4B-8DB5-7478EE25C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577" y="4318925"/>
            <a:ext cx="1040400" cy="10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73066F0-2792-204B-9426-68EFCB9251E8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752802-BD52-6F49-B4D9-ABE8AF0A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496E10-51CD-9A41-97D5-7F173DAD3E73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B5D1550-190A-F14D-AAAD-5EB7423AD2FE}"/>
              </a:ext>
            </a:extLst>
          </p:cNvPr>
          <p:cNvSpPr txBox="1">
            <a:spLocks/>
          </p:cNvSpPr>
          <p:nvPr/>
        </p:nvSpPr>
        <p:spPr>
          <a:xfrm>
            <a:off x="438944" y="2654660"/>
            <a:ext cx="5657056" cy="78209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000" dirty="0"/>
              <a:t>Academic research:</a:t>
            </a:r>
          </a:p>
          <a:p>
            <a:pPr marL="0" indent="0">
              <a:buNone/>
            </a:pPr>
            <a:endParaRPr lang="en" sz="2000" dirty="0"/>
          </a:p>
          <a:p>
            <a:r>
              <a:rPr lang="en" sz="2000" dirty="0"/>
              <a:t>Reviews (Reviews, meta-studies, e. g., Martin et al (2013), </a:t>
            </a:r>
            <a:r>
              <a:rPr lang="en" sz="2000" dirty="0" err="1"/>
              <a:t>Aadland</a:t>
            </a:r>
            <a:r>
              <a:rPr lang="en" sz="2000" dirty="0"/>
              <a:t> &amp; </a:t>
            </a:r>
            <a:r>
              <a:rPr lang="en" sz="2000" dirty="0" err="1"/>
              <a:t>Aaboen</a:t>
            </a:r>
            <a:r>
              <a:rPr lang="en" sz="2000" dirty="0"/>
              <a:t> (2018) etc.)</a:t>
            </a:r>
          </a:p>
          <a:p>
            <a:r>
              <a:rPr lang="en" sz="2000" dirty="0"/>
              <a:t>Specific empirical studies based on particular cases (including international comparative studies, e.g., GUESS (2013), GEM etc.)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94645E33-BA1F-7C48-A728-A50A09E3ACAC}"/>
              </a:ext>
            </a:extLst>
          </p:cNvPr>
          <p:cNvSpPr txBox="1">
            <a:spLocks/>
          </p:cNvSpPr>
          <p:nvPr/>
        </p:nvSpPr>
        <p:spPr>
          <a:xfrm>
            <a:off x="479425" y="1802423"/>
            <a:ext cx="5437188" cy="260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dirty="0"/>
              <a:t>Sources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36ADD22-C679-7E4C-940F-8AAE3C2A7194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BF9B532-83D7-5441-9EDF-470D310C44BC}"/>
              </a:ext>
            </a:extLst>
          </p:cNvPr>
          <p:cNvSpPr txBox="1">
            <a:spLocks/>
          </p:cNvSpPr>
          <p:nvPr/>
        </p:nvSpPr>
        <p:spPr>
          <a:xfrm>
            <a:off x="438944" y="367504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/>
              <a:t>ENTREPRENEURIAL EDUCATION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B20EB5-2964-A542-BE8A-13AD6975D88B}"/>
              </a:ext>
            </a:extLst>
          </p:cNvPr>
          <p:cNvSpPr txBox="1"/>
          <p:nvPr/>
        </p:nvSpPr>
        <p:spPr>
          <a:xfrm>
            <a:off x="1409700" y="19050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638E5EF-1EA3-BB4D-881B-7F23C6D986C1}"/>
              </a:ext>
            </a:extLst>
          </p:cNvPr>
          <p:cNvSpPr txBox="1">
            <a:spLocks/>
          </p:cNvSpPr>
          <p:nvPr/>
        </p:nvSpPr>
        <p:spPr>
          <a:xfrm>
            <a:off x="6275388" y="2654660"/>
            <a:ext cx="4875212" cy="78209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2000" dirty="0"/>
              <a:t>Business analytics:</a:t>
            </a:r>
          </a:p>
          <a:p>
            <a:pPr marL="0" indent="0">
              <a:buNone/>
            </a:pPr>
            <a:endParaRPr lang="en" sz="2000" dirty="0"/>
          </a:p>
          <a:p>
            <a:r>
              <a:rPr lang="en" sz="2000" dirty="0"/>
              <a:t>Reviews (e.g., World Bank review (2014))</a:t>
            </a:r>
          </a:p>
          <a:p>
            <a:r>
              <a:rPr lang="en" sz="2000" dirty="0"/>
              <a:t>Specific analysis of particular cases (analysis of particular courses)</a:t>
            </a:r>
          </a:p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98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73066F0-2792-204B-9426-68EFCB9251E8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752802-BD52-6F49-B4D9-ABE8AF0A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496E10-51CD-9A41-97D5-7F173DAD3E73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94645E33-BA1F-7C48-A728-A50A09E3ACAC}"/>
              </a:ext>
            </a:extLst>
          </p:cNvPr>
          <p:cNvSpPr txBox="1">
            <a:spLocks/>
          </p:cNvSpPr>
          <p:nvPr/>
        </p:nvSpPr>
        <p:spPr>
          <a:xfrm>
            <a:off x="438944" y="1567398"/>
            <a:ext cx="8712200" cy="260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b="0" dirty="0"/>
              <a:t>Logic of the entrepreneurship educational courses effects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36ADD22-C679-7E4C-940F-8AAE3C2A7194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BF9B532-83D7-5441-9EDF-470D310C44BC}"/>
              </a:ext>
            </a:extLst>
          </p:cNvPr>
          <p:cNvSpPr txBox="1">
            <a:spLocks/>
          </p:cNvSpPr>
          <p:nvPr/>
        </p:nvSpPr>
        <p:spPr>
          <a:xfrm>
            <a:off x="438944" y="367504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/>
              <a:t>ENTREPRENEURIAL EDUCATION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B20EB5-2964-A542-BE8A-13AD6975D88B}"/>
              </a:ext>
            </a:extLst>
          </p:cNvPr>
          <p:cNvSpPr txBox="1"/>
          <p:nvPr/>
        </p:nvSpPr>
        <p:spPr>
          <a:xfrm>
            <a:off x="1409700" y="19050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C16B3B81-48B3-E044-95AE-0749B9BF5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50911"/>
              </p:ext>
            </p:extLst>
          </p:nvPr>
        </p:nvGraphicFramePr>
        <p:xfrm>
          <a:off x="2654300" y="2525687"/>
          <a:ext cx="837406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8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243">
                <a:tc>
                  <a:txBody>
                    <a:bodyPr/>
                    <a:lstStyle/>
                    <a:p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Intentions 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153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Individual </a:t>
                      </a:r>
                      <a:endParaRPr lang="ru-RU" sz="2000" b="0" i="0" u="none" strike="noStrike" cap="all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Skills</a:t>
                      </a:r>
                      <a:r>
                        <a:rPr lang="ru-RU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, </a:t>
                      </a:r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Knowledge</a:t>
                      </a:r>
                      <a:r>
                        <a:rPr lang="ru-RU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, </a:t>
                      </a:r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Competences</a:t>
                      </a:r>
                      <a:r>
                        <a:rPr lang="ru-RU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 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Individual </a:t>
                      </a:r>
                      <a:endParaRPr lang="ru-RU" sz="2000" b="0" i="0" u="none" strike="noStrike" cap="all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233">
                <a:tc>
                  <a:txBody>
                    <a:bodyPr/>
                    <a:lstStyle/>
                    <a:p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social connections </a:t>
                      </a:r>
                      <a:r>
                        <a:rPr lang="ru-RU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(</a:t>
                      </a:r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communication with an external environment)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Individual</a:t>
                      </a:r>
                      <a:r>
                        <a:rPr lang="ru-RU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+ </a:t>
                      </a: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social</a:t>
                      </a:r>
                      <a:endParaRPr lang="ru-RU" sz="2000" b="0" i="0" u="none" strike="noStrike" cap="all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indent="0" algn="ctr" defTabSz="82153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0" i="0" u="none" strike="noStrike" cap="all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238">
                <a:tc>
                  <a:txBody>
                    <a:bodyPr/>
                    <a:lstStyle/>
                    <a:p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entrepreneurial</a:t>
                      </a:r>
                      <a:r>
                        <a:rPr lang="ru-RU" sz="2000" b="0" i="0" cap="all" baseline="0" dirty="0">
                          <a:solidFill>
                            <a:schemeClr val="tx1"/>
                          </a:solidFill>
                          <a:sym typeface="Arial Narrow"/>
                        </a:rPr>
                        <a:t> </a:t>
                      </a:r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experience</a:t>
                      </a:r>
                      <a:r>
                        <a:rPr lang="ru-RU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 (</a:t>
                      </a:r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First tries)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Individual</a:t>
                      </a:r>
                      <a:r>
                        <a:rPr lang="ru-RU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+ </a:t>
                      </a: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social</a:t>
                      </a:r>
                      <a:endParaRPr lang="ru-RU" sz="2000" b="0" i="0" u="none" strike="noStrike" cap="all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238">
                <a:tc>
                  <a:txBody>
                    <a:bodyPr/>
                    <a:lstStyle/>
                    <a:p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Successful practices </a:t>
                      </a:r>
                      <a:r>
                        <a:rPr lang="ru-RU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(</a:t>
                      </a:r>
                      <a:r>
                        <a:rPr lang="en-US" sz="2000" b="0" i="0" cap="all" dirty="0">
                          <a:solidFill>
                            <a:schemeClr val="tx1"/>
                          </a:solidFill>
                          <a:sym typeface="Arial Narrow"/>
                        </a:rPr>
                        <a:t>Including projects)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Individual</a:t>
                      </a:r>
                      <a:r>
                        <a:rPr lang="ru-RU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+</a:t>
                      </a:r>
                      <a:r>
                        <a:rPr lang="en-US" sz="2000" b="0" i="0" u="none" strike="noStrike" cap="all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social</a:t>
                      </a:r>
                      <a:endParaRPr lang="ru-RU" sz="2000" b="0" i="0" u="none" strike="noStrike" cap="all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xmlns="" id="{44259B61-F5F2-4B42-A72A-D89EAB14878D}"/>
              </a:ext>
            </a:extLst>
          </p:cNvPr>
          <p:cNvSpPr/>
          <p:nvPr/>
        </p:nvSpPr>
        <p:spPr>
          <a:xfrm>
            <a:off x="438944" y="2589187"/>
            <a:ext cx="1377156" cy="3143817"/>
          </a:xfrm>
          <a:prstGeom prst="downArrow">
            <a:avLst/>
          </a:prstGeom>
          <a:solidFill>
            <a:srgbClr val="054C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35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366AED1E-DF22-D84D-A982-3B841E00B7F6}"/>
              </a:ext>
            </a:extLst>
          </p:cNvPr>
          <p:cNvSpPr txBox="1">
            <a:spLocks/>
          </p:cNvSpPr>
          <p:nvPr/>
        </p:nvSpPr>
        <p:spPr>
          <a:xfrm>
            <a:off x="89603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891EF9-DB45-F442-A463-39C9C543F26F}"/>
              </a:ext>
            </a:extLst>
          </p:cNvPr>
          <p:cNvSpPr/>
          <p:nvPr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25EA07-63B2-1148-A6E3-783494E98CB8}"/>
              </a:ext>
            </a:extLst>
          </p:cNvPr>
          <p:cNvSpPr txBox="1">
            <a:spLocks/>
          </p:cNvSpPr>
          <p:nvPr/>
        </p:nvSpPr>
        <p:spPr>
          <a:xfrm>
            <a:off x="3359149" y="207266"/>
            <a:ext cx="7669213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dirty="0"/>
              <a:t>TO WHAT EXTENT ENTREPRENEURIAL EDUCATION COURSES ARE EFFECTIVE?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0DB6B38-12BD-6D49-A00F-720A91BFD6D0}"/>
              </a:ext>
            </a:extLst>
          </p:cNvPr>
          <p:cNvCxnSpPr>
            <a:cxnSpLocks/>
          </p:cNvCxnSpPr>
          <p:nvPr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787DF9-868A-3F43-B9C3-CCFAF0B7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DDF9089-7E72-A248-9DF6-C4919761E220}"/>
              </a:ext>
            </a:extLst>
          </p:cNvPr>
          <p:cNvSpPr txBox="1">
            <a:spLocks/>
          </p:cNvSpPr>
          <p:nvPr/>
        </p:nvSpPr>
        <p:spPr>
          <a:xfrm>
            <a:off x="7137401" y="1432821"/>
            <a:ext cx="4266858" cy="2759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n" sz="1600" dirty="0"/>
              <a:t>Majority of articles (77%) confirm positive effect of entrepreneurial education courses </a:t>
            </a:r>
          </a:p>
          <a:p>
            <a:pPr marL="0" indent="0" algn="just"/>
            <a:r>
              <a:rPr lang="en" sz="1600" dirty="0"/>
              <a:t>Minority of them point to the negative effect or possibility of negative effect as a result of entrepreneurial education (23%)</a:t>
            </a:r>
            <a:endParaRPr lang="ru-RU" sz="1600" dirty="0"/>
          </a:p>
          <a:p>
            <a:pPr marL="0" indent="0" algn="just"/>
            <a:endParaRPr lang="en" sz="1600" dirty="0"/>
          </a:p>
          <a:p>
            <a:pPr marL="0" indent="0" algn="r"/>
            <a:r>
              <a:rPr lang="en" sz="1600" dirty="0">
                <a:solidFill>
                  <a:schemeClr val="accent4"/>
                </a:solidFill>
              </a:rPr>
              <a:t>For comparison:</a:t>
            </a:r>
          </a:p>
          <a:p>
            <a:pPr marL="0" indent="0" algn="just"/>
            <a:r>
              <a:rPr lang="en" sz="1600" dirty="0"/>
              <a:t>1) World Bank Survey (2014) demonstrated that almost 100% entrepreneurship development programs in higher education and in high school produce significant effect. Only in single cases the effect was not that profound or was fractional.</a:t>
            </a:r>
          </a:p>
          <a:p>
            <a:pPr marL="0" indent="0" algn="just"/>
            <a:r>
              <a:rPr lang="en" sz="1600" dirty="0"/>
              <a:t>2) Martin, McNally, and Kay (2013):</a:t>
            </a:r>
            <a:r>
              <a:rPr lang="ru-RU" sz="1600" dirty="0"/>
              <a:t> </a:t>
            </a:r>
            <a:r>
              <a:rPr lang="en" sz="1600" dirty="0"/>
              <a:t>Meta-analysis of 42 studies’ results (integrated in a single base), demonstrated positive effect of entrepreneurial education courses on skills/knowledge/projects at the rate of 0,15-0,22</a:t>
            </a:r>
          </a:p>
          <a:p>
            <a:endParaRPr lang="en" sz="1600" dirty="0"/>
          </a:p>
          <a:p>
            <a:endParaRPr lang="ru-RU" sz="16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40ECE645-ECD0-6D4C-8FC1-DB43E679A74E}"/>
              </a:ext>
            </a:extLst>
          </p:cNvPr>
          <p:cNvSpPr txBox="1">
            <a:spLocks/>
          </p:cNvSpPr>
          <p:nvPr/>
        </p:nvSpPr>
        <p:spPr>
          <a:xfrm>
            <a:off x="0" y="1470921"/>
            <a:ext cx="2879999" cy="78209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b="1" dirty="0"/>
              <a:t>57 relevant articles:</a:t>
            </a:r>
          </a:p>
          <a:p>
            <a:pPr marL="0" indent="0" algn="ctr"/>
            <a:r>
              <a:rPr lang="en" sz="2000" dirty="0"/>
              <a:t>- Significant positive effect (grade 5 or 4 according to the scale from 1 to 5) – 44 articles</a:t>
            </a:r>
          </a:p>
          <a:p>
            <a:pPr marL="0" indent="0" algn="ctr"/>
            <a:r>
              <a:rPr lang="en" sz="2000" dirty="0"/>
              <a:t>- Neutral/ contradictory effect (grade 3) – 6 articles</a:t>
            </a:r>
          </a:p>
          <a:p>
            <a:pPr marL="342900" indent="-342900" algn="ctr">
              <a:buFontTx/>
              <a:buChar char="-"/>
            </a:pPr>
            <a:r>
              <a:rPr lang="en" sz="2000" dirty="0" smtClean="0"/>
              <a:t>Negative </a:t>
            </a:r>
            <a:r>
              <a:rPr lang="en" sz="2000" dirty="0"/>
              <a:t>effect (grade 2 or 1) – 7 </a:t>
            </a:r>
            <a:r>
              <a:rPr lang="en" sz="2000" dirty="0" smtClean="0"/>
              <a:t>articles</a:t>
            </a:r>
          </a:p>
          <a:p>
            <a:pPr marL="0" indent="0" algn="ctr"/>
            <a:endParaRPr lang="en" sz="2000" dirty="0"/>
          </a:p>
          <a:p>
            <a:pPr marL="0" indent="0" algn="ctr"/>
            <a:r>
              <a:rPr lang="en" sz="2000" b="1" u="sng" dirty="0" smtClean="0"/>
              <a:t>GENERAL STRONG BELIEF IN ENTREP.EDUCATION</a:t>
            </a:r>
            <a:endParaRPr lang="en" sz="2000" b="1" u="sng" dirty="0"/>
          </a:p>
          <a:p>
            <a:pPr algn="ctr"/>
            <a:endParaRPr lang="en" sz="2000" dirty="0"/>
          </a:p>
          <a:p>
            <a:pPr algn="ctr"/>
            <a:endParaRPr lang="ru-RU" sz="2000" dirty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B1C74A22-1B17-1145-A8F1-454534B11F5D}"/>
              </a:ext>
            </a:extLst>
          </p:cNvPr>
          <p:cNvSpPr txBox="1">
            <a:spLocks/>
          </p:cNvSpPr>
          <p:nvPr/>
        </p:nvSpPr>
        <p:spPr>
          <a:xfrm>
            <a:off x="479425" y="2238518"/>
            <a:ext cx="1944688" cy="260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82C021F1-BD4A-3E45-91E0-38AC4CBA178D}"/>
              </a:ext>
            </a:extLst>
          </p:cNvPr>
          <p:cNvSpPr txBox="1">
            <a:spLocks/>
          </p:cNvSpPr>
          <p:nvPr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BB380538-FF1A-2648-9D0D-5EDA89FE7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691763"/>
              </p:ext>
            </p:extLst>
          </p:nvPr>
        </p:nvGraphicFramePr>
        <p:xfrm>
          <a:off x="3192010" y="1379263"/>
          <a:ext cx="3829503" cy="549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1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60063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Experiments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2700338"/>
            <a:ext cx="10548938" cy="215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(</a:t>
            </a:r>
            <a:r>
              <a:rPr lang="en-US" sz="2400" b="1" dirty="0"/>
              <a:t>Q</a:t>
            </a:r>
            <a:r>
              <a:rPr lang="en" sz="2400" b="1" dirty="0" err="1"/>
              <a:t>uasi</a:t>
            </a:r>
            <a:r>
              <a:rPr lang="en" sz="2400" b="1" dirty="0"/>
              <a:t>-)experiment studies</a:t>
            </a:r>
          </a:p>
          <a:p>
            <a:pPr marL="0" indent="0"/>
            <a:r>
              <a:rPr lang="en" sz="2400" dirty="0"/>
              <a:t>In 5 out of 6 experiment studies profound positive effect was detected, and only in 1 study no effect was found. However, methodology of some of the studies is questionable</a:t>
            </a:r>
          </a:p>
          <a:p>
            <a:endParaRPr lang="en" sz="2400" b="1" dirty="0"/>
          </a:p>
          <a:p>
            <a:r>
              <a:rPr lang="en" sz="2400" b="1" dirty="0"/>
              <a:t> </a:t>
            </a:r>
          </a:p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4CC5D2BC-FFE0-6A42-8BF1-251FF021BA76}"/>
              </a:ext>
            </a:extLst>
          </p:cNvPr>
          <p:cNvSpPr txBox="1">
            <a:spLocks/>
          </p:cNvSpPr>
          <p:nvPr/>
        </p:nvSpPr>
        <p:spPr>
          <a:xfrm>
            <a:off x="428878" y="1513834"/>
            <a:ext cx="10548938" cy="215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" sz="2400" dirty="0">
                <a:solidFill>
                  <a:schemeClr val="accent4"/>
                </a:solidFill>
              </a:rPr>
              <a:t>International experience shows that even in negative context entrepreneurial education courses turn out to be effective</a:t>
            </a:r>
          </a:p>
          <a:p>
            <a:endParaRPr lang="en" sz="2400" b="1" dirty="0"/>
          </a:p>
          <a:p>
            <a:endParaRPr lang="en" sz="2400" b="1" dirty="0"/>
          </a:p>
          <a:p>
            <a:r>
              <a:rPr lang="en" sz="2400" b="1" dirty="0"/>
              <a:t>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63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143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What factors increase effectiveness?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2349599"/>
            <a:ext cx="10074275" cy="215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/>
              <a:t>Considered numerous facts</a:t>
            </a:r>
            <a:r>
              <a:rPr lang="ru-RU" sz="2400" dirty="0"/>
              <a:t>, </a:t>
            </a:r>
            <a:r>
              <a:rPr lang="en-US" sz="2400" dirty="0"/>
              <a:t>which posed positive impact on the final effectiveness of the entrepreneurship course</a:t>
            </a:r>
            <a:r>
              <a:rPr lang="ru-RU" sz="2400" dirty="0"/>
              <a:t>,</a:t>
            </a:r>
            <a:r>
              <a:rPr lang="en-US" sz="2400" dirty="0"/>
              <a:t> further we present only the most reliable factors </a:t>
            </a:r>
            <a:r>
              <a:rPr lang="ru-RU" sz="2400" dirty="0"/>
              <a:t>– </a:t>
            </a:r>
            <a:r>
              <a:rPr lang="en-US" sz="2400" dirty="0"/>
              <a:t>such factors</a:t>
            </a:r>
            <a:r>
              <a:rPr lang="ru-RU" sz="2400" u="sng" dirty="0"/>
              <a:t>, </a:t>
            </a:r>
            <a:r>
              <a:rPr lang="en-US" sz="2400" u="sng" dirty="0"/>
              <a:t>for which the positive effects were showed</a:t>
            </a:r>
            <a:r>
              <a:rPr lang="en-US" sz="2400" dirty="0"/>
              <a:t> at least by</a:t>
            </a:r>
            <a:r>
              <a:rPr lang="ru-RU" sz="2400" dirty="0"/>
              <a:t> </a:t>
            </a:r>
            <a:r>
              <a:rPr lang="en-US" sz="2400" u="sng" dirty="0"/>
              <a:t>three studies</a:t>
            </a:r>
            <a:endParaRPr lang="ru-RU" sz="2400" dirty="0"/>
          </a:p>
          <a:p>
            <a:endParaRPr lang="en" sz="2400" b="1" dirty="0"/>
          </a:p>
          <a:p>
            <a:r>
              <a:rPr lang="en" sz="2400" b="1" dirty="0"/>
              <a:t> </a:t>
            </a:r>
          </a:p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143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What factors increase effectiveness?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233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090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FC94846A-C319-B444-B986-39F1F6665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94333"/>
              </p:ext>
            </p:extLst>
          </p:nvPr>
        </p:nvGraphicFramePr>
        <p:xfrm>
          <a:off x="479425" y="1302795"/>
          <a:ext cx="10548938" cy="5016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75">
                  <a:extLst>
                    <a:ext uri="{9D8B030D-6E8A-4147-A177-3AD203B41FA5}">
                      <a16:colId xmlns:a16="http://schemas.microsoft.com/office/drawing/2014/main" xmlns="" val="919056446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xmlns="" val="3309484083"/>
                    </a:ext>
                  </a:extLst>
                </a:gridCol>
                <a:gridCol w="5846763">
                  <a:extLst>
                    <a:ext uri="{9D8B030D-6E8A-4147-A177-3AD203B41FA5}">
                      <a16:colId xmlns:a16="http://schemas.microsoft.com/office/drawing/2014/main" xmlns="" val="1206915434"/>
                    </a:ext>
                  </a:extLst>
                </a:gridCol>
              </a:tblGrid>
              <a:tr h="780005">
                <a:tc>
                  <a:txBody>
                    <a:bodyPr/>
                    <a:lstStyle/>
                    <a:p>
                      <a:r>
                        <a:rPr lang="en-US" sz="1800" b="1" dirty="0"/>
                        <a:t>Factor</a:t>
                      </a:r>
                      <a:r>
                        <a:rPr lang="en-US" sz="1800" b="1" baseline="0" dirty="0"/>
                        <a:t> (group of characteristics)</a:t>
                      </a:r>
                      <a:endParaRPr lang="ru-RU" sz="1800" b="1" dirty="0"/>
                    </a:p>
                  </a:txBody>
                  <a:tcPr anchor="ctr">
                    <a:solidFill>
                      <a:srgbClr val="054CF8">
                        <a:alpha val="1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dirty="0"/>
                        <a:t>Characteristics</a:t>
                      </a:r>
                      <a:endParaRPr lang="ru-RU" sz="1800" b="1" dirty="0"/>
                    </a:p>
                  </a:txBody>
                  <a:tcPr anchor="ctr">
                    <a:solidFill>
                      <a:srgbClr val="054CF8">
                        <a:alpha val="152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dirty="0"/>
                        <a:t>indicators</a:t>
                      </a:r>
                      <a:endParaRPr lang="ru-RU" sz="1800" b="1" dirty="0"/>
                    </a:p>
                  </a:txBody>
                  <a:tcPr anchor="ctr">
                    <a:solidFill>
                      <a:srgbClr val="054CF8">
                        <a:alpha val="1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160325"/>
                  </a:ext>
                </a:extLst>
              </a:tr>
              <a:tr h="737326">
                <a:tc rowSpan="4"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b="1" dirty="0"/>
                        <a:t>Teacher’s </a:t>
                      </a:r>
                      <a:r>
                        <a:rPr lang="en-US" sz="1600" b="1" dirty="0" smtClean="0"/>
                        <a:t>(Instructor’s) characteristics</a:t>
                      </a:r>
                      <a:endParaRPr lang="ru-RU" sz="1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1. </a:t>
                      </a:r>
                      <a:r>
                        <a:rPr lang="en-US" sz="1600" dirty="0"/>
                        <a:t>Professional experience in the field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1.1.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Pedagogical experience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1.2.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Experience </a:t>
                      </a:r>
                      <a:r>
                        <a:rPr lang="en-US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 </a:t>
                      </a:r>
                      <a:r>
                        <a:rPr lang="en-US" sz="1600" dirty="0" smtClean="0"/>
                        <a:t>teaching entrepreneurship </a:t>
                      </a:r>
                      <a:r>
                        <a:rPr lang="en-US" sz="1600" dirty="0"/>
                        <a:t>(on the particular course)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1.3.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</a:t>
                      </a:r>
                      <a:r>
                        <a:rPr lang="en-US" sz="1600" dirty="0"/>
                        <a:t>ntrepreneurship t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eaching experience beyond the particular course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2.1. </a:t>
                      </a:r>
                      <a:r>
                        <a:rPr lang="en-US" sz="1600" dirty="0"/>
                        <a:t>Professional experience in the sphere of entrepreneurship in any role 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(</a:t>
                      </a:r>
                      <a:r>
                        <a:rPr lang="en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entrepreneur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,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investor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,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partner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, </a:t>
                      </a:r>
                      <a:r>
                        <a:rPr lang="en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consultant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)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2.2. </a:t>
                      </a:r>
                      <a:r>
                        <a:rPr lang="en-US" sz="1600" dirty="0"/>
                        <a:t>Professional experience in the role of an independent </a:t>
                      </a:r>
                      <a:r>
                        <a:rPr lang="en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entrepreneur</a:t>
                      </a:r>
                      <a:endParaRPr lang="ru-RU" sz="1600" dirty="0">
                        <a:effectLst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3.1.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Higher education field of study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3.2.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Pedagogical skills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3.3.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Interest for e</a:t>
                      </a:r>
                      <a:r>
                        <a:rPr lang="en-US" sz="1600" dirty="0"/>
                        <a:t>ntrepreneurship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4.1.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Online-course training experience (in e</a:t>
                      </a:r>
                      <a:r>
                        <a:rPr lang="en-US" sz="1600" dirty="0"/>
                        <a:t>ducation on entrepreneurship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)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just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4.2.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Participation in conferences, skills development training courses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,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workshops (in e</a:t>
                      </a:r>
                      <a:r>
                        <a:rPr lang="en-US" sz="1600" dirty="0"/>
                        <a:t>ducation on entrepreneurship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)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4.3.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</a:t>
                      </a:r>
                      <a:r>
                        <a:rPr lang="en-US" sz="1600" dirty="0"/>
                        <a:t>ntrepreneurship teacher training program experience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1528426"/>
                  </a:ext>
                </a:extLst>
              </a:tr>
              <a:tr h="761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2. </a:t>
                      </a:r>
                      <a:r>
                        <a:rPr lang="en-US" sz="1600" dirty="0"/>
                        <a:t>Professional experience in the sphere of entrepreneurship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084666"/>
                  </a:ext>
                </a:extLst>
              </a:tr>
              <a:tr h="737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3. </a:t>
                      </a:r>
                      <a:r>
                        <a:rPr lang="en-US" sz="1600" dirty="0"/>
                        <a:t>Pedagogical competences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525374"/>
                  </a:ext>
                </a:extLst>
              </a:tr>
              <a:tr h="1672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4. </a:t>
                      </a:r>
                      <a:r>
                        <a:rPr lang="en-US" sz="1600" dirty="0"/>
                        <a:t>Education on entrepreneurship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931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143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What factors increase effectiveness?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233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090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F97932F-8E05-544D-B787-AFB035E73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28022"/>
              </p:ext>
            </p:extLst>
          </p:nvPr>
        </p:nvGraphicFramePr>
        <p:xfrm>
          <a:off x="488498" y="1384091"/>
          <a:ext cx="10548938" cy="4382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5302">
                  <a:extLst>
                    <a:ext uri="{9D8B030D-6E8A-4147-A177-3AD203B41FA5}">
                      <a16:colId xmlns:a16="http://schemas.microsoft.com/office/drawing/2014/main" xmlns="" val="919056446"/>
                    </a:ext>
                  </a:extLst>
                </a:gridCol>
                <a:gridCol w="3900343">
                  <a:extLst>
                    <a:ext uri="{9D8B030D-6E8A-4147-A177-3AD203B41FA5}">
                      <a16:colId xmlns:a16="http://schemas.microsoft.com/office/drawing/2014/main" xmlns="" val="3309484083"/>
                    </a:ext>
                  </a:extLst>
                </a:gridCol>
                <a:gridCol w="4673293">
                  <a:extLst>
                    <a:ext uri="{9D8B030D-6E8A-4147-A177-3AD203B41FA5}">
                      <a16:colId xmlns:a16="http://schemas.microsoft.com/office/drawing/2014/main" xmlns="" val="1206915434"/>
                    </a:ext>
                  </a:extLst>
                </a:gridCol>
              </a:tblGrid>
              <a:tr h="877003">
                <a:tc>
                  <a:txBody>
                    <a:bodyPr/>
                    <a:lstStyle/>
                    <a:p>
                      <a:r>
                        <a:rPr lang="en-US" sz="1600" b="1" dirty="0"/>
                        <a:t>Factor</a:t>
                      </a:r>
                      <a:r>
                        <a:rPr lang="en-US" sz="1600" b="1" baseline="0" dirty="0"/>
                        <a:t> (group of characteristics)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1" dirty="0"/>
                        <a:t>Characteristics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1" dirty="0"/>
                        <a:t>indicators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054CF8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160325"/>
                  </a:ext>
                </a:extLst>
              </a:tr>
              <a:tr h="192246">
                <a:tc rowSpan="7">
                  <a:txBody>
                    <a:bodyPr/>
                    <a:lstStyle/>
                    <a:p>
                      <a:pPr marL="38100" lvl="1" indent="0">
                        <a:tabLst/>
                      </a:pPr>
                      <a:r>
                        <a:rPr lang="en-US" sz="1600" b="1" dirty="0"/>
                        <a:t>Pedagogical practices</a:t>
                      </a:r>
                      <a:endParaRPr lang="ru-RU" sz="1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dirty="0"/>
                        <a:t>1</a:t>
                      </a:r>
                      <a:r>
                        <a:rPr lang="ru-RU" sz="1600" dirty="0"/>
                        <a:t>. </a:t>
                      </a:r>
                      <a:r>
                        <a:rPr lang="en-US" sz="1600" dirty="0"/>
                        <a:t>Combination of theory and practice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1.1. </a:t>
                      </a:r>
                      <a:r>
                        <a:rPr lang="en-US" sz="1600" dirty="0"/>
                        <a:t>Project work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2.1. </a:t>
                      </a:r>
                      <a:r>
                        <a:rPr lang="en-US" sz="1600" dirty="0"/>
                        <a:t>Team work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2.2. </a:t>
                      </a:r>
                      <a:r>
                        <a:rPr lang="en-US" sz="1600" dirty="0"/>
                        <a:t>Brainstorm method</a:t>
                      </a:r>
                      <a:endParaRPr lang="ru-RU" sz="1600" dirty="0"/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2.3. </a:t>
                      </a:r>
                      <a:r>
                        <a:rPr lang="en-US" sz="1600" dirty="0"/>
                        <a:t>Integrating studies into daily learning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3.1. </a:t>
                      </a:r>
                      <a:r>
                        <a:rPr lang="en-US" sz="1600" dirty="0"/>
                        <a:t>Usage of demonstrative and illustrative objects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4.1. </a:t>
                      </a:r>
                      <a:r>
                        <a:rPr lang="en-US" sz="1600" dirty="0"/>
                        <a:t>Usage of role-play education method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dirty="0"/>
                        <a:t>4.2 Visits to enterprises</a:t>
                      </a:r>
                      <a:r>
                        <a:rPr lang="ru-RU" sz="1600" dirty="0"/>
                        <a:t>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4.</a:t>
                      </a:r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 </a:t>
                      </a:r>
                      <a:r>
                        <a:rPr lang="en-US" sz="1600" dirty="0"/>
                        <a:t>Lectures by invited entrepreneurs </a:t>
                      </a:r>
                      <a:endParaRPr lang="ru-RU" sz="1600" dirty="0"/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5.1. </a:t>
                      </a:r>
                      <a:r>
                        <a:rPr lang="en-US" sz="1600" dirty="0"/>
                        <a:t>Debates and consultations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6.1. </a:t>
                      </a:r>
                      <a:r>
                        <a:rPr lang="en-US" sz="1600" dirty="0"/>
                        <a:t>Learning from (un)successful cases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7.1. </a:t>
                      </a:r>
                      <a:r>
                        <a:rPr lang="en-US" sz="1600" dirty="0"/>
                        <a:t>Usage of digital education methods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dirty="0"/>
                        <a:t>7.2 Modelling business-processes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1528426"/>
                  </a:ext>
                </a:extLst>
              </a:tr>
              <a:tr h="342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2. </a:t>
                      </a:r>
                      <a:r>
                        <a:rPr lang="en-US" sz="1600" dirty="0"/>
                        <a:t>Active involvement of students into educational process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558278"/>
                  </a:ext>
                </a:extLst>
              </a:tr>
              <a:tr h="497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3. </a:t>
                      </a:r>
                      <a:r>
                        <a:rPr lang="en-US" sz="1600" dirty="0"/>
                        <a:t>Usage of demonstrative and illustrative education methods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813687"/>
                  </a:ext>
                </a:extLst>
              </a:tr>
              <a:tr h="520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4. </a:t>
                      </a:r>
                      <a:r>
                        <a:rPr lang="en-US" sz="1600" dirty="0"/>
                        <a:t>Usage of  non-traditional education methods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5373554"/>
                  </a:ext>
                </a:extLst>
              </a:tr>
              <a:tr h="342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5. </a:t>
                      </a:r>
                      <a:r>
                        <a:rPr lang="en-US" sz="1600" dirty="0"/>
                        <a:t>Teaching emotional reactions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3106355"/>
                  </a:ext>
                </a:extLst>
              </a:tr>
              <a:tr h="192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6. </a:t>
                      </a:r>
                      <a:r>
                        <a:rPr lang="en-US" sz="1600" dirty="0"/>
                        <a:t>Teaching learning from failure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5254908"/>
                  </a:ext>
                </a:extLst>
              </a:tr>
              <a:tr h="429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7. </a:t>
                      </a:r>
                      <a:r>
                        <a:rPr lang="en-US" sz="1600" dirty="0"/>
                        <a:t>Usage of digital education methods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42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9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143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What factors increase effectiveness?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233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090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219CA77-AE1E-6E47-B89F-859B6A5B7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88882"/>
              </p:ext>
            </p:extLst>
          </p:nvPr>
        </p:nvGraphicFramePr>
        <p:xfrm>
          <a:off x="479425" y="1417101"/>
          <a:ext cx="10548938" cy="3842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1975">
                  <a:extLst>
                    <a:ext uri="{9D8B030D-6E8A-4147-A177-3AD203B41FA5}">
                      <a16:colId xmlns:a16="http://schemas.microsoft.com/office/drawing/2014/main" xmlns="" val="919056446"/>
                    </a:ext>
                  </a:extLst>
                </a:gridCol>
                <a:gridCol w="4043670">
                  <a:extLst>
                    <a:ext uri="{9D8B030D-6E8A-4147-A177-3AD203B41FA5}">
                      <a16:colId xmlns:a16="http://schemas.microsoft.com/office/drawing/2014/main" xmlns="" val="3309484083"/>
                    </a:ext>
                  </a:extLst>
                </a:gridCol>
                <a:gridCol w="4673293">
                  <a:extLst>
                    <a:ext uri="{9D8B030D-6E8A-4147-A177-3AD203B41FA5}">
                      <a16:colId xmlns:a16="http://schemas.microsoft.com/office/drawing/2014/main" xmlns="" val="1206915434"/>
                    </a:ext>
                  </a:extLst>
                </a:gridCol>
              </a:tblGrid>
              <a:tr h="1376899">
                <a:tc>
                  <a:txBody>
                    <a:bodyPr/>
                    <a:lstStyle/>
                    <a:p>
                      <a:r>
                        <a:rPr lang="en-US" sz="1600" b="1" dirty="0"/>
                        <a:t>Factor</a:t>
                      </a:r>
                      <a:r>
                        <a:rPr lang="en-US" sz="1600" b="1" baseline="0" dirty="0"/>
                        <a:t> (group of characteristics)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1" dirty="0"/>
                        <a:t>Characteristics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b="1" dirty="0"/>
                        <a:t>indicators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054CF8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160325"/>
                  </a:ext>
                </a:extLst>
              </a:tr>
              <a:tr h="1135127">
                <a:tc rowSpan="2">
                  <a:txBody>
                    <a:bodyPr/>
                    <a:lstStyle/>
                    <a:p>
                      <a:r>
                        <a:rPr lang="en-US" sz="1600" b="1" dirty="0"/>
                        <a:t>Techers’ motivation and incentive system</a:t>
                      </a:r>
                      <a:endParaRPr lang="ru-RU" sz="1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1. </a:t>
                      </a:r>
                      <a:r>
                        <a:rPr lang="en-US" sz="1600" dirty="0"/>
                        <a:t>Extent of involvement into program realization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1.1. </a:t>
                      </a:r>
                      <a:r>
                        <a:rPr lang="en-US" sz="1600" dirty="0"/>
                        <a:t>Teachers’ evaluation of their involvement into the teaching </a:t>
                      </a:r>
                      <a:r>
                        <a:rPr lang="ru-RU" sz="1600" dirty="0"/>
                        <a:t>(</a:t>
                      </a:r>
                      <a:r>
                        <a:rPr lang="en-US" sz="1600" dirty="0"/>
                        <a:t>according to the scale from </a:t>
                      </a:r>
                      <a:r>
                        <a:rPr lang="ru-RU" sz="1600" dirty="0"/>
                        <a:t>1 </a:t>
                      </a:r>
                      <a:r>
                        <a:rPr lang="en-US" sz="1600" dirty="0"/>
                        <a:t>to</a:t>
                      </a:r>
                      <a:r>
                        <a:rPr lang="ru-RU" sz="1600" dirty="0"/>
                        <a:t> 5)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/>
                        <a:t>2.1. </a:t>
                      </a:r>
                      <a:r>
                        <a:rPr lang="en-US" sz="1600" dirty="0"/>
                        <a:t>Dependence of bonuses on the positive estimation by students and </a:t>
                      </a: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skills development training experience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1528426"/>
                  </a:ext>
                </a:extLst>
              </a:tr>
              <a:tr h="1330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/>
                        <a:t>2. </a:t>
                      </a:r>
                      <a:r>
                        <a:rPr lang="en-US" sz="1600" dirty="0"/>
                        <a:t>Bonuses for good results</a:t>
                      </a:r>
                      <a:endParaRPr lang="ru-RU" sz="1600" dirty="0"/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8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4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366AED1E-DF22-D84D-A982-3B841E00B7F6}"/>
              </a:ext>
            </a:extLst>
          </p:cNvPr>
          <p:cNvSpPr txBox="1">
            <a:spLocks/>
          </p:cNvSpPr>
          <p:nvPr/>
        </p:nvSpPr>
        <p:spPr>
          <a:xfrm>
            <a:off x="89603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891EF9-DB45-F442-A463-39C9C543F26F}"/>
              </a:ext>
            </a:extLst>
          </p:cNvPr>
          <p:cNvSpPr/>
          <p:nvPr/>
        </p:nvSpPr>
        <p:spPr>
          <a:xfrm>
            <a:off x="0" y="0"/>
            <a:ext cx="21082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25EA07-63B2-1148-A6E3-783494E98CB8}"/>
              </a:ext>
            </a:extLst>
          </p:cNvPr>
          <p:cNvSpPr txBox="1">
            <a:spLocks/>
          </p:cNvSpPr>
          <p:nvPr/>
        </p:nvSpPr>
        <p:spPr>
          <a:xfrm>
            <a:off x="2261393" y="2465972"/>
            <a:ext cx="92225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/>
              <a:t>MAIN RESULTS OF EMPIRICAL STUDY </a:t>
            </a:r>
            <a:r>
              <a:rPr lang="en" dirty="0" smtClean="0"/>
              <a:t>(the case of course, supported by </a:t>
            </a:r>
            <a:r>
              <a:rPr lang="en" dirty="0"/>
              <a:t>RVC)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787DF9-868A-3F43-B9C3-CCFAF0B7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3314700"/>
            <a:ext cx="228600" cy="228600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82C021F1-BD4A-3E45-91E0-38AC4CBA178D}"/>
              </a:ext>
            </a:extLst>
          </p:cNvPr>
          <p:cNvSpPr txBox="1">
            <a:spLocks/>
          </p:cNvSpPr>
          <p:nvPr/>
        </p:nvSpPr>
        <p:spPr>
          <a:xfrm>
            <a:off x="2261393" y="6463055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D8BE2E3-56C0-6E4B-B817-DF8F7A057BB0}"/>
              </a:ext>
            </a:extLst>
          </p:cNvPr>
          <p:cNvCxnSpPr>
            <a:cxnSpLocks/>
          </p:cNvCxnSpPr>
          <p:nvPr/>
        </p:nvCxnSpPr>
        <p:spPr>
          <a:xfrm>
            <a:off x="2350292" y="3421564"/>
            <a:ext cx="8980490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143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Empirical base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1485999"/>
            <a:ext cx="10548938" cy="215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defTabSz="821531" hangingPunct="0">
              <a:buFont typeface="Arial" panose="020B0604020202020204" pitchFamily="34" charset="0"/>
              <a:buChar char="•"/>
            </a:pPr>
            <a:r>
              <a:rPr lang="en-US" sz="2400" dirty="0"/>
              <a:t>23 Russian universities, which implement programs on </a:t>
            </a:r>
            <a:r>
              <a:rPr lang="en-US" sz="2400" dirty="0" smtClean="0"/>
              <a:t>Entrepreneurship Education </a:t>
            </a:r>
            <a:r>
              <a:rPr lang="en-US" sz="2400" dirty="0"/>
              <a:t>in various formats basing on the same materials, provided by Russian Venture Company (RVC) </a:t>
            </a:r>
          </a:p>
          <a:p>
            <a:pPr marL="685800" indent="-685800" defTabSz="821531" hangingPunct="0">
              <a:buFont typeface="Arial" panose="020B0604020202020204" pitchFamily="34" charset="0"/>
              <a:buChar char="•"/>
            </a:pPr>
            <a:r>
              <a:rPr lang="en-US" sz="2400" dirty="0"/>
              <a:t>Online questionnaires (elaborated basing on the results of literature analysis) were completed by more than 40 practicing teachers of the course with at least 1 year of experience</a:t>
            </a:r>
          </a:p>
          <a:p>
            <a:pPr marL="685800" indent="-685800" defTabSz="821531" hangingPunct="0">
              <a:buFont typeface="Arial" panose="020B0604020202020204" pitchFamily="34" charset="0"/>
              <a:buChar char="•"/>
            </a:pPr>
            <a:r>
              <a:rPr lang="en-US" sz="2400" dirty="0"/>
              <a:t>12 in-depth interviews with some of </a:t>
            </a:r>
            <a:r>
              <a:rPr lang="en-US" sz="2400" dirty="0"/>
              <a:t>teachers </a:t>
            </a:r>
            <a:endParaRPr lang="en-US" sz="2400" dirty="0" smtClean="0"/>
          </a:p>
          <a:p>
            <a:pPr marL="685800" indent="-685800" defTabSz="821531" hangingPunct="0">
              <a:buFont typeface="Arial" panose="020B0604020202020204" pitchFamily="34" charset="0"/>
              <a:buChar char="•"/>
            </a:pPr>
            <a:r>
              <a:rPr lang="en-US" sz="2400" dirty="0" smtClean="0"/>
              <a:t>3 </a:t>
            </a:r>
            <a:r>
              <a:rPr lang="en-US" sz="2400" dirty="0"/>
              <a:t>observations of the actual educational process in 3 different universities from different regions </a:t>
            </a:r>
          </a:p>
          <a:p>
            <a:pPr marL="685800" indent="-685800" defTabSz="821531" hangingPunct="0">
              <a:buFont typeface="Arial" panose="020B0604020202020204" pitchFamily="34" charset="0"/>
              <a:buChar char="•"/>
            </a:pPr>
            <a:r>
              <a:rPr lang="en-US" sz="2400" dirty="0"/>
              <a:t>6 interviews with students having “success stories” </a:t>
            </a:r>
          </a:p>
          <a:p>
            <a:pPr marL="685800" indent="-685800" defTabSz="821531" hangingPunct="0">
              <a:buFont typeface="Arial" panose="020B0604020202020204" pitchFamily="34" charset="0"/>
              <a:buChar char="•"/>
            </a:pPr>
            <a:r>
              <a:rPr lang="en-US" sz="2400" dirty="0"/>
              <a:t>10 interviews with leading Russian experts in entrepreneurial education </a:t>
            </a:r>
            <a:endParaRPr lang="ru-RU" sz="2400" dirty="0">
              <a:latin typeface="Helvetica Light"/>
              <a:sym typeface="Helvetica Light"/>
            </a:endParaRPr>
          </a:p>
          <a:p>
            <a:endParaRPr lang="en" sz="2400" b="1" dirty="0"/>
          </a:p>
          <a:p>
            <a:r>
              <a:rPr lang="en" sz="2400" b="1" dirty="0"/>
              <a:t> </a:t>
            </a:r>
          </a:p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-US" sz="2800" cap="all" dirty="0">
                <a:cs typeface="Arial Narrow" panose="020B0604020202020204" pitchFamily="34" charset="0"/>
                <a:sym typeface="Helvetica Light"/>
              </a:rPr>
              <a:t>how does education stimulate growth? </a:t>
            </a:r>
          </a:p>
          <a:p>
            <a:pPr defTabSz="821531" hangingPunct="0"/>
            <a:r>
              <a:rPr lang="en-US" sz="2000" cap="all" dirty="0">
                <a:cs typeface="Arial Narrow" panose="020B0604020202020204" pitchFamily="34" charset="0"/>
                <a:sym typeface="Helvetica Light"/>
              </a:rPr>
              <a:t>(why do we need entrepreneurship education?)</a:t>
            </a:r>
            <a:endParaRPr lang="ru-RU" sz="2000" cap="all" dirty="0"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365125" y="1739814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/>
            <a:r>
              <a:rPr lang="en-US" sz="2400" dirty="0"/>
              <a:t>according to the dominant approach, education (and human capital it creates) </a:t>
            </a:r>
            <a:r>
              <a:rPr lang="en-US" sz="2400" b="1" dirty="0"/>
              <a:t>responds to</a:t>
            </a:r>
            <a:r>
              <a:rPr lang="en-US" sz="2400" i="1" dirty="0"/>
              <a:t>, </a:t>
            </a:r>
            <a:r>
              <a:rPr lang="en-US" sz="2400" b="1" dirty="0"/>
              <a:t>supports or increases </a:t>
            </a:r>
            <a:r>
              <a:rPr lang="en-US" sz="2400" dirty="0"/>
              <a:t>the institutional change (for instance, new demands from labor market) – but it does not </a:t>
            </a:r>
            <a:r>
              <a:rPr lang="en-US" sz="2400" b="1" dirty="0"/>
              <a:t>drive</a:t>
            </a:r>
            <a:r>
              <a:rPr lang="en-US" sz="2400" dirty="0"/>
              <a:t> this change </a:t>
            </a:r>
          </a:p>
          <a:p>
            <a:pPr marL="0" indent="0" algn="ctr" hangingPunct="0"/>
            <a:endParaRPr lang="en-US" sz="2400" dirty="0"/>
          </a:p>
          <a:p>
            <a:pPr marL="0" indent="0" algn="ctr" hangingPunct="0"/>
            <a:r>
              <a:rPr lang="en-US" sz="2400" dirty="0"/>
              <a:t>The implicit assumption is:</a:t>
            </a:r>
          </a:p>
          <a:p>
            <a:pPr marL="0" indent="0" algn="ctr" hangingPunct="0"/>
            <a:r>
              <a:rPr lang="en-US" sz="2400" dirty="0"/>
              <a:t>EDUCATION (VIA HUMAN CAPITAL) HELPS CATCH-UP WITH TECHNOLOGICAL PROGRESS BUT IT DOES NOT INITIATE CHANGE OF MAJOR </a:t>
            </a:r>
            <a:r>
              <a:rPr lang="en-US" sz="2400" dirty="0" smtClean="0"/>
              <a:t>INSTITUTIONS </a:t>
            </a:r>
            <a:endParaRPr lang="en-US" sz="2400" dirty="0"/>
          </a:p>
          <a:p>
            <a:pPr marL="0" indent="0" algn="ctr" hangingPunct="0"/>
            <a:endParaRPr lang="en-US" sz="2400" dirty="0"/>
          </a:p>
          <a:p>
            <a:pPr marL="0" indent="0" algn="ctr" hangingPunct="0"/>
            <a:r>
              <a:rPr lang="en-US" sz="2400" i="1" dirty="0"/>
              <a:t>(HENCE THE PROBLEM OF “OVEREDUCATION”)</a:t>
            </a:r>
          </a:p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1492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PROFILES OF SUCCESSFUL STUDENTS OF THE COURSE: TYPOLOGY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741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598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B0EE3E8-486F-4D41-9A2F-59570A35F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69810"/>
              </p:ext>
            </p:extLst>
          </p:nvPr>
        </p:nvGraphicFramePr>
        <p:xfrm>
          <a:off x="488498" y="1449285"/>
          <a:ext cx="10548939" cy="431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105">
                  <a:extLst>
                    <a:ext uri="{9D8B030D-6E8A-4147-A177-3AD203B41FA5}">
                      <a16:colId xmlns:a16="http://schemas.microsoft.com/office/drawing/2014/main" xmlns="" val="1787248998"/>
                    </a:ext>
                  </a:extLst>
                </a:gridCol>
                <a:gridCol w="2682278">
                  <a:extLst>
                    <a:ext uri="{9D8B030D-6E8A-4147-A177-3AD203B41FA5}">
                      <a16:colId xmlns:a16="http://schemas.microsoft.com/office/drawing/2014/main" xmlns="" val="3050851663"/>
                    </a:ext>
                  </a:extLst>
                </a:gridCol>
                <a:gridCol w="2682278">
                  <a:extLst>
                    <a:ext uri="{9D8B030D-6E8A-4147-A177-3AD203B41FA5}">
                      <a16:colId xmlns:a16="http://schemas.microsoft.com/office/drawing/2014/main" xmlns="" val="1729533140"/>
                    </a:ext>
                  </a:extLst>
                </a:gridCol>
                <a:gridCol w="2682278">
                  <a:extLst>
                    <a:ext uri="{9D8B030D-6E8A-4147-A177-3AD203B41FA5}">
                      <a16:colId xmlns:a16="http://schemas.microsoft.com/office/drawing/2014/main" xmlns="" val="2237858940"/>
                    </a:ext>
                  </a:extLst>
                </a:gridCol>
              </a:tblGrid>
              <a:tr h="63812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CORE</a:t>
                      </a:r>
                      <a:r>
                        <a:rPr lang="en-US" sz="1600" b="1" baseline="0" dirty="0">
                          <a:effectLst/>
                          <a:latin typeface="+mn-lt"/>
                        </a:rPr>
                        <a:t> NECESSARY SKILLS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CHARACTERISTICS OF INFRASTRACTURE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REQUESTS TO THE CONTENT OF</a:t>
                      </a:r>
                      <a:r>
                        <a:rPr lang="en-US" sz="1600" b="1" baseline="0" dirty="0">
                          <a:effectLst/>
                          <a:latin typeface="+mn-lt"/>
                        </a:rPr>
                        <a:t> THE COURSE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344877"/>
                  </a:ext>
                </a:extLst>
              </a:tr>
              <a:tr h="1209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SCIENTIST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To understand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basic demands from the market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Labs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working in the subject areas of students’ specialization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Content directly connected with the 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students’ specialization (for instance, with Master thesis)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extLst>
                  <a:ext uri="{0D108BD9-81ED-4DB2-BD59-A6C34878D82A}">
                    <a16:rowId xmlns:a16="http://schemas.microsoft.com/office/drawing/2014/main" xmlns="" val="3356651690"/>
                  </a:ext>
                </a:extLst>
              </a:tr>
              <a:tr h="105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ENTREPRENEUR (universal</a:t>
                      </a:r>
                      <a:r>
                        <a:rPr lang="en-US" sz="1600" b="1" baseline="0" dirty="0">
                          <a:effectLst/>
                          <a:latin typeface="+mn-lt"/>
                        </a:rPr>
                        <a:t> type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) 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ability to create and promote innovative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products in various institutional and structural contexts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Diverse infrastructure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– private and public funds, labs, etc.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88408" marR="88408" marT="44204" marB="442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High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variety of content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extLst>
                  <a:ext uri="{0D108BD9-81ED-4DB2-BD59-A6C34878D82A}">
                    <a16:rowId xmlns:a16="http://schemas.microsoft.com/office/drawing/2014/main" xmlns="" val="1207073334"/>
                  </a:ext>
                </a:extLst>
              </a:tr>
              <a:tr h="980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INNOVATIVE</a:t>
                      </a:r>
                      <a:r>
                        <a:rPr lang="en-US" sz="1600" b="1" baseline="0" dirty="0">
                          <a:effectLst/>
                          <a:latin typeface="+mn-lt"/>
                        </a:rPr>
                        <a:t> MANAGER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>
                    <a:solidFill>
                      <a:srgbClr val="054CF8">
                        <a:alpha val="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Project management in the concrete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institutional </a:t>
                      </a:r>
                      <a:r>
                        <a:rPr lang="en-US" sz="1600" baseline="0" dirty="0" err="1">
                          <a:effectLst/>
                          <a:latin typeface="+mn-lt"/>
                        </a:rPr>
                        <a:t>framwork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“rules of the game”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Working out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the typical procedural tasks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8" marR="88408" marT="44204" marB="44204"/>
                </a:tc>
                <a:extLst>
                  <a:ext uri="{0D108BD9-81ED-4DB2-BD59-A6C34878D82A}">
                    <a16:rowId xmlns:a16="http://schemas.microsoft.com/office/drawing/2014/main" xmlns="" val="2242035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4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1492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Core factors of success (1)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741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598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323E15D9-5BFE-1D4F-882A-3219B9A6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83933"/>
              </p:ext>
            </p:extLst>
          </p:nvPr>
        </p:nvGraphicFramePr>
        <p:xfrm>
          <a:off x="492822" y="1694402"/>
          <a:ext cx="10548938" cy="38427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2981">
                  <a:extLst>
                    <a:ext uri="{9D8B030D-6E8A-4147-A177-3AD203B41FA5}">
                      <a16:colId xmlns:a16="http://schemas.microsoft.com/office/drawing/2014/main" xmlns="" val="382190649"/>
                    </a:ext>
                  </a:extLst>
                </a:gridCol>
                <a:gridCol w="1222370">
                  <a:extLst>
                    <a:ext uri="{9D8B030D-6E8A-4147-A177-3AD203B41FA5}">
                      <a16:colId xmlns:a16="http://schemas.microsoft.com/office/drawing/2014/main" xmlns="" val="2676451329"/>
                    </a:ext>
                  </a:extLst>
                </a:gridCol>
                <a:gridCol w="3992636">
                  <a:extLst>
                    <a:ext uri="{9D8B030D-6E8A-4147-A177-3AD203B41FA5}">
                      <a16:colId xmlns:a16="http://schemas.microsoft.com/office/drawing/2014/main" xmlns="" val="309999110"/>
                    </a:ext>
                  </a:extLst>
                </a:gridCol>
                <a:gridCol w="2510951">
                  <a:extLst>
                    <a:ext uri="{9D8B030D-6E8A-4147-A177-3AD203B41FA5}">
                      <a16:colId xmlns:a16="http://schemas.microsoft.com/office/drawing/2014/main" xmlns="" val="3934481463"/>
                    </a:ext>
                  </a:extLst>
                </a:gridCol>
              </a:tblGrid>
              <a:tr h="668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Factors’ ranking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Significance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1508165406"/>
                  </a:ext>
                </a:extLst>
              </a:tr>
              <a:tr h="66832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Features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of the instructor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 develop “dynamism” in students (self-assessment)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0,01 (,006)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2185886897"/>
                  </a:ext>
                </a:extLst>
              </a:tr>
              <a:tr h="501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Internal motivation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 (,059)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386229084"/>
                  </a:ext>
                </a:extLst>
              </a:tr>
              <a:tr h="668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Ready to work with students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even in ”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time”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0,02 (0,016)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3710173753"/>
                  </a:ext>
                </a:extLst>
              </a:tr>
              <a:tr h="668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Can develop “creativity” in students (self-assessment)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0,05  (,015)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2106967635"/>
                  </a:ext>
                </a:extLst>
              </a:tr>
              <a:tr h="668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Can find funding for one’s own project (self-assessment)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0,15 (,102)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386518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6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1492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Core factors of success (2)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741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598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B61DF9D1-2FCD-DB45-AA23-3961C3D6E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48992"/>
              </p:ext>
            </p:extLst>
          </p:nvPr>
        </p:nvGraphicFramePr>
        <p:xfrm>
          <a:off x="488497" y="1714508"/>
          <a:ext cx="10548938" cy="38511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0803">
                  <a:extLst>
                    <a:ext uri="{9D8B030D-6E8A-4147-A177-3AD203B41FA5}">
                      <a16:colId xmlns:a16="http://schemas.microsoft.com/office/drawing/2014/main" xmlns="" val="2800654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179313585"/>
                    </a:ext>
                  </a:extLst>
                </a:gridCol>
                <a:gridCol w="4433659">
                  <a:extLst>
                    <a:ext uri="{9D8B030D-6E8A-4147-A177-3AD203B41FA5}">
                      <a16:colId xmlns:a16="http://schemas.microsoft.com/office/drawing/2014/main" xmlns="" val="1330391235"/>
                    </a:ext>
                  </a:extLst>
                </a:gridCol>
                <a:gridCol w="2095276">
                  <a:extLst>
                    <a:ext uri="{9D8B030D-6E8A-4147-A177-3AD203B41FA5}">
                      <a16:colId xmlns:a16="http://schemas.microsoft.com/office/drawing/2014/main" xmlns="" val="2008124973"/>
                    </a:ext>
                  </a:extLst>
                </a:gridCol>
              </a:tblGrid>
              <a:tr h="532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Factors’ ranking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Significance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1146104545"/>
                  </a:ext>
                </a:extLst>
              </a:tr>
              <a:tr h="64797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Pedagogical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practices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Team-work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(0,068)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956984338"/>
                  </a:ext>
                </a:extLst>
              </a:tr>
              <a:tr h="771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Meetings (talks)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experts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Proved only by interviews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2737551649"/>
                  </a:ext>
                </a:extLst>
              </a:tr>
              <a:tr h="92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 preparation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application to grants, competitions, etc.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Light"/>
                        </a:rPr>
                        <a:t>Proved only by interviews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4205065607"/>
                  </a:ext>
                </a:extLst>
              </a:tr>
              <a:tr h="942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37160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Mentoring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Light"/>
                        </a:rPr>
                        <a:t>Proved only by interviews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Helvetica Light"/>
                      </a:endParaRPr>
                    </a:p>
                  </a:txBody>
                  <a:tcPr marL="137160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337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1492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Core factors of success (3)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741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598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6A866A9A-D41B-CF42-8186-CA055B4B9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82414"/>
              </p:ext>
            </p:extLst>
          </p:nvPr>
        </p:nvGraphicFramePr>
        <p:xfrm>
          <a:off x="488498" y="1714500"/>
          <a:ext cx="10539865" cy="39318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8102">
                  <a:extLst>
                    <a:ext uri="{9D8B030D-6E8A-4147-A177-3AD203B41FA5}">
                      <a16:colId xmlns:a16="http://schemas.microsoft.com/office/drawing/2014/main" xmlns="" val="38140849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557930664"/>
                    </a:ext>
                  </a:extLst>
                </a:gridCol>
                <a:gridCol w="4514892">
                  <a:extLst>
                    <a:ext uri="{9D8B030D-6E8A-4147-A177-3AD203B41FA5}">
                      <a16:colId xmlns:a16="http://schemas.microsoft.com/office/drawing/2014/main" xmlns="" val="3602125214"/>
                    </a:ext>
                  </a:extLst>
                </a:gridCol>
                <a:gridCol w="2017671">
                  <a:extLst>
                    <a:ext uri="{9D8B030D-6E8A-4147-A177-3AD203B41FA5}">
                      <a16:colId xmlns:a16="http://schemas.microsoft.com/office/drawing/2014/main" xmlns="" val="2845582090"/>
                    </a:ext>
                  </a:extLst>
                </a:gridCol>
              </a:tblGrid>
              <a:tr h="521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Factors’ ranking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Significance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extLst>
                  <a:ext uri="{0D108BD9-81ED-4DB2-BD59-A6C34878D82A}">
                    <a16:rowId xmlns:a16="http://schemas.microsoft.com/office/drawing/2014/main" xmlns="" val="1938231744"/>
                  </a:ext>
                </a:extLst>
              </a:tr>
              <a:tr h="100049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Links to external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environment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508" marR="129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Case-studies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concrete corporate clients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 (0,008)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3933531992"/>
                  </a:ext>
                </a:extLst>
              </a:tr>
              <a:tr h="59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Excursions on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enterprises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 (0,024)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884873610"/>
                  </a:ext>
                </a:extLst>
              </a:tr>
              <a:tr h="745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 with companies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internships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(0,067)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2850214042"/>
                  </a:ext>
                </a:extLst>
              </a:tr>
              <a:tr h="748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Visiting lectures from entrepreneurs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(0,092)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4215472025"/>
                  </a:ext>
                </a:extLst>
              </a:tr>
              <a:tr h="249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 with Labs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(0,099)</a:t>
                      </a: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xmlns="" val="1673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1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149268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Cluster analysis results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0741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9598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FD097532-9F9F-EF44-BADB-E37D7009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4234"/>
              </p:ext>
            </p:extLst>
          </p:nvPr>
        </p:nvGraphicFramePr>
        <p:xfrm>
          <a:off x="479425" y="1524002"/>
          <a:ext cx="11242674" cy="4174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6175">
                  <a:extLst>
                    <a:ext uri="{9D8B030D-6E8A-4147-A177-3AD203B41FA5}">
                      <a16:colId xmlns:a16="http://schemas.microsoft.com/office/drawing/2014/main" xmlns="" val="676194186"/>
                    </a:ext>
                  </a:extLst>
                </a:gridCol>
                <a:gridCol w="1442357">
                  <a:extLst>
                    <a:ext uri="{9D8B030D-6E8A-4147-A177-3AD203B41FA5}">
                      <a16:colId xmlns:a16="http://schemas.microsoft.com/office/drawing/2014/main" xmlns="" val="3105927924"/>
                    </a:ext>
                  </a:extLst>
                </a:gridCol>
                <a:gridCol w="1442357">
                  <a:extLst>
                    <a:ext uri="{9D8B030D-6E8A-4147-A177-3AD203B41FA5}">
                      <a16:colId xmlns:a16="http://schemas.microsoft.com/office/drawing/2014/main" xmlns="" val="2799122993"/>
                    </a:ext>
                  </a:extLst>
                </a:gridCol>
                <a:gridCol w="1442357">
                  <a:extLst>
                    <a:ext uri="{9D8B030D-6E8A-4147-A177-3AD203B41FA5}">
                      <a16:colId xmlns:a16="http://schemas.microsoft.com/office/drawing/2014/main" xmlns="" val="497799714"/>
                    </a:ext>
                  </a:extLst>
                </a:gridCol>
                <a:gridCol w="1442357">
                  <a:extLst>
                    <a:ext uri="{9D8B030D-6E8A-4147-A177-3AD203B41FA5}">
                      <a16:colId xmlns:a16="http://schemas.microsoft.com/office/drawing/2014/main" xmlns="" val="2439147221"/>
                    </a:ext>
                  </a:extLst>
                </a:gridCol>
                <a:gridCol w="1442357">
                  <a:extLst>
                    <a:ext uri="{9D8B030D-6E8A-4147-A177-3AD203B41FA5}">
                      <a16:colId xmlns:a16="http://schemas.microsoft.com/office/drawing/2014/main" xmlns="" val="152805916"/>
                    </a:ext>
                  </a:extLst>
                </a:gridCol>
                <a:gridCol w="1602015">
                  <a:extLst>
                    <a:ext uri="{9D8B030D-6E8A-4147-A177-3AD203B41FA5}">
                      <a16:colId xmlns:a16="http://schemas.microsoft.com/office/drawing/2014/main" xmlns="" val="1992837000"/>
                    </a:ext>
                  </a:extLst>
                </a:gridCol>
                <a:gridCol w="1282699">
                  <a:extLst>
                    <a:ext uri="{9D8B030D-6E8A-4147-A177-3AD203B41FA5}">
                      <a16:colId xmlns:a16="http://schemas.microsoft.com/office/drawing/2014/main" xmlns="" val="2776412265"/>
                    </a:ext>
                  </a:extLst>
                </a:gridCol>
              </a:tblGrid>
              <a:tr h="1994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Experience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entrepreneurship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Higher Ed. In Engineering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teach creativity (self-esteem)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Cooperate with business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Organize meeting with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Labs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Students have successful entrepreneurship projects (accepted to major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tech.entrep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competitions)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Number of people in Cluster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extLst>
                  <a:ext uri="{0D108BD9-81ED-4DB2-BD59-A6C34878D82A}">
                    <a16:rowId xmlns:a16="http://schemas.microsoft.com/office/drawing/2014/main" xmlns="" val="552129378"/>
                  </a:ext>
                </a:extLst>
              </a:tr>
              <a:tr h="822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Cluster 1 (gender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differentiated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 (64%)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(20%)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(24%)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(52%)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(16%)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(28%)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extLst>
                  <a:ext uri="{0D108BD9-81ED-4DB2-BD59-A6C34878D82A}">
                    <a16:rowId xmlns:a16="http://schemas.microsoft.com/office/drawing/2014/main" xmlns="" val="610748546"/>
                  </a:ext>
                </a:extLst>
              </a:tr>
              <a:tr h="68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Cluster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 2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female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(50%)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(58%)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(33%)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(58%)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(42%)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(58%)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70" marR="119270" marT="0" marB="0" anchor="ctr"/>
                </a:tc>
                <a:extLst>
                  <a:ext uri="{0D108BD9-81ED-4DB2-BD59-A6C34878D82A}">
                    <a16:rowId xmlns:a16="http://schemas.microsoft.com/office/drawing/2014/main" xmlns="" val="282162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9DC86AE-609A-3E48-BB3A-CC1427C47757}"/>
              </a:ext>
            </a:extLst>
          </p:cNvPr>
          <p:cNvSpPr/>
          <p:nvPr/>
        </p:nvSpPr>
        <p:spPr>
          <a:xfrm>
            <a:off x="9448800" y="0"/>
            <a:ext cx="27432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65DFBFE2-1BE4-8F4A-86F0-D6171C90276D}"/>
              </a:ext>
            </a:extLst>
          </p:cNvPr>
          <p:cNvSpPr txBox="1">
            <a:spLocks/>
          </p:cNvSpPr>
          <p:nvPr/>
        </p:nvSpPr>
        <p:spPr>
          <a:xfrm>
            <a:off x="479425" y="207266"/>
            <a:ext cx="8346941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/>
              <a:t>CONCLUSION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FD93F8B-EC27-A34C-8463-3213D8199849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A66EC64-CF3C-9541-9785-03D70F13FC6E}"/>
              </a:ext>
            </a:extLst>
          </p:cNvPr>
          <p:cNvSpPr txBox="1">
            <a:spLocks/>
          </p:cNvSpPr>
          <p:nvPr/>
        </p:nvSpPr>
        <p:spPr>
          <a:xfrm>
            <a:off x="8969375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BCA731-A9EB-274D-9653-D06881165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F0A94F2-CA11-BF47-AA14-92C8AA578350}"/>
              </a:ext>
            </a:extLst>
          </p:cNvPr>
          <p:cNvSpPr txBox="1">
            <a:spLocks/>
          </p:cNvSpPr>
          <p:nvPr/>
        </p:nvSpPr>
        <p:spPr>
          <a:xfrm>
            <a:off x="479425" y="2260514"/>
            <a:ext cx="8346941" cy="2759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/>
              <a:t>the revealed homogeneity of the content and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/>
              <a:t>importance of connections with external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/>
              <a:t>strong cultural legitimacy of entrepreneurship per se, independently to the actual characteristics of the particular university\region   </a:t>
            </a:r>
          </a:p>
          <a:p>
            <a:endParaRPr lang="en" dirty="0"/>
          </a:p>
          <a:p>
            <a:endParaRPr lang="ru-RU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BB7FF23B-80D3-B247-BD70-DF7FC07F08C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C9AD1C-EB43-8547-AD53-61283D3268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77623A-B0C9-6A44-B60D-818B9A20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4000" cy="2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366AED1E-DF22-D84D-A982-3B841E00B7F6}"/>
              </a:ext>
            </a:extLst>
          </p:cNvPr>
          <p:cNvSpPr txBox="1">
            <a:spLocks/>
          </p:cNvSpPr>
          <p:nvPr/>
        </p:nvSpPr>
        <p:spPr>
          <a:xfrm>
            <a:off x="89603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891EF9-DB45-F442-A463-39C9C543F26F}"/>
              </a:ext>
            </a:extLst>
          </p:cNvPr>
          <p:cNvSpPr/>
          <p:nvPr/>
        </p:nvSpPr>
        <p:spPr>
          <a:xfrm>
            <a:off x="0" y="0"/>
            <a:ext cx="21082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25EA07-63B2-1148-A6E3-783494E98CB8}"/>
              </a:ext>
            </a:extLst>
          </p:cNvPr>
          <p:cNvSpPr txBox="1">
            <a:spLocks/>
          </p:cNvSpPr>
          <p:nvPr/>
        </p:nvSpPr>
        <p:spPr>
          <a:xfrm>
            <a:off x="2261393" y="2478672"/>
            <a:ext cx="92225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/>
              <a:t>HUMAN CAPITAL STRUCTURE: </a:t>
            </a:r>
          </a:p>
          <a:p>
            <a:r>
              <a:rPr lang="en" dirty="0"/>
              <a:t>A BRIEF OVERVIEW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787DF9-868A-3F43-B9C3-CCFAF0B7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3314700"/>
            <a:ext cx="228600" cy="228600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82C021F1-BD4A-3E45-91E0-38AC4CBA178D}"/>
              </a:ext>
            </a:extLst>
          </p:cNvPr>
          <p:cNvSpPr txBox="1">
            <a:spLocks/>
          </p:cNvSpPr>
          <p:nvPr/>
        </p:nvSpPr>
        <p:spPr>
          <a:xfrm>
            <a:off x="2261393" y="6463055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D8BE2E3-56C0-6E4B-B817-DF8F7A057BB0}"/>
              </a:ext>
            </a:extLst>
          </p:cNvPr>
          <p:cNvCxnSpPr>
            <a:cxnSpLocks/>
          </p:cNvCxnSpPr>
          <p:nvPr/>
        </p:nvCxnSpPr>
        <p:spPr>
          <a:xfrm>
            <a:off x="2350292" y="3421564"/>
            <a:ext cx="8980490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5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5" y="356624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Human CAPITAL THEORY LOGICS DEVELOPMENT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990601" y="2416864"/>
            <a:ext cx="10037762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531" hangingPunct="0"/>
            <a:r>
              <a:rPr lang="en-US" sz="2400" dirty="0">
                <a:ea typeface="Arial" charset="0"/>
                <a:cs typeface="Arial" charset="0"/>
                <a:sym typeface="Helvetica Light"/>
              </a:rPr>
              <a:t>Before 1990s – the dominating idea “many university degrees” = “good human capital for the economy”</a:t>
            </a:r>
            <a:endParaRPr lang="ru-RU" sz="2400" dirty="0">
              <a:ea typeface="Arial" charset="0"/>
              <a:cs typeface="Arial" charset="0"/>
              <a:sym typeface="Helvetica Light"/>
            </a:endParaRPr>
          </a:p>
          <a:p>
            <a:pPr defTabSz="821531" hangingPunct="0"/>
            <a:endParaRPr lang="en-US" sz="2400" dirty="0">
              <a:ea typeface="Arial" charset="0"/>
              <a:cs typeface="Arial" charset="0"/>
              <a:sym typeface="Helvetica Light"/>
            </a:endParaRPr>
          </a:p>
          <a:p>
            <a:pPr defTabSz="821531" hangingPunct="0"/>
            <a:r>
              <a:rPr lang="en-US" sz="2400" dirty="0">
                <a:ea typeface="Arial" charset="0"/>
                <a:cs typeface="Arial" charset="0"/>
                <a:sym typeface="Helvetica Light"/>
              </a:rPr>
              <a:t>Since 1990s: not the “quantity” but the “quality” of education matters:</a:t>
            </a:r>
          </a:p>
          <a:p>
            <a:pPr marL="927100" indent="-508000" defTabSz="821531" hangingPunct="0">
              <a:buClrTx/>
              <a:buFontTx/>
              <a:buAutoNum type="alphaLcParenR"/>
            </a:pPr>
            <a:r>
              <a:rPr lang="en-US" sz="2400" dirty="0">
                <a:ea typeface="Arial" charset="0"/>
                <a:cs typeface="Arial" charset="0"/>
                <a:sym typeface="Helvetica Light"/>
              </a:rPr>
              <a:t>Knowledge and cognitive skills (Hanushek and </a:t>
            </a:r>
            <a:r>
              <a:rPr lang="en-US" sz="2400" dirty="0" err="1">
                <a:ea typeface="Arial" charset="0"/>
                <a:cs typeface="Arial" charset="0"/>
                <a:sym typeface="Helvetica Light"/>
              </a:rPr>
              <a:t>Woessmann</a:t>
            </a:r>
            <a:r>
              <a:rPr lang="en-US" sz="2400" dirty="0">
                <a:ea typeface="Arial" charset="0"/>
                <a:cs typeface="Arial" charset="0"/>
                <a:sym typeface="Helvetica Light"/>
              </a:rPr>
              <a:t>) (“PISA”)</a:t>
            </a:r>
          </a:p>
          <a:p>
            <a:pPr marL="927100" indent="-508000" defTabSz="821531" hangingPunct="0">
              <a:buClrTx/>
              <a:buFontTx/>
              <a:buAutoNum type="alphaLcParenR"/>
            </a:pPr>
            <a:r>
              <a:rPr lang="en-US" sz="2400" dirty="0">
                <a:ea typeface="Arial" charset="0"/>
                <a:cs typeface="Arial" charset="0"/>
                <a:sym typeface="Helvetica Light"/>
              </a:rPr>
              <a:t>Universal competencies (OECD, business)</a:t>
            </a:r>
          </a:p>
          <a:p>
            <a:pPr marL="927100" indent="-508000" defTabSz="821531" hangingPunct="0">
              <a:buClrTx/>
              <a:buFontTx/>
              <a:buAutoNum type="alphaLcParenR"/>
            </a:pPr>
            <a:r>
              <a:rPr lang="en-US" sz="2400" dirty="0">
                <a:ea typeface="Arial" charset="0"/>
                <a:cs typeface="Arial" charset="0"/>
                <a:sym typeface="Helvetica Light"/>
              </a:rPr>
              <a:t>Non-cognitive skills (Heckman) (“Big Five”)</a:t>
            </a:r>
          </a:p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AB6B2A-84AC-354D-ABCA-0E12E1C5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98" y="3726963"/>
            <a:ext cx="316299" cy="3162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686554-DAF1-2D47-A210-B6FA0CCF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98" y="2466210"/>
            <a:ext cx="316299" cy="316299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A6EB6608-3B24-984A-8ABC-E188BDF5B372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0548938" cy="506362"/>
          </a:xfrm>
          <a:prstGeom prst="rect">
            <a:avLst/>
          </a:prstGeom>
          <a:ln w="19050">
            <a:solidFill>
              <a:srgbClr val="054CF8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dirty="0"/>
              <a:t>from “formal degree” – to “skills (cognitive)” – to “non-cognitive skills”  - to..?</a:t>
            </a:r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089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HUMAN CAPITAL  STRUCTURE IN THE 21ST CENTURY</a:t>
            </a:r>
            <a:br>
              <a:rPr lang="en" sz="2800" cap="all" dirty="0">
                <a:cs typeface="Arial Narrow" panose="020B0604020202020204" pitchFamily="34" charset="0"/>
                <a:sym typeface="Helvetica Light"/>
              </a:rPr>
            </a:br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(I. FROUMIN, P. SOROKIN)</a:t>
            </a:r>
            <a:endParaRPr lang="ru-RU" sz="2800" cap="all" dirty="0">
              <a:cs typeface="Arial Narrow" panose="020B0604020202020204" pitchFamily="34" charset="0"/>
              <a:sym typeface="Helvetica Light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365125" y="1739814"/>
            <a:ext cx="1122407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Google Shape;273;p35">
            <a:extLst>
              <a:ext uri="{FF2B5EF4-FFF2-40B4-BE49-F238E27FC236}">
                <a16:creationId xmlns:a16="http://schemas.microsoft.com/office/drawing/2014/main" xmlns="" id="{D946B26A-F44D-3E4A-A894-A2C1867EE839}"/>
              </a:ext>
            </a:extLst>
          </p:cNvPr>
          <p:cNvSpPr/>
          <p:nvPr/>
        </p:nvSpPr>
        <p:spPr>
          <a:xfrm>
            <a:off x="3638055" y="2661749"/>
            <a:ext cx="3359800" cy="1981200"/>
          </a:xfrm>
          <a:prstGeom prst="ellipse">
            <a:avLst/>
          </a:prstGeom>
          <a:solidFill>
            <a:srgbClr val="18C5B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Traditional General HC (basic cognitive skills) 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(1950-1960 Becker, Schultz)</a:t>
            </a:r>
            <a:endParaRPr sz="2000" b="0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Google Shape;275;p35">
            <a:extLst>
              <a:ext uri="{FF2B5EF4-FFF2-40B4-BE49-F238E27FC236}">
                <a16:creationId xmlns:a16="http://schemas.microsoft.com/office/drawing/2014/main" xmlns="" id="{3E2CBAD1-0F1A-5849-9F63-66C245DEB111}"/>
              </a:ext>
            </a:extLst>
          </p:cNvPr>
          <p:cNvSpPr/>
          <p:nvPr/>
        </p:nvSpPr>
        <p:spPr>
          <a:xfrm>
            <a:off x="469560" y="2707861"/>
            <a:ext cx="2879725" cy="1888976"/>
          </a:xfrm>
          <a:prstGeom prst="rect">
            <a:avLst/>
          </a:prstGeom>
          <a:solidFill>
            <a:srgbClr val="054C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Traditional Specific HC (specific cognitive and  professional skills)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(1950-1960 Becker, Schultz)</a:t>
            </a:r>
            <a:endParaRPr sz="2000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" name="Google Shape;276;p35">
            <a:extLst>
              <a:ext uri="{FF2B5EF4-FFF2-40B4-BE49-F238E27FC236}">
                <a16:creationId xmlns:a16="http://schemas.microsoft.com/office/drawing/2014/main" xmlns="" id="{B20E0630-62A0-0347-91DA-9143304D6F34}"/>
              </a:ext>
            </a:extLst>
          </p:cNvPr>
          <p:cNvSpPr/>
          <p:nvPr/>
        </p:nvSpPr>
        <p:spPr>
          <a:xfrm>
            <a:off x="7327900" y="1502242"/>
            <a:ext cx="3700463" cy="1306541"/>
          </a:xfrm>
          <a:prstGeom prst="rect">
            <a:avLst/>
          </a:prstGeom>
          <a:solidFill>
            <a:srgbClr val="054C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Helvetica Neue Light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General HC #1 (non-cognitive skills, personal traits) </a:t>
            </a:r>
            <a:endParaRPr sz="20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(1980-1990, Heckman)</a:t>
            </a:r>
            <a:endParaRPr sz="2000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Helvetica Neue Light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277;p35">
            <a:extLst>
              <a:ext uri="{FF2B5EF4-FFF2-40B4-BE49-F238E27FC236}">
                <a16:creationId xmlns:a16="http://schemas.microsoft.com/office/drawing/2014/main" xmlns="" id="{3F09C428-3BCB-5E46-B61B-4379D1E67BCC}"/>
              </a:ext>
            </a:extLst>
          </p:cNvPr>
          <p:cNvSpPr/>
          <p:nvPr/>
        </p:nvSpPr>
        <p:spPr>
          <a:xfrm>
            <a:off x="7327900" y="2999079"/>
            <a:ext cx="3700463" cy="1306541"/>
          </a:xfrm>
          <a:prstGeom prst="rect">
            <a:avLst/>
          </a:prstGeom>
          <a:solidFill>
            <a:srgbClr val="054C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General HC #2 (Universal Competences)</a:t>
            </a:r>
            <a:endParaRPr sz="2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(1980-1990, OECD)</a:t>
            </a:r>
            <a:endParaRPr sz="2000" b="1" i="0" u="none" strike="noStrike" cap="none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" name="Google Shape;278;p35">
            <a:extLst>
              <a:ext uri="{FF2B5EF4-FFF2-40B4-BE49-F238E27FC236}">
                <a16:creationId xmlns:a16="http://schemas.microsoft.com/office/drawing/2014/main" xmlns="" id="{5B73928A-79E9-9C4B-B041-540AC6D8F6F2}"/>
              </a:ext>
            </a:extLst>
          </p:cNvPr>
          <p:cNvSpPr/>
          <p:nvPr/>
        </p:nvSpPr>
        <p:spPr>
          <a:xfrm>
            <a:off x="7327900" y="4587265"/>
            <a:ext cx="3700463" cy="1422863"/>
          </a:xfrm>
          <a:prstGeom prst="rect">
            <a:avLst/>
          </a:prstGeom>
          <a:solidFill>
            <a:srgbClr val="054C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General HC #3 (Allocative Abilities. Entrepreneurial Element)</a:t>
            </a:r>
            <a:endParaRPr sz="2000" dirty="0">
              <a:solidFill>
                <a:srgbClr val="FFFF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(1975,  Schultz)</a:t>
            </a:r>
            <a:endParaRPr sz="2000" dirty="0">
              <a:solidFill>
                <a:srgbClr val="FFFF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Narrow"/>
              <a:buNone/>
            </a:pPr>
            <a:r>
              <a:rPr lang="en-US" sz="2000" b="1" i="0" u="none" strike="noStrike" cap="none" dirty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Most underdeveloped</a:t>
            </a:r>
            <a:endParaRPr sz="2000" b="1" i="0" u="none" strike="noStrike" cap="none" dirty="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244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835342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ALLOCATIVE ABILITIES, ENTREPRENEUAL ELEMENT OF HUMAN CAPITAL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88498" y="1498798"/>
            <a:ext cx="10738302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300"/>
            </a:pPr>
            <a:r>
              <a:rPr lang="en-US" dirty="0">
                <a:ea typeface="Arial Narrow"/>
                <a:cs typeface="Arial Narrow"/>
                <a:sym typeface="Arial Narrow"/>
              </a:rPr>
              <a:t>T. Schultz in 1970s put forward an idea of “</a:t>
            </a:r>
            <a:r>
              <a:rPr lang="en-US" b="1" dirty="0">
                <a:ea typeface="Arial Narrow"/>
                <a:cs typeface="Arial Narrow"/>
                <a:sym typeface="Arial Narrow"/>
              </a:rPr>
              <a:t>entrepreneurial</a:t>
            </a:r>
            <a:r>
              <a:rPr lang="en-US" dirty="0">
                <a:ea typeface="Arial Narrow"/>
                <a:cs typeface="Arial Narrow"/>
                <a:sym typeface="Arial Narrow"/>
              </a:rPr>
              <a:t>” element of human capital – “</a:t>
            </a:r>
            <a:r>
              <a:rPr lang="en-US" b="1" dirty="0">
                <a:ea typeface="Arial Narrow"/>
                <a:cs typeface="Arial Narrow"/>
                <a:sym typeface="Arial Narrow"/>
              </a:rPr>
              <a:t>allocative abilities</a:t>
            </a:r>
            <a:r>
              <a:rPr lang="en-US" dirty="0">
                <a:ea typeface="Arial Narrow"/>
                <a:cs typeface="Arial Narrow"/>
                <a:sym typeface="Arial Narrow"/>
              </a:rPr>
              <a:t>”, which he believed to be:</a:t>
            </a:r>
            <a:endParaRPr lang="en-US" sz="700" dirty="0">
              <a:ea typeface="Arial"/>
              <a:cs typeface="Arial"/>
              <a:sym typeface="Arial"/>
            </a:endParaRPr>
          </a:p>
          <a:p>
            <a:pPr marL="711200" lvl="0" indent="-3429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  <a:buFont typeface="Arial Narrow"/>
              <a:buChar char="•"/>
            </a:pPr>
            <a:r>
              <a:rPr lang="en-US" dirty="0">
                <a:ea typeface="Arial Narrow"/>
                <a:cs typeface="Arial Narrow"/>
                <a:sym typeface="Arial Narrow"/>
              </a:rPr>
              <a:t>not equally distributed among the population </a:t>
            </a:r>
          </a:p>
          <a:p>
            <a:pPr marL="711200" lvl="0" indent="-3429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  <a:buFont typeface="Arial Narrow"/>
              <a:buChar char="•"/>
            </a:pPr>
            <a:r>
              <a:rPr lang="en-US" dirty="0">
                <a:ea typeface="Arial Narrow"/>
                <a:cs typeface="Arial Narrow"/>
                <a:sym typeface="Arial Narrow"/>
              </a:rPr>
              <a:t>not similarly and automatically performed (in response to “market stimuli”)</a:t>
            </a:r>
          </a:p>
          <a:p>
            <a:pPr marL="711200" lvl="0" indent="-3429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  <a:buFont typeface="Arial Narrow"/>
              <a:buChar char="•"/>
            </a:pPr>
            <a:r>
              <a:rPr lang="en-US" dirty="0">
                <a:ea typeface="Arial Narrow"/>
                <a:cs typeface="Arial Narrow"/>
                <a:sym typeface="Arial Narrow"/>
              </a:rPr>
              <a:t>dependent upon formal education</a:t>
            </a:r>
            <a:endParaRPr lang="en-US" sz="700" dirty="0">
              <a:ea typeface="Arial"/>
              <a:cs typeface="Arial"/>
              <a:sym typeface="Arial"/>
            </a:endParaRPr>
          </a:p>
          <a:p>
            <a:pPr marL="711200" lvl="0" indent="-3429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  <a:buFont typeface="Arial Narrow"/>
              <a:buChar char="•"/>
            </a:pPr>
            <a:r>
              <a:rPr lang="en-US" dirty="0">
                <a:ea typeface="Arial Narrow"/>
                <a:cs typeface="Arial Narrow"/>
                <a:sym typeface="Arial Narrow"/>
              </a:rPr>
              <a:t>crucial for economic growth (aside from other elements of “human capital”)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</a:pPr>
            <a:r>
              <a:rPr lang="en-US" dirty="0">
                <a:ea typeface="Arial Narrow"/>
                <a:cs typeface="Arial Narrow"/>
                <a:sym typeface="Arial Narrow"/>
              </a:rPr>
              <a:t>The concept of </a:t>
            </a:r>
            <a:r>
              <a:rPr lang="en-US" b="1" dirty="0">
                <a:ea typeface="Arial Narrow"/>
                <a:cs typeface="Arial Narrow"/>
                <a:sym typeface="Arial Narrow"/>
              </a:rPr>
              <a:t>“allocative abilities” </a:t>
            </a:r>
            <a:r>
              <a:rPr lang="en-US" dirty="0">
                <a:ea typeface="Arial Narrow"/>
                <a:cs typeface="Arial Narrow"/>
                <a:sym typeface="Arial Narrow"/>
              </a:rPr>
              <a:t>allows to suggest the greater possible contribution of education to institutional change – by empowering human capital to </a:t>
            </a:r>
            <a:r>
              <a:rPr lang="en-US" dirty="0" smtClean="0">
                <a:ea typeface="Arial Narrow"/>
                <a:cs typeface="Arial Narrow"/>
                <a:sym typeface="Arial Narrow"/>
              </a:rPr>
              <a:t>stimulate institutional </a:t>
            </a:r>
            <a:r>
              <a:rPr lang="en-US" dirty="0">
                <a:ea typeface="Arial Narrow"/>
                <a:cs typeface="Arial Narrow"/>
                <a:sym typeface="Arial Narrow"/>
              </a:rPr>
              <a:t>transformations.</a:t>
            </a:r>
            <a:endParaRPr lang="en-US" sz="700" dirty="0"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</a:pPr>
            <a:endParaRPr lang="en-US" dirty="0">
              <a:ea typeface="Arial Narrow"/>
              <a:cs typeface="Arial Narrow"/>
              <a:sym typeface="Arial Narrow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300"/>
            </a:pPr>
            <a:endParaRPr lang="en-US" dirty="0">
              <a:ea typeface="Arial Narrow"/>
              <a:cs typeface="Arial Narrow"/>
              <a:sym typeface="Arial Narrow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ts val="3000"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ea typeface="Arial Narrow"/>
                <a:cs typeface="Arial Narrow"/>
                <a:sym typeface="Arial Narrow"/>
              </a:rPr>
              <a:t>Schultz, T. W. (1975). The value of the ability to deal with disequilibria. Journal of economic literature, 13(3), 827-846</a:t>
            </a:r>
            <a:r>
              <a:rPr lang="en-US" sz="1600" dirty="0">
                <a:ea typeface="Arial Narrow"/>
                <a:cs typeface="Arial Narrow"/>
                <a:sym typeface="Arial Narrow"/>
              </a:rPr>
              <a:t>.</a:t>
            </a:r>
            <a:endParaRPr lang="en-US" sz="700" dirty="0"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Education and growth: the problem of inter-relations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4" y="2349599"/>
            <a:ext cx="10696575" cy="215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" sz="2400" dirty="0"/>
              <a:t>“</a:t>
            </a:r>
            <a:r>
              <a:rPr lang="en" sz="2400" b="1" dirty="0"/>
              <a:t>Allocative Abilities</a:t>
            </a:r>
            <a:r>
              <a:rPr lang="en" sz="2400" dirty="0"/>
              <a:t>” as the element of Human Capital – imply greater importance of Human Capital (and, hence, education) in terms of changing the institutions, than dominant approach suggests (see </a:t>
            </a:r>
            <a:r>
              <a:rPr lang="en" sz="2400" dirty="0" smtClean="0"/>
              <a:t>Hanushek et al.)</a:t>
            </a:r>
            <a:endParaRPr lang="en" sz="2400" dirty="0"/>
          </a:p>
          <a:p>
            <a:endParaRPr lang="en" dirty="0"/>
          </a:p>
          <a:p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910907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1531" hangingPunct="0"/>
            <a:r>
              <a:rPr lang="en" sz="2800" cap="all" dirty="0">
                <a:cs typeface="Arial Narrow" panose="020B0604020202020204" pitchFamily="34" charset="0"/>
                <a:sym typeface="Helvetica Light"/>
              </a:rPr>
              <a:t>Education and growth: the problem of inter-relations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83EAFC2D-E835-694C-ACEC-E7DA58148014}"/>
              </a:ext>
            </a:extLst>
          </p:cNvPr>
          <p:cNvSpPr txBox="1">
            <a:spLocks/>
          </p:cNvSpPr>
          <p:nvPr/>
        </p:nvSpPr>
        <p:spPr>
          <a:xfrm>
            <a:off x="479425" y="2349599"/>
            <a:ext cx="10548938" cy="2158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/>
              <a:t>The idea that “educated” individual\collective action can play leading role in changing institutions – is not entirely novel for current sociological literature: the concept of </a:t>
            </a:r>
            <a:r>
              <a:rPr lang="en-US" sz="2400" b="1" dirty="0"/>
              <a:t>“Expanded </a:t>
            </a:r>
            <a:r>
              <a:rPr lang="en-US" sz="2400" b="1" dirty="0" err="1"/>
              <a:t>actorhood</a:t>
            </a:r>
            <a:r>
              <a:rPr lang="en-US" sz="2400" b="1" dirty="0"/>
              <a:t>” </a:t>
            </a:r>
            <a:r>
              <a:rPr lang="en-US" sz="2400" dirty="0"/>
              <a:t>(John W. Meyer, 2010)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" sz="2400" dirty="0"/>
              <a:t>through the lenses </a:t>
            </a:r>
            <a:r>
              <a:rPr lang="en" sz="2400" dirty="0" smtClean="0"/>
              <a:t>of socioogical </a:t>
            </a:r>
            <a:r>
              <a:rPr lang="en" sz="2400" dirty="0"/>
              <a:t>new </a:t>
            </a:r>
            <a:r>
              <a:rPr lang="en" sz="2400" dirty="0" smtClean="0"/>
              <a:t>institutionalism (Stanford school, Meyer 2010), c</a:t>
            </a:r>
            <a:r>
              <a:rPr lang="en-US" sz="2400" dirty="0" smtClean="0"/>
              <a:t>hanging institutions </a:t>
            </a:r>
            <a:r>
              <a:rPr lang="en-US" sz="2400" b="1" dirty="0"/>
              <a:t>by reallocating human capital</a:t>
            </a:r>
            <a:r>
              <a:rPr lang="en-US" sz="2400" dirty="0"/>
              <a:t> may be seen as </a:t>
            </a:r>
            <a:r>
              <a:rPr lang="en-US" sz="2400" b="1" dirty="0"/>
              <a:t>“expanded </a:t>
            </a:r>
            <a:r>
              <a:rPr lang="en-US" sz="2400" b="1" dirty="0" err="1"/>
              <a:t>actorhood</a:t>
            </a:r>
            <a:r>
              <a:rPr lang="en-US" sz="2400" b="1" dirty="0"/>
              <a:t>”</a:t>
            </a:r>
            <a:endParaRPr lang="en-US" sz="2400" dirty="0"/>
          </a:p>
          <a:p>
            <a:endParaRPr lang="en" dirty="0"/>
          </a:p>
          <a:p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xmlns="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366AED1E-DF22-D84D-A982-3B841E00B7F6}"/>
              </a:ext>
            </a:extLst>
          </p:cNvPr>
          <p:cNvSpPr txBox="1">
            <a:spLocks/>
          </p:cNvSpPr>
          <p:nvPr/>
        </p:nvSpPr>
        <p:spPr>
          <a:xfrm>
            <a:off x="89603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891EF9-DB45-F442-A463-39C9C543F26F}"/>
              </a:ext>
            </a:extLst>
          </p:cNvPr>
          <p:cNvSpPr/>
          <p:nvPr/>
        </p:nvSpPr>
        <p:spPr>
          <a:xfrm>
            <a:off x="0" y="0"/>
            <a:ext cx="21082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25EA07-63B2-1148-A6E3-783494E98CB8}"/>
              </a:ext>
            </a:extLst>
          </p:cNvPr>
          <p:cNvSpPr txBox="1">
            <a:spLocks/>
          </p:cNvSpPr>
          <p:nvPr/>
        </p:nvSpPr>
        <p:spPr>
          <a:xfrm>
            <a:off x="2261393" y="2516772"/>
            <a:ext cx="8711407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/>
              <a:t>EMPIRICAL ANALYSIS OF RUSSIAN UNIVERSITIES IN THE CONTEXT OF INTERNATIONAL EXPERIENCE THROUGH THE LENSES OF NEW INSTITUTIONALISM</a:t>
            </a:r>
          </a:p>
          <a:p>
            <a:endParaRPr lang="en" dirty="0"/>
          </a:p>
          <a:p>
            <a:endParaRPr lang="en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787DF9-868A-3F43-B9C3-CCFAF0B7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3314700"/>
            <a:ext cx="228600" cy="228600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82C021F1-BD4A-3E45-91E0-38AC4CBA178D}"/>
              </a:ext>
            </a:extLst>
          </p:cNvPr>
          <p:cNvSpPr txBox="1">
            <a:spLocks/>
          </p:cNvSpPr>
          <p:nvPr/>
        </p:nvSpPr>
        <p:spPr>
          <a:xfrm>
            <a:off x="2261393" y="6463055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HUMAN CAPITAL MULTIDISCIPLINARY RESEARCH CENTRE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D8BE2E3-56C0-6E4B-B817-DF8F7A057BB0}"/>
              </a:ext>
            </a:extLst>
          </p:cNvPr>
          <p:cNvCxnSpPr>
            <a:cxnSpLocks/>
          </p:cNvCxnSpPr>
          <p:nvPr/>
        </p:nvCxnSpPr>
        <p:spPr>
          <a:xfrm>
            <a:off x="2350292" y="3421564"/>
            <a:ext cx="8980490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2061</Words>
  <Application>Microsoft Office PowerPoint</Application>
  <PresentationFormat>Широкоэкранный</PresentationFormat>
  <Paragraphs>323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Helvetica Light</vt:lpstr>
      <vt:lpstr>Helvetica Neue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Иван Цыганков</dc:creator>
  <cp:lastModifiedBy>Pavel Sorokin</cp:lastModifiedBy>
  <cp:revision>125</cp:revision>
  <dcterms:created xsi:type="dcterms:W3CDTF">2020-12-02T07:47:35Z</dcterms:created>
  <dcterms:modified xsi:type="dcterms:W3CDTF">2021-07-09T13:33:28Z</dcterms:modified>
</cp:coreProperties>
</file>