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charts/colors2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81" r:id="rId4"/>
    <p:sldId id="282" r:id="rId5"/>
    <p:sldId id="259" r:id="rId6"/>
    <p:sldId id="283" r:id="rId7"/>
    <p:sldId id="285" r:id="rId8"/>
    <p:sldId id="279" r:id="rId9"/>
    <p:sldId id="286" r:id="rId10"/>
    <p:sldId id="269" r:id="rId11"/>
    <p:sldId id="270" r:id="rId12"/>
    <p:sldId id="261" r:id="rId13"/>
    <p:sldId id="260" r:id="rId14"/>
    <p:sldId id="287" r:id="rId15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Admin\Desktop\&#1076;&#1080;&#1072;&#1075;&#1088;&#1072;&#1084;&#1084;&#107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76;&#1080;&#1072;&#1075;&#1088;&#1072;&#1084;&#1084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2812638129280727E-2"/>
          <c:y val="0.61434481565533006"/>
          <c:w val="0.88334557197204278"/>
          <c:h val="0.385655184344671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Лист1!$A$49:$A$51</cx:f>
        <cx:lvl ptCount="3">
          <cx:pt idx="0">2019 год</cx:pt>
          <cx:pt idx="1">2020 год</cx:pt>
          <cx:pt idx="2">2021 год</cx:pt>
        </cx:lvl>
      </cx:strDim>
      <cx:numDim type="val">
        <cx:f>Лист1!$B$49:$B$51</cx:f>
        <cx:lvl ptCount="3" formatCode="# ##0">
          <cx:pt idx="0">20500</cx:pt>
          <cx:pt idx="1">40000</cx:pt>
          <cx:pt idx="2">60000</cx:pt>
        </cx:lvl>
      </cx:numDim>
    </cx:data>
  </cx:chartData>
  <cx:chart>
    <cx:plotArea>
      <cx:plotAreaRegion>
        <cx:series layoutId="waterfall" uniqueId="{63A3A695-E9C8-4E89-A7DF-25766BC41B2B}">
          <cx:spPr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cx:spPr>
          <cx:dataLabels pos="outEnd">
            <cx:txPr>
              <a:bodyPr spcFirstLastPara="1" vertOverflow="ellipsis" wrap="square" lIns="0" tIns="0" rIns="0" bIns="0" anchor="ctr" anchorCtr="1">
                <a:spAutoFit/>
              </a:bodyPr>
              <a:lstStyle/>
              <a:p>
                <a:pPr>
                  <a:defRPr lang="ru-RU" sz="1800" b="0" i="0" u="none" strike="noStrike" kern="1200" baseline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Calibri" panose="020F0502020204030204"/>
                  </a:defRPr>
                </a:pPr>
                <a:endParaRPr lang="ru-RU" sz="1800"/>
              </a:p>
            </cx:txPr>
            <cx:visibility seriesName="0" categoryName="0" value="1"/>
            <cx:dataLabel idx="0" pos="outEnd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b="1">
                      <a:solidFill>
                        <a:srgbClr val="C00000"/>
                      </a:solidFill>
                    </a:defRPr>
                  </a:pPr>
                  <a:r>
                    <a:rPr lang="ru-RU" sz="1800" b="1">
                      <a:solidFill>
                        <a:srgbClr val="C00000"/>
                      </a:solidFill>
                    </a:rPr>
                    <a:t>20 500</a:t>
                  </a:r>
                </a:p>
              </cx:txPr>
              <cx:visibility seriesName="0" categoryName="0" value="1"/>
            </cx:dataLabel>
            <cx:dataLabel idx="1" pos="outEnd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b="1">
                      <a:solidFill>
                        <a:srgbClr val="C00000"/>
                      </a:solidFill>
                    </a:defRPr>
                  </a:pPr>
                  <a:r>
                    <a:rPr lang="ru-RU" sz="1800" b="1">
                      <a:solidFill>
                        <a:srgbClr val="C00000"/>
                      </a:solidFill>
                    </a:rPr>
                    <a:t>40 000</a:t>
                  </a:r>
                </a:p>
              </cx:txPr>
              <cx:visibility seriesName="0" categoryName="0" value="1"/>
            </cx:dataLabel>
            <cx:dataLabel idx="2" pos="outEnd">
              <cx:spPr>
                <a:solidFill>
                  <a:schemeClr val="bg1"/>
                </a:solidFill>
              </cx:spPr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b="1">
                      <a:solidFill>
                        <a:srgbClr val="C00000"/>
                      </a:solidFill>
                    </a:defRPr>
                  </a:pPr>
                  <a:r>
                    <a:rPr lang="ru-RU" sz="1800" b="1">
                      <a:solidFill>
                        <a:srgbClr val="C00000"/>
                      </a:solidFill>
                    </a:rPr>
                    <a:t>60 000</a:t>
                  </a:r>
                </a:p>
              </cx:txPr>
              <cx:visibility seriesName="0" categoryName="0" value="1"/>
            </cx:dataLabel>
          </cx:dataLabels>
          <cx:dataId val="0"/>
          <cx:layoutPr>
            <cx:visibility connectorLines="1"/>
            <cx:subtotals/>
          </cx:layoutPr>
        </cx:series>
      </cx:plotAreaRegion>
      <cx:axis id="0">
        <cx:catScaling gapWidth="0.5"/>
        <cx:tickLabels/>
        <cx:txPr>
          <a:bodyPr spcFirstLastPara="1" vertOverflow="ellipsis" wrap="square" lIns="0" tIns="0" rIns="0" bIns="0" anchor="ctr" anchorCtr="1"/>
          <a:lstStyle/>
          <a:p>
            <a:pPr>
              <a:defRPr lang="ru-RU" sz="16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 sz="1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x:txPr>
      </cx:axis>
      <cx:axis id="1">
        <cx:valScaling/>
        <cx:majorGridlines/>
        <cx:tickLabels/>
        <cx:txPr>
          <a:bodyPr spcFirstLastPara="1" vertOverflow="ellipsis" wrap="square" lIns="0" tIns="0" rIns="0" bIns="0" anchor="ctr" anchorCtr="1"/>
          <a:lstStyle/>
          <a:p>
            <a:pPr>
              <a:defRPr sz="1600"/>
            </a:pPr>
            <a:endParaRPr lang="ru-RU" sz="1600"/>
          </a:p>
        </cx:txPr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Лист1!$A$110:$A$116</c:f>
              <c:strCache>
                <c:ptCount val="7"/>
                <c:pt idx="0">
                  <c:v>Граждане, желающие принять в семью детей </c:v>
                </c:pt>
                <c:pt idx="1">
                  <c:v>Родители детей от 0 до 18 лет (проблемы обучения, развития и социализации)</c:v>
                </c:pt>
                <c:pt idx="2">
                  <c:v>Родители детей дошкольного возраста от 3 до 7 лет</c:v>
                </c:pt>
                <c:pt idx="3">
                  <c:v>Родители детей раннего дошкольного возраста от 0 до 3 лет</c:v>
                </c:pt>
                <c:pt idx="4">
                  <c:v>Родители  детей с инвалидностью и ОВЗ</c:v>
                </c:pt>
                <c:pt idx="5">
                  <c:v>Родители детей школьного возраста от 7 до 16 лет</c:v>
                </c:pt>
                <c:pt idx="6">
                  <c:v>Родители детей от 16 до 18 лет</c:v>
                </c:pt>
              </c:strCache>
            </c:strRef>
          </c:cat>
          <c:val>
            <c:numRef>
              <c:f>Лист1!$B$110:$B$116</c:f>
              <c:numCache>
                <c:formatCode>General</c:formatCode>
                <c:ptCount val="7"/>
                <c:pt idx="0">
                  <c:v>1967</c:v>
                </c:pt>
                <c:pt idx="1">
                  <c:v>2447</c:v>
                </c:pt>
                <c:pt idx="2">
                  <c:v>23378</c:v>
                </c:pt>
                <c:pt idx="3">
                  <c:v>4020</c:v>
                </c:pt>
                <c:pt idx="4">
                  <c:v>835</c:v>
                </c:pt>
                <c:pt idx="5">
                  <c:v>3875</c:v>
                </c:pt>
                <c:pt idx="6">
                  <c:v>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99-4E36-B490-3CE5422B17C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2"/>
        <c:txPr>
          <a:bodyPr/>
          <a:lstStyle/>
          <a:p>
            <a:pPr>
              <a:defRPr sz="1400" b="1"/>
            </a:pPr>
            <a:endParaRPr lang="ru-RU"/>
          </a:p>
        </c:txPr>
      </c:legendEntry>
      <c:layout>
        <c:manualLayout>
          <c:xMode val="edge"/>
          <c:yMode val="edge"/>
          <c:x val="0.57628721112213499"/>
          <c:y val="2.1430253342038508E-2"/>
          <c:w val="0.4124153507572843"/>
          <c:h val="0.9571394933159236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  <cs:bodyPr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  <cs:bodyPr wrap="square" lIns="38100" tIns="19050" rIns="38100" bIns="19050" anchor="ctr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  <cs:bodyPr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  <cs:bodyPr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4814-84D8-49B1-8B5C-C232CDFC854B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E76FF-D9C3-48FC-8FD3-72AF4C15F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920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4814-84D8-49B1-8B5C-C232CDFC854B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E76FF-D9C3-48FC-8FD3-72AF4C15F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77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4814-84D8-49B1-8B5C-C232CDFC854B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E76FF-D9C3-48FC-8FD3-72AF4C15F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740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4814-84D8-49B1-8B5C-C232CDFC854B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E76FF-D9C3-48FC-8FD3-72AF4C15F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19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4814-84D8-49B1-8B5C-C232CDFC854B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E76FF-D9C3-48FC-8FD3-72AF4C15F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073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4814-84D8-49B1-8B5C-C232CDFC854B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E76FF-D9C3-48FC-8FD3-72AF4C15F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61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4814-84D8-49B1-8B5C-C232CDFC854B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E76FF-D9C3-48FC-8FD3-72AF4C15F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72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4814-84D8-49B1-8B5C-C232CDFC854B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E76FF-D9C3-48FC-8FD3-72AF4C15F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38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4814-84D8-49B1-8B5C-C232CDFC854B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E76FF-D9C3-48FC-8FD3-72AF4C15F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43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4814-84D8-49B1-8B5C-C232CDFC854B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E76FF-D9C3-48FC-8FD3-72AF4C15F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14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4814-84D8-49B1-8B5C-C232CDFC854B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E76FF-D9C3-48FC-8FD3-72AF4C15F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66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C4814-84D8-49B1-8B5C-C232CDFC854B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E76FF-D9C3-48FC-8FD3-72AF4C15F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43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://cprmo.ggtu.ru/&#1079;&#1072;&#1087;&#1080;&#1089;&#1072;&#1090;&#1100;&#1089;&#1103;-&#1085;&#1072;-&#1082;&#1086;&#1085;&#1089;&#1091;&#1083;&#1100;&#1090;&#1072;&#1094;&#1080;&#1102;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wmf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p/CPjLz-IqKRh/?utm_medium=copy_lin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hart" Target="../charts/chart2.xml"/><Relationship Id="rId7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 сертификата ИП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81"/>
          <a:stretch/>
        </p:blipFill>
        <p:spPr bwMode="auto">
          <a:xfrm>
            <a:off x="8974" y="0"/>
            <a:ext cx="12183026" cy="6913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\\192.168.3.75\staff\Media\Сторонние логотипы\Герб московской области.ru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928" y="239723"/>
            <a:ext cx="970141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8667760" y="729454"/>
            <a:ext cx="220716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Московская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область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835631" y="1889523"/>
            <a:ext cx="7881447" cy="22571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система</a:t>
            </a:r>
          </a:p>
          <a:p>
            <a:pPr>
              <a:lnSpc>
                <a:spcPct val="120000"/>
              </a:lnSpc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консультационной помощи:</a:t>
            </a:r>
          </a:p>
          <a:p>
            <a:pPr>
              <a:lnSpc>
                <a:spcPct val="120000"/>
              </a:lnSpc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опыт Московской области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5241690" y="4458128"/>
            <a:ext cx="6852139" cy="233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Яковлева Элина Николаевна</a:t>
            </a:r>
            <a:r>
              <a:rPr kumimoji="0" lang="ru-RU" sz="240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проректор по научной и</a:t>
            </a:r>
            <a:r>
              <a:rPr kumimoji="0" lang="ru-RU" sz="240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ru-RU" sz="240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инновационной деятельности</a:t>
            </a:r>
            <a:endParaRPr kumimoji="0" lang="ru-RU" sz="2400" u="none" strike="noStrike" kern="1200" cap="none" spc="0" normalizeH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ГОУ ВО МО «Государственный гуманитарно-технологический университет»</a:t>
            </a:r>
            <a:endParaRPr kumimoji="0" lang="ru-RU" sz="240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7493678" y="6443290"/>
            <a:ext cx="982107" cy="4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2021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33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37442" y="1711819"/>
            <a:ext cx="350762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Интернет – ресурс проекта</a:t>
            </a:r>
            <a:endParaRPr lang="ru-RU" sz="20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11" name="Picture 2" descr="\\192.168.3.75\staff\Media\Сторонние логотипы\Герб московской области.ru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336" y="194900"/>
            <a:ext cx="970141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8605168" y="743158"/>
            <a:ext cx="220716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Московская </a:t>
            </a:r>
          </a:p>
          <a:p>
            <a:pPr algn="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область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12877" y="1556448"/>
            <a:ext cx="5532192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3" descr="C:\Users\user\Desktop\НАЦПРОЕКТ\НУЖНО НАЦПРОЕКТ\Буклет тройной для отчета.jpg"/>
          <p:cNvPicPr>
            <a:picLocks noChangeAspect="1" noChangeArrowheads="1"/>
          </p:cNvPicPr>
          <p:nvPr/>
        </p:nvPicPr>
        <p:blipFill rotWithShape="1">
          <a:blip r:embed="rId3" cstate="print"/>
          <a:srcRect l="86756" t="43463" r="4372" b="44073"/>
          <a:stretch/>
        </p:blipFill>
        <p:spPr bwMode="auto">
          <a:xfrm>
            <a:off x="7077957" y="2664105"/>
            <a:ext cx="3912428" cy="3912436"/>
          </a:xfrm>
          <a:prstGeom prst="rect">
            <a:avLst/>
          </a:prstGeom>
          <a:noFill/>
        </p:spPr>
      </p:pic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6164721" y="2221581"/>
            <a:ext cx="56177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  <a:hlinkClick r:id="rId4"/>
              </a:rPr>
              <a:t>http://cprmo.ggtu.ru/</a:t>
            </a:r>
            <a:r>
              <a:rPr lang="ru-RU" sz="2000" b="1" dirty="0" err="1">
                <a:latin typeface="Calibri" pitchFamily="34" charset="0"/>
                <a:hlinkClick r:id="rId4"/>
              </a:rPr>
              <a:t>записаться-на-консультацию</a:t>
            </a:r>
            <a:r>
              <a:rPr lang="ru-RU" b="1" dirty="0">
                <a:latin typeface="Calibri" pitchFamily="34" charset="0"/>
                <a:hlinkClick r:id="rId4"/>
              </a:rPr>
              <a:t>/</a:t>
            </a:r>
            <a:endParaRPr lang="ru-RU" b="1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t="10732" r="1402" b="20000"/>
          <a:stretch>
            <a:fillRect/>
          </a:stretch>
        </p:blipFill>
        <p:spPr bwMode="auto">
          <a:xfrm>
            <a:off x="287081" y="297713"/>
            <a:ext cx="5730948" cy="226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 t="18449" r="950" b="7983"/>
          <a:stretch>
            <a:fillRect/>
          </a:stretch>
        </p:blipFill>
        <p:spPr bwMode="auto">
          <a:xfrm>
            <a:off x="270542" y="2562447"/>
            <a:ext cx="5726222" cy="23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 l="-128" t="19046" r="1576" b="32779"/>
          <a:stretch>
            <a:fillRect/>
          </a:stretch>
        </p:blipFill>
        <p:spPr bwMode="auto">
          <a:xfrm>
            <a:off x="233916" y="5007935"/>
            <a:ext cx="5784111" cy="159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328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491157" y="1594379"/>
            <a:ext cx="443518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Он – </a:t>
            </a:r>
            <a:r>
              <a:rPr lang="ru-RU" sz="20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лайн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запись на консультацию</a:t>
            </a:r>
            <a:endParaRPr lang="ru-RU" sz="20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11" name="Picture 2" descr="\\192.168.3.75\staff\Media\Сторонние логотипы\Герб московской области.ru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336" y="194900"/>
            <a:ext cx="970141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8605168" y="743158"/>
            <a:ext cx="220716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Московская </a:t>
            </a:r>
          </a:p>
          <a:p>
            <a:pPr algn="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область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12877" y="1556448"/>
            <a:ext cx="5532192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632" r="23152" b="7090"/>
          <a:stretch>
            <a:fillRect/>
          </a:stretch>
        </p:blipFill>
        <p:spPr bwMode="auto">
          <a:xfrm>
            <a:off x="222533" y="227743"/>
            <a:ext cx="5885016" cy="397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66465" y="2263270"/>
            <a:ext cx="7116012" cy="438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1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192.168.3.75\staff\Media\Сторонние логотипы\Герб московской области.ru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695" y="38293"/>
            <a:ext cx="970141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8749527" y="535708"/>
            <a:ext cx="220716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Московская </a:t>
            </a:r>
          </a:p>
          <a:p>
            <a:pPr algn="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область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2814" y="1137900"/>
            <a:ext cx="44098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Региональный распределенный центр консультирования родителей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572790" y="1395231"/>
            <a:ext cx="3409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Площадки консультирования: региональный стандарт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C:\Users\user\Desktop\НАЦПРОЕКТ 2020\фото\IMG_20191126_132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266" y="2002178"/>
            <a:ext cx="1704084" cy="2272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1" name="Picture 3" descr="C:\Users\user\Desktop\НАЦПРОЕКТ 2020\фото\IMG_20191205_1226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631" y="4428219"/>
            <a:ext cx="2204804" cy="1653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5" name="Picture 7" descr="C:\Users\user\Desktop\НАЦПРОЕКТ 2020\фото\IMG-20200227-WA0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05246" y="2035936"/>
            <a:ext cx="3374796" cy="2248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394644" y="1384673"/>
            <a:ext cx="5532192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081" y="4306186"/>
            <a:ext cx="2615607" cy="1818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C:\Users\Директор\Desktop\ГГТУ\IMG-20191128-WA002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27" r="12146" b="28846"/>
          <a:stretch>
            <a:fillRect/>
          </a:stretch>
        </p:blipFill>
        <p:spPr bwMode="auto">
          <a:xfrm>
            <a:off x="5284382" y="4433778"/>
            <a:ext cx="2169042" cy="1669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256" y="2011497"/>
            <a:ext cx="1786270" cy="2252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IMG_20200204_155211.jp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974293" y="2107702"/>
            <a:ext cx="1944216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 descr="IMG_20200204_155003.jp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042348" y="4599266"/>
            <a:ext cx="2016224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1400802" y="6231068"/>
            <a:ext cx="4457739" cy="4249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Зоны консультирования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C:\Users\Директор\Desktop\ГГТУ\IMG-20191128-WA0015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684" y="3753293"/>
            <a:ext cx="1616148" cy="2315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056" y="2096556"/>
            <a:ext cx="1696370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8027581" y="6234612"/>
            <a:ext cx="3863163" cy="4249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Зоны ожидания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45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192.168.3.75\staff\Media\Сторонние логотипы\Герб московской области.ru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928" y="239723"/>
            <a:ext cx="970141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8667760" y="729454"/>
            <a:ext cx="220716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Московская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область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12877" y="1556448"/>
            <a:ext cx="5532192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3681225" y="2680205"/>
            <a:ext cx="8110681" cy="3599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Модульность, широкий территориальный охват с перспективой расширения </a:t>
            </a:r>
          </a:p>
          <a:p>
            <a:pPr algn="just">
              <a:spcBef>
                <a:spcPts val="0"/>
              </a:spcBef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Привлечение широкого круга квалифицированных специалистов,   использование готовой инфраструктуры центров консультирования</a:t>
            </a:r>
          </a:p>
          <a:p>
            <a:pPr algn="just">
              <a:spcBef>
                <a:spcPts val="0"/>
              </a:spcBef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Современное решение проекта с использованием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IT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технологий: стандартизация отчетности, анализ, эффективность, прогнозирование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6245867" y="1678244"/>
            <a:ext cx="5599202" cy="88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Преимущества Регионального распределенного центра консультирования родителей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\Desktop\IMG_20210927_131041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t="7354" r="6236" b="5453"/>
          <a:stretch>
            <a:fillRect/>
          </a:stretch>
        </p:blipFill>
        <p:spPr bwMode="auto">
          <a:xfrm>
            <a:off x="631750" y="3551431"/>
            <a:ext cx="2483590" cy="3079421"/>
          </a:xfrm>
          <a:prstGeom prst="rect">
            <a:avLst/>
          </a:prstGeom>
          <a:noFill/>
        </p:spPr>
      </p:pic>
      <p:pic>
        <p:nvPicPr>
          <p:cNvPr id="2052" name="Picture 4" descr="C:\Users\user\Desktop\IMG_20210927_130757.jpg"/>
          <p:cNvPicPr>
            <a:picLocks noChangeAspect="1" noChangeArrowheads="1"/>
          </p:cNvPicPr>
          <p:nvPr/>
        </p:nvPicPr>
        <p:blipFill>
          <a:blip r:embed="rId4" cstate="print"/>
          <a:srcRect l="3425" t="3618" r="6094" b="3855"/>
          <a:stretch>
            <a:fillRect/>
          </a:stretch>
        </p:blipFill>
        <p:spPr bwMode="auto">
          <a:xfrm rot="16200000">
            <a:off x="263197" y="587407"/>
            <a:ext cx="3216265" cy="24667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6897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57017" y="1690072"/>
            <a:ext cx="55089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Информирование родителей </a:t>
            </a:r>
          </a:p>
          <a:p>
            <a:pPr algn="r">
              <a:defRPr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возможности получить услуги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11" name="Picture 2" descr="\\192.168.3.75\staff\Media\Сторонние логотипы\Герб московской области.ru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336" y="194900"/>
            <a:ext cx="970141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8605168" y="743158"/>
            <a:ext cx="220716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Московская </a:t>
            </a:r>
          </a:p>
          <a:p>
            <a:pPr algn="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область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12877" y="1556448"/>
            <a:ext cx="5532192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482855" y="3180263"/>
            <a:ext cx="3937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https://www.instagram.com/p/CPjLz-IqKRh/?utm_medium=copy_link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34607" t="38450" r="39805" b="33126"/>
          <a:stretch>
            <a:fillRect/>
          </a:stretch>
        </p:blipFill>
        <p:spPr bwMode="auto">
          <a:xfrm>
            <a:off x="1775637" y="1520459"/>
            <a:ext cx="3370520" cy="21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30911" t="37752" r="37868" b="23695"/>
          <a:stretch>
            <a:fillRect/>
          </a:stretch>
        </p:blipFill>
        <p:spPr bwMode="auto">
          <a:xfrm>
            <a:off x="1764493" y="3795824"/>
            <a:ext cx="3413564" cy="237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261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192.168.3.75\staff\Media\Сторонние логотипы\Герб московской области.ru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920" y="239724"/>
            <a:ext cx="664149" cy="88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9420445" y="644394"/>
            <a:ext cx="1709663" cy="4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Московская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область</a:t>
            </a:r>
            <a:endParaRPr kumimoji="0" lang="ru-RU" sz="16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016948" y="1184309"/>
            <a:ext cx="3838753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7986687" y="1268526"/>
            <a:ext cx="3857983" cy="43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Основной исполнитель проекта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202020" y="1515272"/>
            <a:ext cx="11536326" cy="473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«Государственный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гуманитарно-технологический университет»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(г. Орехово-Зуево)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Московский областной центр дошкольного образования </a:t>
            </a:r>
          </a:p>
          <a:p>
            <a:pPr algn="l">
              <a:spcBef>
                <a:spcPts val="0"/>
              </a:spcBef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 (научно-методическое сопровождение системы дошкольного   образования)</a:t>
            </a:r>
          </a:p>
          <a:p>
            <a:pPr algn="l">
              <a:spcBef>
                <a:spcPts val="0"/>
              </a:spcBef>
              <a:buFont typeface="Arial" charset="0"/>
              <a:buNone/>
            </a:pPr>
            <a:endParaRPr lang="ru-RU" sz="800" dirty="0" smtClean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Оператор региональных инновационных площадок</a:t>
            </a:r>
          </a:p>
          <a:p>
            <a:pPr algn="l">
              <a:spcBef>
                <a:spcPts val="0"/>
              </a:spcBef>
            </a:pPr>
            <a:endParaRPr lang="ru-RU" sz="800" dirty="0" smtClean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Региональный центр подготовки педагогов и психологов</a:t>
            </a:r>
          </a:p>
          <a:p>
            <a:pPr algn="l">
              <a:spcBef>
                <a:spcPts val="0"/>
              </a:spcBef>
            </a:pPr>
            <a:endParaRPr lang="ru-RU" sz="800" dirty="0" smtClean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С 2019 года  - региональный оператор федерального проекта  «Поддержка семей, имеющих детей»</a:t>
            </a:r>
          </a:p>
          <a:p>
            <a:pPr algn="l">
              <a:spcBef>
                <a:spcPts val="0"/>
              </a:spcBef>
            </a:pPr>
            <a:endParaRPr lang="ru-RU" sz="800" dirty="0" smtClean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 С 2020 года - региональный оператор  мероприятий 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психолого-педагогической, методической и консультационной помощи родителям (законным представителям) детей, оставшихся без попечения родителей, в рамках федерального проекта «Современная школа» национального проекта «Образование»</a:t>
            </a:r>
          </a:p>
          <a:p>
            <a:pPr algn="l"/>
            <a:endParaRPr lang="ru-RU" sz="20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15" name="Рисунок 7"/>
          <p:cNvPicPr>
            <a:picLocks noChangeAspect="1"/>
          </p:cNvPicPr>
          <p:nvPr/>
        </p:nvPicPr>
        <p:blipFill>
          <a:blip r:embed="rId3" cstate="print"/>
          <a:srcRect t="19427" r="4524" b="39291"/>
          <a:stretch>
            <a:fillRect/>
          </a:stretch>
        </p:blipFill>
        <p:spPr bwMode="auto">
          <a:xfrm>
            <a:off x="8627439" y="2032782"/>
            <a:ext cx="3047112" cy="112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7943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трелка вправо 32"/>
          <p:cNvSpPr/>
          <p:nvPr/>
        </p:nvSpPr>
        <p:spPr>
          <a:xfrm rot="5400000" flipV="1">
            <a:off x="7702261" y="3909133"/>
            <a:ext cx="149975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5400000" flipV="1">
            <a:off x="5663795" y="3907264"/>
            <a:ext cx="153893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5400000" flipV="1">
            <a:off x="2520661" y="3916221"/>
            <a:ext cx="149975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010746" y="1241333"/>
            <a:ext cx="385951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Модель Распределенного центра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19386" y="1582383"/>
            <a:ext cx="6508195" cy="7905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Координационный центр – Университет (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руководство,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–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74922" y="2644189"/>
            <a:ext cx="7834892" cy="5349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Консультационные центры 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7 зональных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объединениях региона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03293" y="4668093"/>
            <a:ext cx="3715944" cy="9352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000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ентры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психолого-педагогической, методической и консультативной помощи  </a:t>
            </a:r>
          </a:p>
          <a:p>
            <a:pPr algn="ctr"/>
            <a:endParaRPr lang="ru-RU" sz="1000" dirty="0">
              <a:solidFill>
                <a:schemeClr val="tx1"/>
              </a:solidFill>
            </a:endParaRPr>
          </a:p>
          <a:p>
            <a:pPr algn="ctr"/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9032" y="4678325"/>
            <a:ext cx="3673749" cy="9462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000" dirty="0">
              <a:solidFill>
                <a:schemeClr val="tx1"/>
              </a:solidFill>
            </a:endParaRPr>
          </a:p>
          <a:p>
            <a:pPr algn="ctr"/>
            <a:endParaRPr lang="ru-RU" sz="1000" dirty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онсультативные пункты и центры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базе детских садов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solidFill>
                <a:schemeClr val="tx1"/>
              </a:solidFill>
            </a:endParaRPr>
          </a:p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80123" y="3634755"/>
            <a:ext cx="3728484" cy="7777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Областной центр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сопровождения замещающих семей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6446" y="3636736"/>
            <a:ext cx="3636335" cy="7864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Московский областной центр дошкольного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(ГГТУ) 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5400000" flipV="1">
            <a:off x="2075573" y="3390822"/>
            <a:ext cx="46657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4666788" y="2426094"/>
            <a:ext cx="217486" cy="1905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002">
            <a:schemeClr val="l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5400000" flipV="1">
            <a:off x="4613563" y="3399819"/>
            <a:ext cx="46984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" name="Picture 2" descr="\\192.168.3.75\staff\Media\Сторонние логотипы\Герб московской области.ru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920" y="239724"/>
            <a:ext cx="664149" cy="88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8016948" y="1184309"/>
            <a:ext cx="3838753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9420445" y="644394"/>
            <a:ext cx="1709663" cy="4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Московская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область</a:t>
            </a:r>
            <a:endParaRPr kumimoji="0" lang="ru-RU" sz="16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960244" y="3648932"/>
            <a:ext cx="3728484" cy="7777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Социально-ориентированные НКО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949612" y="4659025"/>
            <a:ext cx="3728484" cy="9868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Учреждения для детей сирот и детей, оставшихся без попечения родителей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 rot="5400000" flipV="1">
            <a:off x="9002863" y="3381786"/>
            <a:ext cx="466577" cy="70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16617" y="1296333"/>
            <a:ext cx="353263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Распределенный центр - 2021</a:t>
            </a:r>
            <a:endParaRPr lang="ru-RU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5362" name="AutoShape 2" descr="https://rubic.us/wp-content/uploads/2017/01/shutterstock_99499151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rubic.us/wp-content/uploads/2017/01/shutterstock_99499151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rubic.us/wp-content/uploads/2017/01/shutterstock_99499151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805218" y="1794482"/>
            <a:ext cx="1205181" cy="43204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002">
            <a:schemeClr val="l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2019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111928" y="1814081"/>
            <a:ext cx="1220330" cy="43105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864864" y="2417456"/>
            <a:ext cx="1030037" cy="49607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214422" y="2418833"/>
            <a:ext cx="965438" cy="51262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133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855898" y="3141199"/>
            <a:ext cx="1051302" cy="47157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7212181" y="2519105"/>
            <a:ext cx="650909" cy="258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86284" y="1510807"/>
            <a:ext cx="4972525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Существенное увеличение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зональных площадок консультирования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22730" y="5722021"/>
            <a:ext cx="4984376" cy="8491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 консультантов, осуществляющих консультационные услуги </a:t>
            </a:r>
          </a:p>
          <a:p>
            <a:pPr algn="ctr"/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852564" y="3851391"/>
            <a:ext cx="1072566" cy="45166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2" descr="\\192.168.3.75\staff\Media\Сторонние логотипы\Герб московской области.ru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920" y="239724"/>
            <a:ext cx="664149" cy="88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Заголовок 1"/>
          <p:cNvSpPr txBox="1">
            <a:spLocks/>
          </p:cNvSpPr>
          <p:nvPr/>
        </p:nvSpPr>
        <p:spPr bwMode="auto">
          <a:xfrm>
            <a:off x="9420445" y="644394"/>
            <a:ext cx="1709663" cy="4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Московская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область</a:t>
            </a:r>
            <a:endParaRPr kumimoji="0" lang="ru-RU" sz="16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016948" y="1184309"/>
            <a:ext cx="3838753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66624" y="2424224"/>
            <a:ext cx="5013449" cy="4893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000" dirty="0">
              <a:solidFill>
                <a:schemeClr val="tx1"/>
              </a:solidFill>
            </a:endParaRPr>
          </a:p>
          <a:p>
            <a:pPr algn="ctr"/>
            <a:endParaRPr lang="ru-RU" sz="1000" dirty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Консультативные пункты и центры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базе детских садов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solidFill>
                <a:schemeClr val="tx1"/>
              </a:solidFill>
            </a:endParaRPr>
          </a:p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0314743" y="1824922"/>
            <a:ext cx="1115257" cy="42751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2021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36727" y="3126790"/>
            <a:ext cx="5045015" cy="5397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000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Центры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психолого-педагогической, методической и консультативной помощи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1000" dirty="0">
              <a:solidFill>
                <a:schemeClr val="tx1"/>
              </a:solidFill>
            </a:endParaRPr>
          </a:p>
          <a:p>
            <a:pPr algn="ctr"/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96671" y="3802792"/>
            <a:ext cx="5057552" cy="4375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Областной центр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сопровождения замещающих семей 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77283" y="4360062"/>
            <a:ext cx="5064640" cy="4001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Социально-ориентированные НКО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56018" y="4905243"/>
            <a:ext cx="5075271" cy="5094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Учреждения для детей сирот и детей, оставшихся без попечения родителей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8221123" y="3148389"/>
            <a:ext cx="922877" cy="5092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8242390" y="3806777"/>
            <a:ext cx="910575" cy="4783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трелка вправо 44"/>
          <p:cNvSpPr/>
          <p:nvPr/>
        </p:nvSpPr>
        <p:spPr>
          <a:xfrm>
            <a:off x="9444601" y="2543914"/>
            <a:ext cx="650909" cy="258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6" name="Стрелка вправо 45"/>
          <p:cNvSpPr/>
          <p:nvPr/>
        </p:nvSpPr>
        <p:spPr>
          <a:xfrm>
            <a:off x="7184871" y="3228151"/>
            <a:ext cx="650909" cy="258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7" name="Стрелка вправо 46"/>
          <p:cNvSpPr/>
          <p:nvPr/>
        </p:nvSpPr>
        <p:spPr>
          <a:xfrm>
            <a:off x="9455234" y="3226484"/>
            <a:ext cx="650909" cy="258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8" name="Стрелка вправо 47"/>
          <p:cNvSpPr/>
          <p:nvPr/>
        </p:nvSpPr>
        <p:spPr>
          <a:xfrm>
            <a:off x="7190083" y="3919267"/>
            <a:ext cx="650909" cy="258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9" name="Стрелка вправо 48"/>
          <p:cNvSpPr/>
          <p:nvPr/>
        </p:nvSpPr>
        <p:spPr>
          <a:xfrm>
            <a:off x="9433553" y="3876112"/>
            <a:ext cx="650909" cy="258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0398084" y="2394732"/>
            <a:ext cx="996057" cy="5456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135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0418100" y="4883166"/>
            <a:ext cx="976041" cy="52255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0399336" y="4370094"/>
            <a:ext cx="1012735" cy="44395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0402883" y="3770917"/>
            <a:ext cx="1000223" cy="5142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0401004" y="3150163"/>
            <a:ext cx="1002102" cy="47157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трелка вправо 54"/>
          <p:cNvSpPr/>
          <p:nvPr/>
        </p:nvSpPr>
        <p:spPr>
          <a:xfrm>
            <a:off x="5892494" y="4494676"/>
            <a:ext cx="4219694" cy="258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6" name="Стрелка вправо 55"/>
          <p:cNvSpPr/>
          <p:nvPr/>
        </p:nvSpPr>
        <p:spPr>
          <a:xfrm>
            <a:off x="5928353" y="4996699"/>
            <a:ext cx="4219694" cy="258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855900" y="5671644"/>
            <a:ext cx="1082783" cy="8546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8186724" y="5662680"/>
            <a:ext cx="1082783" cy="8546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302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0356182" y="5599926"/>
            <a:ext cx="1082783" cy="8546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510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Стрелка вправо 59"/>
          <p:cNvSpPr/>
          <p:nvPr/>
        </p:nvSpPr>
        <p:spPr>
          <a:xfrm>
            <a:off x="7252836" y="5936325"/>
            <a:ext cx="650909" cy="258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1" name="Стрелка вправо 60"/>
          <p:cNvSpPr/>
          <p:nvPr/>
        </p:nvSpPr>
        <p:spPr>
          <a:xfrm>
            <a:off x="9485048" y="5963220"/>
            <a:ext cx="650909" cy="258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334107" y="239723"/>
          <a:ext cx="4563207" cy="5387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8337176" y="1170966"/>
            <a:ext cx="3498928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cx="http://schemas.microsoft.com/office/drawing/2014/chartex">
        <mc:Choice Requires="cx">
          <p:graphicFrame>
            <p:nvGraphicFramePr>
              <p:cNvPr id="8" name="Диаграмма 7"/>
              <p:cNvGraphicFramePr/>
              <p:nvPr>
                <p:extLst>
                  <p:ext uri="{D42A27DB-BD31-4B8C-83A1-F6EECF244321}">
                    <p14:modId xmlns:p14="http://schemas.microsoft.com/office/powerpoint/2010/main" val="3983637780"/>
                  </p:ext>
                </p:extLst>
              </p:nvPr>
            </p:nvGraphicFramePr>
            <p:xfrm>
              <a:off x="45426" y="1505661"/>
              <a:ext cx="7885235" cy="5005291"/>
            </p:xfrm>
            <a:graphic>
              <a:graphicData uri="http://schemas.microsoft.com/office/drawing/2014/chartex">
                <c:chart xmlns:c="http://schemas.openxmlformats.org/drawingml/2006/chart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8" name="Диаграмма 7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5426" y="1505661"/>
                <a:ext cx="7885235" cy="5005291"/>
              </a:xfrm>
              <a:prstGeom prst="rect">
                <a:avLst/>
              </a:prstGeom>
            </p:spPr>
          </p:pic>
        </mc:Fallback>
      </mc:AlternateContent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8328212" y="1218856"/>
            <a:ext cx="3529716" cy="60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Объем оказываемых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консультационных услуг</a:t>
            </a:r>
            <a:endParaRPr kumimoji="0" lang="ru-RU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10" name="Picture 8" descr="C:\Users\user\Desktop\НАЦПРОЕКТ 2020\фото\Карманный календарь 2020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30926" y="3143840"/>
            <a:ext cx="4152101" cy="2909583"/>
          </a:xfrm>
          <a:prstGeom prst="rect">
            <a:avLst/>
          </a:prstGeom>
          <a:noFill/>
        </p:spPr>
      </p:pic>
      <p:pic>
        <p:nvPicPr>
          <p:cNvPr id="14" name="Picture 2" descr="\\192.168.3.75\staff\Media\Сторонние логотипы\Герб московской области.ru_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920" y="239724"/>
            <a:ext cx="664149" cy="88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9420445" y="644394"/>
            <a:ext cx="1709663" cy="4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Московская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область</a:t>
            </a:r>
            <a:endParaRPr kumimoji="0" lang="ru-RU" sz="16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93194" y="6160294"/>
            <a:ext cx="1205181" cy="43204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002">
            <a:schemeClr val="l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2019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764046" y="6144034"/>
            <a:ext cx="1220330" cy="43105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137189" y="6127981"/>
            <a:ext cx="1115257" cy="42751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2021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56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1990" y="2643182"/>
            <a:ext cx="6997711" cy="3803668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Удобный интерфейс для неподготовленного пользователя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endParaRPr lang="ru-RU" sz="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 защищенного канала связи между сервером и клиентом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endParaRPr lang="ru-RU" sz="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Максимальная автоматизация процессов для работы в несколько нажатий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endParaRPr lang="ru-RU" sz="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шифрования и политики прав доступа для защиты персональных данных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endParaRPr lang="ru-RU" sz="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Представление сводной информации в удобной графической                        и табличной  форме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endParaRPr lang="ru-RU" sz="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Оперативное получение актуальной  информации в разрезе любой категории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2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12738" y="1252519"/>
            <a:ext cx="411208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Технологическое решение проекта</a:t>
            </a:r>
            <a:endParaRPr lang="ru-RU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14549" y="1669944"/>
            <a:ext cx="6519615" cy="7096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Преимущества использования </a:t>
            </a: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платформы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1С:предприятие</a:t>
            </a:r>
            <a:endParaRPr lang="ru-RU" alt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462" y="2605366"/>
            <a:ext cx="3619525" cy="857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Внедрение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463" y="3657608"/>
            <a:ext cx="3619525" cy="8426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 год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Апробация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\\192.168.3.75\staff\Media\Сторонние логотипы\Герб московской области.ru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920" y="239724"/>
            <a:ext cx="664149" cy="88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9420445" y="644394"/>
            <a:ext cx="1709663" cy="4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Московская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область</a:t>
            </a:r>
            <a:endParaRPr kumimoji="0" lang="ru-RU" sz="16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942729" y="1170966"/>
            <a:ext cx="3893375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8358" y="4894737"/>
            <a:ext cx="3619525" cy="8426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год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Успешная  реализация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53" y="1690576"/>
            <a:ext cx="1091608" cy="818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922332" y="1617478"/>
            <a:ext cx="4123136" cy="36933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defRPr/>
            </a:pPr>
            <a:r>
              <a:rPr lang="ru-RU" altLang="ru-RU" sz="1600" dirty="0">
                <a:latin typeface="Muller Regular" pitchFamily="50" charset="-52"/>
              </a:rPr>
              <a:t>Инновационная схема взаимодействия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4" r="20529"/>
          <a:stretch/>
        </p:blipFill>
        <p:spPr>
          <a:xfrm>
            <a:off x="1146929" y="3423520"/>
            <a:ext cx="2254949" cy="20482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4451" y1="69780" x2="24451" y2="69780"/>
                        <a14:foregroundMark x1="24451" y1="69780" x2="24451" y2="69780"/>
                        <a14:foregroundMark x1="24451" y1="69780" x2="80220" y2="70604"/>
                        <a14:foregroundMark x1="80220" y1="70192" x2="80220" y2="70192"/>
                        <a14:foregroundMark x1="80220" y1="70879" x2="80220" y2="28709"/>
                        <a14:foregroundMark x1="79533" y1="30495" x2="79533" y2="30495"/>
                        <a14:foregroundMark x1="79533" y1="30495" x2="22527" y2="29121"/>
                        <a14:foregroundMark x1="22527" y1="29121" x2="22527" y2="29121"/>
                        <a14:foregroundMark x1="22527" y1="29121" x2="22253" y2="70192"/>
                        <a14:foregroundMark x1="25137" y1="69780" x2="34341" y2="55082"/>
                        <a14:foregroundMark x1="31044" y1="62088" x2="39835" y2="62088"/>
                        <a14:foregroundMark x1="36813" y1="62500" x2="48214" y2="62500"/>
                        <a14:foregroundMark x1="48214" y1="62500" x2="59615" y2="62500"/>
                        <a14:foregroundMark x1="61813" y1="62912" x2="55907" y2="52610"/>
                        <a14:foregroundMark x1="54121" y1="52885" x2="44918" y2="55082"/>
                        <a14:foregroundMark x1="44231" y1="55082" x2="65522" y2="62912"/>
                        <a14:foregroundMark x1="69505" y1="55907" x2="43132" y2="52885"/>
                        <a14:foregroundMark x1="40934" y1="53709" x2="72115" y2="44093"/>
                        <a14:foregroundMark x1="69918" y1="48901" x2="52610" y2="70192"/>
                        <a14:foregroundMark x1="53022" y1="63187" x2="36538" y2="51511"/>
                        <a14:foregroundMark x1="22527" y1="30220" x2="43819" y2="42308"/>
                        <a14:foregroundMark x1="81731" y1="70879" x2="21841" y2="28022"/>
                        <a14:foregroundMark x1="79533" y1="30495" x2="22940" y2="70192"/>
                        <a14:foregroundMark x1="50137" y1="30220" x2="22253" y2="48489"/>
                        <a14:foregroundMark x1="22253" y1="48489" x2="80220" y2="70604"/>
                        <a14:foregroundMark x1="77610" y1="31319" x2="42033" y2="30495"/>
                        <a14:foregroundMark x1="45742" y1="32005" x2="60027" y2="49313"/>
                        <a14:foregroundMark x1="66209" y1="37500" x2="55220" y2="43407"/>
                        <a14:foregroundMark x1="71429" y1="37088" x2="76511" y2="53984"/>
                        <a14:foregroundMark x1="71016" y1="31319" x2="78022" y2="47115"/>
                        <a14:foregroundMark x1="75412" y1="35302" x2="35027" y2="34203"/>
                        <a14:foregroundMark x1="28434" y1="33104" x2="26236" y2="67582"/>
                        <a14:foregroundMark x1="28846" y1="46703" x2="64423" y2="45604"/>
                        <a14:foregroundMark x1="44918" y1="33516" x2="49313" y2="46291"/>
                        <a14:foregroundMark x1="36538" y1="43407" x2="38324" y2="50412"/>
                        <a14:foregroundMark x1="28434" y1="45192" x2="48626" y2="45192"/>
                        <a14:foregroundMark x1="28022" y1="67308" x2="61126" y2="66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405" y="3392918"/>
            <a:ext cx="2130741" cy="21307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982" y="2162843"/>
            <a:ext cx="1188851" cy="118885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677106" y="5602173"/>
            <a:ext cx="2322763" cy="61555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defRPr/>
            </a:pPr>
            <a:r>
              <a:rPr lang="ru-RU" altLang="ru-RU" sz="1600" dirty="0">
                <a:latin typeface="Muller Regular" pitchFamily="50" charset="-52"/>
              </a:rPr>
              <a:t>Веб сервер с сайтом проекта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358204" y="3487637"/>
            <a:ext cx="1377616" cy="36933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defRPr/>
            </a:pPr>
            <a:r>
              <a:rPr lang="ru-RU" altLang="ru-RU" sz="1600" dirty="0">
                <a:latin typeface="Muller Regular" pitchFamily="50" charset="-52"/>
              </a:rPr>
              <a:t>Сервер 1С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61551" y="5559640"/>
            <a:ext cx="2679616" cy="61555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defRPr/>
            </a:pPr>
            <a:r>
              <a:rPr lang="ru-RU" altLang="ru-RU" sz="1600" dirty="0">
                <a:latin typeface="Muller Regular" pitchFamily="50" charset="-52"/>
              </a:rPr>
              <a:t>Родители или законные представители ребенка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425" y="3447386"/>
            <a:ext cx="2880320" cy="244844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9236572" y="5665966"/>
            <a:ext cx="2129065" cy="36933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defRPr/>
            </a:pPr>
            <a:r>
              <a:rPr lang="ru-RU" altLang="ru-RU" sz="1600" dirty="0">
                <a:latin typeface="Muller Regular" pitchFamily="50" charset="-52"/>
              </a:rPr>
              <a:t>Зональный центр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3479678" y="4439108"/>
            <a:ext cx="768085" cy="6095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9354061">
            <a:off x="6367632" y="3172918"/>
            <a:ext cx="768085" cy="6095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8580361">
            <a:off x="6499342" y="3336319"/>
            <a:ext cx="768085" cy="6095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13188368">
            <a:off x="8884241" y="3149263"/>
            <a:ext cx="768085" cy="6095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2414668">
            <a:off x="8759078" y="3245480"/>
            <a:ext cx="768085" cy="6095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pic>
        <p:nvPicPr>
          <p:cNvPr id="20" name="Picture 2" descr="\\192.168.3.75\staff\Media\Сторонние логотипы\Герб московской области.ru_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920" y="239724"/>
            <a:ext cx="664149" cy="88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9420445" y="644394"/>
            <a:ext cx="1709663" cy="4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Московская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область</a:t>
            </a:r>
            <a:endParaRPr kumimoji="0" lang="ru-RU" sz="16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942729" y="1170966"/>
            <a:ext cx="3893375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965138" y="1261484"/>
            <a:ext cx="290669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Запись на консультацию</a:t>
            </a:r>
            <a:endParaRPr lang="ru-RU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85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51508" y="1579307"/>
            <a:ext cx="481433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Получатели консультационных услуг</a:t>
            </a:r>
            <a:endParaRPr lang="ru-RU" sz="20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11" name="Picture 2" descr="\\192.168.3.75\staff\Media\Сторонние логотипы\Герб московской области.ru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336" y="194900"/>
            <a:ext cx="970141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8605168" y="743158"/>
            <a:ext cx="220716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Московская </a:t>
            </a:r>
          </a:p>
          <a:p>
            <a:pPr algn="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область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12877" y="1556448"/>
            <a:ext cx="5532192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71781" y="1775637"/>
          <a:ext cx="9913513" cy="4855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490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012" t="4938" r="1395" b="2349"/>
          <a:stretch>
            <a:fillRect/>
          </a:stretch>
        </p:blipFill>
        <p:spPr bwMode="auto">
          <a:xfrm>
            <a:off x="191386" y="691115"/>
            <a:ext cx="8030745" cy="601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\\192.168.3.75\staff\Media\Сторонние логотипы\Герб московской области.ru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336" y="194900"/>
            <a:ext cx="970141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8605168" y="743158"/>
            <a:ext cx="220716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Московская </a:t>
            </a:r>
          </a:p>
          <a:p>
            <a:pPr algn="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область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25293" y="1552354"/>
            <a:ext cx="3519775" cy="4981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60B233D3063604486A7A050005CA6E2" ma:contentTypeVersion="8" ma:contentTypeDescription="Создание документа." ma:contentTypeScope="" ma:versionID="f1248078304309da8a3c848370e2c626">
  <xsd:schema xmlns:xsd="http://www.w3.org/2001/XMLSchema" xmlns:xs="http://www.w3.org/2001/XMLSchema" xmlns:p="http://schemas.microsoft.com/office/2006/metadata/properties" xmlns:ns2="4eb4bf39-e749-4615-9468-319d1d3ea036" targetNamespace="http://schemas.microsoft.com/office/2006/metadata/properties" ma:root="true" ma:fieldsID="08037847b6b2089b8d77677ed8d58e34" ns2:_="">
    <xsd:import namespace="4eb4bf39-e749-4615-9468-319d1d3ea0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b4bf39-e749-4615-9468-319d1d3ea0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468E04-D698-44FE-B20B-3D408D457027}"/>
</file>

<file path=customXml/itemProps2.xml><?xml version="1.0" encoding="utf-8"?>
<ds:datastoreItem xmlns:ds="http://schemas.openxmlformats.org/officeDocument/2006/customXml" ds:itemID="{4D1B289D-68FC-425F-B103-84D0C3A1C9FC}"/>
</file>

<file path=customXml/itemProps3.xml><?xml version="1.0" encoding="utf-8"?>
<ds:datastoreItem xmlns:ds="http://schemas.openxmlformats.org/officeDocument/2006/customXml" ds:itemID="{7C3EAEE1-81F2-48E9-B918-4D30F0CD97B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</TotalTime>
  <Words>425</Words>
  <Application>Microsoft Office PowerPoint</Application>
  <PresentationFormat>Широкоэкранный</PresentationFormat>
  <Paragraphs>144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Muller Regular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Баранова Ирина Евгеньевна</cp:lastModifiedBy>
  <cp:revision>30</cp:revision>
  <dcterms:created xsi:type="dcterms:W3CDTF">2021-09-23T17:08:08Z</dcterms:created>
  <dcterms:modified xsi:type="dcterms:W3CDTF">2021-09-27T11:58:53Z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0x010100B60B233D3063604486A7A050005CA6E2</vt:lpwstr>
  </property>
</Properties>
</file>