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4" r:id="rId4"/>
    <p:sldId id="284" r:id="rId5"/>
    <p:sldId id="277" r:id="rId6"/>
    <p:sldId id="278" r:id="rId7"/>
    <p:sldId id="282" r:id="rId8"/>
    <p:sldId id="283" r:id="rId9"/>
    <p:sldId id="279" r:id="rId10"/>
    <p:sldId id="280" r:id="rId11"/>
    <p:sldId id="281" r:id="rId12"/>
    <p:sldId id="269" r:id="rId13"/>
    <p:sldId id="270" r:id="rId14"/>
    <p:sldId id="271" r:id="rId15"/>
    <p:sldId id="272" r:id="rId16"/>
    <p:sldId id="275" r:id="rId17"/>
    <p:sldId id="273" r:id="rId18"/>
    <p:sldId id="267" r:id="rId19"/>
    <p:sldId id="285" r:id="rId20"/>
    <p:sldId id="286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CC0066"/>
    <a:srgbClr val="6600CC"/>
    <a:srgbClr val="A568D2"/>
    <a:srgbClr val="B381D9"/>
    <a:srgbClr val="B64340"/>
    <a:srgbClr val="007E39"/>
    <a:srgbClr val="0000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0\2020-&#1052;&#1069;&#1054;\2021-&#1054;&#1058;&#1063;&#1045;&#1058;%20&#1080;%20&#1055;&#1056;&#1054;&#1041;&#1051;&#1045;&#1052;&#1053;&#1054;-&#1054;&#1056;&#1048;&#1045;&#1053;&#1058;&#1048;&#1056;&#1054;&#1042;&#1040;&#1053;&#1053;&#1067;&#1045;%20&#1044;&#1054;&#1050;&#1051;&#1040;&#1044;&#1067;\&#1057;&#1058;&#1040;&#1058;&#1048;&#1057;&#1058;&#1048;&#1050;&#1040;-&#1050;&#1062;%20&#1087;&#1088;&#1080;%20&#1044;&#1054;&#1054;%20&#1080;%20&#1054;&#1054;\&#1054;&#1073;&#1097;&#1080;&#1077;%20&#1089;&#1090;&#1072;&#1090;&#1080;&#1089;&#1090;&#1080;&#1095;&#1077;&#1089;&#1082;&#1080;&#1077;%20&#1076;&#1072;&#1085;&#1085;&#1099;&#1077;%20&#1087;&#1086;%20&#1088;&#1072;&#1073;&#1086;&#1090;&#1077;%20&#1082;&#1086;&#1085;&#1089;&#1091;&#1083;&#1100;&#1090;&#1072;&#1094;&#1080;&#1086;&#1085;&#1085;&#1099;&#1093;%20&#1094;&#1077;&#1085;&#1090;&#1088;&#1086;&#1074;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79199999999997"/>
          <c:y val="0.16084994160418942"/>
          <c:w val="0.61447475065616797"/>
          <c:h val="0.815661068117558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 1'!$F$2:$F$4</c:f>
              <c:strCache>
                <c:ptCount val="3"/>
                <c:pt idx="0">
                  <c:v>Консультационные центры
 при ДОО</c:v>
                </c:pt>
                <c:pt idx="1">
                  <c:v>Консультационные центры
 при ОО</c:v>
                </c:pt>
                <c:pt idx="2">
                  <c:v>Консультационные центры
в иных формах</c:v>
                </c:pt>
              </c:strCache>
            </c:strRef>
          </c:cat>
          <c:val>
            <c:numRef>
              <c:f>'Лист 1'!$G$2:$G$4</c:f>
              <c:numCache>
                <c:formatCode>#,##0</c:formatCode>
                <c:ptCount val="3"/>
                <c:pt idx="0">
                  <c:v>12204</c:v>
                </c:pt>
                <c:pt idx="1">
                  <c:v>2385</c:v>
                </c:pt>
                <c:pt idx="2">
                  <c:v>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8"/>
        <c:axId val="37507072"/>
        <c:axId val="36110336"/>
      </c:barChart>
      <c:catAx>
        <c:axId val="375070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110336"/>
        <c:crosses val="autoZero"/>
        <c:auto val="1"/>
        <c:lblAlgn val="ctr"/>
        <c:lblOffset val="100"/>
        <c:noMultiLvlLbl val="0"/>
      </c:catAx>
      <c:valAx>
        <c:axId val="36110336"/>
        <c:scaling>
          <c:orientation val="minMax"/>
        </c:scaling>
        <c:delete val="0"/>
        <c:axPos val="t"/>
        <c:majorGridlines/>
        <c:numFmt formatCode="#,##0" sourceLinked="1"/>
        <c:majorTickMark val="out"/>
        <c:minorTickMark val="none"/>
        <c:tickLblPos val="nextTo"/>
        <c:crossAx val="375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528587277105834E-2"/>
          <c:w val="0.97940476037558921"/>
          <c:h val="0.60991287171577779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'3.11-2020-обращ. родителей'!$C$12:$E$12</c:f>
              <c:strCache>
                <c:ptCount val="3"/>
                <c:pt idx="0">
                  <c:v>Количество обращений в КЦ при ДОО родителей с детьми, получающими ДО в форме семейного обучения</c:v>
                </c:pt>
                <c:pt idx="1">
                  <c:v>Количество обращений в КЦ при ДОО родителей с детьми, не получающими дошкольное образование</c:v>
                </c:pt>
                <c:pt idx="2">
                  <c:v>Количество обращений в КЦ при ДОО родителей с детьми, получающими дошкольное образование</c:v>
                </c:pt>
              </c:strCache>
            </c:strRef>
          </c:cat>
          <c:val>
            <c:numRef>
              <c:f>'3.11-2020-обращ. родителей'!$C$13:$E$13</c:f>
              <c:numCache>
                <c:formatCode>0.0</c:formatCode>
                <c:ptCount val="3"/>
                <c:pt idx="0">
                  <c:v>79.542000000000002</c:v>
                </c:pt>
                <c:pt idx="1">
                  <c:v>239.00899999999999</c:v>
                </c:pt>
                <c:pt idx="2">
                  <c:v>116.742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400">
                <a:latin typeface="Calibri" panose="020F0502020204030204" pitchFamily="34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Calibri" panose="020F0502020204030204" pitchFamily="34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Calibri" panose="020F0502020204030204" pitchFamily="34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0636239914455158E-4"/>
          <c:y val="0.67320280788861953"/>
          <c:w val="0.98675264286907038"/>
          <c:h val="0.3158576183131747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00" b="0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'2-опрош-руков специалисты в КЦ'!$A$29:$A$35</c:f>
              <c:strCache>
                <c:ptCount val="7"/>
                <c:pt idx="0">
                  <c:v>       Другое</c:v>
                </c:pt>
                <c:pt idx="1">
                  <c:v>       Медицинский работник</c:v>
                </c:pt>
                <c:pt idx="2">
                  <c:v>       Инструктор по физической культуре</c:v>
                </c:pt>
                <c:pt idx="3">
                  <c:v>       Логопед</c:v>
                </c:pt>
                <c:pt idx="4">
                  <c:v>       Психолог</c:v>
                </c:pt>
                <c:pt idx="5">
                  <c:v>       Музыкальный работник</c:v>
                </c:pt>
                <c:pt idx="6">
                  <c:v>       Воспитатель</c:v>
                </c:pt>
              </c:strCache>
            </c:strRef>
          </c:cat>
          <c:val>
            <c:numRef>
              <c:f>'2-опрош-руков специалисты в КЦ'!$B$29:$B$35</c:f>
              <c:numCache>
                <c:formatCode>General</c:formatCode>
                <c:ptCount val="7"/>
                <c:pt idx="0">
                  <c:v>27.5</c:v>
                </c:pt>
                <c:pt idx="1">
                  <c:v>66.099999999999994</c:v>
                </c:pt>
                <c:pt idx="2">
                  <c:v>66.3</c:v>
                </c:pt>
                <c:pt idx="3">
                  <c:v>75.900000000000006</c:v>
                </c:pt>
                <c:pt idx="4">
                  <c:v>76.900000000000006</c:v>
                </c:pt>
                <c:pt idx="5">
                  <c:v>81.900000000000006</c:v>
                </c:pt>
                <c:pt idx="6">
                  <c:v>93.2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53504"/>
        <c:axId val="40576128"/>
      </c:barChart>
      <c:catAx>
        <c:axId val="39253504"/>
        <c:scaling>
          <c:orientation val="minMax"/>
        </c:scaling>
        <c:delete val="0"/>
        <c:axPos val="l"/>
        <c:majorTickMark val="out"/>
        <c:minorTickMark val="none"/>
        <c:tickLblPos val="nextTo"/>
        <c:crossAx val="40576128"/>
        <c:crosses val="autoZero"/>
        <c:auto val="1"/>
        <c:lblAlgn val="ctr"/>
        <c:lblOffset val="100"/>
        <c:noMultiLvlLbl val="0"/>
      </c:catAx>
      <c:valAx>
        <c:axId val="4057612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3925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'3-отетив-рук-роди-воспит Услуги'!$B$6:$B$19</c:f>
              <c:strCache>
                <c:ptCount val="14"/>
                <c:pt idx="0">
                  <c:v>       Другое</c:v>
                </c:pt>
                <c:pt idx="1">
                  <c:v>       Консультации по социальной защите детей</c:v>
                </c:pt>
                <c:pt idx="2">
                  <c:v>       Совместные занятия, тренинги с детьми</c:v>
                </c:pt>
                <c:pt idx="3">
                  <c:v>       Консультации по профилактике отклонений в развитии ребенка</c:v>
                </c:pt>
                <c:pt idx="4">
                  <c:v>       Диагностика развития ребенка</c:v>
                </c:pt>
                <c:pt idx="5">
                  <c:v>       Консультации по развитию способностей ребенка</c:v>
                </c:pt>
                <c:pt idx="6">
                  <c:v>       Консультации по вопросам развития и воспитания ребенка с ОВЗ</c:v>
                </c:pt>
                <c:pt idx="7">
                  <c:v>       Консультации по оздоровлению и профилактике здоровья</c:v>
                </c:pt>
                <c:pt idx="8">
                  <c:v>       Психолого-педагогическое информирование родителей – лекции, семинары</c:v>
                </c:pt>
                <c:pt idx="9">
                  <c:v>       Консультации по подготовке ребенка к школе</c:v>
                </c:pt>
                <c:pt idx="10">
                  <c:v>       Методическая помощь (получение материалов о развитии, здоровье, воспитании ребенка и др.)</c:v>
                </c:pt>
                <c:pt idx="11">
                  <c:v>       Консультации по особенностям развития детей дошкольного возраста</c:v>
                </c:pt>
                <c:pt idx="12">
                  <c:v>       Консультации по адаптации ребенка в коллективе</c:v>
                </c:pt>
                <c:pt idx="13">
                  <c:v>       Консультации по подготовке ребенка к детскому саду</c:v>
                </c:pt>
              </c:strCache>
            </c:strRef>
          </c:cat>
          <c:val>
            <c:numRef>
              <c:f>'3-отетив-рук-роди-воспит Услуги'!$C$6:$C$19</c:f>
              <c:numCache>
                <c:formatCode>General</c:formatCode>
                <c:ptCount val="14"/>
                <c:pt idx="0">
                  <c:v>1.8</c:v>
                </c:pt>
                <c:pt idx="1">
                  <c:v>39.6</c:v>
                </c:pt>
                <c:pt idx="2">
                  <c:v>48.2</c:v>
                </c:pt>
                <c:pt idx="3">
                  <c:v>48.7</c:v>
                </c:pt>
                <c:pt idx="4">
                  <c:v>55.8</c:v>
                </c:pt>
                <c:pt idx="5">
                  <c:v>58.5</c:v>
                </c:pt>
                <c:pt idx="6">
                  <c:v>60.8</c:v>
                </c:pt>
                <c:pt idx="7">
                  <c:v>66.5</c:v>
                </c:pt>
                <c:pt idx="8">
                  <c:v>67.5</c:v>
                </c:pt>
                <c:pt idx="9">
                  <c:v>75.3</c:v>
                </c:pt>
                <c:pt idx="10" formatCode="0.0">
                  <c:v>76</c:v>
                </c:pt>
                <c:pt idx="11">
                  <c:v>80.599999999999994</c:v>
                </c:pt>
                <c:pt idx="12">
                  <c:v>84.6</c:v>
                </c:pt>
                <c:pt idx="13">
                  <c:v>89.5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55552"/>
        <c:axId val="40578432"/>
      </c:barChart>
      <c:catAx>
        <c:axId val="39255552"/>
        <c:scaling>
          <c:orientation val="minMax"/>
        </c:scaling>
        <c:delete val="0"/>
        <c:axPos val="l"/>
        <c:majorTickMark val="out"/>
        <c:minorTickMark val="none"/>
        <c:tickLblPos val="nextTo"/>
        <c:crossAx val="40578432"/>
        <c:crosses val="autoZero"/>
        <c:auto val="1"/>
        <c:lblAlgn val="ctr"/>
        <c:lblOffset val="100"/>
        <c:noMultiLvlLbl val="0"/>
      </c:catAx>
      <c:valAx>
        <c:axId val="40578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25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'4-платные услуги'!$A$4:$A$16</c:f>
              <c:strCache>
                <c:ptCount val="13"/>
                <c:pt idx="0">
                  <c:v>Консультации по подготовке 
ребенка к детскому саду</c:v>
                </c:pt>
                <c:pt idx="1">
                  <c:v>Консультации по адаптации 
ребенка в коллективе</c:v>
                </c:pt>
                <c:pt idx="2">
                  <c:v>Психолого-педагогическое 
информирование родителей (лекции, семинары)</c:v>
                </c:pt>
                <c:pt idx="3">
                  <c:v>Консультации по подготовке 
ребенка к школе</c:v>
                </c:pt>
                <c:pt idx="4">
                  <c:v>Консультации по оздоровлению 
и профилактике здоровья</c:v>
                </c:pt>
                <c:pt idx="5">
                  <c:v>Диагностика развития ребенка</c:v>
                </c:pt>
                <c:pt idx="6">
                  <c:v>Консультации по особенностям 
развития детей дошкольного возраста</c:v>
                </c:pt>
                <c:pt idx="7">
                  <c:v>Консультации по развитию 
способностей ребенка</c:v>
                </c:pt>
                <c:pt idx="8">
                  <c:v>Методическая помощь 
(получение материалов о развитии, здоровье, воспитании ребенка и др.)</c:v>
                </c:pt>
                <c:pt idx="9">
                  <c:v>Консультации по вопросам 
развития и воспитания ребенка с ОВЗ</c:v>
                </c:pt>
                <c:pt idx="10">
                  <c:v>Консультации по социальной 
защите детей</c:v>
                </c:pt>
                <c:pt idx="11">
                  <c:v>Консультации по профилактике 
отклонений в развитии ребенка</c:v>
                </c:pt>
                <c:pt idx="12">
                  <c:v>Совместные занятия,
 тренинги с детьми</c:v>
                </c:pt>
              </c:strCache>
            </c:strRef>
          </c:cat>
          <c:val>
            <c:numRef>
              <c:f>'4-платные услуги'!$B$4:$B$16</c:f>
              <c:numCache>
                <c:formatCode>General</c:formatCode>
                <c:ptCount val="13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0.7</c:v>
                </c:pt>
                <c:pt idx="10">
                  <c:v>0.7</c:v>
                </c:pt>
                <c:pt idx="11">
                  <c:v>0.9</c:v>
                </c:pt>
                <c:pt idx="1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74816"/>
        <c:axId val="40581312"/>
      </c:barChart>
      <c:catAx>
        <c:axId val="406748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581312"/>
        <c:crosses val="autoZero"/>
        <c:auto val="1"/>
        <c:lblAlgn val="ctr"/>
        <c:lblOffset val="100"/>
        <c:noMultiLvlLbl val="0"/>
      </c:catAx>
      <c:valAx>
        <c:axId val="40581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674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511255804562887"/>
          <c:y val="0"/>
          <c:w val="0.46438572582273363"/>
          <c:h val="0.92368150498600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'2.5-дистанц'!$C$6:$C$11</c:f>
              <c:strCache>
                <c:ptCount val="6"/>
                <c:pt idx="0">
                  <c:v>       Другое</c:v>
                </c:pt>
                <c:pt idx="1">
                  <c:v>       Устно через Skype, Whatsapp, Viber, Zoom и др. (видеосвязь)</c:v>
                </c:pt>
                <c:pt idx="2">
                  <c:v>       Письменно через группы в социальных сетях, чаты, мессенджеры (Skype, Whatsapp, Viber и др.)</c:v>
                </c:pt>
                <c:pt idx="3">
                  <c:v>       Через электронную почту</c:v>
                </c:pt>
                <c:pt idx="4">
                  <c:v>       По телефону</c:v>
                </c:pt>
                <c:pt idx="5">
                  <c:v>Не получали</c:v>
                </c:pt>
              </c:strCache>
            </c:strRef>
          </c:cat>
          <c:val>
            <c:numRef>
              <c:f>'2.5-дистанц'!$D$6:$D$11</c:f>
              <c:numCache>
                <c:formatCode>General</c:formatCode>
                <c:ptCount val="6"/>
                <c:pt idx="0">
                  <c:v>1.9</c:v>
                </c:pt>
                <c:pt idx="1">
                  <c:v>21.7</c:v>
                </c:pt>
                <c:pt idx="2">
                  <c:v>27.1</c:v>
                </c:pt>
                <c:pt idx="3">
                  <c:v>29</c:v>
                </c:pt>
                <c:pt idx="4">
                  <c:v>33.299999999999997</c:v>
                </c:pt>
                <c:pt idx="5">
                  <c:v>38.299999999999997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76864"/>
        <c:axId val="40903232"/>
      </c:barChart>
      <c:catAx>
        <c:axId val="406768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0903232"/>
        <c:crosses val="autoZero"/>
        <c:auto val="1"/>
        <c:lblAlgn val="ctr"/>
        <c:lblOffset val="100"/>
        <c:noMultiLvlLbl val="0"/>
      </c:catAx>
      <c:valAx>
        <c:axId val="40903232"/>
        <c:scaling>
          <c:orientation val="minMax"/>
          <c:max val="4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0676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756053775720782"/>
          <c:y val="4.3781094527363187E-2"/>
          <c:w val="0.47474488589689645"/>
          <c:h val="0.856510831668429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'2.6-источники информ. о КЦ'!$A$6:$A$12</c:f>
              <c:strCache>
                <c:ptCount val="7"/>
                <c:pt idx="0">
                  <c:v>       Через сотрудников медицинских учреждений</c:v>
                </c:pt>
                <c:pt idx="1">
                  <c:v>       Другое</c:v>
                </c:pt>
                <c:pt idx="2">
                  <c:v>       Через СМИ</c:v>
                </c:pt>
                <c:pt idx="3">
                  <c:v>       В рекламных буклетах</c:v>
                </c:pt>
                <c:pt idx="4">
                  <c:v>       Через знакомых</c:v>
                </c:pt>
                <c:pt idx="5">
                  <c:v>       По Интернету</c:v>
                </c:pt>
                <c:pt idx="6">
                  <c:v>       Через воспитателей детского сада</c:v>
                </c:pt>
              </c:strCache>
            </c:strRef>
          </c:cat>
          <c:val>
            <c:numRef>
              <c:f>'2.6-источники информ. о КЦ'!$B$6:$B$12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4.8</c:v>
                </c:pt>
                <c:pt idx="3">
                  <c:v>13.7</c:v>
                </c:pt>
                <c:pt idx="4">
                  <c:v>17.399999999999999</c:v>
                </c:pt>
                <c:pt idx="5">
                  <c:v>22.8</c:v>
                </c:pt>
                <c:pt idx="6">
                  <c:v>79.599999999999994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68736"/>
        <c:axId val="40905536"/>
      </c:barChart>
      <c:catAx>
        <c:axId val="412687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905536"/>
        <c:crosses val="autoZero"/>
        <c:auto val="1"/>
        <c:lblAlgn val="ctr"/>
        <c:lblOffset val="100"/>
        <c:noMultiLvlLbl val="0"/>
      </c:catAx>
      <c:valAx>
        <c:axId val="40905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268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'Лист 1'!$A$19</c:f>
              <c:strCache>
                <c:ptCount val="1"/>
                <c:pt idx="0">
                  <c:v>Российская Федерация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 1'!$D$18:$H$18</c:f>
              <c:strCache>
                <c:ptCount val="5"/>
                <c:pt idx="0">
                  <c:v>Родители с детьми в возрасте от 2 мес. до 1,5 лет </c:v>
                </c:pt>
                <c:pt idx="1">
                  <c:v>Родители с детьми в возрасте от 1,5 лет до 3 лет </c:v>
                </c:pt>
                <c:pt idx="2">
                  <c:v>Родители с детьми в возрасте от 3 лет до 7 лет </c:v>
                </c:pt>
                <c:pt idx="3">
                  <c:v>Родители с детьми раннего возраста, не получающих ДО</c:v>
                </c:pt>
                <c:pt idx="4">
                  <c:v>Родители  с детьми в возрасте от 3 лет до 7 лет, не получающих ДО </c:v>
                </c:pt>
              </c:strCache>
            </c:strRef>
          </c:cat>
          <c:val>
            <c:numRef>
              <c:f>'Лист 1'!$D$19:$H$19</c:f>
              <c:numCache>
                <c:formatCode>General</c:formatCode>
                <c:ptCount val="5"/>
                <c:pt idx="0">
                  <c:v>20956</c:v>
                </c:pt>
                <c:pt idx="1">
                  <c:v>46967</c:v>
                </c:pt>
                <c:pt idx="2">
                  <c:v>102026</c:v>
                </c:pt>
                <c:pt idx="3">
                  <c:v>175749</c:v>
                </c:pt>
                <c:pt idx="4">
                  <c:v>115326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08608"/>
        <c:axId val="36112640"/>
      </c:barChart>
      <c:catAx>
        <c:axId val="37508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6112640"/>
        <c:crosses val="autoZero"/>
        <c:auto val="1"/>
        <c:lblAlgn val="ctr"/>
        <c:lblOffset val="100"/>
        <c:noMultiLvlLbl val="0"/>
      </c:catAx>
      <c:valAx>
        <c:axId val="36112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508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10656"/>
        <c:axId val="36117248"/>
      </c:barChart>
      <c:catAx>
        <c:axId val="37510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36117248"/>
        <c:crosses val="autoZero"/>
        <c:auto val="1"/>
        <c:lblAlgn val="ctr"/>
        <c:lblOffset val="100"/>
        <c:noMultiLvlLbl val="0"/>
      </c:catAx>
      <c:valAx>
        <c:axId val="36117248"/>
        <c:scaling>
          <c:orientation val="minMax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7510656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950789484647755"/>
          <c:y val="4.0404040404040407E-2"/>
          <c:w val="0.61721168187309927"/>
          <c:h val="0.867578866691250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'Р9-Форма пом в КЦ при ДОО по ФО'!$B$4:$E$4</c:f>
              <c:strCache>
                <c:ptCount val="4"/>
                <c:pt idx="0">
                  <c:v>Диагностическая форма 
оказания помощи на базе КЦ при ДОО</c:v>
                </c:pt>
                <c:pt idx="1">
                  <c:v>Психолого-педагогическая форма 
оказания помощи на базе КЦ при ДОО</c:v>
                </c:pt>
                <c:pt idx="2">
                  <c:v>Методическая форма 
оказания помощи на базе КЦ при ДОО</c:v>
                </c:pt>
                <c:pt idx="3">
                  <c:v>Консультативная форма 
оказания помощи на базе КЦ при ДОО</c:v>
                </c:pt>
              </c:strCache>
            </c:strRef>
          </c:cat>
          <c:val>
            <c:numRef>
              <c:f>'Р9-Форма пом в КЦ при ДОО по ФО'!$B$5:$E$5</c:f>
              <c:numCache>
                <c:formatCode>0.0</c:formatCode>
                <c:ptCount val="4"/>
                <c:pt idx="0">
                  <c:v>6.8739999999999997</c:v>
                </c:pt>
                <c:pt idx="1">
                  <c:v>8.9350000000000005</c:v>
                </c:pt>
                <c:pt idx="2">
                  <c:v>9.4920000000000009</c:v>
                </c:pt>
                <c:pt idx="3">
                  <c:v>11.208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46304"/>
        <c:axId val="65069632"/>
      </c:barChart>
      <c:catAx>
        <c:axId val="38946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069632"/>
        <c:crosses val="autoZero"/>
        <c:auto val="1"/>
        <c:lblAlgn val="ctr"/>
        <c:lblOffset val="100"/>
        <c:noMultiLvlLbl val="0"/>
      </c:catAx>
      <c:valAx>
        <c:axId val="65069632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3894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067265630257755E-2"/>
          <c:y val="4.3010752688172046E-2"/>
          <c:w val="0.92620191316277878"/>
          <c:h val="0.6749193740811724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 rot="-5400000"/>
              <a:lstStyle/>
              <a:p>
                <a:pPr>
                  <a:defRPr sz="6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'Р9-ОНЛАЙН помощь в апр. 2021'!$I$4:$I$72</c:f>
              <c:strCache>
                <c:ptCount val="69"/>
                <c:pt idx="0">
                  <c:v>Республика Бурятия</c:v>
                </c:pt>
                <c:pt idx="1">
                  <c:v>Краснодарский край</c:v>
                </c:pt>
                <c:pt idx="2">
                  <c:v>Республика Башкортостан</c:v>
                </c:pt>
                <c:pt idx="3">
                  <c:v>Тюменская область</c:v>
                </c:pt>
                <c:pt idx="4">
                  <c:v>Республика Мордовия</c:v>
                </c:pt>
                <c:pt idx="5">
                  <c:v>Карачаево-Черкесская Республика</c:v>
                </c:pt>
                <c:pt idx="6">
                  <c:v>Волгоградская область</c:v>
                </c:pt>
                <c:pt idx="7">
                  <c:v>Ярославская область</c:v>
                </c:pt>
                <c:pt idx="8">
                  <c:v>Красноярский край</c:v>
                </c:pt>
                <c:pt idx="9">
                  <c:v>Свердловская область</c:v>
                </c:pt>
                <c:pt idx="10">
                  <c:v>Московская область</c:v>
                </c:pt>
                <c:pt idx="11">
                  <c:v>Кемеровская область – Кузбасс</c:v>
                </c:pt>
                <c:pt idx="12">
                  <c:v>Алтайский край</c:v>
                </c:pt>
                <c:pt idx="13">
                  <c:v>Тверская область</c:v>
                </c:pt>
                <c:pt idx="14">
                  <c:v>Республика Саха (Якутия)</c:v>
                </c:pt>
                <c:pt idx="15">
                  <c:v>Ульяновская область</c:v>
                </c:pt>
                <c:pt idx="16">
                  <c:v>Белгородская область</c:v>
                </c:pt>
                <c:pt idx="17">
                  <c:v>Ямало-Ненецкий авт. округ</c:v>
                </c:pt>
                <c:pt idx="18">
                  <c:v>Омская область</c:v>
                </c:pt>
                <c:pt idx="19">
                  <c:v>Республика Татарстан</c:v>
                </c:pt>
                <c:pt idx="20">
                  <c:v>Самарская область</c:v>
                </c:pt>
                <c:pt idx="21">
                  <c:v>Ленинградская область</c:v>
                </c:pt>
                <c:pt idx="22">
                  <c:v>Республика Алтай</c:v>
                </c:pt>
                <c:pt idx="23">
                  <c:v>Ставропольский край</c:v>
                </c:pt>
                <c:pt idx="24">
                  <c:v>Нижегородская область</c:v>
                </c:pt>
                <c:pt idx="25">
                  <c:v>Хабаровский край</c:v>
                </c:pt>
                <c:pt idx="26">
                  <c:v>Тульская область</c:v>
                </c:pt>
                <c:pt idx="27">
                  <c:v>Оренбургская область</c:v>
                </c:pt>
                <c:pt idx="28">
                  <c:v>Липецкая область</c:v>
                </c:pt>
                <c:pt idx="29">
                  <c:v>Архангельская область</c:v>
                </c:pt>
                <c:pt idx="30">
                  <c:v>Республика Коми</c:v>
                </c:pt>
                <c:pt idx="31">
                  <c:v>Республика Калмыкия</c:v>
                </c:pt>
                <c:pt idx="32">
                  <c:v>Воронежская область</c:v>
                </c:pt>
                <c:pt idx="33">
                  <c:v>Г. Санкт-Петербург</c:v>
                </c:pt>
                <c:pt idx="34">
                  <c:v>Костромская область</c:v>
                </c:pt>
                <c:pt idx="35">
                  <c:v>Тамбовская область</c:v>
                </c:pt>
                <c:pt idx="36">
                  <c:v>Сахалинская область</c:v>
                </c:pt>
                <c:pt idx="37">
                  <c:v>Челябинская область</c:v>
                </c:pt>
                <c:pt idx="38">
                  <c:v>Орловская область</c:v>
                </c:pt>
                <c:pt idx="39">
                  <c:v>Новгородская область</c:v>
                </c:pt>
                <c:pt idx="40">
                  <c:v>Забайкальский край</c:v>
                </c:pt>
                <c:pt idx="41">
                  <c:v>Брянская область</c:v>
                </c:pt>
                <c:pt idx="42">
                  <c:v>Чувашская Республика</c:v>
                </c:pt>
                <c:pt idx="43">
                  <c:v>Республика Хакасия</c:v>
                </c:pt>
                <c:pt idx="44">
                  <c:v>Республика Крым</c:v>
                </c:pt>
                <c:pt idx="45">
                  <c:v>Рязанская область</c:v>
                </c:pt>
                <c:pt idx="46">
                  <c:v>Калужская область</c:v>
                </c:pt>
                <c:pt idx="47">
                  <c:v>Иркутская область</c:v>
                </c:pt>
                <c:pt idx="48">
                  <c:v>Республика Адыгея</c:v>
                </c:pt>
                <c:pt idx="49">
                  <c:v>Томская область</c:v>
                </c:pt>
                <c:pt idx="50">
                  <c:v>Саратовская область</c:v>
                </c:pt>
                <c:pt idx="51">
                  <c:v>Республика Ингушетия</c:v>
                </c:pt>
                <c:pt idx="52">
                  <c:v>Кировская область</c:v>
                </c:pt>
                <c:pt idx="53">
                  <c:v>Псковская область</c:v>
                </c:pt>
                <c:pt idx="54">
                  <c:v>Чеченская Республика</c:v>
                </c:pt>
                <c:pt idx="55">
                  <c:v>Республика Марий Эл</c:v>
                </c:pt>
                <c:pt idx="56">
                  <c:v>Курская область</c:v>
                </c:pt>
                <c:pt idx="57">
                  <c:v>Магаданская область</c:v>
                </c:pt>
                <c:pt idx="58">
                  <c:v>Амурская область</c:v>
                </c:pt>
                <c:pt idx="59">
                  <c:v>Владимирская область</c:v>
                </c:pt>
                <c:pt idx="60">
                  <c:v>Калининградская область</c:v>
                </c:pt>
                <c:pt idx="61">
                  <c:v>Ханты-Мансийский авт. округ - Югра</c:v>
                </c:pt>
                <c:pt idx="62">
                  <c:v>Курганская область</c:v>
                </c:pt>
                <c:pt idx="63">
                  <c:v>Пермский край</c:v>
                </c:pt>
                <c:pt idx="64">
                  <c:v>Камчатский край</c:v>
                </c:pt>
                <c:pt idx="65">
                  <c:v>Еврейская автономная область</c:v>
                </c:pt>
                <c:pt idx="66">
                  <c:v>Вологодская область</c:v>
                </c:pt>
                <c:pt idx="67">
                  <c:v>Новосибирская область</c:v>
                </c:pt>
                <c:pt idx="68">
                  <c:v>Ивановская область</c:v>
                </c:pt>
              </c:strCache>
            </c:strRef>
          </c:cat>
          <c:val>
            <c:numRef>
              <c:f>'Р9-ОНЛАЙН помощь в апр. 2021'!$J$4:$J$72</c:f>
              <c:numCache>
                <c:formatCode>#,##0</c:formatCode>
                <c:ptCount val="69"/>
                <c:pt idx="0">
                  <c:v>57888</c:v>
                </c:pt>
                <c:pt idx="1">
                  <c:v>46437</c:v>
                </c:pt>
                <c:pt idx="2">
                  <c:v>26469</c:v>
                </c:pt>
                <c:pt idx="3">
                  <c:v>24861</c:v>
                </c:pt>
                <c:pt idx="4">
                  <c:v>22766</c:v>
                </c:pt>
                <c:pt idx="5">
                  <c:v>18635</c:v>
                </c:pt>
                <c:pt idx="6">
                  <c:v>16684</c:v>
                </c:pt>
                <c:pt idx="7">
                  <c:v>10382</c:v>
                </c:pt>
                <c:pt idx="8">
                  <c:v>9485</c:v>
                </c:pt>
                <c:pt idx="9">
                  <c:v>8843</c:v>
                </c:pt>
                <c:pt idx="10">
                  <c:v>8270</c:v>
                </c:pt>
                <c:pt idx="11">
                  <c:v>8202</c:v>
                </c:pt>
                <c:pt idx="12">
                  <c:v>7412</c:v>
                </c:pt>
                <c:pt idx="13">
                  <c:v>5689</c:v>
                </c:pt>
                <c:pt idx="14">
                  <c:v>5475</c:v>
                </c:pt>
                <c:pt idx="15">
                  <c:v>4775</c:v>
                </c:pt>
                <c:pt idx="16">
                  <c:v>4431</c:v>
                </c:pt>
                <c:pt idx="17">
                  <c:v>4315</c:v>
                </c:pt>
                <c:pt idx="18">
                  <c:v>4309</c:v>
                </c:pt>
                <c:pt idx="19">
                  <c:v>4286</c:v>
                </c:pt>
                <c:pt idx="20">
                  <c:v>3974</c:v>
                </c:pt>
                <c:pt idx="21">
                  <c:v>3658</c:v>
                </c:pt>
                <c:pt idx="22">
                  <c:v>3608</c:v>
                </c:pt>
                <c:pt idx="23">
                  <c:v>3555</c:v>
                </c:pt>
                <c:pt idx="24">
                  <c:v>2670</c:v>
                </c:pt>
                <c:pt idx="25">
                  <c:v>2503</c:v>
                </c:pt>
                <c:pt idx="26">
                  <c:v>2151</c:v>
                </c:pt>
                <c:pt idx="27">
                  <c:v>2131</c:v>
                </c:pt>
                <c:pt idx="28">
                  <c:v>2001</c:v>
                </c:pt>
                <c:pt idx="29">
                  <c:v>1977</c:v>
                </c:pt>
                <c:pt idx="30">
                  <c:v>1969</c:v>
                </c:pt>
                <c:pt idx="31">
                  <c:v>1922</c:v>
                </c:pt>
                <c:pt idx="32">
                  <c:v>1839</c:v>
                </c:pt>
                <c:pt idx="33">
                  <c:v>1764</c:v>
                </c:pt>
                <c:pt idx="34">
                  <c:v>1622</c:v>
                </c:pt>
                <c:pt idx="35">
                  <c:v>1621</c:v>
                </c:pt>
                <c:pt idx="36">
                  <c:v>1572</c:v>
                </c:pt>
                <c:pt idx="37">
                  <c:v>1381</c:v>
                </c:pt>
                <c:pt idx="38">
                  <c:v>1326</c:v>
                </c:pt>
                <c:pt idx="39">
                  <c:v>1267</c:v>
                </c:pt>
                <c:pt idx="40">
                  <c:v>1186</c:v>
                </c:pt>
                <c:pt idx="41">
                  <c:v>1084</c:v>
                </c:pt>
                <c:pt idx="42">
                  <c:v>968</c:v>
                </c:pt>
                <c:pt idx="43">
                  <c:v>941</c:v>
                </c:pt>
                <c:pt idx="44">
                  <c:v>916</c:v>
                </c:pt>
                <c:pt idx="45">
                  <c:v>872</c:v>
                </c:pt>
                <c:pt idx="46">
                  <c:v>777</c:v>
                </c:pt>
                <c:pt idx="47">
                  <c:v>754</c:v>
                </c:pt>
                <c:pt idx="48">
                  <c:v>641</c:v>
                </c:pt>
                <c:pt idx="49">
                  <c:v>607</c:v>
                </c:pt>
                <c:pt idx="50">
                  <c:v>557</c:v>
                </c:pt>
                <c:pt idx="51">
                  <c:v>422</c:v>
                </c:pt>
                <c:pt idx="52">
                  <c:v>382</c:v>
                </c:pt>
                <c:pt idx="53">
                  <c:v>348</c:v>
                </c:pt>
                <c:pt idx="54">
                  <c:v>292</c:v>
                </c:pt>
                <c:pt idx="55">
                  <c:v>274</c:v>
                </c:pt>
                <c:pt idx="56">
                  <c:v>242</c:v>
                </c:pt>
                <c:pt idx="57">
                  <c:v>192</c:v>
                </c:pt>
                <c:pt idx="58">
                  <c:v>126</c:v>
                </c:pt>
                <c:pt idx="59">
                  <c:v>123</c:v>
                </c:pt>
                <c:pt idx="60">
                  <c:v>120</c:v>
                </c:pt>
                <c:pt idx="61">
                  <c:v>115</c:v>
                </c:pt>
                <c:pt idx="62">
                  <c:v>76</c:v>
                </c:pt>
                <c:pt idx="63">
                  <c:v>51</c:v>
                </c:pt>
                <c:pt idx="64">
                  <c:v>46</c:v>
                </c:pt>
                <c:pt idx="65">
                  <c:v>30</c:v>
                </c:pt>
                <c:pt idx="66">
                  <c:v>12</c:v>
                </c:pt>
                <c:pt idx="67">
                  <c:v>6</c:v>
                </c:pt>
                <c:pt idx="6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47840"/>
        <c:axId val="65073088"/>
      </c:barChart>
      <c:catAx>
        <c:axId val="38947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5073088"/>
        <c:crosses val="autoZero"/>
        <c:auto val="1"/>
        <c:lblAlgn val="ctr"/>
        <c:lblOffset val="100"/>
        <c:noMultiLvlLbl val="0"/>
      </c:catAx>
      <c:valAx>
        <c:axId val="650730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8947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7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numFmt formatCode="#,##0" sourceLinked="0"/>
            <c:txPr>
              <a:bodyPr rot="-5400000"/>
              <a:lstStyle/>
              <a:p>
                <a:pPr>
                  <a:defRPr sz="10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'3.14-2020-субъект.дет не посещ'!$A$6:$A$89</c:f>
              <c:strCache>
                <c:ptCount val="84"/>
                <c:pt idx="0">
                  <c:v>Краснодарский край</c:v>
                </c:pt>
                <c:pt idx="1">
                  <c:v>Республика Мордовия</c:v>
                </c:pt>
                <c:pt idx="2">
                  <c:v>Омская область</c:v>
                </c:pt>
                <c:pt idx="3">
                  <c:v>Архангельская область</c:v>
                </c:pt>
                <c:pt idx="4">
                  <c:v>Республика Татарстан</c:v>
                </c:pt>
                <c:pt idx="5">
                  <c:v>Воронежская область</c:v>
                </c:pt>
                <c:pt idx="6">
                  <c:v>Хабаровский край</c:v>
                </c:pt>
                <c:pt idx="7">
                  <c:v>Костромская область</c:v>
                </c:pt>
                <c:pt idx="8">
                  <c:v>Липецкая область</c:v>
                </c:pt>
                <c:pt idx="9">
                  <c:v>Республика Бурятия</c:v>
                </c:pt>
                <c:pt idx="10">
                  <c:v>Ростовская область</c:v>
                </c:pt>
                <c:pt idx="11">
                  <c:v>Алтайский край</c:v>
                </c:pt>
                <c:pt idx="12">
                  <c:v>Ленинградская область</c:v>
                </c:pt>
                <c:pt idx="13">
                  <c:v>Тюменская область</c:v>
                </c:pt>
                <c:pt idx="14">
                  <c:v>Белгородская область</c:v>
                </c:pt>
                <c:pt idx="15">
                  <c:v>Нижегородская область</c:v>
                </c:pt>
                <c:pt idx="16">
                  <c:v>Тамбовская область</c:v>
                </c:pt>
                <c:pt idx="17">
                  <c:v>Ульяновская область</c:v>
                </c:pt>
                <c:pt idx="18">
                  <c:v>Московская область</c:v>
                </c:pt>
                <c:pt idx="19">
                  <c:v>Волгоградская область</c:v>
                </c:pt>
                <c:pt idx="20">
                  <c:v>Кемеровская область </c:v>
                </c:pt>
                <c:pt idx="21">
                  <c:v>Свердловская область</c:v>
                </c:pt>
                <c:pt idx="22">
                  <c:v>Новгородская область</c:v>
                </c:pt>
                <c:pt idx="23">
                  <c:v>Самарская область</c:v>
                </c:pt>
                <c:pt idx="24">
                  <c:v>Тверская область</c:v>
                </c:pt>
                <c:pt idx="25">
                  <c:v>Ставропольский край</c:v>
                </c:pt>
                <c:pt idx="26">
                  <c:v>Тульская область</c:v>
                </c:pt>
                <c:pt idx="27">
                  <c:v>Саратовская область</c:v>
                </c:pt>
                <c:pt idx="28">
                  <c:v>Красноярский край</c:v>
                </c:pt>
                <c:pt idx="29">
                  <c:v>Республика Хакасия</c:v>
                </c:pt>
                <c:pt idx="30">
                  <c:v>Республика Коми</c:v>
                </c:pt>
                <c:pt idx="31">
                  <c:v>Ярославская область</c:v>
                </c:pt>
                <c:pt idx="32">
                  <c:v>Рязанская область</c:v>
                </c:pt>
                <c:pt idx="33">
                  <c:v>Оренбургская область</c:v>
                </c:pt>
                <c:pt idx="34">
                  <c:v>Псковская область</c:v>
                </c:pt>
                <c:pt idx="35">
                  <c:v>Сахалинская область</c:v>
                </c:pt>
                <c:pt idx="36">
                  <c:v>Карачаево-Черкесская Республика</c:v>
                </c:pt>
                <c:pt idx="37">
                  <c:v>Иркутская область</c:v>
                </c:pt>
                <c:pt idx="38">
                  <c:v>Томская область</c:v>
                </c:pt>
                <c:pt idx="39">
                  <c:v>Амурская область</c:v>
                </c:pt>
                <c:pt idx="40">
                  <c:v>Владимирская область</c:v>
                </c:pt>
                <c:pt idx="41">
                  <c:v>Ханты-Мансийский авт. округ - Югра</c:v>
                </c:pt>
                <c:pt idx="42">
                  <c:v>Орловская область</c:v>
                </c:pt>
                <c:pt idx="43">
                  <c:v>Челябинская область</c:v>
                </c:pt>
                <c:pt idx="44">
                  <c:v>Республика Адыгея</c:v>
                </c:pt>
                <c:pt idx="45">
                  <c:v>Ямало-Ненецкий авт. округ</c:v>
                </c:pt>
                <c:pt idx="46">
                  <c:v>Брянская область</c:v>
                </c:pt>
                <c:pt idx="47">
                  <c:v>Ивановская область</c:v>
                </c:pt>
                <c:pt idx="48">
                  <c:v>Чеченская Республика</c:v>
                </c:pt>
                <c:pt idx="49">
                  <c:v>г. Санкт-Петербург</c:v>
                </c:pt>
                <c:pt idx="50">
                  <c:v>Забайкальский край</c:v>
                </c:pt>
                <c:pt idx="51">
                  <c:v>Курская область</c:v>
                </c:pt>
                <c:pt idx="52">
                  <c:v>Чувашская Республика</c:v>
                </c:pt>
                <c:pt idx="53">
                  <c:v>Камчатский край</c:v>
                </c:pt>
                <c:pt idx="54">
                  <c:v>Республика Марий Эл</c:v>
                </c:pt>
                <c:pt idx="55">
                  <c:v>Калужская область</c:v>
                </c:pt>
                <c:pt idx="56">
                  <c:v>Республика Крым</c:v>
                </c:pt>
                <c:pt idx="57">
                  <c:v>Кабардино-Балкарская Республика</c:v>
                </c:pt>
                <c:pt idx="58">
                  <c:v>Республика Алтай</c:v>
                </c:pt>
                <c:pt idx="59">
                  <c:v>Республика Ингушетия</c:v>
                </c:pt>
                <c:pt idx="60">
                  <c:v>Вологодская область</c:v>
                </c:pt>
                <c:pt idx="61">
                  <c:v>Кировская область</c:v>
                </c:pt>
                <c:pt idx="62">
                  <c:v>Пермский край</c:v>
                </c:pt>
                <c:pt idx="63">
                  <c:v>Новосибирская область</c:v>
                </c:pt>
                <c:pt idx="64">
                  <c:v>Калининградская область</c:v>
                </c:pt>
                <c:pt idx="65">
                  <c:v>Смоленская область</c:v>
                </c:pt>
                <c:pt idx="66">
                  <c:v>Удмуртская Республика</c:v>
                </c:pt>
                <c:pt idx="67">
                  <c:v>Республика Дагестан</c:v>
                </c:pt>
                <c:pt idx="68">
                  <c:v>Курганская область</c:v>
                </c:pt>
                <c:pt idx="69">
                  <c:v>Астраханская область</c:v>
                </c:pt>
                <c:pt idx="70">
                  <c:v>Еврейская автономная область</c:v>
                </c:pt>
                <c:pt idx="71">
                  <c:v>Магаданская область</c:v>
                </c:pt>
                <c:pt idx="72">
                  <c:v>Мурманская область</c:v>
                </c:pt>
                <c:pt idx="73">
                  <c:v>Ненецкий авт. округ</c:v>
                </c:pt>
                <c:pt idx="74">
                  <c:v>Пензенская область</c:v>
                </c:pt>
                <c:pt idx="75">
                  <c:v>Приморский край</c:v>
                </c:pt>
                <c:pt idx="76">
                  <c:v>Республика Башкортостан</c:v>
                </c:pt>
                <c:pt idx="77">
                  <c:v>Республика Калмыкия</c:v>
                </c:pt>
                <c:pt idx="78">
                  <c:v>Республика Карелия</c:v>
                </c:pt>
                <c:pt idx="79">
                  <c:v>Республика Саха (Якутия)</c:v>
                </c:pt>
                <c:pt idx="80">
                  <c:v>Республика Северная Осетия - Алания</c:v>
                </c:pt>
                <c:pt idx="81">
                  <c:v>Республика Тыва</c:v>
                </c:pt>
                <c:pt idx="82">
                  <c:v>Чукотский авт. округ</c:v>
                </c:pt>
                <c:pt idx="83">
                  <c:v>Севастополь</c:v>
                </c:pt>
              </c:strCache>
            </c:strRef>
          </c:cat>
          <c:val>
            <c:numRef>
              <c:f>'3.14-2020-субъект.дет не посещ'!$B$6:$B$89</c:f>
              <c:numCache>
                <c:formatCode>General</c:formatCode>
                <c:ptCount val="84"/>
                <c:pt idx="0">
                  <c:v>38966</c:v>
                </c:pt>
                <c:pt idx="1">
                  <c:v>18904</c:v>
                </c:pt>
                <c:pt idx="2">
                  <c:v>15787</c:v>
                </c:pt>
                <c:pt idx="3">
                  <c:v>15004</c:v>
                </c:pt>
                <c:pt idx="4">
                  <c:v>14840</c:v>
                </c:pt>
                <c:pt idx="5">
                  <c:v>12466</c:v>
                </c:pt>
                <c:pt idx="6">
                  <c:v>12212</c:v>
                </c:pt>
                <c:pt idx="7">
                  <c:v>8298</c:v>
                </c:pt>
                <c:pt idx="8">
                  <c:v>7944</c:v>
                </c:pt>
                <c:pt idx="9">
                  <c:v>7845</c:v>
                </c:pt>
                <c:pt idx="10">
                  <c:v>6293</c:v>
                </c:pt>
                <c:pt idx="11">
                  <c:v>5934</c:v>
                </c:pt>
                <c:pt idx="12">
                  <c:v>5387</c:v>
                </c:pt>
                <c:pt idx="13">
                  <c:v>4398</c:v>
                </c:pt>
                <c:pt idx="14">
                  <c:v>3836</c:v>
                </c:pt>
                <c:pt idx="15">
                  <c:v>3668</c:v>
                </c:pt>
                <c:pt idx="16">
                  <c:v>3648</c:v>
                </c:pt>
                <c:pt idx="17">
                  <c:v>3618</c:v>
                </c:pt>
                <c:pt idx="18">
                  <c:v>3613</c:v>
                </c:pt>
                <c:pt idx="19">
                  <c:v>3422</c:v>
                </c:pt>
                <c:pt idx="20">
                  <c:v>3053</c:v>
                </c:pt>
                <c:pt idx="21">
                  <c:v>2960</c:v>
                </c:pt>
                <c:pt idx="22">
                  <c:v>2536</c:v>
                </c:pt>
                <c:pt idx="23">
                  <c:v>2406</c:v>
                </c:pt>
                <c:pt idx="24">
                  <c:v>2242</c:v>
                </c:pt>
                <c:pt idx="25">
                  <c:v>2088</c:v>
                </c:pt>
                <c:pt idx="26">
                  <c:v>2054</c:v>
                </c:pt>
                <c:pt idx="27">
                  <c:v>2019</c:v>
                </c:pt>
                <c:pt idx="28">
                  <c:v>1994</c:v>
                </c:pt>
                <c:pt idx="29">
                  <c:v>1911</c:v>
                </c:pt>
                <c:pt idx="30">
                  <c:v>1552</c:v>
                </c:pt>
                <c:pt idx="31">
                  <c:v>1529</c:v>
                </c:pt>
                <c:pt idx="32">
                  <c:v>1519</c:v>
                </c:pt>
                <c:pt idx="33">
                  <c:v>1352</c:v>
                </c:pt>
                <c:pt idx="34">
                  <c:v>1252</c:v>
                </c:pt>
                <c:pt idx="35">
                  <c:v>1127</c:v>
                </c:pt>
                <c:pt idx="36">
                  <c:v>1095</c:v>
                </c:pt>
                <c:pt idx="37">
                  <c:v>972</c:v>
                </c:pt>
                <c:pt idx="38">
                  <c:v>935</c:v>
                </c:pt>
                <c:pt idx="39">
                  <c:v>904</c:v>
                </c:pt>
                <c:pt idx="40">
                  <c:v>672</c:v>
                </c:pt>
                <c:pt idx="41">
                  <c:v>565</c:v>
                </c:pt>
                <c:pt idx="42">
                  <c:v>560</c:v>
                </c:pt>
                <c:pt idx="43">
                  <c:v>557</c:v>
                </c:pt>
                <c:pt idx="44">
                  <c:v>547</c:v>
                </c:pt>
                <c:pt idx="45">
                  <c:v>486</c:v>
                </c:pt>
                <c:pt idx="46">
                  <c:v>480</c:v>
                </c:pt>
                <c:pt idx="47">
                  <c:v>455</c:v>
                </c:pt>
                <c:pt idx="48">
                  <c:v>411</c:v>
                </c:pt>
                <c:pt idx="49">
                  <c:v>392</c:v>
                </c:pt>
                <c:pt idx="50">
                  <c:v>296</c:v>
                </c:pt>
                <c:pt idx="51">
                  <c:v>293</c:v>
                </c:pt>
                <c:pt idx="52">
                  <c:v>267</c:v>
                </c:pt>
                <c:pt idx="53">
                  <c:v>209</c:v>
                </c:pt>
                <c:pt idx="54">
                  <c:v>190</c:v>
                </c:pt>
                <c:pt idx="55">
                  <c:v>185</c:v>
                </c:pt>
                <c:pt idx="56">
                  <c:v>164</c:v>
                </c:pt>
                <c:pt idx="57">
                  <c:v>154</c:v>
                </c:pt>
                <c:pt idx="58">
                  <c:v>136</c:v>
                </c:pt>
                <c:pt idx="59">
                  <c:v>104</c:v>
                </c:pt>
                <c:pt idx="60">
                  <c:v>79</c:v>
                </c:pt>
                <c:pt idx="61">
                  <c:v>49</c:v>
                </c:pt>
                <c:pt idx="62">
                  <c:v>49</c:v>
                </c:pt>
                <c:pt idx="63">
                  <c:v>38</c:v>
                </c:pt>
                <c:pt idx="64">
                  <c:v>25</c:v>
                </c:pt>
                <c:pt idx="65">
                  <c:v>21</c:v>
                </c:pt>
                <c:pt idx="66">
                  <c:v>16</c:v>
                </c:pt>
                <c:pt idx="67">
                  <c:v>13</c:v>
                </c:pt>
                <c:pt idx="68">
                  <c:v>8</c:v>
                </c:pt>
                <c:pt idx="69">
                  <c:v>5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12352"/>
        <c:axId val="39326208"/>
      </c:barChart>
      <c:catAx>
        <c:axId val="39012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326208"/>
        <c:crosses val="autoZero"/>
        <c:auto val="1"/>
        <c:lblAlgn val="ctr"/>
        <c:lblOffset val="100"/>
        <c:noMultiLvlLbl val="0"/>
      </c:catAx>
      <c:valAx>
        <c:axId val="3932620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9012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067265630257755E-2"/>
          <c:y val="3.7898363479758827E-2"/>
          <c:w val="0.93561713439666194"/>
          <c:h val="0.597496320711848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txPr>
              <a:bodyPr rot="-5400000"/>
              <a:lstStyle/>
              <a:p>
                <a:pPr>
                  <a:defRPr sz="10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'3.17-2020-СУБЪЕК родит.обр.'!$A$5:$A$88</c:f>
              <c:strCache>
                <c:ptCount val="84"/>
                <c:pt idx="0">
                  <c:v>Тюменская область</c:v>
                </c:pt>
                <c:pt idx="1">
                  <c:v>Краснодарский край</c:v>
                </c:pt>
                <c:pt idx="2">
                  <c:v>Омская область</c:v>
                </c:pt>
                <c:pt idx="3">
                  <c:v>Белгородская область</c:v>
                </c:pt>
                <c:pt idx="4">
                  <c:v>Республика Хакасия</c:v>
                </c:pt>
                <c:pt idx="5">
                  <c:v>Хабаровский край</c:v>
                </c:pt>
                <c:pt idx="6">
                  <c:v>Республика Алтай</c:v>
                </c:pt>
                <c:pt idx="7">
                  <c:v>Карачаево-Черкесская Республика</c:v>
                </c:pt>
                <c:pt idx="8">
                  <c:v>Кемеровская область</c:v>
                </c:pt>
                <c:pt idx="9">
                  <c:v>Республика Татарстан</c:v>
                </c:pt>
                <c:pt idx="10">
                  <c:v>Воронежская область</c:v>
                </c:pt>
                <c:pt idx="11">
                  <c:v>Удмуртская Республика</c:v>
                </c:pt>
                <c:pt idx="12">
                  <c:v>Алтайский край</c:v>
                </c:pt>
                <c:pt idx="13">
                  <c:v>Тамбовская область</c:v>
                </c:pt>
                <c:pt idx="14">
                  <c:v>Ростовская область</c:v>
                </c:pt>
                <c:pt idx="15">
                  <c:v>Липецкая область</c:v>
                </c:pt>
                <c:pt idx="16">
                  <c:v>Красноярский край</c:v>
                </c:pt>
                <c:pt idx="17">
                  <c:v>Ленинградская область</c:v>
                </c:pt>
                <c:pt idx="18">
                  <c:v>Московская область</c:v>
                </c:pt>
                <c:pt idx="19">
                  <c:v>Нижегородская область</c:v>
                </c:pt>
                <c:pt idx="20">
                  <c:v>Ивановская область</c:v>
                </c:pt>
                <c:pt idx="21">
                  <c:v>г. Санкт-Петербург</c:v>
                </c:pt>
                <c:pt idx="22">
                  <c:v>Волгоградская область</c:v>
                </c:pt>
                <c:pt idx="23">
                  <c:v>Пермский край</c:v>
                </c:pt>
                <c:pt idx="24">
                  <c:v>Тверская область</c:v>
                </c:pt>
                <c:pt idx="25">
                  <c:v>Республика Адыгея</c:v>
                </c:pt>
                <c:pt idx="26">
                  <c:v>Свердловская область</c:v>
                </c:pt>
                <c:pt idx="27">
                  <c:v>Ульяновская область</c:v>
                </c:pt>
                <c:pt idx="28">
                  <c:v>Архангельская область</c:v>
                </c:pt>
                <c:pt idx="29">
                  <c:v>Республика Мордовия</c:v>
                </c:pt>
                <c:pt idx="30">
                  <c:v>Псковская область</c:v>
                </c:pt>
                <c:pt idx="31">
                  <c:v>Томская область</c:v>
                </c:pt>
                <c:pt idx="32">
                  <c:v>Ханты-Мансийский авт. округ - Югра</c:v>
                </c:pt>
                <c:pt idx="33">
                  <c:v>Тульская область</c:v>
                </c:pt>
                <c:pt idx="34">
                  <c:v>Чеченская Республика</c:v>
                </c:pt>
                <c:pt idx="35">
                  <c:v>Орловская область</c:v>
                </c:pt>
                <c:pt idx="36">
                  <c:v>Саратовская область</c:v>
                </c:pt>
                <c:pt idx="37">
                  <c:v>Костромская область</c:v>
                </c:pt>
                <c:pt idx="38">
                  <c:v>Республика Бурятия</c:v>
                </c:pt>
                <c:pt idx="39">
                  <c:v>Оренбургская область</c:v>
                </c:pt>
                <c:pt idx="40">
                  <c:v>Иркутская область</c:v>
                </c:pt>
                <c:pt idx="41">
                  <c:v>Ямало-Ненецкий авт.  округ</c:v>
                </c:pt>
                <c:pt idx="42">
                  <c:v>Новгородская область</c:v>
                </c:pt>
                <c:pt idx="43">
                  <c:v>Ненецкий авт. округ</c:v>
                </c:pt>
                <c:pt idx="44">
                  <c:v>Самарская область</c:v>
                </c:pt>
                <c:pt idx="45">
                  <c:v>Республика Коми</c:v>
                </c:pt>
                <c:pt idx="46">
                  <c:v>Брянская область</c:v>
                </c:pt>
                <c:pt idx="47">
                  <c:v>Мурманская область</c:v>
                </c:pt>
                <c:pt idx="48">
                  <c:v>Республика Марий Эл</c:v>
                </c:pt>
                <c:pt idx="49">
                  <c:v>Калининградская область</c:v>
                </c:pt>
                <c:pt idx="50">
                  <c:v>Республика Ингушетия</c:v>
                </c:pt>
                <c:pt idx="51">
                  <c:v>Челябинская область</c:v>
                </c:pt>
                <c:pt idx="52">
                  <c:v>Калужская область</c:v>
                </c:pt>
                <c:pt idx="53">
                  <c:v>Рязанская область</c:v>
                </c:pt>
                <c:pt idx="54">
                  <c:v>Забайкальский край</c:v>
                </c:pt>
                <c:pt idx="55">
                  <c:v>Владимирская область</c:v>
                </c:pt>
                <c:pt idx="56">
                  <c:v>Амурская область</c:v>
                </c:pt>
                <c:pt idx="57">
                  <c:v>Новосибирская область</c:v>
                </c:pt>
                <c:pt idx="58">
                  <c:v>Камчатский край</c:v>
                </c:pt>
                <c:pt idx="59">
                  <c:v>Чувашская Республика</c:v>
                </c:pt>
                <c:pt idx="60">
                  <c:v>Сахалинская область</c:v>
                </c:pt>
                <c:pt idx="61">
                  <c:v>Курская область</c:v>
                </c:pt>
                <c:pt idx="62">
                  <c:v>Республика Крым</c:v>
                </c:pt>
                <c:pt idx="63">
                  <c:v>Ставропольский край</c:v>
                </c:pt>
                <c:pt idx="64">
                  <c:v>Кабардино-Балкарская Республика</c:v>
                </c:pt>
                <c:pt idx="65">
                  <c:v>Астраханская область</c:v>
                </c:pt>
                <c:pt idx="66">
                  <c:v>Вологодская область</c:v>
                </c:pt>
                <c:pt idx="67">
                  <c:v>Еврейская автономная область</c:v>
                </c:pt>
                <c:pt idx="68">
                  <c:v>Кировская область</c:v>
                </c:pt>
                <c:pt idx="69">
                  <c:v>Курганская область</c:v>
                </c:pt>
                <c:pt idx="70">
                  <c:v>Магаданская область</c:v>
                </c:pt>
                <c:pt idx="71">
                  <c:v>Пензенская область</c:v>
                </c:pt>
                <c:pt idx="72">
                  <c:v>Приморский край</c:v>
                </c:pt>
                <c:pt idx="73">
                  <c:v>Республика Башкортостан</c:v>
                </c:pt>
                <c:pt idx="74">
                  <c:v>Республика Дагестан</c:v>
                </c:pt>
                <c:pt idx="75">
                  <c:v>Республика Калмыкия</c:v>
                </c:pt>
                <c:pt idx="76">
                  <c:v>Республика Карелия</c:v>
                </c:pt>
                <c:pt idx="77">
                  <c:v>Республика Саха (Якутия)</c:v>
                </c:pt>
                <c:pt idx="78">
                  <c:v>Республика Северная Осетия - Алания</c:v>
                </c:pt>
                <c:pt idx="79">
                  <c:v>Республика Тыва</c:v>
                </c:pt>
                <c:pt idx="80">
                  <c:v>Смоленская область</c:v>
                </c:pt>
                <c:pt idx="81">
                  <c:v>Чукотский авт. округ</c:v>
                </c:pt>
                <c:pt idx="82">
                  <c:v>Ярославская область</c:v>
                </c:pt>
                <c:pt idx="83">
                  <c:v>Севастополь</c:v>
                </c:pt>
              </c:strCache>
            </c:strRef>
          </c:cat>
          <c:val>
            <c:numRef>
              <c:f>'3.17-2020-СУБЪЕК родит.обр.'!$B$5:$B$88</c:f>
              <c:numCache>
                <c:formatCode>#,##0</c:formatCode>
                <c:ptCount val="84"/>
                <c:pt idx="0">
                  <c:v>13286</c:v>
                </c:pt>
                <c:pt idx="1">
                  <c:v>10807</c:v>
                </c:pt>
                <c:pt idx="2">
                  <c:v>6309</c:v>
                </c:pt>
                <c:pt idx="3">
                  <c:v>4901</c:v>
                </c:pt>
                <c:pt idx="4">
                  <c:v>3451</c:v>
                </c:pt>
                <c:pt idx="5">
                  <c:v>2803</c:v>
                </c:pt>
                <c:pt idx="6">
                  <c:v>2455</c:v>
                </c:pt>
                <c:pt idx="7">
                  <c:v>2435</c:v>
                </c:pt>
                <c:pt idx="8">
                  <c:v>2313</c:v>
                </c:pt>
                <c:pt idx="9">
                  <c:v>1944</c:v>
                </c:pt>
                <c:pt idx="10">
                  <c:v>1817</c:v>
                </c:pt>
                <c:pt idx="11">
                  <c:v>1806</c:v>
                </c:pt>
                <c:pt idx="12">
                  <c:v>1773</c:v>
                </c:pt>
                <c:pt idx="13">
                  <c:v>1729</c:v>
                </c:pt>
                <c:pt idx="14">
                  <c:v>1597</c:v>
                </c:pt>
                <c:pt idx="15">
                  <c:v>1477</c:v>
                </c:pt>
                <c:pt idx="16">
                  <c:v>1345</c:v>
                </c:pt>
                <c:pt idx="17">
                  <c:v>1309</c:v>
                </c:pt>
                <c:pt idx="18">
                  <c:v>1296</c:v>
                </c:pt>
                <c:pt idx="19">
                  <c:v>1289</c:v>
                </c:pt>
                <c:pt idx="20">
                  <c:v>950</c:v>
                </c:pt>
                <c:pt idx="21">
                  <c:v>842</c:v>
                </c:pt>
                <c:pt idx="22">
                  <c:v>827</c:v>
                </c:pt>
                <c:pt idx="23">
                  <c:v>681</c:v>
                </c:pt>
                <c:pt idx="24">
                  <c:v>657</c:v>
                </c:pt>
                <c:pt idx="25">
                  <c:v>626</c:v>
                </c:pt>
                <c:pt idx="26">
                  <c:v>605</c:v>
                </c:pt>
                <c:pt idx="27">
                  <c:v>584</c:v>
                </c:pt>
                <c:pt idx="28">
                  <c:v>574</c:v>
                </c:pt>
                <c:pt idx="29">
                  <c:v>542</c:v>
                </c:pt>
                <c:pt idx="30">
                  <c:v>532</c:v>
                </c:pt>
                <c:pt idx="31">
                  <c:v>502</c:v>
                </c:pt>
                <c:pt idx="32">
                  <c:v>461</c:v>
                </c:pt>
                <c:pt idx="33">
                  <c:v>460</c:v>
                </c:pt>
                <c:pt idx="34">
                  <c:v>460</c:v>
                </c:pt>
                <c:pt idx="35">
                  <c:v>343</c:v>
                </c:pt>
                <c:pt idx="36">
                  <c:v>336</c:v>
                </c:pt>
                <c:pt idx="37">
                  <c:v>311</c:v>
                </c:pt>
                <c:pt idx="38">
                  <c:v>304</c:v>
                </c:pt>
                <c:pt idx="39">
                  <c:v>283</c:v>
                </c:pt>
                <c:pt idx="40">
                  <c:v>276</c:v>
                </c:pt>
                <c:pt idx="41">
                  <c:v>249</c:v>
                </c:pt>
                <c:pt idx="42">
                  <c:v>230</c:v>
                </c:pt>
                <c:pt idx="43">
                  <c:v>198</c:v>
                </c:pt>
                <c:pt idx="44">
                  <c:v>191</c:v>
                </c:pt>
                <c:pt idx="45">
                  <c:v>158</c:v>
                </c:pt>
                <c:pt idx="46">
                  <c:v>116</c:v>
                </c:pt>
                <c:pt idx="47">
                  <c:v>113</c:v>
                </c:pt>
                <c:pt idx="48">
                  <c:v>111</c:v>
                </c:pt>
                <c:pt idx="49">
                  <c:v>102</c:v>
                </c:pt>
                <c:pt idx="50">
                  <c:v>101</c:v>
                </c:pt>
                <c:pt idx="51">
                  <c:v>85</c:v>
                </c:pt>
                <c:pt idx="52">
                  <c:v>81</c:v>
                </c:pt>
                <c:pt idx="53">
                  <c:v>73</c:v>
                </c:pt>
                <c:pt idx="54">
                  <c:v>69</c:v>
                </c:pt>
                <c:pt idx="55">
                  <c:v>67</c:v>
                </c:pt>
                <c:pt idx="56">
                  <c:v>62</c:v>
                </c:pt>
                <c:pt idx="57">
                  <c:v>52</c:v>
                </c:pt>
                <c:pt idx="58">
                  <c:v>50</c:v>
                </c:pt>
                <c:pt idx="59">
                  <c:v>42</c:v>
                </c:pt>
                <c:pt idx="60">
                  <c:v>40</c:v>
                </c:pt>
                <c:pt idx="61">
                  <c:v>37</c:v>
                </c:pt>
                <c:pt idx="62">
                  <c:v>14</c:v>
                </c:pt>
                <c:pt idx="63">
                  <c:v>2</c:v>
                </c:pt>
                <c:pt idx="64">
                  <c:v>1</c:v>
                </c:pt>
                <c:pt idx="65" formatCode="General">
                  <c:v>0</c:v>
                </c:pt>
                <c:pt idx="66" formatCode="General">
                  <c:v>0</c:v>
                </c:pt>
                <c:pt idx="67" formatCode="General">
                  <c:v>0</c:v>
                </c:pt>
                <c:pt idx="68" formatCode="General">
                  <c:v>0</c:v>
                </c:pt>
                <c:pt idx="69" formatCode="General">
                  <c:v>0</c:v>
                </c:pt>
                <c:pt idx="70" formatCode="General">
                  <c:v>0</c:v>
                </c:pt>
                <c:pt idx="71" formatCode="General">
                  <c:v>0</c:v>
                </c:pt>
                <c:pt idx="72" formatCode="General">
                  <c:v>0</c:v>
                </c:pt>
                <c:pt idx="73" formatCode="General">
                  <c:v>0</c:v>
                </c:pt>
                <c:pt idx="74" formatCode="General">
                  <c:v>0</c:v>
                </c:pt>
                <c:pt idx="75" formatCode="General">
                  <c:v>0</c:v>
                </c:pt>
                <c:pt idx="76" formatCode="General">
                  <c:v>0</c:v>
                </c:pt>
                <c:pt idx="77" formatCode="General">
                  <c:v>0</c:v>
                </c:pt>
                <c:pt idx="78" formatCode="General">
                  <c:v>0</c:v>
                </c:pt>
                <c:pt idx="79" formatCode="General">
                  <c:v>0</c:v>
                </c:pt>
                <c:pt idx="80" formatCode="General">
                  <c:v>0</c:v>
                </c:pt>
                <c:pt idx="81" formatCode="General">
                  <c:v>0</c:v>
                </c:pt>
                <c:pt idx="82" formatCode="General">
                  <c:v>0</c:v>
                </c:pt>
                <c:pt idx="8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51968"/>
        <c:axId val="39328512"/>
      </c:barChart>
      <c:catAx>
        <c:axId val="39251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328512"/>
        <c:crosses val="autoZero"/>
        <c:auto val="1"/>
        <c:lblAlgn val="ctr"/>
        <c:lblOffset val="100"/>
        <c:noMultiLvlLbl val="0"/>
      </c:catAx>
      <c:valAx>
        <c:axId val="39328512"/>
        <c:scaling>
          <c:orientation val="minMax"/>
          <c:max val="1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251968"/>
        <c:crosses val="autoZero"/>
        <c:crossBetween val="between"/>
        <c:majorUnit val="25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588633151625275E-2"/>
          <c:y val="2.1547830538649917E-2"/>
          <c:w val="0.94358147775622114"/>
          <c:h val="0.6847730651460733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 rot="-5400000"/>
              <a:lstStyle/>
              <a:p>
                <a:pPr>
                  <a:defRPr sz="6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'Р10-Специалисты КЦ при ДОО'!$J$5:$J$87</c:f>
              <c:strCache>
                <c:ptCount val="83"/>
                <c:pt idx="0">
                  <c:v>Краснодарский край</c:v>
                </c:pt>
                <c:pt idx="1">
                  <c:v>Свердловская область</c:v>
                </c:pt>
                <c:pt idx="2">
                  <c:v>Алтайский край</c:v>
                </c:pt>
                <c:pt idx="3">
                  <c:v>Республика Башкортостан</c:v>
                </c:pt>
                <c:pt idx="4">
                  <c:v>Чеченская Республика</c:v>
                </c:pt>
                <c:pt idx="5">
                  <c:v>Красноярский край</c:v>
                </c:pt>
                <c:pt idx="6">
                  <c:v>Кемеровская область – Кузбасс</c:v>
                </c:pt>
                <c:pt idx="7">
                  <c:v>Ставропольский край</c:v>
                </c:pt>
                <c:pt idx="8">
                  <c:v>Республика Мордовия</c:v>
                </c:pt>
                <c:pt idx="9">
                  <c:v>Белгородская область</c:v>
                </c:pt>
                <c:pt idx="10">
                  <c:v>Саратовская область</c:v>
                </c:pt>
                <c:pt idx="11">
                  <c:v>Тюменская область</c:v>
                </c:pt>
                <c:pt idx="12">
                  <c:v>Республика Татарстан</c:v>
                </c:pt>
                <c:pt idx="13">
                  <c:v>Волгоградская область</c:v>
                </c:pt>
                <c:pt idx="14">
                  <c:v>Нижегородская область</c:v>
                </c:pt>
                <c:pt idx="15">
                  <c:v>Ульяновская область</c:v>
                </c:pt>
                <c:pt idx="16">
                  <c:v>Липецкая область</c:v>
                </c:pt>
                <c:pt idx="17">
                  <c:v>Самарская область</c:v>
                </c:pt>
                <c:pt idx="18">
                  <c:v>Ростовская область</c:v>
                </c:pt>
                <c:pt idx="19">
                  <c:v>Оренбургская область</c:v>
                </c:pt>
                <c:pt idx="20">
                  <c:v>Ханты-Мансийский авт. округ - Югра</c:v>
                </c:pt>
                <c:pt idx="21">
                  <c:v>Пермский край</c:v>
                </c:pt>
                <c:pt idx="22">
                  <c:v>Рязанская область</c:v>
                </c:pt>
                <c:pt idx="23">
                  <c:v>Республика Саха (Якутия)</c:v>
                </c:pt>
                <c:pt idx="24">
                  <c:v>Тульская область</c:v>
                </c:pt>
                <c:pt idx="25">
                  <c:v>Архангельская область</c:v>
                </c:pt>
                <c:pt idx="26">
                  <c:v>Тверская область</c:v>
                </c:pt>
                <c:pt idx="27">
                  <c:v>Воронежская область</c:v>
                </c:pt>
                <c:pt idx="28">
                  <c:v>Республика Хакасия</c:v>
                </c:pt>
                <c:pt idx="29">
                  <c:v>Хабаровский край</c:v>
                </c:pt>
                <c:pt idx="30">
                  <c:v>Республика Дагестан</c:v>
                </c:pt>
                <c:pt idx="31">
                  <c:v>Московская область</c:v>
                </c:pt>
                <c:pt idx="32">
                  <c:v>Иркутская область</c:v>
                </c:pt>
                <c:pt idx="33">
                  <c:v>Кировская область</c:v>
                </c:pt>
                <c:pt idx="34">
                  <c:v>Курганская область</c:v>
                </c:pt>
                <c:pt idx="35">
                  <c:v>Сахалинская область</c:v>
                </c:pt>
                <c:pt idx="36">
                  <c:v>Республика Крым</c:v>
                </c:pt>
                <c:pt idx="37">
                  <c:v>Омская область</c:v>
                </c:pt>
                <c:pt idx="38">
                  <c:v>Курская область</c:v>
                </c:pt>
                <c:pt idx="39">
                  <c:v>Орловская область</c:v>
                </c:pt>
                <c:pt idx="40">
                  <c:v>г. Севастополь</c:v>
                </c:pt>
                <c:pt idx="41">
                  <c:v>Ленинградская область</c:v>
                </c:pt>
                <c:pt idx="42">
                  <c:v>Республика Коми</c:v>
                </c:pt>
                <c:pt idx="43">
                  <c:v>Смоленская область</c:v>
                </c:pt>
                <c:pt idx="44">
                  <c:v>Владимирская область</c:v>
                </c:pt>
                <c:pt idx="45">
                  <c:v>Челябинская область</c:v>
                </c:pt>
                <c:pt idx="46">
                  <c:v>Ярославская область</c:v>
                </c:pt>
                <c:pt idx="47">
                  <c:v>Калужская область</c:v>
                </c:pt>
                <c:pt idx="48">
                  <c:v>Кабардино-Балкарская Республика</c:v>
                </c:pt>
                <c:pt idx="49">
                  <c:v>Пензенская область</c:v>
                </c:pt>
                <c:pt idx="50">
                  <c:v>Ямало-Ненецкий автономный округ</c:v>
                </c:pt>
                <c:pt idx="51">
                  <c:v>Амурская область</c:v>
                </c:pt>
                <c:pt idx="52">
                  <c:v>Новгородская область</c:v>
                </c:pt>
                <c:pt idx="53">
                  <c:v>Брянская область</c:v>
                </c:pt>
                <c:pt idx="54">
                  <c:v>Вологодская область</c:v>
                </c:pt>
                <c:pt idx="55">
                  <c:v>г. Санкт-Петербург</c:v>
                </c:pt>
                <c:pt idx="56">
                  <c:v>Костромская область</c:v>
                </c:pt>
                <c:pt idx="57">
                  <c:v>Чувашская Республика</c:v>
                </c:pt>
                <c:pt idx="58">
                  <c:v>Ивановская область</c:v>
                </c:pt>
                <c:pt idx="59">
                  <c:v>Тамбовская область</c:v>
                </c:pt>
                <c:pt idx="60">
                  <c:v>Новосибирская область</c:v>
                </c:pt>
                <c:pt idx="61">
                  <c:v>Республика Ингушетия</c:v>
                </c:pt>
                <c:pt idx="62">
                  <c:v>Республика Бурятия</c:v>
                </c:pt>
                <c:pt idx="63">
                  <c:v>Забайкальский край</c:v>
                </c:pt>
                <c:pt idx="64">
                  <c:v>Мурманская область</c:v>
                </c:pt>
                <c:pt idx="65">
                  <c:v>Республика Тыва</c:v>
                </c:pt>
                <c:pt idx="66">
                  <c:v>Астраханская область</c:v>
                </c:pt>
                <c:pt idx="67">
                  <c:v>Еврейская автономная область</c:v>
                </c:pt>
                <c:pt idx="68">
                  <c:v>Камчатский край</c:v>
                </c:pt>
                <c:pt idx="69">
                  <c:v>Удмуртская Республика</c:v>
                </c:pt>
                <c:pt idx="70">
                  <c:v>Калининградская область</c:v>
                </c:pt>
                <c:pt idx="71">
                  <c:v>Республика Марий Эл</c:v>
                </c:pt>
                <c:pt idx="72">
                  <c:v>Псковская область</c:v>
                </c:pt>
                <c:pt idx="73">
                  <c:v>Республика Северная Осетия - Алания</c:v>
                </c:pt>
                <c:pt idx="74">
                  <c:v>Республика Адыгея</c:v>
                </c:pt>
                <c:pt idx="75">
                  <c:v>Томская область</c:v>
                </c:pt>
                <c:pt idx="76">
                  <c:v>Республика Алтай</c:v>
                </c:pt>
                <c:pt idx="77">
                  <c:v>Карачаево-Черкесская Республика</c:v>
                </c:pt>
                <c:pt idx="78">
                  <c:v>Магаданская область</c:v>
                </c:pt>
                <c:pt idx="79">
                  <c:v>Республика Карелия</c:v>
                </c:pt>
                <c:pt idx="80">
                  <c:v>Республика Калмыкия</c:v>
                </c:pt>
                <c:pt idx="81">
                  <c:v>Ненецкий автономный округ</c:v>
                </c:pt>
                <c:pt idx="82">
                  <c:v>Чукотский автономный округ</c:v>
                </c:pt>
              </c:strCache>
            </c:strRef>
          </c:cat>
          <c:val>
            <c:numRef>
              <c:f>'Р10-Специалисты КЦ при ДОО'!$K$5:$K$87</c:f>
              <c:numCache>
                <c:formatCode>#,##0</c:formatCode>
                <c:ptCount val="83"/>
                <c:pt idx="0">
                  <c:v>3039</c:v>
                </c:pt>
                <c:pt idx="1">
                  <c:v>2659</c:v>
                </c:pt>
                <c:pt idx="2">
                  <c:v>2465</c:v>
                </c:pt>
                <c:pt idx="3">
                  <c:v>1982</c:v>
                </c:pt>
                <c:pt idx="4">
                  <c:v>1827</c:v>
                </c:pt>
                <c:pt idx="5">
                  <c:v>1684</c:v>
                </c:pt>
                <c:pt idx="6">
                  <c:v>1678</c:v>
                </c:pt>
                <c:pt idx="7">
                  <c:v>1657</c:v>
                </c:pt>
                <c:pt idx="8">
                  <c:v>1651</c:v>
                </c:pt>
                <c:pt idx="9">
                  <c:v>1604</c:v>
                </c:pt>
                <c:pt idx="10">
                  <c:v>1570</c:v>
                </c:pt>
                <c:pt idx="11">
                  <c:v>1542</c:v>
                </c:pt>
                <c:pt idx="12">
                  <c:v>1531</c:v>
                </c:pt>
                <c:pt idx="13">
                  <c:v>1489</c:v>
                </c:pt>
                <c:pt idx="14">
                  <c:v>1465</c:v>
                </c:pt>
                <c:pt idx="15">
                  <c:v>1410</c:v>
                </c:pt>
                <c:pt idx="16">
                  <c:v>1337</c:v>
                </c:pt>
                <c:pt idx="17">
                  <c:v>1215</c:v>
                </c:pt>
                <c:pt idx="18">
                  <c:v>1128</c:v>
                </c:pt>
                <c:pt idx="19">
                  <c:v>1086</c:v>
                </c:pt>
                <c:pt idx="20">
                  <c:v>1027</c:v>
                </c:pt>
                <c:pt idx="21">
                  <c:v>955</c:v>
                </c:pt>
                <c:pt idx="22">
                  <c:v>955</c:v>
                </c:pt>
                <c:pt idx="23">
                  <c:v>930</c:v>
                </c:pt>
                <c:pt idx="24">
                  <c:v>925</c:v>
                </c:pt>
                <c:pt idx="25">
                  <c:v>924</c:v>
                </c:pt>
                <c:pt idx="26">
                  <c:v>865</c:v>
                </c:pt>
                <c:pt idx="27">
                  <c:v>855</c:v>
                </c:pt>
                <c:pt idx="28">
                  <c:v>829</c:v>
                </c:pt>
                <c:pt idx="29">
                  <c:v>811</c:v>
                </c:pt>
                <c:pt idx="30">
                  <c:v>778</c:v>
                </c:pt>
                <c:pt idx="31">
                  <c:v>776</c:v>
                </c:pt>
                <c:pt idx="32">
                  <c:v>753</c:v>
                </c:pt>
                <c:pt idx="33">
                  <c:v>752</c:v>
                </c:pt>
                <c:pt idx="34">
                  <c:v>676</c:v>
                </c:pt>
                <c:pt idx="35">
                  <c:v>582</c:v>
                </c:pt>
                <c:pt idx="36">
                  <c:v>557</c:v>
                </c:pt>
                <c:pt idx="37">
                  <c:v>550</c:v>
                </c:pt>
                <c:pt idx="38">
                  <c:v>543</c:v>
                </c:pt>
                <c:pt idx="39">
                  <c:v>510</c:v>
                </c:pt>
                <c:pt idx="40">
                  <c:v>503</c:v>
                </c:pt>
                <c:pt idx="41">
                  <c:v>502</c:v>
                </c:pt>
                <c:pt idx="42">
                  <c:v>418</c:v>
                </c:pt>
                <c:pt idx="43">
                  <c:v>382</c:v>
                </c:pt>
                <c:pt idx="44">
                  <c:v>370</c:v>
                </c:pt>
                <c:pt idx="45">
                  <c:v>368</c:v>
                </c:pt>
                <c:pt idx="46">
                  <c:v>359</c:v>
                </c:pt>
                <c:pt idx="47">
                  <c:v>352</c:v>
                </c:pt>
                <c:pt idx="48">
                  <c:v>341</c:v>
                </c:pt>
                <c:pt idx="49">
                  <c:v>312</c:v>
                </c:pt>
                <c:pt idx="50">
                  <c:v>309</c:v>
                </c:pt>
                <c:pt idx="51">
                  <c:v>292</c:v>
                </c:pt>
                <c:pt idx="52">
                  <c:v>288</c:v>
                </c:pt>
                <c:pt idx="53">
                  <c:v>282</c:v>
                </c:pt>
                <c:pt idx="54">
                  <c:v>281</c:v>
                </c:pt>
                <c:pt idx="55">
                  <c:v>280</c:v>
                </c:pt>
                <c:pt idx="56">
                  <c:v>262</c:v>
                </c:pt>
                <c:pt idx="57">
                  <c:v>251</c:v>
                </c:pt>
                <c:pt idx="58">
                  <c:v>243</c:v>
                </c:pt>
                <c:pt idx="59">
                  <c:v>230</c:v>
                </c:pt>
                <c:pt idx="60">
                  <c:v>221</c:v>
                </c:pt>
                <c:pt idx="61">
                  <c:v>192</c:v>
                </c:pt>
                <c:pt idx="62">
                  <c:v>161</c:v>
                </c:pt>
                <c:pt idx="63">
                  <c:v>151</c:v>
                </c:pt>
                <c:pt idx="64">
                  <c:v>138</c:v>
                </c:pt>
                <c:pt idx="65">
                  <c:v>136</c:v>
                </c:pt>
                <c:pt idx="66">
                  <c:v>135</c:v>
                </c:pt>
                <c:pt idx="67">
                  <c:v>130</c:v>
                </c:pt>
                <c:pt idx="68">
                  <c:v>127</c:v>
                </c:pt>
                <c:pt idx="69">
                  <c:v>124</c:v>
                </c:pt>
                <c:pt idx="70">
                  <c:v>122</c:v>
                </c:pt>
                <c:pt idx="71">
                  <c:v>120</c:v>
                </c:pt>
                <c:pt idx="72">
                  <c:v>100</c:v>
                </c:pt>
                <c:pt idx="73">
                  <c:v>95</c:v>
                </c:pt>
                <c:pt idx="74">
                  <c:v>91</c:v>
                </c:pt>
                <c:pt idx="75">
                  <c:v>80</c:v>
                </c:pt>
                <c:pt idx="76">
                  <c:v>69</c:v>
                </c:pt>
                <c:pt idx="77">
                  <c:v>44</c:v>
                </c:pt>
                <c:pt idx="78">
                  <c:v>22</c:v>
                </c:pt>
                <c:pt idx="79">
                  <c:v>10</c:v>
                </c:pt>
                <c:pt idx="80">
                  <c:v>9</c:v>
                </c:pt>
                <c:pt idx="81">
                  <c:v>6</c:v>
                </c:pt>
                <c:pt idx="8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35552"/>
        <c:axId val="65075392"/>
      </c:barChart>
      <c:catAx>
        <c:axId val="40535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075392"/>
        <c:crosses val="autoZero"/>
        <c:auto val="1"/>
        <c:lblAlgn val="ctr"/>
        <c:lblOffset val="100"/>
        <c:noMultiLvlLbl val="0"/>
      </c:catAx>
      <c:valAx>
        <c:axId val="650753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535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70684433676562E-2"/>
          <c:y val="4.0854224698235839E-2"/>
          <c:w val="0.95466974164306428"/>
          <c:h val="0.5924856885925471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 rot="-5400000"/>
              <a:lstStyle/>
              <a:p>
                <a:pPr>
                  <a:defRPr sz="1000" b="1" i="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'3.10-число обращ. на 1 специал'!$D$5:$D$88</c:f>
              <c:strCache>
                <c:ptCount val="84"/>
                <c:pt idx="0">
                  <c:v>Карачаево-Черкесская Республика</c:v>
                </c:pt>
                <c:pt idx="1">
                  <c:v>Республика Бурятия</c:v>
                </c:pt>
                <c:pt idx="2">
                  <c:v>Республика Калмыкия</c:v>
                </c:pt>
                <c:pt idx="3">
                  <c:v>Республика Алтай</c:v>
                </c:pt>
                <c:pt idx="4">
                  <c:v>Ярославская область</c:v>
                </c:pt>
                <c:pt idx="5">
                  <c:v>Тюменская область</c:v>
                </c:pt>
                <c:pt idx="6">
                  <c:v>Краснодарский край</c:v>
                </c:pt>
                <c:pt idx="7">
                  <c:v>Ямало-Ненецкий автономный округ</c:v>
                </c:pt>
                <c:pt idx="8">
                  <c:v>Республика Мордовия</c:v>
                </c:pt>
                <c:pt idx="9">
                  <c:v>Республика Башкортостан</c:v>
                </c:pt>
                <c:pt idx="10">
                  <c:v>Московская область</c:v>
                </c:pt>
                <c:pt idx="11">
                  <c:v>Магаданская область</c:v>
                </c:pt>
                <c:pt idx="12">
                  <c:v>Забайкальский край</c:v>
                </c:pt>
                <c:pt idx="13">
                  <c:v>Омская область</c:v>
                </c:pt>
                <c:pt idx="14">
                  <c:v>Томская область</c:v>
                </c:pt>
                <c:pt idx="15">
                  <c:v>Ленинградская область</c:v>
                </c:pt>
                <c:pt idx="16">
                  <c:v>Тамбовская область</c:v>
                </c:pt>
                <c:pt idx="17">
                  <c:v>Республика Адыгея (Адыгея)</c:v>
                </c:pt>
                <c:pt idx="18">
                  <c:v>Тверская область</c:v>
                </c:pt>
                <c:pt idx="19">
                  <c:v>Г. Санкт-Петербург</c:v>
                </c:pt>
                <c:pt idx="20">
                  <c:v>Костромская область</c:v>
                </c:pt>
                <c:pt idx="21">
                  <c:v>Республика Саха (Якутия)</c:v>
                </c:pt>
                <c:pt idx="22">
                  <c:v>Красноярский край</c:v>
                </c:pt>
                <c:pt idx="23">
                  <c:v>Владимирская область</c:v>
                </c:pt>
                <c:pt idx="24">
                  <c:v>Кемеровская область – Кузбасс</c:v>
                </c:pt>
                <c:pt idx="25">
                  <c:v>Вологодская область</c:v>
                </c:pt>
                <c:pt idx="26">
                  <c:v>Республика Коми</c:v>
                </c:pt>
                <c:pt idx="27">
                  <c:v>Новгородская область</c:v>
                </c:pt>
                <c:pt idx="28">
                  <c:v>Чувашская Республика</c:v>
                </c:pt>
                <c:pt idx="29">
                  <c:v>Брянская область</c:v>
                </c:pt>
                <c:pt idx="30">
                  <c:v>Челябинская область</c:v>
                </c:pt>
                <c:pt idx="31">
                  <c:v>Псковская область</c:v>
                </c:pt>
                <c:pt idx="32">
                  <c:v>Ульяновская область</c:v>
                </c:pt>
                <c:pt idx="33">
                  <c:v>Свердловская область</c:v>
                </c:pt>
                <c:pt idx="34">
                  <c:v>Самарская область</c:v>
                </c:pt>
                <c:pt idx="35">
                  <c:v>Волгоградская область</c:v>
                </c:pt>
                <c:pt idx="36">
                  <c:v>Хабаровский край</c:v>
                </c:pt>
                <c:pt idx="37">
                  <c:v>Алтайский край</c:v>
                </c:pt>
                <c:pt idx="38">
                  <c:v>Республика Татарстан (Татарстан)</c:v>
                </c:pt>
                <c:pt idx="39">
                  <c:v>Белгородская область</c:v>
                </c:pt>
                <c:pt idx="40">
                  <c:v>Сахалинская область</c:v>
                </c:pt>
                <c:pt idx="41">
                  <c:v>Орловская область</c:v>
                </c:pt>
                <c:pt idx="42">
                  <c:v>Тульская область</c:v>
                </c:pt>
                <c:pt idx="43">
                  <c:v>Республика Марий Эл</c:v>
                </c:pt>
                <c:pt idx="44">
                  <c:v>Калужская область</c:v>
                </c:pt>
                <c:pt idx="45">
                  <c:v>Республика Ингушетия</c:v>
                </c:pt>
                <c:pt idx="46">
                  <c:v>Воронежская область</c:v>
                </c:pt>
                <c:pt idx="47">
                  <c:v>Ставропольский край</c:v>
                </c:pt>
                <c:pt idx="48">
                  <c:v>Архангельская область</c:v>
                </c:pt>
                <c:pt idx="49">
                  <c:v>Оренбургская область</c:v>
                </c:pt>
                <c:pt idx="50">
                  <c:v>Нижегородская область</c:v>
                </c:pt>
                <c:pt idx="51">
                  <c:v>Республика Крым</c:v>
                </c:pt>
                <c:pt idx="52">
                  <c:v>Липецкая область</c:v>
                </c:pt>
                <c:pt idx="53">
                  <c:v>Республика Хакасия</c:v>
                </c:pt>
                <c:pt idx="54">
                  <c:v>Иркутская область</c:v>
                </c:pt>
                <c:pt idx="55">
                  <c:v>Калининградская область</c:v>
                </c:pt>
                <c:pt idx="56">
                  <c:v>Рязанская область</c:v>
                </c:pt>
                <c:pt idx="57">
                  <c:v>Кировская область</c:v>
                </c:pt>
                <c:pt idx="58">
                  <c:v>Курская область</c:v>
                </c:pt>
                <c:pt idx="59">
                  <c:v>Амурская область</c:v>
                </c:pt>
                <c:pt idx="60">
                  <c:v>Камчатский край</c:v>
                </c:pt>
                <c:pt idx="61">
                  <c:v>Саратовская область</c:v>
                </c:pt>
                <c:pt idx="62">
                  <c:v>Еврейская автономная область</c:v>
                </c:pt>
                <c:pt idx="63">
                  <c:v>Чеченская Республика</c:v>
                </c:pt>
                <c:pt idx="64">
                  <c:v>Курганская область</c:v>
                </c:pt>
                <c:pt idx="65">
                  <c:v>Ханты-Мансийский автономный округ - Югра</c:v>
                </c:pt>
                <c:pt idx="66">
                  <c:v>Пермский край</c:v>
                </c:pt>
                <c:pt idx="67">
                  <c:v>Новосибирская область</c:v>
                </c:pt>
                <c:pt idx="68">
                  <c:v>Ивановская область</c:v>
                </c:pt>
                <c:pt idx="69">
                  <c:v>Астраханская область</c:v>
                </c:pt>
                <c:pt idx="70">
                  <c:v>Кабардино-Балкарская Республика</c:v>
                </c:pt>
                <c:pt idx="71">
                  <c:v>Мурманская область</c:v>
                </c:pt>
                <c:pt idx="72">
                  <c:v>Ненецкий автономный округ</c:v>
                </c:pt>
                <c:pt idx="73">
                  <c:v>Пензенская область</c:v>
                </c:pt>
                <c:pt idx="74">
                  <c:v>Республика Дагестан</c:v>
                </c:pt>
                <c:pt idx="75">
                  <c:v>Республика Карелия</c:v>
                </c:pt>
                <c:pt idx="76">
                  <c:v>Республика Северная Осетия - Алания</c:v>
                </c:pt>
                <c:pt idx="77">
                  <c:v>Республика Тыва</c:v>
                </c:pt>
                <c:pt idx="78">
                  <c:v>Ростовская область</c:v>
                </c:pt>
                <c:pt idx="79">
                  <c:v>Смоленская область</c:v>
                </c:pt>
                <c:pt idx="80">
                  <c:v>Удмуртская Республика</c:v>
                </c:pt>
                <c:pt idx="81">
                  <c:v>Чукотский автономный округ</c:v>
                </c:pt>
                <c:pt idx="82">
                  <c:v>Севастополь</c:v>
                </c:pt>
                <c:pt idx="83">
                  <c:v>Приморский край</c:v>
                </c:pt>
              </c:strCache>
            </c:strRef>
          </c:cat>
          <c:val>
            <c:numRef>
              <c:f>'3.10-число обращ. на 1 специал'!$E$5:$E$88</c:f>
              <c:numCache>
                <c:formatCode>0.0</c:formatCode>
                <c:ptCount val="84"/>
                <c:pt idx="0">
                  <c:v>423.52272727272725</c:v>
                </c:pt>
                <c:pt idx="1">
                  <c:v>359.55279503105589</c:v>
                </c:pt>
                <c:pt idx="2">
                  <c:v>213.55555555555554</c:v>
                </c:pt>
                <c:pt idx="3">
                  <c:v>52.289855072463766</c:v>
                </c:pt>
                <c:pt idx="4">
                  <c:v>28.919220055710305</c:v>
                </c:pt>
                <c:pt idx="5">
                  <c:v>16.122568093385215</c:v>
                </c:pt>
                <c:pt idx="6">
                  <c:v>15.28035538005923</c:v>
                </c:pt>
                <c:pt idx="7">
                  <c:v>13.964401294498382</c:v>
                </c:pt>
                <c:pt idx="8">
                  <c:v>13.789218655360388</c:v>
                </c:pt>
                <c:pt idx="9">
                  <c:v>13.354692230070636</c:v>
                </c:pt>
                <c:pt idx="10">
                  <c:v>10.657216494845361</c:v>
                </c:pt>
                <c:pt idx="11">
                  <c:v>8.7272727272727266</c:v>
                </c:pt>
                <c:pt idx="12">
                  <c:v>7.8543046357615891</c:v>
                </c:pt>
                <c:pt idx="13">
                  <c:v>7.8345454545454549</c:v>
                </c:pt>
                <c:pt idx="14">
                  <c:v>7.5875000000000004</c:v>
                </c:pt>
                <c:pt idx="15">
                  <c:v>7.286852589641434</c:v>
                </c:pt>
                <c:pt idx="16">
                  <c:v>7.0478260869565217</c:v>
                </c:pt>
                <c:pt idx="17">
                  <c:v>7.0439560439560438</c:v>
                </c:pt>
                <c:pt idx="18">
                  <c:v>6.5768786127167633</c:v>
                </c:pt>
                <c:pt idx="19">
                  <c:v>6.3</c:v>
                </c:pt>
                <c:pt idx="20">
                  <c:v>6.1908396946564883</c:v>
                </c:pt>
                <c:pt idx="21">
                  <c:v>5.887096774193548</c:v>
                </c:pt>
                <c:pt idx="22">
                  <c:v>5.632422802850356</c:v>
                </c:pt>
                <c:pt idx="23">
                  <c:v>4.9783393501805051</c:v>
                </c:pt>
                <c:pt idx="24">
                  <c:v>4.8879618593563769</c:v>
                </c:pt>
                <c:pt idx="25">
                  <c:v>4.7586206896551726</c:v>
                </c:pt>
                <c:pt idx="26">
                  <c:v>4.7105263157894735</c:v>
                </c:pt>
                <c:pt idx="27">
                  <c:v>4.3993055555555554</c:v>
                </c:pt>
                <c:pt idx="28">
                  <c:v>3.856573705179283</c:v>
                </c:pt>
                <c:pt idx="29">
                  <c:v>3.8439716312056738</c:v>
                </c:pt>
                <c:pt idx="30">
                  <c:v>3.7527173913043477</c:v>
                </c:pt>
                <c:pt idx="31">
                  <c:v>3.48</c:v>
                </c:pt>
                <c:pt idx="32">
                  <c:v>3.3865248226950353</c:v>
                </c:pt>
                <c:pt idx="33">
                  <c:v>3.3256863482512222</c:v>
                </c:pt>
                <c:pt idx="34">
                  <c:v>3.270781893004115</c:v>
                </c:pt>
                <c:pt idx="35">
                  <c:v>3.21875</c:v>
                </c:pt>
                <c:pt idx="36">
                  <c:v>3.0863131935881629</c:v>
                </c:pt>
                <c:pt idx="37">
                  <c:v>3.0068965517241377</c:v>
                </c:pt>
                <c:pt idx="38">
                  <c:v>2.7994774657086872</c:v>
                </c:pt>
                <c:pt idx="39">
                  <c:v>2.7624688279301743</c:v>
                </c:pt>
                <c:pt idx="40">
                  <c:v>2.7010309278350517</c:v>
                </c:pt>
                <c:pt idx="41">
                  <c:v>2.6</c:v>
                </c:pt>
                <c:pt idx="42">
                  <c:v>2.3254054054054052</c:v>
                </c:pt>
                <c:pt idx="43">
                  <c:v>2.2833333333333332</c:v>
                </c:pt>
                <c:pt idx="44">
                  <c:v>2.2073863636363638</c:v>
                </c:pt>
                <c:pt idx="45">
                  <c:v>2.1979166666666665</c:v>
                </c:pt>
                <c:pt idx="46">
                  <c:v>2.1508771929824562</c:v>
                </c:pt>
                <c:pt idx="47">
                  <c:v>2.1454435727217862</c:v>
                </c:pt>
                <c:pt idx="48">
                  <c:v>2.1396103896103895</c:v>
                </c:pt>
                <c:pt idx="49">
                  <c:v>1.9622467771639043</c:v>
                </c:pt>
                <c:pt idx="50">
                  <c:v>1.8225255972696246</c:v>
                </c:pt>
                <c:pt idx="51">
                  <c:v>1.644524236983842</c:v>
                </c:pt>
                <c:pt idx="52">
                  <c:v>1.4966342557965595</c:v>
                </c:pt>
                <c:pt idx="53">
                  <c:v>1.1351025331724969</c:v>
                </c:pt>
                <c:pt idx="54">
                  <c:v>1.00132802124834</c:v>
                </c:pt>
                <c:pt idx="55">
                  <c:v>0.98360655737704916</c:v>
                </c:pt>
                <c:pt idx="56">
                  <c:v>0.9130890052356021</c:v>
                </c:pt>
                <c:pt idx="57">
                  <c:v>0.50797872340425532</c:v>
                </c:pt>
                <c:pt idx="58">
                  <c:v>0.44567219152854515</c:v>
                </c:pt>
                <c:pt idx="59">
                  <c:v>0.4315068493150685</c:v>
                </c:pt>
                <c:pt idx="60">
                  <c:v>0.36220472440944884</c:v>
                </c:pt>
                <c:pt idx="61">
                  <c:v>0.35477707006369424</c:v>
                </c:pt>
                <c:pt idx="62">
                  <c:v>0.23076923076923078</c:v>
                </c:pt>
                <c:pt idx="63">
                  <c:v>0.1598248494800219</c:v>
                </c:pt>
                <c:pt idx="64">
                  <c:v>0.11242603550295859</c:v>
                </c:pt>
                <c:pt idx="65">
                  <c:v>0.11197663096397274</c:v>
                </c:pt>
                <c:pt idx="66">
                  <c:v>5.3403141361256547E-2</c:v>
                </c:pt>
                <c:pt idx="67" formatCode="0.00">
                  <c:v>2.7149321266968326E-2</c:v>
                </c:pt>
                <c:pt idx="68" formatCode="0.00">
                  <c:v>8.23045267489712E-3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10304"/>
        <c:axId val="39322176"/>
      </c:barChart>
      <c:catAx>
        <c:axId val="39010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322176"/>
        <c:crosses val="autoZero"/>
        <c:auto val="1"/>
        <c:lblAlgn val="ctr"/>
        <c:lblOffset val="100"/>
        <c:noMultiLvlLbl val="0"/>
      </c:catAx>
      <c:valAx>
        <c:axId val="393221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010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0.85875</cdr:x>
      <cdr:y>0.30861</cdr:y>
    </cdr:from>
    <cdr:to>
      <cdr:x>0.99649</cdr:x>
      <cdr:y>0.4355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067128" y="1396752"/>
          <a:ext cx="1133545" cy="5742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+mj-lt"/>
              <a:cs typeface="Times New Roman" pitchFamily="18" charset="0"/>
            </a:rPr>
            <a:t>(78,3%)</a:t>
          </a:r>
        </a:p>
      </cdr:txBody>
    </cdr:sp>
  </cdr:relSizeAnchor>
  <cdr:relSizeAnchor xmlns:cdr="http://schemas.openxmlformats.org/drawingml/2006/chartDrawing">
    <cdr:from>
      <cdr:x>0.38625</cdr:x>
      <cdr:y>0.84955</cdr:y>
    </cdr:from>
    <cdr:to>
      <cdr:x>0.52449</cdr:x>
      <cdr:y>0.92388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178696" y="3845024"/>
          <a:ext cx="1137660" cy="336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+mj-lt"/>
              <a:cs typeface="Times New Roman" pitchFamily="18" charset="0"/>
            </a:rPr>
            <a:t>(6,3%)</a:t>
          </a:r>
        </a:p>
      </cdr:txBody>
    </cdr:sp>
  </cdr:relSizeAnchor>
  <cdr:relSizeAnchor xmlns:cdr="http://schemas.openxmlformats.org/drawingml/2006/chartDrawing">
    <cdr:from>
      <cdr:x>0.42477</cdr:x>
      <cdr:y>0.57516</cdr:y>
    </cdr:from>
    <cdr:to>
      <cdr:x>0.57139</cdr:x>
      <cdr:y>0.67507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28709" y="1276478"/>
          <a:ext cx="872847" cy="2217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+mj-lt"/>
              <a:cs typeface="Times New Roman" pitchFamily="18" charset="0"/>
            </a:rPr>
            <a:t>(15,3%)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379FF-99C2-4E86-8B88-4E852FBCB8A4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A5069-A78F-4A53-B232-27AB38FFC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/>
          <a:lstStyle/>
          <a:p>
            <a:fld id="{7A16B73F-1CAF-4F36-89D5-1D7D32955446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87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060A-9049-4E69-82FC-5B0CBBEE53C3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91B4-FEDF-4F4F-97C0-AE1EE101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340768"/>
            <a:ext cx="9144000" cy="2016224"/>
          </a:xfrm>
        </p:spPr>
        <p:txBody>
          <a:bodyPr vert="horz" lIns="45720" tIns="0" rIns="45720" bIns="0" rtlCol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400" b="1" cap="all" dirty="0">
                <a:ln w="6350">
                  <a:noFill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Наедине с детьми: </a:t>
            </a:r>
            <a:r>
              <a:rPr lang="en-US" sz="2400" b="1" cap="all" dirty="0" smtClean="0">
                <a:ln w="6350">
                  <a:noFill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2400" b="1" cap="all" dirty="0" smtClean="0">
                <a:ln w="6350">
                  <a:noFill/>
                </a:ln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cap="all" dirty="0" smtClean="0">
                <a:ln w="6350">
                  <a:noFill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могут </a:t>
            </a:r>
            <a:r>
              <a:rPr lang="ru-RU" sz="2400" b="1" cap="all" dirty="0">
                <a:ln w="6350">
                  <a:noFill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ли консультационные центры реально помочь родителям и малышам?</a:t>
            </a:r>
            <a:endParaRPr lang="ru-RU" sz="2400" b="1" cap="all" dirty="0">
              <a:ln w="6350">
                <a:noFill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717032"/>
            <a:ext cx="5400600" cy="72008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2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</a:pPr>
            <a:r>
              <a:rPr lang="ru-RU" sz="2400" b="1" dirty="0">
                <a:solidFill>
                  <a:srgbClr val="002060"/>
                </a:solidFill>
              </a:rPr>
              <a:t>Абанкина И.В. </a:t>
            </a:r>
            <a:r>
              <a:rPr lang="en-US" sz="2400" b="1" dirty="0">
                <a:solidFill>
                  <a:srgbClr val="002060"/>
                </a:solidFill>
              </a:rPr>
              <a:t>–</a:t>
            </a:r>
            <a:r>
              <a:rPr lang="ru-RU" sz="2400" b="1" dirty="0">
                <a:solidFill>
                  <a:srgbClr val="002060"/>
                </a:solidFill>
              </a:rPr>
              <a:t> к.э.н.,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r">
              <a:lnSpc>
                <a:spcPts val="2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</a:pPr>
            <a:r>
              <a:rPr lang="ru-RU" sz="2400" dirty="0" smtClean="0">
                <a:solidFill>
                  <a:schemeClr val="tx2"/>
                </a:solidFill>
              </a:rPr>
              <a:t>заслуженный профессор </a:t>
            </a:r>
          </a:p>
          <a:p>
            <a:pPr algn="r">
              <a:lnSpc>
                <a:spcPts val="2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</a:pPr>
            <a:r>
              <a:rPr lang="ru-RU" sz="2400" dirty="0" smtClean="0">
                <a:solidFill>
                  <a:schemeClr val="tx2"/>
                </a:solidFill>
              </a:rPr>
              <a:t>Института образования НИУ Высшая школа экономики</a:t>
            </a:r>
          </a:p>
          <a:p>
            <a:pPr algn="r">
              <a:lnSpc>
                <a:spcPts val="2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</a:pPr>
            <a:endParaRPr lang="ru-RU" sz="2400" dirty="0">
              <a:solidFill>
                <a:schemeClr val="tx2"/>
              </a:solidFill>
            </a:endParaRPr>
          </a:p>
          <a:p>
            <a:pPr algn="r">
              <a:lnSpc>
                <a:spcPts val="2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</a:pPr>
            <a:r>
              <a:rPr lang="ru-RU" sz="2400" b="1" dirty="0" smtClean="0">
                <a:solidFill>
                  <a:srgbClr val="002060"/>
                </a:solidFill>
              </a:rPr>
              <a:t>Доклад подготовлен при содействии Филатовой Л.М. – к.э.н.,</a:t>
            </a:r>
          </a:p>
          <a:p>
            <a:pPr algn="r">
              <a:lnSpc>
                <a:spcPts val="2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</a:pPr>
            <a:r>
              <a:rPr lang="ru-RU" sz="2400" dirty="0" smtClean="0">
                <a:solidFill>
                  <a:schemeClr val="tx2"/>
                </a:solidFill>
              </a:rPr>
              <a:t>Ведущего научного сотрудника</a:t>
            </a:r>
          </a:p>
          <a:p>
            <a:pPr algn="r">
              <a:lnSpc>
                <a:spcPts val="2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</a:pPr>
            <a:r>
              <a:rPr lang="ru-RU" sz="2400" dirty="0" smtClean="0">
                <a:solidFill>
                  <a:schemeClr val="tx2"/>
                </a:solidFill>
              </a:rPr>
              <a:t>Центра финансово-экономических решений в образовании </a:t>
            </a:r>
          </a:p>
          <a:p>
            <a:pPr algn="r">
              <a:lnSpc>
                <a:spcPts val="2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</a:pP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533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Высшая школа экономики, Москва,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www.hse.ru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pple\Desktop\Фото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6" y="4077072"/>
            <a:ext cx="2236076" cy="22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32848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Количество обращений родителей в расчете на одного специалиста консультационного центра при ДОО в субъектах Российской Федерации,  </a:t>
            </a:r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ru-RU" sz="2000" b="1" dirty="0">
                <a:solidFill>
                  <a:schemeClr val="bg1"/>
                </a:solidFill>
              </a:rPr>
              <a:t> квартал 2021 г., единиц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224080"/>
              </p:ext>
            </p:extLst>
          </p:nvPr>
        </p:nvGraphicFramePr>
        <p:xfrm>
          <a:off x="107504" y="1412776"/>
          <a:ext cx="89289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80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Количество обращений родителей с детьми дошкольного возраста в консультационные центры при ДОО в период самоизоляции в условиях карантина, Российская Федерация, 2020 г., тыс. единиц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997521"/>
              </p:ext>
            </p:extLst>
          </p:nvPr>
        </p:nvGraphicFramePr>
        <p:xfrm>
          <a:off x="409898" y="1312168"/>
          <a:ext cx="8614327" cy="35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4869160"/>
            <a:ext cx="85605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Отрицательная динамика среднего числа </a:t>
            </a:r>
            <a:r>
              <a:rPr lang="ru-RU" b="1" dirty="0">
                <a:solidFill>
                  <a:srgbClr val="FF0000"/>
                </a:solidFill>
              </a:rPr>
              <a:t>обращений родителей  на 1 специалиста в </a:t>
            </a:r>
            <a:r>
              <a:rPr lang="ru-RU" b="1" dirty="0" smtClean="0">
                <a:solidFill>
                  <a:srgbClr val="FF0000"/>
                </a:solidFill>
              </a:rPr>
              <a:t>год в условиях пандемии и вынужденной изоляции: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2018 – 27 </a:t>
            </a:r>
            <a:r>
              <a:rPr lang="ru-RU" b="1" dirty="0">
                <a:solidFill>
                  <a:srgbClr val="002060"/>
                </a:solidFill>
              </a:rPr>
              <a:t>(старт </a:t>
            </a:r>
            <a:r>
              <a:rPr lang="ru-RU" b="1" dirty="0" smtClean="0">
                <a:solidFill>
                  <a:srgbClr val="002060"/>
                </a:solidFill>
              </a:rPr>
              <a:t>Национального </a:t>
            </a:r>
            <a:r>
              <a:rPr lang="ru-RU" b="1" dirty="0">
                <a:solidFill>
                  <a:srgbClr val="002060"/>
                </a:solidFill>
              </a:rPr>
              <a:t>проекта Образование)</a:t>
            </a:r>
          </a:p>
          <a:p>
            <a:r>
              <a:rPr lang="ru-RU" b="1" dirty="0">
                <a:solidFill>
                  <a:srgbClr val="FF0000"/>
                </a:solidFill>
              </a:rPr>
              <a:t>2020 – 25 </a:t>
            </a:r>
            <a:r>
              <a:rPr lang="ru-RU" b="1" dirty="0">
                <a:solidFill>
                  <a:srgbClr val="002060"/>
                </a:solidFill>
              </a:rPr>
              <a:t>(пандемия и переход на удаленный режим)</a:t>
            </a:r>
          </a:p>
          <a:p>
            <a:r>
              <a:rPr lang="ru-RU" b="1" dirty="0">
                <a:solidFill>
                  <a:srgbClr val="FF0000"/>
                </a:solidFill>
              </a:rPr>
              <a:t>2021 – 24 </a:t>
            </a:r>
            <a:r>
              <a:rPr lang="ru-RU" b="1" dirty="0">
                <a:solidFill>
                  <a:srgbClr val="002060"/>
                </a:solidFill>
              </a:rPr>
              <a:t>(оценка </a:t>
            </a:r>
            <a:r>
              <a:rPr lang="ru-RU" b="1" dirty="0" smtClean="0">
                <a:solidFill>
                  <a:srgbClr val="002060"/>
                </a:solidFill>
              </a:rPr>
              <a:t>на основе экстраполяции данных за </a:t>
            </a:r>
            <a:r>
              <a:rPr lang="ru-RU" b="1" dirty="0">
                <a:solidFill>
                  <a:srgbClr val="002060"/>
                </a:solidFill>
              </a:rPr>
              <a:t>1 </a:t>
            </a:r>
            <a:r>
              <a:rPr lang="ru-RU" b="1" dirty="0" err="1">
                <a:solidFill>
                  <a:srgbClr val="002060"/>
                </a:solidFill>
              </a:rPr>
              <a:t>кв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949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283152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Специалисты консультационных центров при ДОО, обеспечивающие поддержку родителям детей дошкольного возраста (в том числе родителям детей, которые не посещают детские сады), в процентах</a:t>
            </a:r>
            <a:br>
              <a:rPr lang="ru-RU" sz="1800" b="1" dirty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655138"/>
              </p:ext>
            </p:extLst>
          </p:nvPr>
        </p:nvGraphicFramePr>
        <p:xfrm>
          <a:off x="323528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9807" y="6202624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Источник: Результаты обследования опроса руководителей ДОО в рамках МЭО, проведенных НИУ ВШЭ в 2020-2021 гг.</a:t>
            </a:r>
          </a:p>
        </p:txBody>
      </p:sp>
    </p:spTree>
    <p:extLst>
      <p:ext uri="{BB962C8B-B14F-4D97-AF65-F5344CB8AC3E}">
        <p14:creationId xmlns:p14="http://schemas.microsoft.com/office/powerpoint/2010/main" val="333287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Перечень услуг по оказанию помощи родителям детей в консультационных центрах при ДОО, в процентах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9807" y="6202624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Источник: Результаты обследования опроса руководителей ДОО в рамках МЭО, проведенных НИУ ВШЭ в 2020-2021 гг.</a:t>
            </a:r>
          </a:p>
        </p:txBody>
      </p:sp>
    </p:spTree>
    <p:extLst>
      <p:ext uri="{BB962C8B-B14F-4D97-AF65-F5344CB8AC3E}">
        <p14:creationId xmlns:p14="http://schemas.microsoft.com/office/powerpoint/2010/main" val="246610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04856" cy="11430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Перечень и рейтинг услуг по оказанию помощи семьям с детьми в консультационных центрах при ДОО, по результатам опроса ответивших родителей, чьи дети посещают консультационные центры при ДОО, руководителей и воспитателей ДОО, 2020/21 уч. год</a:t>
            </a:r>
            <a:br>
              <a:rPr lang="ru-RU" sz="1600" b="1" dirty="0">
                <a:solidFill>
                  <a:schemeClr val="bg1"/>
                </a:solidFill>
              </a:rPr>
            </a:b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912130"/>
              </p:ext>
            </p:extLst>
          </p:nvPr>
        </p:nvGraphicFramePr>
        <p:xfrm>
          <a:off x="-2" y="1267093"/>
          <a:ext cx="9144001" cy="5604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3203"/>
                <a:gridCol w="1045133"/>
                <a:gridCol w="1045133"/>
                <a:gridCol w="1045133"/>
                <a:gridCol w="1045133"/>
                <a:gridCol w="1045133"/>
                <a:gridCol w="1045133"/>
              </a:tblGrid>
              <a:tr h="8766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Виды услуг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Услуги, которыми воспользовались родители детей в КЦ при ДОО, по результатам ответивших родителей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Предоставляемые услуги по оказанию помощи родителям детей в КЦ при ДОО, по результатам ответивших руководителей ДОО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Услуги, реализуемые воспитателями в КЦ при ДОО, по результатам ответивших воспитателей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Услуги, в 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Место в рейтинге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Услуги, в 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Место в рейтинге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Услуги, в 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Место в рейтинге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34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 Консультации по подготовке ребенка к детскому саду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51,2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89,5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53,4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34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 Консультации по адаптации ребенка в коллективе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44,6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84,6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46,0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34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 Психолого-педагогическое информирование родителей – лекции, семинары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36,2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67,5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32,9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194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 Совместные занятия, тренинги с детьми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31,4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48,2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194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 Диагностика развития ребенка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29,3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55,8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28,7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521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6. Методическая помощь (получение материалов о развитии, здоровье, воспитании ребенка и др.)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26,6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76,0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32,3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34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 Консультации по особенностям развития детей дошкольного возраста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26,3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80,6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38,8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34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8. Консультации по оздоровлению и профилактике здоровья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22,8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66,5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25,7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194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9. Консультации по подготовке ребенка к школе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20,7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75,3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36,4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34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 Консультации по развитию способностей ребенка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58,5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28,8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34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 Консультации по профилактике отклонений в развитии ребенка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10,1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48,7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13,9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194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 Консультации по социальной защите детей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8,3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39,6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14,3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  <a:tr h="34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13.Консультации по вопросам развития и воспитания ребенка с ОВЗ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8,2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60,8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18,6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2" marR="347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58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Перечень платных услуг по оказанию помощи родителям детей в консультационных центрах при ДОО, в процентах 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495035"/>
              </p:ext>
            </p:extLst>
          </p:nvPr>
        </p:nvGraphicFramePr>
        <p:xfrm>
          <a:off x="323528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9807" y="6202624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Источник: Результаты обследования опроса руководителей ДОО в рамках МЭО, проведенных НИУ ВШЭ в 2020-2021 гг.</a:t>
            </a:r>
          </a:p>
        </p:txBody>
      </p:sp>
    </p:spTree>
    <p:extLst>
      <p:ext uri="{BB962C8B-B14F-4D97-AF65-F5344CB8AC3E}">
        <p14:creationId xmlns:p14="http://schemas.microsoft.com/office/powerpoint/2010/main" val="339782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08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Дистанционный формат по оказанию помощи родителям детей в консультационных центрах при ДОО, в процентах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4417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9807" y="6202624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Источник: Результаты обследования опроса руководителей ДОО в рамках МЭО, проведенных НИУ ВШЭ в 2020-2021 гг.</a:t>
            </a:r>
          </a:p>
        </p:txBody>
      </p:sp>
    </p:spTree>
    <p:extLst>
      <p:ext uri="{BB962C8B-B14F-4D97-AF65-F5344CB8AC3E}">
        <p14:creationId xmlns:p14="http://schemas.microsoft.com/office/powerpoint/2010/main" val="104963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Источники информации для родителей о деятельности консультационных центров при ДОО, в процентах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5604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9807" y="6202624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Источник: Результаты обследования опроса руководителей ДОО в рамках МЭО, проведенных НИУ ВШЭ в 2020-2021 гг.</a:t>
            </a:r>
          </a:p>
        </p:txBody>
      </p:sp>
    </p:spTree>
    <p:extLst>
      <p:ext uri="{BB962C8B-B14F-4D97-AF65-F5344CB8AC3E}">
        <p14:creationId xmlns:p14="http://schemas.microsoft.com/office/powerpoint/2010/main" val="340832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139136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Основные результаты на основе анализа лучших региональных практик </a:t>
            </a:r>
            <a:r>
              <a:rPr lang="ru-RU" sz="1800" b="1" dirty="0" smtClean="0">
                <a:solidFill>
                  <a:schemeClr val="bg1"/>
                </a:solidFill>
              </a:rPr>
              <a:t>реализации </a:t>
            </a:r>
            <a:r>
              <a:rPr lang="ru-RU" sz="1800" b="1" dirty="0">
                <a:solidFill>
                  <a:schemeClr val="bg1"/>
                </a:solidFill>
              </a:rPr>
              <a:t>проекта «Поддержка семей, имеющих детей</a:t>
            </a:r>
            <a:r>
              <a:rPr lang="ru-RU" sz="1800" b="1" dirty="0" smtClean="0">
                <a:solidFill>
                  <a:schemeClr val="bg1"/>
                </a:solidFill>
              </a:rPr>
              <a:t>»</a:t>
            </a:r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376772"/>
            <a:ext cx="8273262" cy="4436586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marL="192024" indent="-19202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доступности независимо от места жительства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том числе с использованием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дистантных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технологий оказания помощи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(хотя этот сегмент пока развит недостаточно);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2024" indent="-19202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межведомственных согласований с органами опеки и попечительства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психолого-медико-педагогических комиссий, а также органов власти, ответственных за развитие цифровых технологий, в том числе для организации обратной связи и мониторинга удовлетворенности родителей;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2024" indent="-19202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«коробочное решение» организации предоставления услуги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использованием методов диагностики ситуации в семье, условий развития ребенка и методического сопровождения для предупреждения негативных сценариев развития; 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2024" indent="-19202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адресный характер оказания услуг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 специализацией услуг для детей с особенностями развития; 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2024" indent="-19202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современных технологий управления на базе платформы 1С,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организацию электронной очереди и записи на консультации, быстрая обработка запросов и обеспечение обратной связи;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2024" indent="-19202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сопровождение реализации проекта широкой 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информационной поддержкой, опора на НКО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формировании просвещенного и ответственного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родительства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2024" indent="-19202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включение мероприятий по созданию системы поддержки родителей, имеющих детей в госпрограммы развития образования, тем самым обеспечивая 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институциональное закрепление финансового обеспечения деятельности системы в будущем.</a:t>
            </a:r>
            <a:endParaRPr lang="en-US" sz="1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3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4" y="1412776"/>
            <a:ext cx="3548400" cy="483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6808" y="5874039"/>
            <a:ext cx="2544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http://con2con.tilda.ws/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496473"/>
            <a:ext cx="45365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Широкий охват регионов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участвующих в конкурсах,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 победителей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лучших практик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организации деятельности центров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создают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формирования системы регионально-муниципальных служб консультирования и поддержки родителей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удержания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доступности дошкольного образования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ниже достигнутого в соответствии с Указом Президента Российской Федерации.</a:t>
            </a:r>
          </a:p>
          <a:p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и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НИУ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экономики размещен Сборник лучших практик 2020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36614" y="404664"/>
            <a:ext cx="7189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Результаты обобщения лучших практик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32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5" y="1268760"/>
            <a:ext cx="4104455" cy="58531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</a:rPr>
              <a:t>овое поколение: позитивы и негативы альфа-комплекса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4284476" cy="4691063"/>
          </a:xfrm>
        </p:spPr>
        <p:txBody>
          <a:bodyPr>
            <a:normAutofit fontScale="92500" lnSpcReduction="20000"/>
          </a:bodyPr>
          <a:lstStyle/>
          <a:p>
            <a:r>
              <a:rPr lang="ru-RU" sz="2500" b="1" dirty="0">
                <a:solidFill>
                  <a:srgbClr val="002060"/>
                </a:solidFill>
              </a:rPr>
              <a:t>Сегодня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Позитив – высокий охват детей дошкольным образованием, внедрение стандартов качества образовательных программ, присмотр и уход</a:t>
            </a:r>
          </a:p>
          <a:p>
            <a:endParaRPr lang="ru-RU" dirty="0"/>
          </a:p>
          <a:p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Проблемы: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Неравенство стартовых возможностей для детей, которые не посещают детские сады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Растерянность родителей в условиях пандемии и изоляции,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психолого-педагогическая некомпетентность в вопросах особенностей развития детей альфа</a:t>
            </a:r>
          </a:p>
          <a:p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Низкая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вовлеченность родителей в раннее развитие и дошкольное образование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недостаток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инфраструктуры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консультационной поддержки родителей в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селах и малых городах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067146" y="2298443"/>
            <a:ext cx="3708412" cy="944859"/>
          </a:xfrm>
          <a:prstGeom prst="rect">
            <a:avLst/>
          </a:prstGeom>
        </p:spPr>
        <p:txBody>
          <a:bodyPr vert="horz" lIns="76810" tIns="38405" rIns="76810" bIns="38405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Вызовы</a:t>
            </a:r>
            <a:r>
              <a:rPr lang="ru-RU" sz="8000" b="1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ru-RU" sz="8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пандемия, изоляция, смещение </a:t>
            </a:r>
            <a:r>
              <a:rPr lang="ru-RU" sz="8000" b="1" dirty="0">
                <a:solidFill>
                  <a:srgbClr val="C00000"/>
                </a:solidFill>
                <a:latin typeface="Calibri" panose="020F0502020204030204" pitchFamily="34" charset="0"/>
              </a:rPr>
              <a:t>приоритетов </a:t>
            </a:r>
          </a:p>
          <a:p>
            <a:pPr algn="l"/>
            <a:endParaRPr lang="ru-RU" sz="4000" dirty="0">
              <a:solidFill>
                <a:prstClr val="black">
                  <a:tint val="75000"/>
                </a:prstClr>
              </a:solidFill>
              <a:latin typeface="Arial Black" panose="020B0A04020102020204" pitchFamily="34" charset="0"/>
            </a:endParaRPr>
          </a:p>
          <a:p>
            <a:pPr algn="l"/>
            <a:r>
              <a:rPr lang="ru-RU" sz="6400" dirty="0">
                <a:solidFill>
                  <a:srgbClr val="C00000"/>
                </a:solidFill>
                <a:latin typeface="Arial Black" panose="020B0A04020102020204" pitchFamily="34" charset="0"/>
              </a:rPr>
              <a:t>Воспитание навыков </a:t>
            </a:r>
            <a:r>
              <a:rPr lang="en-US" sz="6400" dirty="0">
                <a:solidFill>
                  <a:srgbClr val="C00000"/>
                </a:solidFill>
                <a:latin typeface="Arial Black" panose="020B0A04020102020204" pitchFamily="34" charset="0"/>
              </a:rPr>
              <a:t>XXI</a:t>
            </a:r>
            <a:r>
              <a:rPr lang="ru-RU" sz="6400" dirty="0">
                <a:solidFill>
                  <a:srgbClr val="C00000"/>
                </a:solidFill>
                <a:latin typeface="Arial Black" panose="020B0A04020102020204" pitchFamily="34" charset="0"/>
              </a:rPr>
              <a:t> века: </a:t>
            </a:r>
          </a:p>
          <a:p>
            <a:pPr indent="180000" algn="l">
              <a:buFont typeface="Wingdings" panose="05000000000000000000" pitchFamily="2" charset="2"/>
              <a:buChar char="Ø"/>
            </a:pPr>
            <a:r>
              <a:rPr lang="ru-RU" sz="5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ранняя социализация</a:t>
            </a:r>
            <a:r>
              <a:rPr lang="ru-RU" sz="560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</a:p>
          <a:p>
            <a:pPr indent="180000" algn="l">
              <a:buFont typeface="Wingdings" panose="05000000000000000000" pitchFamily="2" charset="2"/>
              <a:buChar char="Ø"/>
            </a:pPr>
            <a:r>
              <a:rPr lang="ru-RU" sz="5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воспитание </a:t>
            </a:r>
            <a:r>
              <a:rPr lang="ru-RU" sz="5600" dirty="0">
                <a:solidFill>
                  <a:srgbClr val="002060"/>
                </a:solidFill>
                <a:latin typeface="Arial Black" panose="020B0A04020102020204" pitchFamily="34" charset="0"/>
              </a:rPr>
              <a:t>креативности, </a:t>
            </a:r>
            <a:r>
              <a:rPr lang="ru-RU" sz="5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творческих </a:t>
            </a:r>
            <a:r>
              <a:rPr lang="ru-RU" sz="5600" dirty="0">
                <a:solidFill>
                  <a:srgbClr val="002060"/>
                </a:solidFill>
                <a:latin typeface="Arial Black" panose="020B0A04020102020204" pitchFamily="34" charset="0"/>
              </a:rPr>
              <a:t>способностей, </a:t>
            </a:r>
          </a:p>
          <a:p>
            <a:pPr indent="180000" algn="l">
              <a:buFont typeface="Wingdings" panose="05000000000000000000" pitchFamily="2" charset="2"/>
              <a:buChar char="Ø"/>
            </a:pPr>
            <a:r>
              <a:rPr lang="ru-RU" sz="5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коммуникабельность</a:t>
            </a:r>
            <a:endParaRPr lang="ru-RU" sz="5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indent="180000" algn="l">
              <a:buFont typeface="Wingdings" panose="05000000000000000000" pitchFamily="2" charset="2"/>
              <a:buChar char="Ø"/>
            </a:pPr>
            <a:r>
              <a:rPr lang="ru-RU" sz="5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самостоятельность</a:t>
            </a:r>
            <a:endParaRPr lang="ru-RU" sz="5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endParaRPr lang="ru-RU" sz="5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r>
              <a:rPr lang="ru-RU" sz="5600" dirty="0">
                <a:solidFill>
                  <a:srgbClr val="002060"/>
                </a:solidFill>
                <a:latin typeface="Arial Black" panose="020B0A04020102020204" pitchFamily="34" charset="0"/>
              </a:rPr>
              <a:t>Интеграция ресурсов государства, </a:t>
            </a:r>
            <a:r>
              <a:rPr lang="ru-RU" sz="5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семей и бизнеса</a:t>
            </a:r>
            <a:endParaRPr lang="ru-RU" sz="5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endParaRPr lang="ru-RU" sz="5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r>
              <a:rPr lang="ru-RU" sz="5600" b="1" dirty="0">
                <a:solidFill>
                  <a:srgbClr val="002060"/>
                </a:solidFill>
                <a:latin typeface="Arial Black" panose="020B0A04020102020204" pitchFamily="34" charset="0"/>
                <a:ea typeface="Segoe UI" charset="0"/>
                <a:cs typeface="Segoe UI" charset="0"/>
              </a:rPr>
              <a:t>Общедоступный психолого-педагогический патронат с мобильными сервисами</a:t>
            </a:r>
          </a:p>
          <a:p>
            <a:pPr algn="l"/>
            <a:endParaRPr lang="ru-RU" sz="5600" b="1" dirty="0">
              <a:solidFill>
                <a:srgbClr val="002060"/>
              </a:solidFill>
              <a:latin typeface="Arial Black" panose="020B0A04020102020204" pitchFamily="34" charset="0"/>
              <a:ea typeface="Segoe UI" charset="0"/>
              <a:cs typeface="Segoe UI" charset="0"/>
            </a:endParaRPr>
          </a:p>
          <a:p>
            <a:pPr algn="l"/>
            <a:r>
              <a:rPr lang="ru-RU" sz="5600" b="1" dirty="0">
                <a:solidFill>
                  <a:srgbClr val="002060"/>
                </a:solidFill>
                <a:latin typeface="Arial Black" panose="020B0A04020102020204" pitchFamily="34" charset="0"/>
                <a:ea typeface="Segoe UI" charset="0"/>
                <a:cs typeface="Segoe UI" charset="0"/>
              </a:rPr>
              <a:t>Персонализация образовательных траекторий</a:t>
            </a:r>
            <a:endParaRPr lang="ru-RU" sz="5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5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65711"/>
            <a:ext cx="6768752" cy="962109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defTabSz="768096"/>
            <a:r>
              <a:rPr lang="ru-RU" sz="2000" b="1" dirty="0">
                <a:solidFill>
                  <a:prstClr val="white"/>
                </a:solidFill>
              </a:rPr>
              <a:t>Проблемы раннего развития </a:t>
            </a:r>
          </a:p>
          <a:p>
            <a:pPr defTabSz="768096"/>
            <a:r>
              <a:rPr lang="ru-RU" sz="2000" b="1" dirty="0">
                <a:solidFill>
                  <a:prstClr val="white"/>
                </a:solidFill>
              </a:rPr>
              <a:t>и консультативной помощи родителям </a:t>
            </a:r>
          </a:p>
          <a:p>
            <a:pPr defTabSz="768096"/>
            <a:r>
              <a:rPr lang="ru-RU" sz="2000" b="1" dirty="0">
                <a:solidFill>
                  <a:prstClr val="white"/>
                </a:solidFill>
              </a:rPr>
              <a:t>в контексте вызовов будущего</a:t>
            </a:r>
          </a:p>
        </p:txBody>
      </p:sp>
      <p:pic>
        <p:nvPicPr>
          <p:cNvPr id="35" name="Picture 3" descr="child colouring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253"/>
            <a:ext cx="1008112" cy="8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63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412776"/>
            <a:ext cx="367240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2927648" y="404664"/>
            <a:ext cx="4807726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Результаты исследования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3429000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Доклад опубликован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портале проекта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Мониторинг экономики образования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>
                <a:solidFill>
                  <a:srgbClr val="002060"/>
                </a:solidFill>
              </a:rPr>
              <a:t>разделе «Публикации»: Информационные бюллетени серии «Мониторинг экономики образования» - https://memo.hse.ru/published_ib.</a:t>
            </a:r>
          </a:p>
        </p:txBody>
      </p:sp>
    </p:spTree>
    <p:extLst>
      <p:ext uri="{BB962C8B-B14F-4D97-AF65-F5344CB8AC3E}">
        <p14:creationId xmlns:p14="http://schemas.microsoft.com/office/powerpoint/2010/main" val="268530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02730"/>
            <a:ext cx="9144000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Высшая школа экономики, Москва,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www.hse.ru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61048"/>
            <a:ext cx="64008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Потаповский пер. 16 /10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772-95-90*22073</a:t>
            </a:r>
            <a:endParaRPr lang="en-US" sz="1600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600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743200" y="5661248"/>
            <a:ext cx="6400800" cy="3848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abankinai@hse.ru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Структура консультационных центров по формам организации,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единиц </a:t>
            </a:r>
            <a:r>
              <a:rPr lang="ru-RU" sz="2200" b="1" dirty="0">
                <a:solidFill>
                  <a:schemeClr val="bg1"/>
                </a:solidFill>
              </a:rPr>
              <a:t>(в скобках в процентах)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8303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193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35516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Категория получателей услуг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КЦ, </a:t>
            </a:r>
            <a:b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Российская Федерация и федеральные округа</a:t>
            </a:r>
            <a:endParaRPr lang="ru-RU" sz="24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788" y="6363920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Высшая школа экономики, Москва,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www.hse.ru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523751"/>
              </p:ext>
            </p:extLst>
          </p:nvPr>
        </p:nvGraphicFramePr>
        <p:xfrm>
          <a:off x="35496" y="1263093"/>
          <a:ext cx="2592288" cy="510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35" y="1453723"/>
            <a:ext cx="320012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72655"/>
            <a:ext cx="3188952" cy="22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11" y="3789040"/>
            <a:ext cx="320012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87" y="3789040"/>
            <a:ext cx="3183117" cy="224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0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344816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Формы оказания помощи родителям детей дошкольного возраста на базе консультационных центров при ДОО в Российской Федерации, </a:t>
            </a:r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ru-RU" sz="2000" b="1" dirty="0">
                <a:solidFill>
                  <a:schemeClr val="bg1"/>
                </a:solidFill>
              </a:rPr>
              <a:t> квартал 2021 г., тыс. человек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6097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77083115"/>
              </p:ext>
            </p:extLst>
          </p:nvPr>
        </p:nvGraphicFramePr>
        <p:xfrm>
          <a:off x="755576" y="1700808"/>
          <a:ext cx="7440910" cy="445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765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884368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Общее количество обращений в консультационные центры при ДОО родителей детей дошкольного возраста в субъектах Российской Федерации, </a:t>
            </a:r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ru-RU" sz="2000" b="1" dirty="0">
                <a:solidFill>
                  <a:schemeClr val="bg1"/>
                </a:solidFill>
              </a:rPr>
              <a:t> квартал 2021 г., единиц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305577"/>
              </p:ext>
            </p:extLst>
          </p:nvPr>
        </p:nvGraphicFramePr>
        <p:xfrm>
          <a:off x="107504" y="1340768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27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Количество обращений в консультационные центры при ДОО родителей с детьми, не получающими дошкольное образование, в период самоизоляции в условиях карантина, по субъектам Российской Федерации, 2020 г., единиц</a:t>
            </a:r>
            <a:br>
              <a:rPr lang="ru-RU" sz="1800" b="1" dirty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506591"/>
              </p:ext>
            </p:extLst>
          </p:nvPr>
        </p:nvGraphicFramePr>
        <p:xfrm>
          <a:off x="0" y="1600200"/>
          <a:ext cx="91440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99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344816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Количество обращений в консультационные центры при ДОО родителей, обеспечивающих детям дошкольное образование в форме семейного образования, по субъектам Российской Федерации, 2020 г., единиц</a:t>
            </a:r>
            <a:br>
              <a:rPr lang="ru-RU" sz="1800" b="1" dirty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663018"/>
              </p:ext>
            </p:extLst>
          </p:nvPr>
        </p:nvGraphicFramePr>
        <p:xfrm>
          <a:off x="107504" y="1340768"/>
          <a:ext cx="9036496" cy="495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09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Численность сотрудников, обеспечивающих деятельность консультационных центров при ДОО в субъектах Российской Федерации, </a:t>
            </a:r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ru-RU" sz="2000" b="1" dirty="0">
                <a:solidFill>
                  <a:schemeClr val="bg1"/>
                </a:solidFill>
              </a:rPr>
              <a:t> квартал 2021 г., человек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653849"/>
              </p:ext>
            </p:extLst>
          </p:nvPr>
        </p:nvGraphicFramePr>
        <p:xfrm>
          <a:off x="0" y="1340768"/>
          <a:ext cx="8856984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3887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60B233D3063604486A7A050005CA6E2" ma:contentTypeVersion="8" ma:contentTypeDescription="Создание документа." ma:contentTypeScope="" ma:versionID="f1248078304309da8a3c848370e2c626">
  <xsd:schema xmlns:xsd="http://www.w3.org/2001/XMLSchema" xmlns:xs="http://www.w3.org/2001/XMLSchema" xmlns:p="http://schemas.microsoft.com/office/2006/metadata/properties" xmlns:ns2="4eb4bf39-e749-4615-9468-319d1d3ea036" targetNamespace="http://schemas.microsoft.com/office/2006/metadata/properties" ma:root="true" ma:fieldsID="08037847b6b2089b8d77677ed8d58e34" ns2:_="">
    <xsd:import namespace="4eb4bf39-e749-4615-9468-319d1d3ea0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4bf39-e749-4615-9468-319d1d3ea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19CDEB-F426-47A8-A6FF-9DE8F7ED66D4}"/>
</file>

<file path=customXml/itemProps2.xml><?xml version="1.0" encoding="utf-8"?>
<ds:datastoreItem xmlns:ds="http://schemas.openxmlformats.org/officeDocument/2006/customXml" ds:itemID="{F5A73740-E647-4EF8-AE12-CFB9B97D2EF1}"/>
</file>

<file path=customXml/itemProps3.xml><?xml version="1.0" encoding="utf-8"?>
<ds:datastoreItem xmlns:ds="http://schemas.openxmlformats.org/officeDocument/2006/customXml" ds:itemID="{9471CD86-86CA-46F8-B637-70E1A288E319}"/>
</file>

<file path=docProps/app.xml><?xml version="1.0" encoding="utf-8"?>
<Properties xmlns="http://schemas.openxmlformats.org/officeDocument/2006/extended-properties" xmlns:vt="http://schemas.openxmlformats.org/officeDocument/2006/docPropsVTypes">
  <TotalTime>7537</TotalTime>
  <Words>1196</Words>
  <Application>Microsoft Office PowerPoint</Application>
  <PresentationFormat>Экран (4:3)</PresentationFormat>
  <Paragraphs>199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Наедине с детьми:  могут ли консультационные центры реально помочь родителям и малышам?</vt:lpstr>
      <vt:lpstr>Презентация PowerPoint</vt:lpstr>
      <vt:lpstr>Структура консультационных центров по формам организации,  единиц (в скобках в процентах) </vt:lpstr>
      <vt:lpstr> Категория получателей услуг КЦ,  Российская Федерация и федеральные округа</vt:lpstr>
      <vt:lpstr>Формы оказания помощи родителям детей дошкольного возраста на базе консультационных центров при ДОО в Российской Федерации, I квартал 2021 г., тыс. человек </vt:lpstr>
      <vt:lpstr>Общее количество обращений в консультационные центры при ДОО родителей детей дошкольного возраста в субъектах Российской Федерации, I квартал 2021 г., единиц </vt:lpstr>
      <vt:lpstr>Количество обращений в консультационные центры при ДОО родителей с детьми, не получающими дошкольное образование, в период самоизоляции в условиях карантина, по субъектам Российской Федерации, 2020 г., единиц </vt:lpstr>
      <vt:lpstr>Количество обращений в консультационные центры при ДОО родителей, обеспечивающих детям дошкольное образование в форме семейного образования, по субъектам Российской Федерации, 2020 г., единиц </vt:lpstr>
      <vt:lpstr>Численность сотрудников, обеспечивающих деятельность консультационных центров при ДОО в субъектах Российской Федерации, I квартал 2021 г., человек </vt:lpstr>
      <vt:lpstr>Количество обращений родителей в расчете на одного специалиста консультационного центра при ДОО в субъектах Российской Федерации,  I квартал 2021 г., единиц </vt:lpstr>
      <vt:lpstr>Количество обращений родителей с детьми дошкольного возраста в консультационные центры при ДОО в период самоизоляции в условиях карантина, Российская Федерация, 2020 г., тыс. единиц </vt:lpstr>
      <vt:lpstr>Специалисты консультационных центров при ДОО, обеспечивающие поддержку родителям детей дошкольного возраста (в том числе родителям детей, которые не посещают детские сады), в процентах </vt:lpstr>
      <vt:lpstr>Перечень услуг по оказанию помощи родителям детей в консультационных центрах при ДОО, в процентах </vt:lpstr>
      <vt:lpstr>Перечень и рейтинг услуг по оказанию помощи семьям с детьми в консультационных центрах при ДОО, по результатам опроса ответивших родителей, чьи дети посещают консультационные центры при ДОО, руководителей и воспитателей ДОО, 2020/21 уч. год </vt:lpstr>
      <vt:lpstr>Перечень платных услуг по оказанию помощи родителям детей в консультационных центрах при ДОО, в процентах  </vt:lpstr>
      <vt:lpstr>Дистанционный формат по оказанию помощи родителям детей в консультационных центрах при ДОО, в процентах </vt:lpstr>
      <vt:lpstr>Источники информации для родителей о деятельности консультационных центров при ДОО, в процентах </vt:lpstr>
      <vt:lpstr>Основные результаты на основе анализа лучших региональных практик реализации проекта «Поддержка семей, имеющих детей» </vt:lpstr>
      <vt:lpstr>Результаты обобщения лучших практик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Apple</cp:lastModifiedBy>
  <cp:revision>505</cp:revision>
  <dcterms:created xsi:type="dcterms:W3CDTF">2015-11-30T21:23:28Z</dcterms:created>
  <dcterms:modified xsi:type="dcterms:W3CDTF">2021-09-18T11:11:27Z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0x010100B60B233D3063604486A7A050005CA6E2</vt:lpwstr>
  </property>
</Properties>
</file>