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sldIdLst>
    <p:sldId id="256" r:id="rId5"/>
    <p:sldId id="397" r:id="rId6"/>
    <p:sldId id="400" r:id="rId7"/>
    <p:sldId id="402" r:id="rId8"/>
    <p:sldId id="404" r:id="rId9"/>
    <p:sldId id="403" r:id="rId10"/>
    <p:sldId id="405" r:id="rId11"/>
    <p:sldId id="407" r:id="rId12"/>
    <p:sldId id="408" r:id="rId13"/>
    <p:sldId id="409" r:id="rId14"/>
    <p:sldId id="410" r:id="rId15"/>
    <p:sldId id="411" r:id="rId16"/>
    <p:sldId id="412" r:id="rId17"/>
    <p:sldId id="413" r:id="rId18"/>
    <p:sldId id="414" r:id="rId19"/>
    <p:sldId id="415" r:id="rId20"/>
    <p:sldId id="416" r:id="rId21"/>
    <p:sldId id="401" r:id="rId22"/>
    <p:sldId id="417" r:id="rId23"/>
    <p:sldId id="263" r:id="rId2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F35"/>
    <a:srgbClr val="001848"/>
    <a:srgbClr val="024C90"/>
    <a:srgbClr val="00174D"/>
    <a:srgbClr val="054FBC"/>
    <a:srgbClr val="C1E1FE"/>
    <a:srgbClr val="0007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27F97BB-C833-4FB7-BDE5-3F7075034690}" styleName="Стиль из темы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Стиль из темы 2 - акцент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65"/>
    <p:restoredTop sz="95833"/>
  </p:normalViewPr>
  <p:slideViewPr>
    <p:cSldViewPr>
      <p:cViewPr varScale="1">
        <p:scale>
          <a:sx n="48" d="100"/>
          <a:sy n="48" d="100"/>
        </p:scale>
        <p:origin x="464" y="216"/>
      </p:cViewPr>
      <p:guideLst>
        <p:guide orient="horz" pos="4320"/>
        <p:guide pos="7680"/>
      </p:guideLst>
    </p:cSldViewPr>
  </p:slideViewPr>
  <p:outlineViewPr>
    <p:cViewPr>
      <p:scale>
        <a:sx n="33" d="100"/>
        <a:sy n="33" d="100"/>
      </p:scale>
      <p:origin x="0" y="0"/>
    </p:cViewPr>
  </p:outlineViewPr>
  <p:notesTextViewPr>
    <p:cViewPr>
      <p:scale>
        <a:sx n="1" d="1"/>
        <a:sy n="1" d="1"/>
      </p:scale>
      <p:origin x="0" y="0"/>
    </p:cViewPr>
  </p:notesTextViewPr>
  <p:sorterViewPr>
    <p:cViewPr>
      <p:scale>
        <a:sx n="85" d="100"/>
        <a:sy n="8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16621125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4208667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3405703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3242012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90468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252121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1913192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3106961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34268481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3069443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613255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1467459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2776797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1236637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289613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831217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937421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1295572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3162859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pPr marL="457200" indent="-457200">
              <a:buAutoNum type="arabicParenR"/>
            </a:pPr>
            <a:endParaRPr lang="ru-RU" dirty="0"/>
          </a:p>
        </p:txBody>
      </p:sp>
    </p:spTree>
    <p:extLst>
      <p:ext uri="{BB962C8B-B14F-4D97-AF65-F5344CB8AC3E}">
        <p14:creationId xmlns:p14="http://schemas.microsoft.com/office/powerpoint/2010/main" val="3156937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85292649"/>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1" r:id="rId1"/>
    <p:sldLayoutId id="2147483656" r:id="rId2"/>
    <p:sldLayoutId id="2147483658" r:id="rId3"/>
    <p:sldLayoutId id="2147483659" r:id="rId4"/>
    <p:sldLayoutId id="2147483660" r:id="rId5"/>
    <p:sldLayoutId id="2147483661" r:id="rId6"/>
  </p:sldLayoutIdLst>
  <p:transition spd="med"/>
  <p:hf hdr="0" ftr="0" dt="0"/>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7114954" y="3650599"/>
            <a:ext cx="15012189" cy="41560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p>
            <a:pPr>
              <a:defRPr sz="7000" b="1" cap="all">
                <a:solidFill>
                  <a:srgbClr val="253957"/>
                </a:solidFill>
                <a:latin typeface="+mn-lt"/>
                <a:ea typeface="+mn-ea"/>
                <a:cs typeface="+mn-cs"/>
                <a:sym typeface="Arial Narrow"/>
              </a:defRPr>
            </a:pPr>
            <a:r>
              <a:rPr lang="ru-RU" sz="4400" b="1" cap="all" dirty="0">
                <a:sym typeface="Arial Narrow"/>
              </a:rPr>
              <a:t>Цифровая трансформация системы СПО: первые уроки пандемии</a:t>
            </a:r>
          </a:p>
          <a:p>
            <a:pPr algn="just">
              <a:defRPr sz="7000" b="1" cap="all">
                <a:solidFill>
                  <a:srgbClr val="253957"/>
                </a:solidFill>
                <a:latin typeface="+mn-lt"/>
                <a:ea typeface="+mn-ea"/>
                <a:cs typeface="+mn-cs"/>
                <a:sym typeface="Arial Narrow"/>
              </a:defRPr>
            </a:pPr>
            <a:endParaRPr lang="ru-RU" sz="4400" dirty="0"/>
          </a:p>
        </p:txBody>
      </p:sp>
      <p:sp>
        <p:nvSpPr>
          <p:cNvPr id="53" name="Очень крутой подзаголовок презентации"/>
          <p:cNvSpPr txBox="1"/>
          <p:nvPr/>
        </p:nvSpPr>
        <p:spPr>
          <a:xfrm>
            <a:off x="7152452" y="7557274"/>
            <a:ext cx="15012189" cy="16970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lvl1pPr algn="l">
              <a:defRPr sz="4200">
                <a:solidFill>
                  <a:srgbClr val="253957"/>
                </a:solidFill>
                <a:latin typeface="+mn-lt"/>
                <a:ea typeface="+mn-ea"/>
                <a:cs typeface="+mn-cs"/>
                <a:sym typeface="Arial Narrow"/>
              </a:defRPr>
            </a:lvl1pPr>
          </a:lstStyle>
          <a:p>
            <a:endParaRPr lang="de-DE" b="1" dirty="0"/>
          </a:p>
        </p:txBody>
      </p:sp>
      <p:sp>
        <p:nvSpPr>
          <p:cNvPr id="54" name="Название подразделения,  лаборатории, факультета и т.д."/>
          <p:cNvSpPr txBox="1"/>
          <p:nvPr/>
        </p:nvSpPr>
        <p:spPr>
          <a:xfrm>
            <a:off x="7116915" y="1847447"/>
            <a:ext cx="9443423" cy="790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p>
            <a:pPr algn="l">
              <a:defRPr sz="4200">
                <a:solidFill>
                  <a:srgbClr val="253957"/>
                </a:solidFill>
                <a:latin typeface="+mn-lt"/>
                <a:ea typeface="+mn-ea"/>
                <a:cs typeface="+mn-cs"/>
                <a:sym typeface="Arial Narrow"/>
              </a:defRPr>
            </a:pPr>
            <a:r>
              <a:rPr lang="ru-RU" dirty="0"/>
              <a:t>Институт образования НИУ ВШЭ</a:t>
            </a:r>
            <a:endParaRPr dirty="0"/>
          </a:p>
        </p:txBody>
      </p:sp>
      <p:sp>
        <p:nvSpPr>
          <p:cNvPr id="55" name="Москва, 2017"/>
          <p:cNvSpPr txBox="1"/>
          <p:nvPr/>
        </p:nvSpPr>
        <p:spPr>
          <a:xfrm>
            <a:off x="7295456" y="11898560"/>
            <a:ext cx="9443424" cy="6982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lang="ru-RU" sz="3600" b="1" dirty="0"/>
              <a:t>Москва, 2021 г.</a:t>
            </a:r>
            <a:endParaRPr sz="3600" b="1" dirty="0"/>
          </a:p>
        </p:txBody>
      </p:sp>
      <p:pic>
        <p:nvPicPr>
          <p:cNvPr id="56" name="Изображение" descr="Изображение"/>
          <p:cNvPicPr>
            <a:picLocks noChangeAspect="1"/>
          </p:cNvPicPr>
          <p:nvPr/>
        </p:nvPicPr>
        <p:blipFill>
          <a:blip r:embed="rId3"/>
          <a:stretch>
            <a:fillRect/>
          </a:stretch>
        </p:blipFill>
        <p:spPr>
          <a:xfrm>
            <a:off x="1221970" y="1330739"/>
            <a:ext cx="2736119" cy="2645547"/>
          </a:xfrm>
          <a:prstGeom prst="rect">
            <a:avLst/>
          </a:prstGeom>
          <a:ln w="12700">
            <a:miter lim="400000"/>
          </a:ln>
        </p:spPr>
      </p:pic>
      <p:sp>
        <p:nvSpPr>
          <p:cNvPr id="2" name="TextBox 1"/>
          <p:cNvSpPr txBox="1"/>
          <p:nvPr/>
        </p:nvSpPr>
        <p:spPr>
          <a:xfrm>
            <a:off x="15500729" y="10145451"/>
            <a:ext cx="7258396" cy="12522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3600" dirty="0">
                <a:solidFill>
                  <a:schemeClr val="accent1">
                    <a:lumMod val="50000"/>
                  </a:schemeClr>
                </a:solidFill>
              </a:rPr>
              <a:t>Дудырев Федор Феликсович,</a:t>
            </a:r>
          </a:p>
          <a:p>
            <a:pPr marL="0" marR="0" indent="0" algn="ctr" defTabSz="821531" rtl="0" fontAlgn="auto" latinLnBrk="0" hangingPunct="0">
              <a:lnSpc>
                <a:spcPct val="100000"/>
              </a:lnSpc>
              <a:spcBef>
                <a:spcPts val="0"/>
              </a:spcBef>
              <a:spcAft>
                <a:spcPts val="0"/>
              </a:spcAft>
              <a:buClrTx/>
              <a:buSzTx/>
              <a:buFontTx/>
              <a:buNone/>
              <a:tabLst/>
            </a:pPr>
            <a:r>
              <a:rPr kumimoji="0" lang="ru-RU" sz="3600" b="0" i="0" u="none" strike="noStrike" cap="none" spc="0" normalizeH="0" baseline="0" dirty="0">
                <a:ln>
                  <a:noFill/>
                </a:ln>
                <a:solidFill>
                  <a:schemeClr val="accent1">
                    <a:lumMod val="50000"/>
                  </a:schemeClr>
                </a:solidFill>
                <a:effectLst/>
                <a:uFillTx/>
                <a:sym typeface="Helvetica Light"/>
              </a:rPr>
              <a:t>Институт образования НИУ ВШЭ</a:t>
            </a:r>
          </a:p>
        </p:txBody>
      </p:sp>
    </p:spTree>
    <p:extLst>
      <p:ext uri="{BB962C8B-B14F-4D97-AF65-F5344CB8AC3E}">
        <p14:creationId xmlns:p14="http://schemas.microsoft.com/office/powerpoint/2010/main" val="3383676759"/>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 </a:t>
            </a:r>
            <a:r>
              <a:rPr lang="ru-RU" sz="4400" b="1" dirty="0">
                <a:solidFill>
                  <a:srgbClr val="002060"/>
                </a:solidFill>
              </a:rPr>
              <a:t>РЕГИОНАЛЬНАЯ ПОВЕСТКА ЦИФРОВИЗАЦИИ СПО</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201065" y="3524170"/>
            <a:ext cx="22440206" cy="845423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3600" b="1" i="1" dirty="0">
                <a:solidFill>
                  <a:srgbClr val="002060"/>
                </a:solidFill>
              </a:rPr>
              <a:t>Недостаток качественного контента:</a:t>
            </a:r>
          </a:p>
          <a:p>
            <a:pPr marL="36000" lvl="1" algn="just"/>
            <a:r>
              <a:rPr lang="ru-RU" sz="3600" dirty="0"/>
              <a:t>«</a:t>
            </a:r>
            <a:r>
              <a:rPr lang="ru-RU" sz="3600" dirty="0">
                <a:solidFill>
                  <a:srgbClr val="002060"/>
                </a:solidFill>
              </a:rPr>
              <a:t>Наш опыт работы в </a:t>
            </a:r>
            <a:r>
              <a:rPr lang="ru-RU" sz="3600" dirty="0" err="1">
                <a:solidFill>
                  <a:srgbClr val="002060"/>
                </a:solidFill>
              </a:rPr>
              <a:t>дистанте</a:t>
            </a:r>
            <a:r>
              <a:rPr lang="ru-RU" sz="3600" dirty="0">
                <a:solidFill>
                  <a:srgbClr val="002060"/>
                </a:solidFill>
              </a:rPr>
              <a:t> показал, что </a:t>
            </a:r>
            <a:r>
              <a:rPr lang="ru-RU" sz="3600" b="1" dirty="0">
                <a:solidFill>
                  <a:srgbClr val="002060"/>
                </a:solidFill>
              </a:rPr>
              <a:t>необходима дополнительная систематизация в работе. Имеется огромное количество электронных ресурсов, возникает путаница и непонимание, с чем можно работать, что нельзя использовать, какой ресурс лучше. </a:t>
            </a:r>
            <a:r>
              <a:rPr lang="ru-RU" sz="3600" dirty="0">
                <a:solidFill>
                  <a:srgbClr val="002060"/>
                </a:solidFill>
              </a:rPr>
              <a:t>Поэтому основная задача сейчас состоит в том, чтобы провести систематизацию и разобраться в этом море информационных ресурсов. Важно при этом не ограничивать в выборе ни преподавателей, ни образовательные учреждения, т.е. главные вопросы в том, чтобы дать пользователям обоснованные рекомендации и обучить их</a:t>
            </a:r>
          </a:p>
          <a:p>
            <a:pPr marL="36000" lvl="1" algn="just"/>
            <a:endParaRPr lang="ru-RU" sz="3600" dirty="0">
              <a:solidFill>
                <a:srgbClr val="002060"/>
              </a:solidFill>
            </a:endParaRPr>
          </a:p>
          <a:p>
            <a:pPr marL="36000" lvl="1" algn="just"/>
            <a:r>
              <a:rPr lang="ru-RU" sz="3600" dirty="0">
                <a:solidFill>
                  <a:srgbClr val="002060"/>
                </a:solidFill>
              </a:rPr>
              <a:t>«Система СПО очень разнородна, в наших колледжах реализуется 180 образовательных программ. Понятно, что </a:t>
            </a:r>
            <a:r>
              <a:rPr lang="ru-RU" sz="3600" b="1" dirty="0">
                <a:solidFill>
                  <a:srgbClr val="002060"/>
                </a:solidFill>
              </a:rPr>
              <a:t>разработчиков специального программного обеспечения и цифровых учебных материалов — очень мало. Между ними нет конкуренции, а некоторые ниши совершенно не закрыты, </a:t>
            </a:r>
            <a:r>
              <a:rPr lang="ru-RU" sz="3600" dirty="0">
                <a:solidFill>
                  <a:srgbClr val="002060"/>
                </a:solidFill>
              </a:rPr>
              <a:t>потому что крупным издательствам и другим организациям, которые занимаются разработкой контента, это невыгодно; образовательный продукт, разработанный для отдельной специальности или отдельной группы СПО, просто не окупится.</a:t>
            </a:r>
          </a:p>
        </p:txBody>
      </p:sp>
      <p:sp>
        <p:nvSpPr>
          <p:cNvPr id="4" name="TextBox 3"/>
          <p:cNvSpPr txBox="1"/>
          <p:nvPr/>
        </p:nvSpPr>
        <p:spPr>
          <a:xfrm>
            <a:off x="428493" y="2593147"/>
            <a:ext cx="23151249" cy="7598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ru-RU" sz="3600" dirty="0"/>
              <a:t>. </a:t>
            </a:r>
            <a:r>
              <a:rPr lang="ru-RU" sz="4000" b="1" dirty="0">
                <a:solidFill>
                  <a:srgbClr val="002060"/>
                </a:solidFill>
              </a:rPr>
              <a:t>Каковы главные ограничения?</a:t>
            </a:r>
          </a:p>
        </p:txBody>
      </p:sp>
    </p:spTree>
    <p:extLst>
      <p:ext uri="{BB962C8B-B14F-4D97-AF65-F5344CB8AC3E}">
        <p14:creationId xmlns:p14="http://schemas.microsoft.com/office/powerpoint/2010/main" val="128631929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II. </a:t>
            </a:r>
            <a:r>
              <a:rPr lang="ru-RU" sz="4400" b="1" dirty="0">
                <a:solidFill>
                  <a:srgbClr val="002060"/>
                </a:solidFill>
              </a:rPr>
              <a:t> </a:t>
            </a:r>
            <a:r>
              <a:rPr lang="ru-RU" sz="4400" b="1" dirty="0" err="1">
                <a:solidFill>
                  <a:srgbClr val="002060"/>
                </a:solidFill>
              </a:rPr>
              <a:t>ЦИФРОВИЗАЦИя</a:t>
            </a:r>
            <a:r>
              <a:rPr lang="ru-RU" sz="4400" b="1" dirty="0">
                <a:solidFill>
                  <a:srgbClr val="002060"/>
                </a:solidFill>
              </a:rPr>
              <a:t> на уровне образовательной организации</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201065" y="3801167"/>
            <a:ext cx="22440206" cy="79002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3600" b="1" i="1" dirty="0">
                <a:solidFill>
                  <a:srgbClr val="002060"/>
                </a:solidFill>
              </a:rPr>
              <a:t>Национальный проект «Образование»: </a:t>
            </a:r>
            <a:r>
              <a:rPr lang="ru-RU" sz="3600" i="1" dirty="0">
                <a:solidFill>
                  <a:srgbClr val="002060"/>
                </a:solidFill>
              </a:rPr>
              <a:t>«Во второй год действия проекта</a:t>
            </a:r>
            <a:r>
              <a:rPr lang="ru-RU" sz="3600" dirty="0"/>
              <a:t> </a:t>
            </a:r>
            <a:r>
              <a:rPr lang="ru-RU" sz="3600" dirty="0">
                <a:solidFill>
                  <a:srgbClr val="002060"/>
                </a:solidFill>
              </a:rPr>
              <a:t>200 учебных заведений СПО приняли участие, и мы были одним из этих учебных заведений. Появилась возможность закупки серьезного оборудования. Мы закупили тогда очень большое количество оргтехники и компьютерной техники. Вот с этого началось. Если не будет «железа», говорить о том, что </a:t>
            </a:r>
            <a:r>
              <a:rPr lang="ru-RU" sz="3600" dirty="0" err="1">
                <a:solidFill>
                  <a:srgbClr val="002060"/>
                </a:solidFill>
              </a:rPr>
              <a:t>цифровизацией</a:t>
            </a:r>
            <a:r>
              <a:rPr lang="ru-RU" sz="3600" dirty="0">
                <a:solidFill>
                  <a:srgbClr val="002060"/>
                </a:solidFill>
              </a:rPr>
              <a:t> будешь заниматься, не приходится».</a:t>
            </a:r>
          </a:p>
          <a:p>
            <a:pPr marL="36000" lvl="1" algn="just"/>
            <a:r>
              <a:rPr lang="ru-RU" sz="3600" b="1" i="1" dirty="0">
                <a:solidFill>
                  <a:srgbClr val="002060"/>
                </a:solidFill>
              </a:rPr>
              <a:t>Движение </a:t>
            </a:r>
            <a:r>
              <a:rPr lang="ru-RU" sz="3600" b="1" i="1" dirty="0" err="1">
                <a:solidFill>
                  <a:srgbClr val="002060"/>
                </a:solidFill>
              </a:rPr>
              <a:t>Ворлдскиллс</a:t>
            </a:r>
            <a:r>
              <a:rPr lang="ru-RU" sz="3600" b="1" i="1" dirty="0">
                <a:solidFill>
                  <a:srgbClr val="002060"/>
                </a:solidFill>
              </a:rPr>
              <a:t>: «</a:t>
            </a:r>
            <a:r>
              <a:rPr lang="ru-RU" sz="3600" dirty="0">
                <a:solidFill>
                  <a:srgbClr val="002060"/>
                </a:solidFill>
              </a:rPr>
              <a:t>Большой толчок дает движение “</a:t>
            </a:r>
            <a:r>
              <a:rPr lang="en-US" sz="3600" dirty="0" err="1">
                <a:solidFill>
                  <a:srgbClr val="002060"/>
                </a:solidFill>
              </a:rPr>
              <a:t>Worldskills</a:t>
            </a:r>
            <a:r>
              <a:rPr lang="ru-RU" sz="3600" dirty="0">
                <a:solidFill>
                  <a:srgbClr val="002060"/>
                </a:solidFill>
              </a:rPr>
              <a:t>”, движение “</a:t>
            </a:r>
            <a:r>
              <a:rPr lang="ru-RU" sz="3600" dirty="0" err="1">
                <a:solidFill>
                  <a:srgbClr val="002060"/>
                </a:solidFill>
              </a:rPr>
              <a:t>Абилимпикс</a:t>
            </a:r>
            <a:r>
              <a:rPr lang="ru-RU" sz="3600" dirty="0">
                <a:solidFill>
                  <a:srgbClr val="002060"/>
                </a:solidFill>
              </a:rPr>
              <a:t>”, “</a:t>
            </a:r>
            <a:r>
              <a:rPr lang="en-US" sz="3600" dirty="0" err="1">
                <a:solidFill>
                  <a:srgbClr val="002060"/>
                </a:solidFill>
              </a:rPr>
              <a:t>Juniorskills</a:t>
            </a:r>
            <a:r>
              <a:rPr lang="ru-RU" sz="3600" dirty="0">
                <a:solidFill>
                  <a:srgbClr val="002060"/>
                </a:solidFill>
              </a:rPr>
              <a:t>”. Мы видим те требования, которые предъявляются к образовательным учреждениям, к методическому оснащению. Мы смотрим инфраструктурные листы, какие требования предъявляются, и на основании этого делаем прейскурант того, что нам необходимо приобретать, к чему стоит стремиться».</a:t>
            </a:r>
          </a:p>
          <a:p>
            <a:pPr marL="36000" lvl="1" algn="just"/>
            <a:r>
              <a:rPr lang="ru-RU" sz="3600" b="1" i="1" dirty="0">
                <a:solidFill>
                  <a:srgbClr val="002060"/>
                </a:solidFill>
              </a:rPr>
              <a:t>Новые квалификационные требования: «</a:t>
            </a:r>
            <a:r>
              <a:rPr lang="ru-RU" sz="3600" dirty="0">
                <a:solidFill>
                  <a:srgbClr val="002060"/>
                </a:solidFill>
              </a:rPr>
              <a:t>Мне работодатель говорит: «Отложи ножовку в сторону, ставь компьютер, учи программы». Металлообработка вся на программировании построена. Электрики, если нужно обеспечить эффективный учет электроэнергии, должны написать и запрограммировать счетчики, приборы учета, контроля, это вообще другая профессия…». </a:t>
            </a:r>
            <a:endParaRPr lang="ru-RU" sz="3600" b="1" i="1" dirty="0">
              <a:solidFill>
                <a:srgbClr val="002060"/>
              </a:solidFill>
            </a:endParaRPr>
          </a:p>
        </p:txBody>
      </p:sp>
      <p:sp>
        <p:nvSpPr>
          <p:cNvPr id="4" name="TextBox 3"/>
          <p:cNvSpPr txBox="1"/>
          <p:nvPr/>
        </p:nvSpPr>
        <p:spPr>
          <a:xfrm>
            <a:off x="428493" y="2623924"/>
            <a:ext cx="23151249"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ru-RU" sz="3600" b="1" dirty="0">
                <a:solidFill>
                  <a:srgbClr val="002060"/>
                </a:solidFill>
              </a:rPr>
              <a:t>Внешняя мотивация и источники ресурсов</a:t>
            </a:r>
            <a:endParaRPr lang="ru-RU" sz="4000" b="1" dirty="0">
              <a:solidFill>
                <a:srgbClr val="002060"/>
              </a:solidFill>
            </a:endParaRPr>
          </a:p>
        </p:txBody>
      </p:sp>
    </p:spTree>
    <p:extLst>
      <p:ext uri="{BB962C8B-B14F-4D97-AF65-F5344CB8AC3E}">
        <p14:creationId xmlns:p14="http://schemas.microsoft.com/office/powerpoint/2010/main" val="132227597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t>II. </a:t>
            </a:r>
            <a:r>
              <a:rPr lang="ru-RU" sz="4400" b="1" dirty="0"/>
              <a:t> </a:t>
            </a:r>
            <a:r>
              <a:rPr lang="ru-RU" sz="4400" b="1" dirty="0" err="1"/>
              <a:t>ЦИФРОВИЗАЦИя</a:t>
            </a:r>
            <a:r>
              <a:rPr lang="ru-RU" sz="4400" b="1" dirty="0"/>
              <a:t> на уровне образовательной организации</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201065" y="3524169"/>
            <a:ext cx="22440206" cy="845423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3600" dirty="0">
                <a:solidFill>
                  <a:srgbClr val="002060"/>
                </a:solidFill>
              </a:rPr>
              <a:t>«У каждого преподавателя есть своё рабочее место, оно организовано, есть то, что требуется преподавателю для проведения урока, системный блок, монитор, принтер для печати документов, сканирования документов и обязательно есть для визуализации что-то, проектор либо телевизор с большой диагональю. Есть парк компьютеров, который немножко устарел. Если бы их обновить, то было бы близко к 100%, но я оцениваю состояние на 70-80%». </a:t>
            </a:r>
          </a:p>
          <a:p>
            <a:pPr marL="36000" lvl="1" algn="just"/>
            <a:r>
              <a:rPr lang="ru-RU" sz="3600" dirty="0">
                <a:solidFill>
                  <a:srgbClr val="002060"/>
                </a:solidFill>
              </a:rPr>
              <a:t>«Сейчас большая потребность в сопровождающих программах. Например, мне на каждом компьютере надо поставить </a:t>
            </a:r>
            <a:r>
              <a:rPr lang="en-US" sz="3600" dirty="0" err="1">
                <a:solidFill>
                  <a:srgbClr val="002060"/>
                </a:solidFill>
              </a:rPr>
              <a:t>AutoDesk</a:t>
            </a:r>
            <a:r>
              <a:rPr lang="ru-RU" sz="3600" dirty="0">
                <a:solidFill>
                  <a:srgbClr val="002060"/>
                </a:solidFill>
              </a:rPr>
              <a:t>, </a:t>
            </a:r>
            <a:r>
              <a:rPr lang="en-US" sz="3600" dirty="0">
                <a:solidFill>
                  <a:srgbClr val="002060"/>
                </a:solidFill>
              </a:rPr>
              <a:t>Fusion</a:t>
            </a:r>
            <a:r>
              <a:rPr lang="ru-RU" sz="3600" dirty="0">
                <a:solidFill>
                  <a:srgbClr val="002060"/>
                </a:solidFill>
              </a:rPr>
              <a:t> и так далее. Такой объем прикладных программ не каждый компьютер выдерживает, поэтому мы стараемся покупать на все сэкономленные деньги компьютеры, потому что ноутбуки для нас не подходят, у них система охлаждения слабенькая».</a:t>
            </a:r>
          </a:p>
          <a:p>
            <a:pPr marL="36000" lvl="1" algn="just"/>
            <a:r>
              <a:rPr lang="ru-RU" sz="3600" dirty="0">
                <a:solidFill>
                  <a:srgbClr val="002060"/>
                </a:solidFill>
              </a:rPr>
              <a:t>«На программную продукцию мы ежегодно тратим миллионы собственных средств. В этом году только по одному из грантов почти на 10 млн было строчкой «закупка программной продукции».</a:t>
            </a:r>
          </a:p>
          <a:p>
            <a:pPr marL="36000" lvl="1" algn="just"/>
            <a:r>
              <a:rPr lang="ru-RU" sz="3600" b="1" i="1" dirty="0">
                <a:solidFill>
                  <a:srgbClr val="002060"/>
                </a:solidFill>
              </a:rPr>
              <a:t>«</a:t>
            </a:r>
            <a:r>
              <a:rPr lang="en-US" sz="3600" dirty="0">
                <a:solidFill>
                  <a:srgbClr val="002060"/>
                </a:solidFill>
              </a:rPr>
              <a:t>Data</a:t>
            </a:r>
            <a:r>
              <a:rPr lang="ru-RU" sz="3600" dirty="0">
                <a:solidFill>
                  <a:srgbClr val="002060"/>
                </a:solidFill>
              </a:rPr>
              <a:t>-центр у нас — это набор серверных, по которым у нас все учебные программы занесены. Он делится на секции. Еще есть действующая серверная, на которой занимаются студенты по информационной безопасности, то есть на действующем оборудовании. У нас есть сектор, на котором занимаются системные администраторы. То есть </a:t>
            </a:r>
            <a:r>
              <a:rPr lang="en-US" sz="3600" dirty="0">
                <a:solidFill>
                  <a:srgbClr val="002060"/>
                </a:solidFill>
              </a:rPr>
              <a:t>Data</a:t>
            </a:r>
            <a:r>
              <a:rPr lang="ru-RU" sz="3600" dirty="0">
                <a:solidFill>
                  <a:srgbClr val="002060"/>
                </a:solidFill>
              </a:rPr>
              <a:t>-центр состоит из восьми серверных». </a:t>
            </a:r>
            <a:endParaRPr lang="ru-RU" sz="3600" b="1" i="1" dirty="0">
              <a:solidFill>
                <a:srgbClr val="002060"/>
              </a:solidFill>
            </a:endParaRPr>
          </a:p>
        </p:txBody>
      </p:sp>
      <p:sp>
        <p:nvSpPr>
          <p:cNvPr id="4" name="TextBox 3"/>
          <p:cNvSpPr txBox="1"/>
          <p:nvPr/>
        </p:nvSpPr>
        <p:spPr>
          <a:xfrm>
            <a:off x="428493" y="2623924"/>
            <a:ext cx="23151249"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ru-RU" sz="3600" b="1" dirty="0">
                <a:solidFill>
                  <a:srgbClr val="002060"/>
                </a:solidFill>
              </a:rPr>
              <a:t>Материальная инфраструктура: «узкие места»</a:t>
            </a:r>
            <a:endParaRPr lang="ru-RU" sz="4000" b="1" dirty="0">
              <a:solidFill>
                <a:srgbClr val="002060"/>
              </a:solidFill>
            </a:endParaRPr>
          </a:p>
        </p:txBody>
      </p:sp>
    </p:spTree>
    <p:extLst>
      <p:ext uri="{BB962C8B-B14F-4D97-AF65-F5344CB8AC3E}">
        <p14:creationId xmlns:p14="http://schemas.microsoft.com/office/powerpoint/2010/main" val="167415488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t>II. </a:t>
            </a:r>
            <a:r>
              <a:rPr lang="ru-RU" sz="4400" b="1" dirty="0"/>
              <a:t> </a:t>
            </a:r>
            <a:r>
              <a:rPr lang="ru-RU" sz="4400" b="1" dirty="0" err="1"/>
              <a:t>ЦИФРОВИЗАЦИя</a:t>
            </a:r>
            <a:r>
              <a:rPr lang="ru-RU" sz="4400" b="1" dirty="0"/>
              <a:t> на уровне образовательной организации</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226605" y="3905972"/>
            <a:ext cx="22414665" cy="95622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3600" dirty="0">
                <a:solidFill>
                  <a:srgbClr val="002060"/>
                </a:solidFill>
              </a:rPr>
              <a:t>«У методистов, конечно, сейчас много работы. Во-первых, самим понять, что такое цифровая дидактика и выделить те отличия, которые надо обязательно учесть, и это еще все передать учителям. Потому что пока многие учат по-старому».</a:t>
            </a:r>
          </a:p>
          <a:p>
            <a:pPr marL="36000" lvl="1" algn="just"/>
            <a:r>
              <a:rPr lang="ru-RU" sz="3600" dirty="0">
                <a:solidFill>
                  <a:srgbClr val="002060"/>
                </a:solidFill>
              </a:rPr>
              <a:t>«К сожалению, то, что было ранее, сегодня уже не работает, и соответственно все сотрудники, которые были ранее на этих местах, уже, к сожалению, </a:t>
            </a:r>
            <a:r>
              <a:rPr lang="ru-RU" sz="3600" dirty="0" err="1">
                <a:solidFill>
                  <a:srgbClr val="002060"/>
                </a:solidFill>
              </a:rPr>
              <a:t>подотстали</a:t>
            </a:r>
            <a:r>
              <a:rPr lang="ru-RU" sz="3600" dirty="0">
                <a:solidFill>
                  <a:srgbClr val="002060"/>
                </a:solidFill>
              </a:rPr>
              <a:t>. И здесь совершенно другого качества должны быть специалисты, профессионалы совсем иного уровня. И мы находимся в поиске таких людей, и пока мы своих не нашли, то используем сторонних специалистов».</a:t>
            </a:r>
          </a:p>
          <a:p>
            <a:pPr marL="36000" lvl="1" algn="just"/>
            <a:r>
              <a:rPr lang="ru-RU" sz="3600" dirty="0">
                <a:solidFill>
                  <a:srgbClr val="002060"/>
                </a:solidFill>
              </a:rPr>
              <a:t>«У нас был опыт, когда мы вводили интерактивные доски. Еще ни у кого не было, а у нас появились. Педагогам поначалу, это давалось с трудом, но есть такой принцип котенка с тарелкой молока. Мои коллеги ушли на зимние каникулы, а вернулись с зимних каникул, у них не было других досок, кроме как интерактивных. И у них не было выбора, кроме как включать их и начинать в них оперативно работать». </a:t>
            </a:r>
          </a:p>
          <a:p>
            <a:pPr marL="36000" lvl="1" algn="just"/>
            <a:r>
              <a:rPr lang="ru-RU" sz="3600" dirty="0">
                <a:solidFill>
                  <a:srgbClr val="002060"/>
                </a:solidFill>
              </a:rPr>
              <a:t>«У меня есть зам по информатизации, на </a:t>
            </a:r>
            <a:r>
              <a:rPr lang="ru-RU" sz="3600" dirty="0" err="1">
                <a:solidFill>
                  <a:srgbClr val="002060"/>
                </a:solidFill>
              </a:rPr>
              <a:t>внебюджете</a:t>
            </a:r>
            <a:r>
              <a:rPr lang="ru-RU" sz="3600" dirty="0">
                <a:solidFill>
                  <a:srgbClr val="002060"/>
                </a:solidFill>
              </a:rPr>
              <a:t>, у нас по бюджету в штатном расписании такой должности не существует. Есть отдел, в основном все внебюджетные единицы, 4 человека, Есть технический отдел, занимающийся ремонтом и ежедневным техническим обслуживанием. Хотя у нас, кроме этого, есть ещё договора со специализированными организациями на обслуживание. На сегодняшний день просто невозможно без этого».</a:t>
            </a:r>
            <a:endParaRPr lang="ru-RU" sz="3600" b="1" i="1" dirty="0">
              <a:solidFill>
                <a:srgbClr val="002060"/>
              </a:solidFill>
            </a:endParaRPr>
          </a:p>
        </p:txBody>
      </p:sp>
      <p:sp>
        <p:nvSpPr>
          <p:cNvPr id="4" name="TextBox 3"/>
          <p:cNvSpPr txBox="1"/>
          <p:nvPr/>
        </p:nvSpPr>
        <p:spPr>
          <a:xfrm>
            <a:off x="428493" y="2623924"/>
            <a:ext cx="23151249"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ru-RU" sz="3600" b="1" dirty="0">
                <a:solidFill>
                  <a:srgbClr val="002060"/>
                </a:solidFill>
              </a:rPr>
              <a:t>Новые требования к кадровой инфраструктуре</a:t>
            </a:r>
            <a:endParaRPr lang="ru-RU" sz="4000" b="1" dirty="0">
              <a:solidFill>
                <a:srgbClr val="002060"/>
              </a:solidFill>
            </a:endParaRPr>
          </a:p>
        </p:txBody>
      </p:sp>
    </p:spTree>
    <p:extLst>
      <p:ext uri="{BB962C8B-B14F-4D97-AF65-F5344CB8AC3E}">
        <p14:creationId xmlns:p14="http://schemas.microsoft.com/office/powerpoint/2010/main" val="48510099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III.</a:t>
            </a:r>
            <a:r>
              <a:rPr lang="ru-RU" sz="4400" b="1" dirty="0">
                <a:solidFill>
                  <a:srgbClr val="002060"/>
                </a:solidFill>
              </a:rPr>
              <a:t> Изменения в практике преподавания</a:t>
            </a:r>
            <a:r>
              <a:rPr lang="en-US" sz="4400" b="1" dirty="0">
                <a:solidFill>
                  <a:srgbClr val="002060"/>
                </a:solidFill>
              </a:rPr>
              <a:t> </a:t>
            </a:r>
            <a:r>
              <a:rPr lang="ru-RU" sz="4400" b="1" dirty="0">
                <a:solidFill>
                  <a:srgbClr val="002060"/>
                </a:solidFill>
              </a:rPr>
              <a:t> </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201065" y="3247168"/>
            <a:ext cx="22440206" cy="900823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3600" dirty="0">
                <a:solidFill>
                  <a:srgbClr val="002060"/>
                </a:solidFill>
              </a:rPr>
              <a:t>«Основная часть преподавателей в возрасте до 50-55 лет нормально к этому отнеслась, по необходимости все быстро выучила, раз уж такая ситуация образовалась. Преподаватели старшего поколения, конечно, более консервативные, и тяжело было с ними работать. Мы помогали таким преподавателям создавать электронные учебные курсы, обучали их этому».</a:t>
            </a:r>
          </a:p>
          <a:p>
            <a:pPr marL="36000" lvl="1" algn="just"/>
            <a:r>
              <a:rPr lang="ru-RU" sz="3600" dirty="0">
                <a:solidFill>
                  <a:srgbClr val="002060"/>
                </a:solidFill>
              </a:rPr>
              <a:t>«Являясь председателем цикловой комиссии, я постоянно сталкиваюсь со своими коллегами, посещая их занятия. Всех наших преподавателей можно разделить на три группы. </a:t>
            </a:r>
            <a:r>
              <a:rPr lang="ru-RU" sz="3600" b="1" dirty="0">
                <a:solidFill>
                  <a:srgbClr val="002060"/>
                </a:solidFill>
              </a:rPr>
              <a:t>Первая группа </a:t>
            </a:r>
            <a:r>
              <a:rPr lang="ru-RU" sz="3600" dirty="0">
                <a:solidFill>
                  <a:srgbClr val="002060"/>
                </a:solidFill>
              </a:rPr>
              <a:t>— это коллеги, позиция которых - «хочу все знать и стараюсь во всем разобраться». </a:t>
            </a:r>
            <a:r>
              <a:rPr lang="ru-RU" sz="3600" b="1" dirty="0">
                <a:solidFill>
                  <a:srgbClr val="002060"/>
                </a:solidFill>
              </a:rPr>
              <a:t>Вторая группа </a:t>
            </a:r>
            <a:r>
              <a:rPr lang="ru-RU" sz="3600" dirty="0">
                <a:solidFill>
                  <a:srgbClr val="002060"/>
                </a:solidFill>
              </a:rPr>
              <a:t>преподавателей – это те, кто понимают, что это [цифровые инструменты] нужно использовать, но делают это в недостаточном объеме. То есть я вроде бы разбираюсь в чем-то, но не до конца, и до конца разбираться и применять это я не буду. И есть </a:t>
            </a:r>
            <a:r>
              <a:rPr lang="ru-RU" sz="3600" b="1" dirty="0">
                <a:solidFill>
                  <a:srgbClr val="002060"/>
                </a:solidFill>
              </a:rPr>
              <a:t>третья группа</a:t>
            </a:r>
            <a:r>
              <a:rPr lang="ru-RU" sz="3600" dirty="0">
                <a:solidFill>
                  <a:srgbClr val="002060"/>
                </a:solidFill>
              </a:rPr>
              <a:t>, которая вызывает всегда досаду и раздражение: это группа, которая не желает изучать новое».</a:t>
            </a:r>
          </a:p>
          <a:p>
            <a:pPr marL="36000" lvl="1" algn="just"/>
            <a:r>
              <a:rPr lang="ru-RU" sz="3600" dirty="0">
                <a:solidFill>
                  <a:srgbClr val="002060"/>
                </a:solidFill>
              </a:rPr>
              <a:t>«Они выбирают по минимуму, если руководство спускает требование, что сегодня надо освоить электронную систему, у них выбора нет, они садятся, ее осваивают, потому что в этой системе размещен электронный журнал, в ней выставляются оценки, они тратят на это время, но осваивают… Если это не опустилось приказом сверху, не утверждено, не подписано директором, то эту работу будут игнорировать».</a:t>
            </a:r>
            <a:endParaRPr lang="ru-RU" sz="3600" b="1" i="1" dirty="0">
              <a:solidFill>
                <a:srgbClr val="002060"/>
              </a:solidFill>
            </a:endParaRPr>
          </a:p>
        </p:txBody>
      </p:sp>
      <p:sp>
        <p:nvSpPr>
          <p:cNvPr id="4" name="TextBox 3"/>
          <p:cNvSpPr txBox="1"/>
          <p:nvPr/>
        </p:nvSpPr>
        <p:spPr>
          <a:xfrm>
            <a:off x="428493" y="2623924"/>
            <a:ext cx="23151249"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ru-RU" sz="3600" b="1" dirty="0">
                <a:solidFill>
                  <a:srgbClr val="002060"/>
                </a:solidFill>
              </a:rPr>
              <a:t>Адаптация к условиям дистанционного обучения: отличия в мотивации </a:t>
            </a:r>
            <a:endParaRPr lang="ru-RU" sz="4000" b="1" dirty="0">
              <a:solidFill>
                <a:srgbClr val="002060"/>
              </a:solidFill>
            </a:endParaRPr>
          </a:p>
        </p:txBody>
      </p:sp>
    </p:spTree>
    <p:extLst>
      <p:ext uri="{BB962C8B-B14F-4D97-AF65-F5344CB8AC3E}">
        <p14:creationId xmlns:p14="http://schemas.microsoft.com/office/powerpoint/2010/main" val="321023559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III.</a:t>
            </a:r>
            <a:r>
              <a:rPr lang="ru-RU" sz="4400" b="1" dirty="0">
                <a:solidFill>
                  <a:srgbClr val="002060"/>
                </a:solidFill>
              </a:rPr>
              <a:t> Изменения в практике преподавания</a:t>
            </a:r>
            <a:r>
              <a:rPr lang="en-US" sz="4400" b="1" dirty="0">
                <a:solidFill>
                  <a:srgbClr val="002060"/>
                </a:solidFill>
              </a:rPr>
              <a:t> </a:t>
            </a:r>
            <a:r>
              <a:rPr lang="ru-RU" sz="4400" b="1" dirty="0">
                <a:solidFill>
                  <a:srgbClr val="002060"/>
                </a:solidFill>
              </a:rPr>
              <a:t> </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201065" y="7402151"/>
            <a:ext cx="22440206"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endParaRPr lang="ru-RU" sz="3600" b="1" i="1" dirty="0">
              <a:solidFill>
                <a:srgbClr val="002060"/>
              </a:solidFill>
            </a:endParaRPr>
          </a:p>
        </p:txBody>
      </p:sp>
      <p:sp>
        <p:nvSpPr>
          <p:cNvPr id="4" name="TextBox 3"/>
          <p:cNvSpPr txBox="1"/>
          <p:nvPr/>
        </p:nvSpPr>
        <p:spPr>
          <a:xfrm>
            <a:off x="428493" y="2346925"/>
            <a:ext cx="23151249" cy="12522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ru-RU" sz="3600" b="1" dirty="0">
                <a:solidFill>
                  <a:srgbClr val="002060"/>
                </a:solidFill>
              </a:rPr>
              <a:t>Обучение преподавателей:</a:t>
            </a:r>
          </a:p>
          <a:p>
            <a:r>
              <a:rPr lang="ru-RU" sz="3600" b="1" dirty="0">
                <a:solidFill>
                  <a:srgbClr val="002060"/>
                </a:solidFill>
              </a:rPr>
              <a:t> </a:t>
            </a:r>
            <a:endParaRPr lang="ru-RU" sz="4000" b="1" dirty="0">
              <a:solidFill>
                <a:srgbClr val="002060"/>
              </a:solidFill>
            </a:endParaRPr>
          </a:p>
        </p:txBody>
      </p:sp>
      <p:sp>
        <p:nvSpPr>
          <p:cNvPr id="2" name="TextBox 1"/>
          <p:cNvSpPr txBox="1"/>
          <p:nvPr/>
        </p:nvSpPr>
        <p:spPr>
          <a:xfrm>
            <a:off x="958752" y="3006019"/>
            <a:ext cx="22620990" cy="95622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just"/>
            <a:r>
              <a:rPr lang="ru-RU" sz="3600" dirty="0">
                <a:solidFill>
                  <a:srgbClr val="002060"/>
                </a:solidFill>
              </a:rPr>
              <a:t>	«У нас есть два подхода к повышению квалификации. Один — «хаотичный»: преподаватель сам находит, где ему учиться, какие нужны курсы, он приходит к заместителю директора по учебной части, и тот принимает решение, нужны ему курсы или нет… Второй вариант обучения: мы [представители администрации колледжа] сами определяем, кто давно, более 1,5 лет назад, не повышал квалификацию, и в приказном порядке преподаватели идут на обучение».</a:t>
            </a:r>
          </a:p>
          <a:p>
            <a:pPr algn="just"/>
            <a:r>
              <a:rPr lang="ru-RU" sz="3600" dirty="0">
                <a:solidFill>
                  <a:srgbClr val="002060"/>
                </a:solidFill>
              </a:rPr>
              <a:t>	«За этот год у нас человек 10 записались на курсы повышения квалификации «</a:t>
            </a:r>
            <a:r>
              <a:rPr lang="ru-RU" sz="3600" dirty="0" err="1">
                <a:solidFill>
                  <a:srgbClr val="002060"/>
                </a:solidFill>
              </a:rPr>
              <a:t>Иннополиса</a:t>
            </a:r>
            <a:r>
              <a:rPr lang="ru-RU" sz="3600" dirty="0">
                <a:solidFill>
                  <a:srgbClr val="002060"/>
                </a:solidFill>
              </a:rPr>
              <a:t>» по </a:t>
            </a:r>
            <a:r>
              <a:rPr lang="ru-RU" sz="3600" dirty="0" err="1">
                <a:solidFill>
                  <a:srgbClr val="002060"/>
                </a:solidFill>
              </a:rPr>
              <a:t>цифровизации</a:t>
            </a:r>
            <a:r>
              <a:rPr lang="ru-RU" sz="3600" dirty="0">
                <a:solidFill>
                  <a:srgbClr val="002060"/>
                </a:solidFill>
              </a:rPr>
              <a:t>. В рамках обучения в «</a:t>
            </a:r>
            <a:r>
              <a:rPr lang="en-US" sz="3600" dirty="0">
                <a:solidFill>
                  <a:srgbClr val="002060"/>
                </a:solidFill>
              </a:rPr>
              <a:t>IT</a:t>
            </a:r>
            <a:r>
              <a:rPr lang="ru-RU" sz="3600" dirty="0">
                <a:solidFill>
                  <a:srgbClr val="002060"/>
                </a:solidFill>
              </a:rPr>
              <a:t>-кубе» летом 10 или 12 педагогов прошли обучение по </a:t>
            </a:r>
            <a:r>
              <a:rPr lang="en-US" sz="3600" dirty="0">
                <a:solidFill>
                  <a:srgbClr val="002060"/>
                </a:solidFill>
              </a:rPr>
              <a:t>soft skills</a:t>
            </a:r>
            <a:r>
              <a:rPr lang="ru-RU" sz="3600" dirty="0">
                <a:solidFill>
                  <a:srgbClr val="002060"/>
                </a:solidFill>
              </a:rPr>
              <a:t>, </a:t>
            </a:r>
            <a:r>
              <a:rPr lang="en-US" sz="3600" dirty="0">
                <a:solidFill>
                  <a:srgbClr val="002060"/>
                </a:solidFill>
              </a:rPr>
              <a:t>hard skills</a:t>
            </a:r>
            <a:r>
              <a:rPr lang="ru-RU" sz="3600" dirty="0">
                <a:solidFill>
                  <a:srgbClr val="002060"/>
                </a:solidFill>
              </a:rPr>
              <a:t>. В данный момент несколько человек у нас подписались на получение цифровых сертификатов. И по методике </a:t>
            </a:r>
            <a:r>
              <a:rPr lang="ru-RU" sz="3600" dirty="0" err="1">
                <a:solidFill>
                  <a:srgbClr val="002060"/>
                </a:solidFill>
              </a:rPr>
              <a:t>WorldSkills</a:t>
            </a:r>
            <a:r>
              <a:rPr lang="ru-RU" sz="3600" dirty="0">
                <a:solidFill>
                  <a:srgbClr val="002060"/>
                </a:solidFill>
              </a:rPr>
              <a:t> мы тоже регулярно обучаемся. Последний раз я была в Томске, это было год назад, по веб-дизайну и разработке».</a:t>
            </a:r>
          </a:p>
          <a:p>
            <a:pPr algn="just"/>
            <a:r>
              <a:rPr lang="ru-RU" sz="3600" dirty="0">
                <a:solidFill>
                  <a:srgbClr val="002060"/>
                </a:solidFill>
              </a:rPr>
              <a:t>	«Мы поделили весь наш коллектив на четыре группы. В первую группу вошли те, кто был наиболее продвинут в области использования цифровых технологий. Вторая группа – это «середнячки». Третья группа - педагоги, которые в меньшей степени были готовы к работе в новых условиях. И четвертая группа –  специалисты, ответственные за информационную инфраструктуру, - это наши преподаватели информатики вместе с заведующим лабораторией, мы тоже несколько встреч с ними провели, они взяли все, что можно было взять из Интернета в плане информации (какую платформу использовать), и обсуждали общие технологические вопросы»</a:t>
            </a:r>
          </a:p>
        </p:txBody>
      </p:sp>
    </p:spTree>
    <p:extLst>
      <p:ext uri="{BB962C8B-B14F-4D97-AF65-F5344CB8AC3E}">
        <p14:creationId xmlns:p14="http://schemas.microsoft.com/office/powerpoint/2010/main" val="394249920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III.</a:t>
            </a:r>
            <a:r>
              <a:rPr lang="ru-RU" sz="4400" b="1" dirty="0">
                <a:solidFill>
                  <a:srgbClr val="002060"/>
                </a:solidFill>
              </a:rPr>
              <a:t> Изменения в практике преподавания</a:t>
            </a:r>
            <a:r>
              <a:rPr lang="en-US" sz="4400" b="1" dirty="0">
                <a:solidFill>
                  <a:srgbClr val="002060"/>
                </a:solidFill>
              </a:rPr>
              <a:t> </a:t>
            </a:r>
            <a:r>
              <a:rPr lang="ru-RU" sz="4400" b="1" dirty="0">
                <a:solidFill>
                  <a:srgbClr val="002060"/>
                </a:solidFill>
              </a:rPr>
              <a:t> </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201065" y="7402151"/>
            <a:ext cx="22440206"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endParaRPr lang="ru-RU" sz="3600" b="1" i="1" dirty="0">
              <a:solidFill>
                <a:srgbClr val="002060"/>
              </a:solidFill>
            </a:endParaRPr>
          </a:p>
        </p:txBody>
      </p:sp>
      <p:sp>
        <p:nvSpPr>
          <p:cNvPr id="4" name="TextBox 3"/>
          <p:cNvSpPr txBox="1"/>
          <p:nvPr/>
        </p:nvSpPr>
        <p:spPr>
          <a:xfrm>
            <a:off x="1462808" y="1254980"/>
            <a:ext cx="22116934" cy="119936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endParaRPr lang="ru-RU" sz="3600" b="1" dirty="0">
              <a:solidFill>
                <a:srgbClr val="002060"/>
              </a:solidFill>
            </a:endParaRPr>
          </a:p>
          <a:p>
            <a:endParaRPr lang="ru-RU" sz="3600" b="1" dirty="0">
              <a:solidFill>
                <a:srgbClr val="002060"/>
              </a:solidFill>
            </a:endParaRPr>
          </a:p>
          <a:p>
            <a:r>
              <a:rPr lang="ru-RU" sz="3600" b="1" dirty="0">
                <a:solidFill>
                  <a:srgbClr val="002060"/>
                </a:solidFill>
              </a:rPr>
              <a:t>Организация занятий в </a:t>
            </a:r>
            <a:r>
              <a:rPr lang="ru-RU" sz="3600" b="1" dirty="0" err="1">
                <a:solidFill>
                  <a:srgbClr val="002060"/>
                </a:solidFill>
              </a:rPr>
              <a:t>дистанте</a:t>
            </a:r>
            <a:r>
              <a:rPr lang="ru-RU" sz="3600" b="1" dirty="0">
                <a:solidFill>
                  <a:srgbClr val="002060"/>
                </a:solidFill>
              </a:rPr>
              <a:t>:</a:t>
            </a:r>
          </a:p>
          <a:p>
            <a:pPr algn="just"/>
            <a:r>
              <a:rPr lang="ru-RU" sz="3600" dirty="0">
                <a:solidFill>
                  <a:srgbClr val="002060"/>
                </a:solidFill>
              </a:rPr>
              <a:t>«У нас была [еще до пандемии] платформа “Цифровой колледж Подмосковья”, туда загружены были уроки, занятия. Мы вели занятия, это считалось нормой. Если ты пользуешься “Цифровым колледжем”, то просто вывешивался список, рейтинг, кто сколько времени провёл, учителя в цифровом колледже, их дети, студенты сколько проводили занятий».</a:t>
            </a:r>
            <a:endParaRPr lang="ru-RU" sz="3600" b="1" dirty="0">
              <a:solidFill>
                <a:srgbClr val="002060"/>
              </a:solidFill>
            </a:endParaRPr>
          </a:p>
          <a:p>
            <a:pPr algn="just"/>
            <a:r>
              <a:rPr lang="ru-RU" sz="3600" b="1" dirty="0">
                <a:solidFill>
                  <a:srgbClr val="002060"/>
                </a:solidFill>
              </a:rPr>
              <a:t> </a:t>
            </a:r>
            <a:r>
              <a:rPr lang="ru-RU" sz="3600" dirty="0">
                <a:solidFill>
                  <a:srgbClr val="002060"/>
                </a:solidFill>
              </a:rPr>
              <a:t>«Чего раньше у нас не было, а сейчас появилось -  это сетевое взаимодействие с другими учебными заведениями. У нас реализовывается смешанное обучение в Московской области, допустим по </a:t>
            </a:r>
            <a:r>
              <a:rPr lang="en-US" sz="3600" dirty="0">
                <a:solidFill>
                  <a:srgbClr val="002060"/>
                </a:solidFill>
              </a:rPr>
              <a:t>IT</a:t>
            </a:r>
            <a:r>
              <a:rPr lang="ru-RU" sz="3600" dirty="0">
                <a:solidFill>
                  <a:srgbClr val="002060"/>
                </a:solidFill>
              </a:rPr>
              <a:t> технологиям, и вообще по многим дисциплинам. Вот </a:t>
            </a:r>
            <a:r>
              <a:rPr lang="en-US" sz="3600" dirty="0">
                <a:solidFill>
                  <a:srgbClr val="002060"/>
                </a:solidFill>
              </a:rPr>
              <a:t>IT</a:t>
            </a:r>
            <a:r>
              <a:rPr lang="ru-RU" sz="3600" dirty="0">
                <a:solidFill>
                  <a:srgbClr val="002060"/>
                </a:solidFill>
              </a:rPr>
              <a:t> технология, у нас нет преподавателя, он заболел, но есть потоковая лекция онлайн – пожалуйста, дети сидят, преподаватель из другого колледжа своим читает и нашим студентам заодно».</a:t>
            </a:r>
          </a:p>
          <a:p>
            <a:pPr algn="just"/>
            <a:endParaRPr lang="ru-RU" sz="3600" b="1" dirty="0">
              <a:solidFill>
                <a:srgbClr val="002060"/>
              </a:solidFill>
            </a:endParaRPr>
          </a:p>
          <a:p>
            <a:pPr algn="just"/>
            <a:r>
              <a:rPr lang="ru-RU" sz="3600" dirty="0">
                <a:solidFill>
                  <a:srgbClr val="002060"/>
                </a:solidFill>
              </a:rPr>
              <a:t>«Во время занятий естественно использовались дистанционные программы, это и Зум, это и Скайп, в это же время я освоила </a:t>
            </a:r>
            <a:r>
              <a:rPr lang="ru-RU" sz="3600" dirty="0" err="1">
                <a:solidFill>
                  <a:srgbClr val="002060"/>
                </a:solidFill>
              </a:rPr>
              <a:t>Дискорд</a:t>
            </a:r>
            <a:r>
              <a:rPr lang="ru-RU" sz="3600" dirty="0">
                <a:solidFill>
                  <a:srgbClr val="002060"/>
                </a:solidFill>
              </a:rPr>
              <a:t>,  и я контролировала участников чемпионата с помощью программы </a:t>
            </a:r>
            <a:r>
              <a:rPr lang="ru-RU" sz="3600" dirty="0" err="1">
                <a:solidFill>
                  <a:srgbClr val="002060"/>
                </a:solidFill>
              </a:rPr>
              <a:t>Дискорд</a:t>
            </a:r>
            <a:r>
              <a:rPr lang="ru-RU" sz="3600" dirty="0">
                <a:solidFill>
                  <a:srgbClr val="002060"/>
                </a:solidFill>
              </a:rPr>
              <a:t>. Это был интересный опыт, и я не скажу, что это было очень сложно. Такие цифровые технологии решают массу вопросов, по крайней мере защищают устройства участников от возможных вирусных заражений».</a:t>
            </a:r>
            <a:r>
              <a:rPr lang="ru-RU" dirty="0"/>
              <a:t> «</a:t>
            </a:r>
            <a:r>
              <a:rPr lang="ru-RU" sz="3600" dirty="0">
                <a:solidFill>
                  <a:srgbClr val="002060"/>
                </a:solidFill>
              </a:rPr>
              <a:t>В </a:t>
            </a:r>
            <a:r>
              <a:rPr lang="ru-RU" sz="3600" dirty="0" err="1">
                <a:solidFill>
                  <a:srgbClr val="002060"/>
                </a:solidFill>
              </a:rPr>
              <a:t>Дискорде</a:t>
            </a:r>
            <a:r>
              <a:rPr lang="ru-RU" sz="3600" dirty="0">
                <a:solidFill>
                  <a:srgbClr val="002060"/>
                </a:solidFill>
              </a:rPr>
              <a:t> очень удобно связываться с ребятами, можно выслушать устные ответы, и презентации они присылали свои, точно также и реферативные работы. Я считаю, это очень удобная платформа для дистанционного обучения. Даже родительские собрания проводили в </a:t>
            </a:r>
            <a:r>
              <a:rPr lang="ru-RU" sz="3600" dirty="0" err="1">
                <a:solidFill>
                  <a:srgbClr val="002060"/>
                </a:solidFill>
              </a:rPr>
              <a:t>Дискорде</a:t>
            </a:r>
            <a:r>
              <a:rPr lang="ru-RU" sz="3600" dirty="0">
                <a:solidFill>
                  <a:srgbClr val="002060"/>
                </a:solidFill>
              </a:rPr>
              <a:t>, собрания педагогов и т.д.».</a:t>
            </a:r>
            <a:endParaRPr lang="ru-RU" sz="3600" b="1" dirty="0">
              <a:solidFill>
                <a:srgbClr val="002060"/>
              </a:solidFill>
            </a:endParaRPr>
          </a:p>
        </p:txBody>
      </p:sp>
    </p:spTree>
    <p:extLst>
      <p:ext uri="{BB962C8B-B14F-4D97-AF65-F5344CB8AC3E}">
        <p14:creationId xmlns:p14="http://schemas.microsoft.com/office/powerpoint/2010/main" val="244971776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III.</a:t>
            </a:r>
            <a:r>
              <a:rPr lang="ru-RU" sz="4400" b="1" dirty="0">
                <a:solidFill>
                  <a:srgbClr val="002060"/>
                </a:solidFill>
              </a:rPr>
              <a:t> Изменения в практике преподавания</a:t>
            </a:r>
            <a:r>
              <a:rPr lang="en-US" sz="4400" b="1" dirty="0">
                <a:solidFill>
                  <a:srgbClr val="002060"/>
                </a:solidFill>
              </a:rPr>
              <a:t> </a:t>
            </a:r>
            <a:r>
              <a:rPr lang="ru-RU" sz="4400" b="1" dirty="0">
                <a:solidFill>
                  <a:srgbClr val="002060"/>
                </a:solidFill>
              </a:rPr>
              <a:t> </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201065" y="7402151"/>
            <a:ext cx="22440206"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endParaRPr lang="ru-RU" sz="3600" b="1" i="1" dirty="0">
              <a:solidFill>
                <a:srgbClr val="002060"/>
              </a:solidFill>
            </a:endParaRPr>
          </a:p>
        </p:txBody>
      </p:sp>
      <p:sp>
        <p:nvSpPr>
          <p:cNvPr id="4" name="TextBox 3"/>
          <p:cNvSpPr txBox="1"/>
          <p:nvPr/>
        </p:nvSpPr>
        <p:spPr>
          <a:xfrm>
            <a:off x="1462808" y="2193698"/>
            <a:ext cx="22116934" cy="101162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endParaRPr lang="ru-RU" sz="3600" b="1" dirty="0">
              <a:solidFill>
                <a:srgbClr val="002060"/>
              </a:solidFill>
            </a:endParaRPr>
          </a:p>
          <a:p>
            <a:endParaRPr lang="ru-RU" sz="3600" b="1" dirty="0">
              <a:solidFill>
                <a:srgbClr val="002060"/>
              </a:solidFill>
            </a:endParaRPr>
          </a:p>
          <a:p>
            <a:r>
              <a:rPr lang="ru-RU" sz="3600" b="1" dirty="0">
                <a:solidFill>
                  <a:srgbClr val="002060"/>
                </a:solidFill>
              </a:rPr>
              <a:t>Организация работы студентов:</a:t>
            </a:r>
          </a:p>
          <a:p>
            <a:pPr algn="just"/>
            <a:r>
              <a:rPr lang="ru-RU" sz="3600" dirty="0">
                <a:solidFill>
                  <a:srgbClr val="002060"/>
                </a:solidFill>
              </a:rPr>
              <a:t>«Начиная с 8:30 - беседа с детьми, беседа с родителями, сразу </a:t>
            </a:r>
            <a:r>
              <a:rPr lang="ru-RU" sz="3600" dirty="0" err="1">
                <a:solidFill>
                  <a:srgbClr val="002060"/>
                </a:solidFill>
              </a:rPr>
              <a:t>принтскрин</a:t>
            </a:r>
            <a:r>
              <a:rPr lang="ru-RU" sz="3600" dirty="0">
                <a:solidFill>
                  <a:srgbClr val="002060"/>
                </a:solidFill>
              </a:rPr>
              <a:t> экрана, проверка тех, кого нет, просьба к родителям: “Найдите своих детей, доставьте, пожалуйста, в Зум или в </a:t>
            </a:r>
            <a:r>
              <a:rPr lang="ru-RU" sz="3600" dirty="0" err="1">
                <a:solidFill>
                  <a:srgbClr val="002060"/>
                </a:solidFill>
              </a:rPr>
              <a:t>Дискорд</a:t>
            </a:r>
            <a:r>
              <a:rPr lang="ru-RU" sz="3600" dirty="0">
                <a:solidFill>
                  <a:srgbClr val="002060"/>
                </a:solidFill>
              </a:rPr>
              <a:t>”. На связи плотно с родителями, иначе никак, потому что требовалась явка, у нас было обычное расписание с 8:30, каждый урок. Мы разрешали им [студентам] попить чай и вернуться обратно к компьютеру. Следующий урок опять проверяешь, </a:t>
            </a:r>
            <a:r>
              <a:rPr lang="ru-RU" sz="3600" dirty="0" err="1">
                <a:solidFill>
                  <a:srgbClr val="002060"/>
                </a:solidFill>
              </a:rPr>
              <a:t>принтскрин</a:t>
            </a:r>
            <a:r>
              <a:rPr lang="ru-RU" sz="3600" dirty="0">
                <a:solidFill>
                  <a:srgbClr val="002060"/>
                </a:solidFill>
              </a:rPr>
              <a:t>, опять обращаешься к родителям».</a:t>
            </a:r>
          </a:p>
          <a:p>
            <a:pPr algn="just"/>
            <a:r>
              <a:rPr lang="ru-RU" sz="3600" dirty="0">
                <a:solidFill>
                  <a:srgbClr val="002060"/>
                </a:solidFill>
              </a:rPr>
              <a:t>«Студенты стали грамотнее. У них появилась цифровая грамотность. Они стали </a:t>
            </a:r>
            <a:r>
              <a:rPr lang="ru-RU" sz="3600" dirty="0" err="1">
                <a:solidFill>
                  <a:srgbClr val="002060"/>
                </a:solidFill>
              </a:rPr>
              <a:t>ответственнее</a:t>
            </a:r>
            <a:r>
              <a:rPr lang="ru-RU" sz="3600" dirty="0">
                <a:solidFill>
                  <a:srgbClr val="002060"/>
                </a:solidFill>
              </a:rPr>
              <a:t> за своё образование и собственное будущее. На них это тоже положительно повлияло тем, что они самостоятельно стали разбираться во многих вещах. То есть это их подтолкнуло к тому, что им нужно стать немножко самостоятельными”.</a:t>
            </a:r>
          </a:p>
          <a:p>
            <a:pPr algn="just"/>
            <a:r>
              <a:rPr lang="ru-RU" sz="3600" dirty="0">
                <a:solidFill>
                  <a:srgbClr val="002060"/>
                </a:solidFill>
              </a:rPr>
              <a:t>«Дети по-разному относятся, потому что характеры у всех разные, приоритеты жизненные у всех разные. Ребенок, который мог пропускать занятия </a:t>
            </a:r>
            <a:r>
              <a:rPr lang="ru-RU" sz="3600" dirty="0" err="1">
                <a:solidFill>
                  <a:srgbClr val="002060"/>
                </a:solidFill>
              </a:rPr>
              <a:t>оффлайн</a:t>
            </a:r>
            <a:r>
              <a:rPr lang="ru-RU" sz="3600" dirty="0">
                <a:solidFill>
                  <a:srgbClr val="002060"/>
                </a:solidFill>
              </a:rPr>
              <a:t>, мог не посещать какие-то занятия, мог проспать на первый урок или уйти с последнего, везде есть такие, они стали лучше учиться, и им было проще работать онлайн. Потому что ты дома у себя, находишься в комфортной обстановке, открыл свой компьютер, выполнил задания, </a:t>
            </a:r>
            <a:r>
              <a:rPr lang="ru-RU" sz="3600" dirty="0" err="1">
                <a:solidFill>
                  <a:srgbClr val="002060"/>
                </a:solidFill>
              </a:rPr>
              <a:t>поактивничал</a:t>
            </a:r>
            <a:r>
              <a:rPr lang="ru-RU" sz="3600" dirty="0">
                <a:solidFill>
                  <a:srgbClr val="002060"/>
                </a:solidFill>
              </a:rPr>
              <a:t> на занятии. У нас некоторые троечники стали учиться гораздо лучше».</a:t>
            </a:r>
            <a:endParaRPr lang="ru-RU" sz="3600" b="1" dirty="0">
              <a:solidFill>
                <a:srgbClr val="002060"/>
              </a:solidFill>
            </a:endParaRPr>
          </a:p>
        </p:txBody>
      </p:sp>
    </p:spTree>
    <p:extLst>
      <p:ext uri="{BB962C8B-B14F-4D97-AF65-F5344CB8AC3E}">
        <p14:creationId xmlns:p14="http://schemas.microsoft.com/office/powerpoint/2010/main" val="64664221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ru-RU" sz="4400" b="1" dirty="0"/>
              <a:t> переход российских колледжей на дистанционное обучение: ОРГАНИЗАЦИОННЫЙ КОНТЕКСТ </a:t>
            </a:r>
            <a:r>
              <a:rPr lang="ru-RU" sz="3600" b="1" dirty="0"/>
              <a:t>(июнь 2020 г.)</a:t>
            </a:r>
            <a:endParaRPr sz="3600" b="1" dirty="0"/>
          </a:p>
        </p:txBody>
      </p:sp>
      <p:sp>
        <p:nvSpPr>
          <p:cNvPr id="3" name="TextBox 2"/>
          <p:cNvSpPr txBox="1"/>
          <p:nvPr/>
        </p:nvSpPr>
        <p:spPr>
          <a:xfrm>
            <a:off x="1750841" y="2689309"/>
            <a:ext cx="20234248" cy="117782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algn="just"/>
            <a:r>
              <a:rPr lang="ru-RU" sz="3600" dirty="0">
                <a:solidFill>
                  <a:srgbClr val="002060"/>
                </a:solidFill>
              </a:rPr>
              <a:t>•	трудности первых дней: пиковые нагрузки на сети и последовавшие затем технические сбои</a:t>
            </a:r>
          </a:p>
          <a:p>
            <a:pPr marL="36000" algn="just"/>
            <a:r>
              <a:rPr lang="ru-RU" sz="3600" dirty="0">
                <a:solidFill>
                  <a:srgbClr val="002060"/>
                </a:solidFill>
              </a:rPr>
              <a:t>• стресс преподавателей и студентов, вызванный необходимостью «шокового» перехода к новой модели образовательного процесса;</a:t>
            </a:r>
          </a:p>
          <a:p>
            <a:pPr marL="36000" algn="just"/>
            <a:r>
              <a:rPr lang="ru-RU" sz="3600" dirty="0">
                <a:solidFill>
                  <a:srgbClr val="002060"/>
                </a:solidFill>
              </a:rPr>
              <a:t>•	перегрузка преподавателей, связанная с освоением новых образовательных и информационно-коммуникационных технологий и с необходимостью поддержания нового режима взаимодействия со студентами</a:t>
            </a:r>
          </a:p>
          <a:p>
            <a:pPr marL="36000" indent="-571500" algn="just">
              <a:buFont typeface="Arial" panose="020B0604020202020204" pitchFamily="34" charset="0"/>
              <a:buChar char="•"/>
            </a:pPr>
            <a:r>
              <a:rPr lang="ru-RU" sz="3600" dirty="0">
                <a:solidFill>
                  <a:srgbClr val="002060"/>
                </a:solidFill>
              </a:rPr>
              <a:t>снижение мотивации студентов к обучению (особенно студентов программ подготовки рабочих);</a:t>
            </a:r>
          </a:p>
          <a:p>
            <a:pPr marL="36000" indent="-571500" algn="just">
              <a:buFont typeface="Arial" panose="020B0604020202020204" pitchFamily="34" charset="0"/>
              <a:buChar char="•"/>
            </a:pPr>
            <a:r>
              <a:rPr lang="ru-RU" sz="3600" dirty="0">
                <a:solidFill>
                  <a:srgbClr val="002060"/>
                </a:solidFill>
              </a:rPr>
              <a:t>низкое предложение на образовательном рынке: в РФ действуют только 2-3 крупных провайдера, предлагающих образовательный контент для организаций среднего профессионального образования</a:t>
            </a:r>
          </a:p>
          <a:p>
            <a:pPr marL="36000" algn="l"/>
            <a:r>
              <a:rPr lang="ru-RU" sz="3600" dirty="0">
                <a:solidFill>
                  <a:srgbClr val="002060"/>
                </a:solidFill>
              </a:rPr>
              <a:t>•  хроническая нехватка ресурсов для развития «цифрового сегмента» системы СПО. </a:t>
            </a:r>
          </a:p>
          <a:p>
            <a:pPr marL="36000" algn="just"/>
            <a:r>
              <a:rPr lang="ru-RU" sz="3600" dirty="0">
                <a:solidFill>
                  <a:srgbClr val="002060"/>
                </a:solidFill>
              </a:rPr>
              <a:t>Все проекты в области </a:t>
            </a:r>
            <a:r>
              <a:rPr lang="ru-RU" sz="3600" dirty="0" err="1">
                <a:solidFill>
                  <a:srgbClr val="002060"/>
                </a:solidFill>
              </a:rPr>
              <a:t>цифровизации</a:t>
            </a:r>
            <a:r>
              <a:rPr lang="ru-RU" sz="3600" dirty="0">
                <a:solidFill>
                  <a:srgbClr val="002060"/>
                </a:solidFill>
              </a:rPr>
              <a:t> образования, реализуемые на федеральном уровне  ориентированы исключительно на уровни школьного и высшего образования</a:t>
            </a:r>
          </a:p>
          <a:p>
            <a:pPr marL="36000" lvl="1" algn="just"/>
            <a:r>
              <a:rPr lang="ru-RU" sz="3600" dirty="0">
                <a:solidFill>
                  <a:srgbClr val="002060"/>
                </a:solidFill>
              </a:rPr>
              <a:t>•	платформенные решения, специально ориентированные для целей системы СПО, являются скорее исключением, чем правилом</a:t>
            </a:r>
          </a:p>
          <a:p>
            <a:pPr marL="36000" algn="just"/>
            <a:r>
              <a:rPr lang="ru-RU" sz="3600" dirty="0">
                <a:solidFill>
                  <a:srgbClr val="002060"/>
                </a:solidFill>
              </a:rPr>
              <a:t>• организация практической подготовки студентов СПО в новых условиях и перевод ее в </a:t>
            </a:r>
            <a:r>
              <a:rPr lang="ru-RU" sz="3600" dirty="0" err="1">
                <a:solidFill>
                  <a:srgbClr val="002060"/>
                </a:solidFill>
              </a:rPr>
              <a:t>дистантный</a:t>
            </a:r>
            <a:r>
              <a:rPr lang="ru-RU" sz="3600" dirty="0">
                <a:solidFill>
                  <a:srgbClr val="002060"/>
                </a:solidFill>
              </a:rPr>
              <a:t> формат затруднена, а в ряде случаев невозможна +</a:t>
            </a:r>
            <a:endParaRPr lang="ru-RU" sz="3600" b="1" dirty="0">
              <a:solidFill>
                <a:srgbClr val="002060"/>
              </a:solidFill>
            </a:endParaRPr>
          </a:p>
          <a:p>
            <a:pPr marL="36000" indent="-571500" algn="just">
              <a:buFont typeface="Arial" panose="020B0604020202020204" pitchFamily="34" charset="0"/>
              <a:buChar char="•"/>
            </a:pPr>
            <a:endParaRPr lang="ru-RU" sz="3600" dirty="0">
              <a:solidFill>
                <a:srgbClr val="002060"/>
              </a:solidFill>
            </a:endParaRPr>
          </a:p>
          <a:p>
            <a:pPr algn="l"/>
            <a:endParaRPr lang="ru-RU" sz="3600" dirty="0"/>
          </a:p>
        </p:txBody>
      </p:sp>
    </p:spTree>
    <p:extLst>
      <p:ext uri="{BB962C8B-B14F-4D97-AF65-F5344CB8AC3E}">
        <p14:creationId xmlns:p14="http://schemas.microsoft.com/office/powerpoint/2010/main" val="389857853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ru-RU" sz="4400" b="1" dirty="0"/>
              <a:t> переход российских колледжей на дистанционное обучение: ОРГАНИЗАЦИОННЫЙ КОНТЕКСТ </a:t>
            </a:r>
            <a:r>
              <a:rPr lang="ru-RU" sz="3600" b="1" dirty="0"/>
              <a:t>(октябрь 2021 г.)</a:t>
            </a:r>
            <a:endParaRPr sz="3600" b="1" dirty="0"/>
          </a:p>
        </p:txBody>
      </p:sp>
      <p:sp>
        <p:nvSpPr>
          <p:cNvPr id="3" name="TextBox 2"/>
          <p:cNvSpPr txBox="1"/>
          <p:nvPr/>
        </p:nvSpPr>
        <p:spPr>
          <a:xfrm>
            <a:off x="1750841" y="2689309"/>
            <a:ext cx="20234248" cy="117782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algn="just"/>
            <a:r>
              <a:rPr lang="ru-RU" sz="3600" dirty="0">
                <a:solidFill>
                  <a:schemeClr val="accent2"/>
                </a:solidFill>
              </a:rPr>
              <a:t>•	трудности первых дней: пиковые нагрузки на сети и последовавшие затем технические сбои</a:t>
            </a:r>
          </a:p>
          <a:p>
            <a:pPr marL="36000" algn="just"/>
            <a:r>
              <a:rPr lang="ru-RU" sz="3600" dirty="0">
                <a:solidFill>
                  <a:schemeClr val="accent2"/>
                </a:solidFill>
              </a:rPr>
              <a:t>• стресс преподавателей и студентов, вызванный необходимостью «шокового» перехода к новой модели образовательного процесса;</a:t>
            </a:r>
          </a:p>
          <a:p>
            <a:pPr marL="36000" algn="just"/>
            <a:r>
              <a:rPr lang="ru-RU" sz="3600" dirty="0">
                <a:solidFill>
                  <a:srgbClr val="002060"/>
                </a:solidFill>
              </a:rPr>
              <a:t>•	</a:t>
            </a:r>
            <a:r>
              <a:rPr lang="ru-RU" sz="3600" dirty="0">
                <a:solidFill>
                  <a:schemeClr val="accent3">
                    <a:lumMod val="75000"/>
                  </a:schemeClr>
                </a:solidFill>
              </a:rPr>
              <a:t>перегрузка преподавателей, связанная с освоением новых образовательных и информационно-коммуникационных технологий и с необходимостью поддержания нового режима взаимодействия со студентами</a:t>
            </a:r>
          </a:p>
          <a:p>
            <a:pPr marL="36000" indent="-571500" algn="just">
              <a:buFont typeface="Arial" panose="020B0604020202020204" pitchFamily="34" charset="0"/>
              <a:buChar char="•"/>
            </a:pPr>
            <a:r>
              <a:rPr lang="ru-RU" sz="3600" dirty="0">
                <a:solidFill>
                  <a:schemeClr val="accent3">
                    <a:lumMod val="75000"/>
                  </a:schemeClr>
                </a:solidFill>
              </a:rPr>
              <a:t>снижение мотивации студентов к обучению (особенно студентов программ подготовки рабочих);</a:t>
            </a:r>
          </a:p>
          <a:p>
            <a:pPr marL="36000" indent="-571500" algn="just">
              <a:buFont typeface="Arial" panose="020B0604020202020204" pitchFamily="34" charset="0"/>
              <a:buChar char="•"/>
            </a:pPr>
            <a:r>
              <a:rPr lang="ru-RU" sz="3600" dirty="0">
                <a:solidFill>
                  <a:srgbClr val="C00000"/>
                </a:solidFill>
              </a:rPr>
              <a:t>низкое предложение на образовательном рынке: в РФ действуют только 2-3 крупных провайдера, предлагающих образовательный контент для организаций среднего профессионального образования</a:t>
            </a:r>
          </a:p>
          <a:p>
            <a:pPr marL="36000" algn="l"/>
            <a:r>
              <a:rPr lang="ru-RU" sz="3600" dirty="0">
                <a:solidFill>
                  <a:srgbClr val="C00000"/>
                </a:solidFill>
              </a:rPr>
              <a:t>•  хроническая нехватка ресурсов для развития «цифрового сегмента» системы СПО. </a:t>
            </a:r>
          </a:p>
          <a:p>
            <a:pPr marL="36000" algn="just"/>
            <a:r>
              <a:rPr lang="ru-RU" sz="3600" dirty="0">
                <a:solidFill>
                  <a:srgbClr val="C00000"/>
                </a:solidFill>
              </a:rPr>
              <a:t>Все проекты в области </a:t>
            </a:r>
            <a:r>
              <a:rPr lang="ru-RU" sz="3600" dirty="0" err="1">
                <a:solidFill>
                  <a:srgbClr val="C00000"/>
                </a:solidFill>
              </a:rPr>
              <a:t>цифровизации</a:t>
            </a:r>
            <a:r>
              <a:rPr lang="ru-RU" sz="3600" dirty="0">
                <a:solidFill>
                  <a:srgbClr val="C00000"/>
                </a:solidFill>
              </a:rPr>
              <a:t> образования, реализуемые на федеральном уровне  ориентированы исключительно на уровни школьного и высшего образования</a:t>
            </a:r>
          </a:p>
          <a:p>
            <a:pPr marL="36000" lvl="1" algn="just"/>
            <a:r>
              <a:rPr lang="ru-RU" sz="3600" dirty="0">
                <a:solidFill>
                  <a:srgbClr val="C00000"/>
                </a:solidFill>
              </a:rPr>
              <a:t>•	платформенные решения, специально ориентированные для целей системы СПО, являются скорее исключением, чем правилом</a:t>
            </a:r>
          </a:p>
          <a:p>
            <a:pPr marL="36000" algn="just"/>
            <a:r>
              <a:rPr lang="ru-RU" sz="3600" dirty="0">
                <a:solidFill>
                  <a:srgbClr val="C00000"/>
                </a:solidFill>
              </a:rPr>
              <a:t>• организация практической подготовки студентов СПО в новых условиях и перевод ее в </a:t>
            </a:r>
            <a:r>
              <a:rPr lang="ru-RU" sz="3600" dirty="0" err="1">
                <a:solidFill>
                  <a:srgbClr val="C00000"/>
                </a:solidFill>
              </a:rPr>
              <a:t>дистантный</a:t>
            </a:r>
            <a:r>
              <a:rPr lang="ru-RU" sz="3600" dirty="0">
                <a:solidFill>
                  <a:srgbClr val="C00000"/>
                </a:solidFill>
              </a:rPr>
              <a:t> формат затруднена, а в ряде случаев невозможна </a:t>
            </a:r>
            <a:endParaRPr lang="ru-RU" sz="3600" b="1" dirty="0">
              <a:solidFill>
                <a:srgbClr val="C00000"/>
              </a:solidFill>
            </a:endParaRPr>
          </a:p>
          <a:p>
            <a:pPr marL="36000" indent="-571500" algn="just">
              <a:buFont typeface="Arial" panose="020B0604020202020204" pitchFamily="34" charset="0"/>
              <a:buChar char="•"/>
            </a:pPr>
            <a:endParaRPr lang="ru-RU" sz="3600" dirty="0">
              <a:solidFill>
                <a:srgbClr val="002060"/>
              </a:solidFill>
            </a:endParaRPr>
          </a:p>
          <a:p>
            <a:pPr algn="l"/>
            <a:endParaRPr lang="ru-RU" sz="3600" dirty="0"/>
          </a:p>
        </p:txBody>
      </p:sp>
    </p:spTree>
    <p:extLst>
      <p:ext uri="{BB962C8B-B14F-4D97-AF65-F5344CB8AC3E}">
        <p14:creationId xmlns:p14="http://schemas.microsoft.com/office/powerpoint/2010/main" val="208707853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ru-RU" sz="4400" b="1" dirty="0"/>
              <a:t> </a:t>
            </a:r>
            <a:endParaRPr sz="4400" b="1" dirty="0"/>
          </a:p>
        </p:txBody>
      </p:sp>
      <p:sp>
        <p:nvSpPr>
          <p:cNvPr id="3" name="TextBox 2"/>
          <p:cNvSpPr txBox="1"/>
          <p:nvPr/>
        </p:nvSpPr>
        <p:spPr>
          <a:xfrm>
            <a:off x="9183788" y="1842276"/>
            <a:ext cx="14196621" cy="110395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just"/>
            <a:r>
              <a:rPr lang="ru-RU" sz="3600" b="1" dirty="0"/>
              <a:t> </a:t>
            </a:r>
          </a:p>
          <a:p>
            <a:pPr algn="just"/>
            <a:r>
              <a:rPr lang="ru-RU" sz="4000" dirty="0">
                <a:solidFill>
                  <a:srgbClr val="002060"/>
                </a:solidFill>
                <a:latin typeface="+mn-lt"/>
              </a:rPr>
              <a:t>Какие платформенные решения могут быть использованы для системы СПО?</a:t>
            </a:r>
          </a:p>
          <a:p>
            <a:pPr algn="just"/>
            <a:r>
              <a:rPr lang="ru-RU" sz="4000" dirty="0">
                <a:solidFill>
                  <a:srgbClr val="002060"/>
                </a:solidFill>
                <a:latin typeface="+mn-lt"/>
              </a:rPr>
              <a:t>Какие институты (субъекты РФ, коммерческие онлайн-платформы, издательства) могут выступать в качестве партнеров в ходе </a:t>
            </a:r>
            <a:r>
              <a:rPr lang="ru-RU" sz="4000" dirty="0" err="1">
                <a:solidFill>
                  <a:srgbClr val="002060"/>
                </a:solidFill>
                <a:latin typeface="+mn-lt"/>
              </a:rPr>
              <a:t>цифровизации</a:t>
            </a:r>
            <a:r>
              <a:rPr lang="ru-RU" sz="4000" dirty="0">
                <a:solidFill>
                  <a:srgbClr val="002060"/>
                </a:solidFill>
                <a:latin typeface="+mn-lt"/>
              </a:rPr>
              <a:t> СПО? </a:t>
            </a:r>
          </a:p>
          <a:p>
            <a:pPr algn="just"/>
            <a:r>
              <a:rPr lang="ru-RU" sz="4000" dirty="0">
                <a:solidFill>
                  <a:srgbClr val="002060"/>
                </a:solidFill>
                <a:latin typeface="+mn-lt"/>
              </a:rPr>
              <a:t>Как расширить доступ регионов к ресурсам федеральных программ в области </a:t>
            </a:r>
            <a:r>
              <a:rPr lang="ru-RU" sz="4000" dirty="0" err="1">
                <a:solidFill>
                  <a:srgbClr val="002060"/>
                </a:solidFill>
                <a:latin typeface="+mn-lt"/>
              </a:rPr>
              <a:t>цифровизации</a:t>
            </a:r>
            <a:r>
              <a:rPr lang="ru-RU" sz="4000" dirty="0">
                <a:solidFill>
                  <a:srgbClr val="002060"/>
                </a:solidFill>
                <a:latin typeface="+mn-lt"/>
              </a:rPr>
              <a:t>?</a:t>
            </a:r>
          </a:p>
          <a:p>
            <a:pPr algn="just"/>
            <a:r>
              <a:rPr lang="ru-RU" sz="4000" dirty="0">
                <a:solidFill>
                  <a:srgbClr val="002060"/>
                </a:solidFill>
                <a:latin typeface="+mn-lt"/>
              </a:rPr>
              <a:t>Как обеспечить доступ колледжей к качественному образовательному контенту?</a:t>
            </a:r>
          </a:p>
          <a:p>
            <a:pPr algn="just"/>
            <a:r>
              <a:rPr lang="ru-RU" sz="4000" dirty="0">
                <a:solidFill>
                  <a:srgbClr val="002060"/>
                </a:solidFill>
                <a:latin typeface="+mn-lt"/>
              </a:rPr>
              <a:t>Специфика СПО: как обеспечить </a:t>
            </a:r>
            <a:r>
              <a:rPr lang="ru-RU" sz="4000" dirty="0" err="1">
                <a:solidFill>
                  <a:srgbClr val="002060"/>
                </a:solidFill>
                <a:latin typeface="+mn-lt"/>
              </a:rPr>
              <a:t>цифровизацию</a:t>
            </a:r>
            <a:r>
              <a:rPr lang="ru-RU" sz="4000" dirty="0">
                <a:solidFill>
                  <a:srgbClr val="002060"/>
                </a:solidFill>
                <a:latin typeface="+mn-lt"/>
              </a:rPr>
              <a:t> практической подготовки и квалификационных (демонстрационных) экзаменов?</a:t>
            </a:r>
          </a:p>
          <a:p>
            <a:pPr algn="just"/>
            <a:r>
              <a:rPr lang="ru-RU" sz="4000" dirty="0">
                <a:solidFill>
                  <a:srgbClr val="002060"/>
                </a:solidFill>
                <a:latin typeface="+mn-lt"/>
              </a:rPr>
              <a:t>Как вовлечь и мотивировать </a:t>
            </a:r>
            <a:r>
              <a:rPr lang="ru-RU" sz="4000" dirty="0" err="1">
                <a:solidFill>
                  <a:srgbClr val="002060"/>
                </a:solidFill>
                <a:latin typeface="+mn-lt"/>
              </a:rPr>
              <a:t>бОльшую</a:t>
            </a:r>
            <a:r>
              <a:rPr lang="ru-RU" sz="4000" dirty="0">
                <a:solidFill>
                  <a:srgbClr val="002060"/>
                </a:solidFill>
                <a:latin typeface="+mn-lt"/>
              </a:rPr>
              <a:t> часть преподавателей и студентов колледжей для использования цифровых инструментов?</a:t>
            </a:r>
          </a:p>
          <a:p>
            <a:pPr algn="just"/>
            <a:r>
              <a:rPr lang="ru-RU" sz="4000" dirty="0">
                <a:solidFill>
                  <a:srgbClr val="002060"/>
                </a:solidFill>
                <a:latin typeface="+mn-lt"/>
              </a:rPr>
              <a:t>Как повысить доступ к цифровым ресурсам для выходцев из бедных семей?</a:t>
            </a:r>
          </a:p>
          <a:p>
            <a:pPr algn="just"/>
            <a:endParaRPr lang="ru-RU" sz="3600" b="1" dirty="0"/>
          </a:p>
          <a:p>
            <a:pPr algn="l"/>
            <a:endParaRPr lang="ru-RU" sz="3600" dirty="0"/>
          </a:p>
        </p:txBody>
      </p:sp>
      <p:sp>
        <p:nvSpPr>
          <p:cNvPr id="2" name="TextBox 1"/>
          <p:cNvSpPr txBox="1"/>
          <p:nvPr/>
        </p:nvSpPr>
        <p:spPr>
          <a:xfrm>
            <a:off x="1915356" y="1215878"/>
            <a:ext cx="19421660" cy="82137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4400" b="1" dirty="0">
                <a:solidFill>
                  <a:srgbClr val="002060"/>
                </a:solidFill>
                <a:latin typeface="+mn-lt"/>
              </a:rPr>
              <a:t>ЦИФРОВИЗАЦИЯ СИСТЕМЫ СПО: ВОПРОСЫ</a:t>
            </a:r>
            <a:r>
              <a:rPr kumimoji="0" lang="ru-RU" sz="4400" b="1" i="0" u="none" strike="noStrike" cap="none" spc="0" normalizeH="0" baseline="0" dirty="0">
                <a:ln>
                  <a:noFill/>
                </a:ln>
                <a:solidFill>
                  <a:srgbClr val="002060"/>
                </a:solidFill>
                <a:effectLst/>
                <a:uFillTx/>
                <a:latin typeface="+mn-lt"/>
                <a:sym typeface="Helvetica Light"/>
              </a:rPr>
              <a:t> </a:t>
            </a:r>
          </a:p>
        </p:txBody>
      </p:sp>
      <p:pic>
        <p:nvPicPr>
          <p:cNvPr id="4" name="Рисунок 3"/>
          <p:cNvPicPr>
            <a:picLocks noChangeAspect="1"/>
          </p:cNvPicPr>
          <p:nvPr/>
        </p:nvPicPr>
        <p:blipFill>
          <a:blip r:embed="rId4"/>
          <a:stretch>
            <a:fillRect/>
          </a:stretch>
        </p:blipFill>
        <p:spPr>
          <a:xfrm>
            <a:off x="166665" y="2521147"/>
            <a:ext cx="8352928" cy="8441309"/>
          </a:xfrm>
          <a:prstGeom prst="rect">
            <a:avLst/>
          </a:prstGeom>
        </p:spPr>
      </p:pic>
      <p:sp>
        <p:nvSpPr>
          <p:cNvPr id="5" name="TextBox 4"/>
          <p:cNvSpPr txBox="1"/>
          <p:nvPr/>
        </p:nvSpPr>
        <p:spPr>
          <a:xfrm>
            <a:off x="-2353616" y="8934157"/>
            <a:ext cx="15512335" cy="33451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endParaRPr lang="ru-RU" sz="2000" dirty="0"/>
          </a:p>
          <a:p>
            <a:endParaRPr lang="ru-RU" sz="2000" dirty="0"/>
          </a:p>
          <a:p>
            <a:endParaRPr lang="ru-RU" sz="2000" dirty="0"/>
          </a:p>
          <a:p>
            <a:endParaRPr lang="ru-RU" sz="2000" dirty="0"/>
          </a:p>
          <a:p>
            <a:endParaRPr lang="ru-RU" sz="2000" dirty="0"/>
          </a:p>
          <a:p>
            <a:endParaRPr lang="ru-RU" sz="2000" dirty="0"/>
          </a:p>
          <a:p>
            <a:endParaRPr lang="ru-RU" sz="2000" dirty="0"/>
          </a:p>
          <a:p>
            <a:endParaRPr lang="ru-RU" sz="2000" dirty="0"/>
          </a:p>
          <a:p>
            <a:endParaRPr lang="ru-RU" sz="2000" dirty="0"/>
          </a:p>
          <a:p>
            <a:r>
              <a:rPr lang="en-US" sz="2800" dirty="0">
                <a:solidFill>
                  <a:schemeClr val="accent1">
                    <a:lumMod val="60000"/>
                    <a:lumOff val="40000"/>
                  </a:schemeClr>
                </a:solidFill>
              </a:rPr>
              <a:t>https://publications.hse.ru/mirror/pubs/share/direct/501507756.pdf</a:t>
            </a:r>
            <a:endParaRPr kumimoji="0" lang="ru-RU" sz="2800" b="0" i="0" u="none" strike="noStrike" cap="none" spc="0" normalizeH="0" baseline="0" dirty="0">
              <a:ln>
                <a:noFill/>
              </a:ln>
              <a:solidFill>
                <a:schemeClr val="accent1">
                  <a:lumMod val="60000"/>
                  <a:lumOff val="40000"/>
                </a:schemeClr>
              </a:solidFill>
              <a:effectLst/>
              <a:uFillTx/>
              <a:sym typeface="Helvetica Light"/>
            </a:endParaRPr>
          </a:p>
        </p:txBody>
      </p:sp>
    </p:spTree>
    <p:extLst>
      <p:ext uri="{BB962C8B-B14F-4D97-AF65-F5344CB8AC3E}">
        <p14:creationId xmlns:p14="http://schemas.microsoft.com/office/powerpoint/2010/main" val="2087893052"/>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F35"/>
        </a:solidFill>
        <a:effectLst/>
      </p:bgPr>
    </p:bg>
    <p:spTree>
      <p:nvGrpSpPr>
        <p:cNvPr id="1" name=""/>
        <p:cNvGrpSpPr/>
        <p:nvPr/>
      </p:nvGrpSpPr>
      <p:grpSpPr>
        <a:xfrm>
          <a:off x="0" y="0"/>
          <a:ext cx="0" cy="0"/>
          <a:chOff x="0" y="0"/>
          <a:chExt cx="0" cy="0"/>
        </a:xfrm>
      </p:grpSpPr>
      <p:sp>
        <p:nvSpPr>
          <p:cNvPr id="100" name="Адрес: ТехтТехтТехтТехтТехтТехтТехтТехтТехтТехтТехтТехтТехт"/>
          <p:cNvSpPr txBox="1"/>
          <p:nvPr/>
        </p:nvSpPr>
        <p:spPr>
          <a:xfrm>
            <a:off x="11368362" y="11494669"/>
            <a:ext cx="10400701" cy="51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437" tIns="71437" rIns="71437" bIns="71437" anchor="ctr">
            <a:spAutoFit/>
          </a:bodyPr>
          <a:lstStyle>
            <a:lvl1pPr algn="r" defTabSz="642937">
              <a:defRPr sz="2400">
                <a:solidFill>
                  <a:srgbClr val="FFFFFF"/>
                </a:solidFill>
                <a:latin typeface="+mn-lt"/>
                <a:ea typeface="+mn-ea"/>
                <a:cs typeface="+mn-cs"/>
                <a:sym typeface="Arial Narrow"/>
              </a:defRPr>
            </a:lvl1pPr>
          </a:lstStyle>
          <a:p>
            <a:r>
              <a:rPr dirty="0" err="1">
                <a:solidFill>
                  <a:schemeClr val="bg1">
                    <a:lumMod val="85000"/>
                  </a:schemeClr>
                </a:solidFill>
              </a:rPr>
              <a:t>Адрес</a:t>
            </a:r>
            <a:r>
              <a:rPr dirty="0">
                <a:solidFill>
                  <a:schemeClr val="bg1">
                    <a:lumMod val="85000"/>
                  </a:schemeClr>
                </a:solidFill>
              </a:rPr>
              <a:t>: </a:t>
            </a:r>
            <a:r>
              <a:rPr lang="ru-RU" dirty="0">
                <a:solidFill>
                  <a:schemeClr val="bg1">
                    <a:lumMod val="85000"/>
                  </a:schemeClr>
                </a:solidFill>
              </a:rPr>
              <a:t>Москва, Потаповский переулок, д. 16, стр. 10, Институт образования НИУ ВШЭ</a:t>
            </a:r>
            <a:endParaRPr dirty="0">
              <a:solidFill>
                <a:schemeClr val="bg1">
                  <a:lumMod val="85000"/>
                </a:schemeClr>
              </a:solidFill>
            </a:endParaRPr>
          </a:p>
        </p:txBody>
      </p:sp>
      <p:sp>
        <p:nvSpPr>
          <p:cNvPr id="101" name="www.text"/>
          <p:cNvSpPr txBox="1"/>
          <p:nvPr/>
        </p:nvSpPr>
        <p:spPr>
          <a:xfrm>
            <a:off x="11497257" y="12017828"/>
            <a:ext cx="2292668" cy="51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437" tIns="71437" rIns="71437" bIns="71437" anchor="ctr">
            <a:spAutoFit/>
          </a:bodyPr>
          <a:lstStyle>
            <a:lvl1pPr algn="l" defTabSz="642937">
              <a:defRPr sz="2400">
                <a:solidFill>
                  <a:srgbClr val="FFFFFF"/>
                </a:solidFill>
                <a:latin typeface="+mn-lt"/>
                <a:ea typeface="+mn-ea"/>
                <a:cs typeface="+mn-cs"/>
                <a:sym typeface="Arial Narrow"/>
              </a:defRPr>
            </a:lvl1pPr>
          </a:lstStyle>
          <a:p>
            <a:r>
              <a:rPr dirty="0" err="1">
                <a:solidFill>
                  <a:schemeClr val="bg1">
                    <a:lumMod val="85000"/>
                  </a:schemeClr>
                </a:solidFill>
              </a:rPr>
              <a:t>www.</a:t>
            </a:r>
            <a:r>
              <a:rPr lang="en-US" dirty="0" err="1">
                <a:solidFill>
                  <a:schemeClr val="bg1">
                    <a:lumMod val="85000"/>
                  </a:schemeClr>
                </a:solidFill>
              </a:rPr>
              <a:t>ioe.hse.ru</a:t>
            </a:r>
            <a:endParaRPr dirty="0">
              <a:solidFill>
                <a:schemeClr val="bg1">
                  <a:lumMod val="85000"/>
                </a:schemeClr>
              </a:solidFill>
            </a:endParaRPr>
          </a:p>
        </p:txBody>
      </p:sp>
      <p:pic>
        <p:nvPicPr>
          <p:cNvPr id="103" name="Изображение" descr="Изображение"/>
          <p:cNvPicPr>
            <a:picLocks noChangeAspect="1"/>
          </p:cNvPicPr>
          <p:nvPr/>
        </p:nvPicPr>
        <p:blipFill>
          <a:blip r:embed="rId2"/>
          <a:stretch>
            <a:fillRect/>
          </a:stretch>
        </p:blipFill>
        <p:spPr>
          <a:xfrm>
            <a:off x="10594075" y="4920064"/>
            <a:ext cx="3195850" cy="3090059"/>
          </a:xfrm>
          <a:prstGeom prst="rect">
            <a:avLst/>
          </a:prstGeom>
          <a:ln w="12700">
            <a:miter lim="400000"/>
          </a:ln>
        </p:spPr>
      </p:pic>
      <p:sp>
        <p:nvSpPr>
          <p:cNvPr id="2" name="Номер слайда 1">
            <a:extLst>
              <a:ext uri="{FF2B5EF4-FFF2-40B4-BE49-F238E27FC236}">
                <a16:creationId xmlns:a16="http://schemas.microsoft.com/office/drawing/2014/main" id="{A65A2EFA-D586-D845-9237-119EF0BE58DE}"/>
              </a:ext>
            </a:extLst>
          </p:cNvPr>
          <p:cNvSpPr>
            <a:spLocks noGrp="1"/>
          </p:cNvSpPr>
          <p:nvPr>
            <p:ph type="sldNum" sz="quarter" idx="2"/>
          </p:nvPr>
        </p:nvSpPr>
        <p:spPr/>
        <p:txBody>
          <a:bodyPr/>
          <a:lstStyle/>
          <a:p>
            <a:fld id="{86CB4B4D-7CA3-9044-876B-883B54F8677D}" type="slidenum">
              <a:rPr lang="ru-RU" smtClean="0"/>
              <a:t>20</a:t>
            </a:fld>
            <a:endParaRPr lang="ru-RU"/>
          </a:p>
        </p:txBody>
      </p:sp>
    </p:spTree>
    <p:extLst>
      <p:ext uri="{BB962C8B-B14F-4D97-AF65-F5344CB8AC3E}">
        <p14:creationId xmlns:p14="http://schemas.microsoft.com/office/powerpoint/2010/main" val="34124388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ru-RU" sz="4400" b="1" dirty="0"/>
              <a:t> </a:t>
            </a:r>
            <a:r>
              <a:rPr lang="ru-RU" sz="4400" b="1" dirty="0">
                <a:solidFill>
                  <a:srgbClr val="002060"/>
                </a:solidFill>
              </a:rPr>
              <a:t>ИССЛЕДОВАТЕЛЬСКИЙ КОНТЕКСТ</a:t>
            </a:r>
            <a:endParaRPr sz="4400" b="1" dirty="0">
              <a:solidFill>
                <a:srgbClr val="002060"/>
              </a:solidFill>
            </a:endParaRPr>
          </a:p>
        </p:txBody>
      </p:sp>
      <p:sp>
        <p:nvSpPr>
          <p:cNvPr id="3" name="TextBox 2"/>
          <p:cNvSpPr txBox="1"/>
          <p:nvPr/>
        </p:nvSpPr>
        <p:spPr>
          <a:xfrm>
            <a:off x="1890801" y="7012923"/>
            <a:ext cx="20094287"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algn="just"/>
            <a:r>
              <a:rPr lang="ru-RU" sz="3600" dirty="0"/>
              <a:t>•</a:t>
            </a:r>
          </a:p>
        </p:txBody>
      </p:sp>
      <p:sp>
        <p:nvSpPr>
          <p:cNvPr id="2" name="TextBox 1"/>
          <p:cNvSpPr txBox="1"/>
          <p:nvPr/>
        </p:nvSpPr>
        <p:spPr>
          <a:xfrm>
            <a:off x="958752" y="2303810"/>
            <a:ext cx="23151249" cy="104855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just"/>
            <a:r>
              <a:rPr lang="ru-RU" sz="3200" dirty="0">
                <a:solidFill>
                  <a:srgbClr val="002060"/>
                </a:solidFill>
              </a:rPr>
              <a:t>Фрумин И.Д., </a:t>
            </a:r>
            <a:r>
              <a:rPr lang="ru-RU" sz="3200" dirty="0" err="1">
                <a:solidFill>
                  <a:srgbClr val="002060"/>
                </a:solidFill>
              </a:rPr>
              <a:t>Дудырев</a:t>
            </a:r>
            <a:r>
              <a:rPr lang="ru-RU" sz="3200" dirty="0">
                <a:solidFill>
                  <a:srgbClr val="002060"/>
                </a:solidFill>
              </a:rPr>
              <a:t> Ф.Ф., Романова О.А. Среднее профессиональное образование в условиях пандемии: международная практика // В кн.: Аналитический бюллетень НИУ ВШЭ об экономических и социальных последствиях </a:t>
            </a:r>
            <a:r>
              <a:rPr lang="ru-RU" sz="3200" dirty="0" err="1">
                <a:solidFill>
                  <a:srgbClr val="002060"/>
                </a:solidFill>
              </a:rPr>
              <a:t>коронавируса</a:t>
            </a:r>
            <a:r>
              <a:rPr lang="ru-RU" sz="3200" dirty="0">
                <a:solidFill>
                  <a:srgbClr val="002060"/>
                </a:solidFill>
              </a:rPr>
              <a:t> в России и в мире </a:t>
            </a:r>
            <a:r>
              <a:rPr lang="ru-RU" sz="3200" dirty="0" err="1">
                <a:solidFill>
                  <a:srgbClr val="002060"/>
                </a:solidFill>
              </a:rPr>
              <a:t>Вып</a:t>
            </a:r>
            <a:r>
              <a:rPr lang="ru-RU" sz="3200" dirty="0">
                <a:solidFill>
                  <a:srgbClr val="002060"/>
                </a:solidFill>
              </a:rPr>
              <a:t>. 1. НИУ ВШЭ, 2020. С. 62-72.</a:t>
            </a:r>
          </a:p>
          <a:p>
            <a:pPr algn="just"/>
            <a:endParaRPr lang="ru-RU" sz="3200" dirty="0">
              <a:solidFill>
                <a:srgbClr val="002060"/>
              </a:solidFill>
            </a:endParaRPr>
          </a:p>
          <a:p>
            <a:pPr algn="just"/>
            <a:r>
              <a:rPr lang="ru-RU" sz="3200" dirty="0">
                <a:solidFill>
                  <a:srgbClr val="002060"/>
                </a:solidFill>
              </a:rPr>
              <a:t> Мальцева В.А., Розенфельд Н.Я. Изменения спроса на навыки работников и обучение в условиях пандемии: обзор международных практик. МЭО. </a:t>
            </a:r>
            <a:r>
              <a:rPr lang="ru-RU" sz="3200" dirty="0" err="1">
                <a:solidFill>
                  <a:srgbClr val="002060"/>
                </a:solidFill>
              </a:rPr>
              <a:t>Вып</a:t>
            </a:r>
            <a:r>
              <a:rPr lang="ru-RU" sz="3200" dirty="0">
                <a:solidFill>
                  <a:srgbClr val="002060"/>
                </a:solidFill>
              </a:rPr>
              <a:t>. 40. НИУ ВШЭ, 2020.</a:t>
            </a:r>
          </a:p>
          <a:p>
            <a:pPr algn="just"/>
            <a:endParaRPr lang="ru-RU" sz="3200" dirty="0">
              <a:solidFill>
                <a:srgbClr val="002060"/>
              </a:solidFill>
            </a:endParaRPr>
          </a:p>
          <a:p>
            <a:pPr algn="just"/>
            <a:r>
              <a:rPr lang="ru-RU" sz="3200" dirty="0">
                <a:solidFill>
                  <a:srgbClr val="002060"/>
                </a:solidFill>
              </a:rPr>
              <a:t>Глушко Д.Е., Романова О.А., Бойко И.С. Среднее профессиональное образование в условиях пандемии: международный обзор» </a:t>
            </a:r>
            <a:r>
              <a:rPr lang="ru-RU" sz="3200" dirty="0" err="1">
                <a:solidFill>
                  <a:srgbClr val="002060"/>
                </a:solidFill>
              </a:rPr>
              <a:t>Вып</a:t>
            </a:r>
            <a:r>
              <a:rPr lang="ru-RU" sz="3200" dirty="0">
                <a:solidFill>
                  <a:srgbClr val="002060"/>
                </a:solidFill>
              </a:rPr>
              <a:t>. 38. НИУ ВШЭ, 2020.</a:t>
            </a:r>
          </a:p>
          <a:p>
            <a:pPr algn="just"/>
            <a:endParaRPr lang="ru-RU" sz="3200" dirty="0">
              <a:solidFill>
                <a:srgbClr val="002060"/>
              </a:solidFill>
            </a:endParaRPr>
          </a:p>
          <a:p>
            <a:pPr algn="just"/>
            <a:r>
              <a:rPr lang="ru-RU" sz="3200" b="1" dirty="0" err="1">
                <a:solidFill>
                  <a:srgbClr val="002060"/>
                </a:solidFill>
              </a:rPr>
              <a:t>Дудырев</a:t>
            </a:r>
            <a:r>
              <a:rPr lang="ru-RU" sz="3200" b="1" dirty="0">
                <a:solidFill>
                  <a:srgbClr val="002060"/>
                </a:solidFill>
              </a:rPr>
              <a:t> Ф.Ф., Анисимова К.В., Романова О.А., Петров Е.Е. </a:t>
            </a:r>
            <a:r>
              <a:rPr lang="ru-RU" sz="3200" b="1" dirty="0" err="1">
                <a:solidFill>
                  <a:srgbClr val="002060"/>
                </a:solidFill>
              </a:rPr>
              <a:t>Цифровизация</a:t>
            </a:r>
            <a:r>
              <a:rPr lang="ru-RU" sz="3200" b="1" dirty="0">
                <a:solidFill>
                  <a:srgbClr val="002060"/>
                </a:solidFill>
              </a:rPr>
              <a:t> системы среднего профессионального образования: кейсы Республики Татарстан, Белгородской и Московской областей. М. НИУ ВШЭ, 2021</a:t>
            </a:r>
            <a:r>
              <a:rPr lang="ru-RU" sz="3200" dirty="0">
                <a:solidFill>
                  <a:srgbClr val="002060"/>
                </a:solidFill>
              </a:rPr>
              <a:t>.</a:t>
            </a:r>
          </a:p>
          <a:p>
            <a:pPr algn="just"/>
            <a:endParaRPr lang="ru-RU" sz="3200" dirty="0">
              <a:solidFill>
                <a:srgbClr val="002060"/>
              </a:solidFill>
            </a:endParaRPr>
          </a:p>
          <a:p>
            <a:pPr algn="just"/>
            <a:r>
              <a:rPr lang="ru-RU" sz="3200" dirty="0">
                <a:solidFill>
                  <a:srgbClr val="002060"/>
                </a:solidFill>
              </a:rPr>
              <a:t>Фрумин И.Д., Карлов И.А., </a:t>
            </a:r>
            <a:r>
              <a:rPr lang="ru-RU" sz="3200" dirty="0" err="1">
                <a:solidFill>
                  <a:srgbClr val="002060"/>
                </a:solidFill>
              </a:rPr>
              <a:t>Патаракин</a:t>
            </a:r>
            <a:r>
              <a:rPr lang="ru-RU" sz="3200" dirty="0">
                <a:solidFill>
                  <a:srgbClr val="002060"/>
                </a:solidFill>
              </a:rPr>
              <a:t> Е.Д., Кожевников Н.А., </a:t>
            </a:r>
            <a:r>
              <a:rPr lang="ru-RU" sz="3200" dirty="0" err="1">
                <a:solidFill>
                  <a:srgbClr val="002060"/>
                </a:solidFill>
              </a:rPr>
              <a:t>Швиндт</a:t>
            </a:r>
            <a:r>
              <a:rPr lang="ru-RU" sz="3200" dirty="0">
                <a:solidFill>
                  <a:srgbClr val="002060"/>
                </a:solidFill>
              </a:rPr>
              <a:t> А.Н., </a:t>
            </a:r>
            <a:r>
              <a:rPr lang="ru-RU" sz="3200" dirty="0" err="1">
                <a:solidFill>
                  <a:srgbClr val="002060"/>
                </a:solidFill>
              </a:rPr>
              <a:t>Шонов</a:t>
            </a:r>
            <a:r>
              <a:rPr lang="ru-RU" sz="3200" dirty="0">
                <a:solidFill>
                  <a:srgbClr val="002060"/>
                </a:solidFill>
              </a:rPr>
              <a:t> Д.О., </a:t>
            </a:r>
            <a:r>
              <a:rPr lang="ru-RU" sz="3200" dirty="0" err="1">
                <a:solidFill>
                  <a:srgbClr val="002060"/>
                </a:solidFill>
              </a:rPr>
              <a:t>Киясов</a:t>
            </a:r>
            <a:r>
              <a:rPr lang="ru-RU" sz="3200" dirty="0">
                <a:solidFill>
                  <a:srgbClr val="002060"/>
                </a:solidFill>
              </a:rPr>
              <a:t> Н., Ковалев В. Анализ цифровых образовательных ресурсов и сервисов для организации учебного процесса школ. МЭО. </a:t>
            </a:r>
            <a:r>
              <a:rPr lang="ru-RU" sz="3200" dirty="0" err="1">
                <a:solidFill>
                  <a:srgbClr val="002060"/>
                </a:solidFill>
              </a:rPr>
              <a:t>Вып</a:t>
            </a:r>
            <a:r>
              <a:rPr lang="ru-RU" sz="3200" dirty="0">
                <a:solidFill>
                  <a:srgbClr val="002060"/>
                </a:solidFill>
              </a:rPr>
              <a:t>. 10 (40). НИУ ВШЭ, 2020.</a:t>
            </a:r>
          </a:p>
          <a:p>
            <a:pPr algn="just"/>
            <a:endParaRPr lang="ru-RU" sz="3200" dirty="0">
              <a:solidFill>
                <a:srgbClr val="002060"/>
              </a:solidFill>
            </a:endParaRPr>
          </a:p>
          <a:p>
            <a:pPr algn="just"/>
            <a:r>
              <a:rPr lang="ru-RU" sz="3200" dirty="0">
                <a:solidFill>
                  <a:srgbClr val="002060"/>
                </a:solidFill>
              </a:rPr>
              <a:t>Карлов И.А., Ковалев В., Кожевников Н.А., </a:t>
            </a:r>
            <a:r>
              <a:rPr lang="ru-RU" sz="3200" dirty="0" err="1">
                <a:solidFill>
                  <a:srgbClr val="002060"/>
                </a:solidFill>
              </a:rPr>
              <a:t>Патаракин</a:t>
            </a:r>
            <a:r>
              <a:rPr lang="ru-RU" sz="3200" dirty="0">
                <a:solidFill>
                  <a:srgbClr val="002060"/>
                </a:solidFill>
              </a:rPr>
              <a:t> Е.Д., Фрумин И.Д., </a:t>
            </a:r>
            <a:r>
              <a:rPr lang="ru-RU" sz="3200" dirty="0" err="1">
                <a:solidFill>
                  <a:srgbClr val="002060"/>
                </a:solidFill>
              </a:rPr>
              <a:t>Швиндт</a:t>
            </a:r>
            <a:r>
              <a:rPr lang="ru-RU" sz="3200" dirty="0">
                <a:solidFill>
                  <a:srgbClr val="002060"/>
                </a:solidFill>
              </a:rPr>
              <a:t> А.Н., </a:t>
            </a:r>
            <a:r>
              <a:rPr lang="ru-RU" sz="3200" dirty="0" err="1">
                <a:solidFill>
                  <a:srgbClr val="002060"/>
                </a:solidFill>
              </a:rPr>
              <a:t>Шонов</a:t>
            </a:r>
            <a:r>
              <a:rPr lang="ru-RU" sz="3200" dirty="0">
                <a:solidFill>
                  <a:srgbClr val="002060"/>
                </a:solidFill>
              </a:rPr>
              <a:t> Д.О. Экспресс-анализ цифровых образовательных ресурсов и сервисов для организации учебного процесса школ в дистанционной форме. </a:t>
            </a:r>
            <a:r>
              <a:rPr lang="ru-RU" sz="3200" dirty="0" err="1">
                <a:solidFill>
                  <a:srgbClr val="002060"/>
                </a:solidFill>
              </a:rPr>
              <a:t>Вып</a:t>
            </a:r>
            <a:r>
              <a:rPr lang="ru-RU" sz="3200" dirty="0">
                <a:solidFill>
                  <a:srgbClr val="002060"/>
                </a:solidFill>
              </a:rPr>
              <a:t>. 4 (34). НИУ ВШЭ, 2020.</a:t>
            </a:r>
            <a:endParaRPr kumimoji="0" lang="ru-RU" sz="3200" b="0" i="0" u="none" strike="noStrike" cap="none" spc="0" normalizeH="0" baseline="0" dirty="0">
              <a:ln>
                <a:noFill/>
              </a:ln>
              <a:solidFill>
                <a:srgbClr val="002060"/>
              </a:solidFill>
              <a:effectLst/>
              <a:uFillTx/>
              <a:sym typeface="Helvetica Light"/>
            </a:endParaRPr>
          </a:p>
        </p:txBody>
      </p:sp>
    </p:spTree>
    <p:extLst>
      <p:ext uri="{BB962C8B-B14F-4D97-AF65-F5344CB8AC3E}">
        <p14:creationId xmlns:p14="http://schemas.microsoft.com/office/powerpoint/2010/main" val="371719801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ru-RU" sz="4400" b="1" dirty="0"/>
              <a:t> </a:t>
            </a:r>
            <a:r>
              <a:rPr lang="ru-RU" sz="4400" b="1" dirty="0">
                <a:solidFill>
                  <a:srgbClr val="002060"/>
                </a:solidFill>
              </a:rPr>
              <a:t>ИССЛЕДОВАТЕЛЬСКИЙ КОНТЕКСТ</a:t>
            </a:r>
            <a:endParaRPr sz="4400" b="1" dirty="0">
              <a:solidFill>
                <a:srgbClr val="002060"/>
              </a:solidFill>
            </a:endParaRPr>
          </a:p>
        </p:txBody>
      </p:sp>
      <p:sp>
        <p:nvSpPr>
          <p:cNvPr id="3" name="TextBox 2"/>
          <p:cNvSpPr txBox="1"/>
          <p:nvPr/>
        </p:nvSpPr>
        <p:spPr>
          <a:xfrm>
            <a:off x="1890801" y="7012923"/>
            <a:ext cx="20094287" cy="6982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algn="just"/>
            <a:r>
              <a:rPr lang="ru-RU" sz="3600" dirty="0"/>
              <a:t>•</a:t>
            </a:r>
          </a:p>
        </p:txBody>
      </p:sp>
      <p:sp>
        <p:nvSpPr>
          <p:cNvPr id="2" name="TextBox 1"/>
          <p:cNvSpPr txBox="1"/>
          <p:nvPr/>
        </p:nvSpPr>
        <p:spPr>
          <a:xfrm>
            <a:off x="958752" y="2765473"/>
            <a:ext cx="23151249" cy="95622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just"/>
            <a:r>
              <a:rPr lang="ru-RU" sz="3200" b="1" dirty="0" err="1">
                <a:solidFill>
                  <a:srgbClr val="002060"/>
                </a:solidFill>
              </a:rPr>
              <a:t>Авксентьев</a:t>
            </a:r>
            <a:r>
              <a:rPr lang="ru-RU" sz="3200" b="1" dirty="0">
                <a:solidFill>
                  <a:srgbClr val="002060"/>
                </a:solidFill>
              </a:rPr>
              <a:t> Н.А., </a:t>
            </a:r>
            <a:r>
              <a:rPr lang="ru-RU" sz="3200" b="1" dirty="0" err="1">
                <a:solidFill>
                  <a:srgbClr val="002060"/>
                </a:solidFill>
              </a:rPr>
              <a:t>Агранович</a:t>
            </a:r>
            <a:r>
              <a:rPr lang="ru-RU" sz="3200" b="1" dirty="0">
                <a:solidFill>
                  <a:srgbClr val="002060"/>
                </a:solidFill>
              </a:rPr>
              <a:t> М.Л., Акиндинова Н.В., </a:t>
            </a:r>
            <a:r>
              <a:rPr lang="ru-RU" sz="3200" b="1" dirty="0" err="1">
                <a:solidFill>
                  <a:srgbClr val="002060"/>
                </a:solidFill>
              </a:rPr>
              <a:t>Асмолов</a:t>
            </a:r>
            <a:r>
              <a:rPr lang="ru-RU" sz="3200" b="1" dirty="0">
                <a:solidFill>
                  <a:srgbClr val="002060"/>
                </a:solidFill>
              </a:rPr>
              <a:t> А.Г., Баринова В. А., Блинов В. И., Борзых К. А., и др.  Общество и пандемия: опыт и уроки борьбы с COVID-19 в России / Отв. ред.: В.А. </a:t>
            </a:r>
            <a:r>
              <a:rPr lang="ru-RU" sz="3200" b="1" dirty="0" err="1">
                <a:solidFill>
                  <a:srgbClr val="002060"/>
                </a:solidFill>
              </a:rPr>
              <a:t>Мау</a:t>
            </a:r>
            <a:r>
              <a:rPr lang="ru-RU" sz="3200" b="1" dirty="0">
                <a:solidFill>
                  <a:srgbClr val="002060"/>
                </a:solidFill>
              </a:rPr>
              <a:t>, Я.И. Кузьминов, А.Д. </a:t>
            </a:r>
            <a:r>
              <a:rPr lang="ru-RU" sz="3200" b="1" dirty="0" err="1">
                <a:solidFill>
                  <a:srgbClr val="002060"/>
                </a:solidFill>
              </a:rPr>
              <a:t>Радыгин</a:t>
            </a:r>
            <a:r>
              <a:rPr lang="ru-RU" sz="3200" b="1" dirty="0">
                <a:solidFill>
                  <a:srgbClr val="002060"/>
                </a:solidFill>
              </a:rPr>
              <a:t>, В..А. Садовничий, С. Г. Синельников-</a:t>
            </a:r>
            <a:r>
              <a:rPr lang="ru-RU" sz="3200" b="1" dirty="0" err="1">
                <a:solidFill>
                  <a:srgbClr val="002060"/>
                </a:solidFill>
              </a:rPr>
              <a:t>Мурылев</a:t>
            </a:r>
            <a:r>
              <a:rPr lang="ru-RU" sz="3200" b="1" dirty="0">
                <a:solidFill>
                  <a:srgbClr val="002060"/>
                </a:solidFill>
              </a:rPr>
              <a:t>. М. : Аналитический центр при Правительстве Российской Федерации, 2020.</a:t>
            </a:r>
          </a:p>
          <a:p>
            <a:pPr algn="just"/>
            <a:endParaRPr lang="ru-RU" sz="3200" dirty="0">
              <a:solidFill>
                <a:srgbClr val="002060"/>
              </a:solidFill>
            </a:endParaRPr>
          </a:p>
          <a:p>
            <a:pPr algn="just"/>
            <a:r>
              <a:rPr lang="ru-RU" sz="3200" dirty="0">
                <a:solidFill>
                  <a:srgbClr val="002060"/>
                </a:solidFill>
              </a:rPr>
              <a:t>Блинов, В.И. Модели смешанного обучения: организационно-дидактическая типология / В.И. Блинов, Е.Ю. Есенина, И.С. Сергеев // Высшее образование в России. 2021. Т.30. № 5. C. 44-64.</a:t>
            </a:r>
          </a:p>
          <a:p>
            <a:pPr algn="just"/>
            <a:r>
              <a:rPr lang="ru-RU" sz="3200" dirty="0">
                <a:solidFill>
                  <a:srgbClr val="002060"/>
                </a:solidFill>
              </a:rPr>
              <a:t> </a:t>
            </a:r>
          </a:p>
          <a:p>
            <a:pPr algn="just"/>
            <a:r>
              <a:rPr lang="ru-RU" sz="3200" dirty="0">
                <a:solidFill>
                  <a:srgbClr val="002060"/>
                </a:solidFill>
              </a:rPr>
              <a:t>Блинов В.И., Есенина Е.Ю., Сергеев И.С. Основные идеи дидактической концепции цифрового профессионального образования и обучения. М., 2019. </a:t>
            </a:r>
          </a:p>
          <a:p>
            <a:pPr algn="just"/>
            <a:endParaRPr lang="ru-RU" sz="3200" dirty="0">
              <a:solidFill>
                <a:srgbClr val="002060"/>
              </a:solidFill>
            </a:endParaRPr>
          </a:p>
          <a:p>
            <a:pPr algn="just"/>
            <a:r>
              <a:rPr lang="ru-RU" sz="3200" dirty="0">
                <a:solidFill>
                  <a:srgbClr val="002060"/>
                </a:solidFill>
              </a:rPr>
              <a:t>Дидактическая концепция цифрового профессионального образования и обучения /П.Н. Биленко, В.И. Блинов, М.В. </a:t>
            </a:r>
            <a:r>
              <a:rPr lang="ru-RU" sz="3200" dirty="0" err="1">
                <a:solidFill>
                  <a:srgbClr val="002060"/>
                </a:solidFill>
              </a:rPr>
              <a:t>Дулинов</a:t>
            </a:r>
            <a:r>
              <a:rPr lang="ru-RU" sz="3200" dirty="0">
                <a:solidFill>
                  <a:srgbClr val="002060"/>
                </a:solidFill>
              </a:rPr>
              <a:t>, Е.Ю. Есенина, А.М. Кондаков, И.С. Сергеев; под ред. В. И. </a:t>
            </a:r>
            <a:r>
              <a:rPr lang="ru-RU" sz="3200" dirty="0" err="1">
                <a:solidFill>
                  <a:srgbClr val="002060"/>
                </a:solidFill>
              </a:rPr>
              <a:t>Блинова</a:t>
            </a:r>
            <a:r>
              <a:rPr lang="ru-RU" sz="3200" dirty="0">
                <a:solidFill>
                  <a:srgbClr val="002060"/>
                </a:solidFill>
              </a:rPr>
              <a:t>. М., 2019.</a:t>
            </a:r>
          </a:p>
          <a:p>
            <a:pPr algn="just"/>
            <a:endParaRPr lang="ru-RU" sz="3200" dirty="0">
              <a:solidFill>
                <a:srgbClr val="002060"/>
              </a:solidFill>
            </a:endParaRPr>
          </a:p>
          <a:p>
            <a:pPr algn="just"/>
            <a:r>
              <a:rPr lang="ru-RU" sz="3200" dirty="0">
                <a:solidFill>
                  <a:srgbClr val="002060"/>
                </a:solidFill>
              </a:rPr>
              <a:t>Дмитриев М.Г., Наумова С.И. Организационная модель перевода колледжей в дистанционный режим работы в условиях пандемии // Среднее профессиональное образование. 2020, № 7 (299). С. 15-22.</a:t>
            </a:r>
          </a:p>
          <a:p>
            <a:pPr algn="just"/>
            <a:endParaRPr lang="ru-RU" sz="3200" dirty="0">
              <a:solidFill>
                <a:srgbClr val="002060"/>
              </a:solidFill>
            </a:endParaRPr>
          </a:p>
          <a:p>
            <a:pPr algn="just"/>
            <a:endParaRPr lang="ru-RU" sz="3200" dirty="0">
              <a:solidFill>
                <a:srgbClr val="002060"/>
              </a:solidFill>
            </a:endParaRPr>
          </a:p>
          <a:p>
            <a:pPr algn="just"/>
            <a:endParaRPr kumimoji="0" lang="ru-RU" sz="3600" b="0" i="0" u="none" strike="noStrike" cap="none" spc="0" normalizeH="0" baseline="0" dirty="0">
              <a:ln>
                <a:noFill/>
              </a:ln>
              <a:solidFill>
                <a:srgbClr val="002060"/>
              </a:solidFill>
              <a:effectLst/>
              <a:uFillTx/>
              <a:sym typeface="Helvetica Light"/>
            </a:endParaRPr>
          </a:p>
        </p:txBody>
      </p:sp>
    </p:spTree>
    <p:extLst>
      <p:ext uri="{BB962C8B-B14F-4D97-AF65-F5344CB8AC3E}">
        <p14:creationId xmlns:p14="http://schemas.microsoft.com/office/powerpoint/2010/main" val="58334027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ru-RU" sz="4400" b="1" dirty="0"/>
              <a:t> </a:t>
            </a:r>
            <a:r>
              <a:rPr lang="ru-RU" sz="4400" b="1" cap="all" dirty="0">
                <a:solidFill>
                  <a:srgbClr val="253957"/>
                </a:solidFill>
                <a:sym typeface="Arial Narrow"/>
              </a:rPr>
              <a:t>ЗАДАЧИ</a:t>
            </a:r>
            <a:endParaRPr lang="ru-RU" sz="3600" b="1" cap="all" dirty="0">
              <a:solidFill>
                <a:srgbClr val="253957"/>
              </a:solidFill>
              <a:sym typeface="Arial Narrow"/>
            </a:endParaRP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890801" y="3319605"/>
            <a:ext cx="20094287" cy="80849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4000" dirty="0">
                <a:solidFill>
                  <a:srgbClr val="002060"/>
                </a:solidFill>
              </a:rPr>
              <a:t>• проанализировать, за счет каких управленческих и организационных решений обеспечивается </a:t>
            </a:r>
            <a:r>
              <a:rPr lang="ru-RU" sz="4000" dirty="0" err="1">
                <a:solidFill>
                  <a:srgbClr val="002060"/>
                </a:solidFill>
              </a:rPr>
              <a:t>цифровизация</a:t>
            </a:r>
            <a:r>
              <a:rPr lang="ru-RU" sz="4000" dirty="0">
                <a:solidFill>
                  <a:srgbClr val="002060"/>
                </a:solidFill>
              </a:rPr>
              <a:t> системы СПО в субъектах Российской Федерации;</a:t>
            </a:r>
          </a:p>
          <a:p>
            <a:pPr marL="36000" lvl="1" algn="just"/>
            <a:r>
              <a:rPr lang="ru-RU" sz="4000" dirty="0">
                <a:solidFill>
                  <a:srgbClr val="002060"/>
                </a:solidFill>
              </a:rPr>
              <a:t> </a:t>
            </a:r>
          </a:p>
          <a:p>
            <a:pPr marL="36000" lvl="1" algn="just"/>
            <a:r>
              <a:rPr lang="ru-RU" sz="4000" dirty="0">
                <a:solidFill>
                  <a:srgbClr val="002060"/>
                </a:solidFill>
              </a:rPr>
              <a:t>• оценить кадровую и материально-техническую основу для внедрения цифровых решений в колледжах; </a:t>
            </a:r>
          </a:p>
          <a:p>
            <a:pPr marL="36000" lvl="1" algn="just"/>
            <a:endParaRPr lang="ru-RU" sz="4000" dirty="0">
              <a:solidFill>
                <a:srgbClr val="002060"/>
              </a:solidFill>
            </a:endParaRPr>
          </a:p>
          <a:p>
            <a:pPr marL="36000" lvl="1" algn="just"/>
            <a:r>
              <a:rPr lang="ru-RU" sz="4000" dirty="0">
                <a:solidFill>
                  <a:srgbClr val="002060"/>
                </a:solidFill>
              </a:rPr>
              <a:t>• изучить стратегии руководителей профессиональных образовательных организаций, связанные с внедрением и использованием современных цифровых инструментов; </a:t>
            </a:r>
          </a:p>
          <a:p>
            <a:pPr marL="36000" lvl="1" algn="just"/>
            <a:endParaRPr lang="ru-RU" sz="4000" dirty="0">
              <a:solidFill>
                <a:srgbClr val="002060"/>
              </a:solidFill>
            </a:endParaRPr>
          </a:p>
          <a:p>
            <a:pPr marL="36000" lvl="1" algn="just"/>
            <a:r>
              <a:rPr lang="ru-RU" sz="4000" dirty="0">
                <a:solidFill>
                  <a:srgbClr val="002060"/>
                </a:solidFill>
              </a:rPr>
              <a:t>• оценить вовлеченность преподавателей, методики, используемые ими на фоне  применения цифровых инструментов в процессе преподавания</a:t>
            </a:r>
          </a:p>
          <a:p>
            <a:pPr algn="l"/>
            <a:endParaRPr lang="ru-RU" sz="3600" dirty="0"/>
          </a:p>
        </p:txBody>
      </p:sp>
    </p:spTree>
    <p:extLst>
      <p:ext uri="{BB962C8B-B14F-4D97-AF65-F5344CB8AC3E}">
        <p14:creationId xmlns:p14="http://schemas.microsoft.com/office/powerpoint/2010/main" val="302409852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ru-RU" sz="4400" b="1" dirty="0"/>
              <a:t> ЭМПИРИЧЕСКАЯ БАЗА</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1890801" y="4550712"/>
            <a:ext cx="20094287" cy="56226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3600" dirty="0"/>
              <a:t> </a:t>
            </a:r>
            <a:r>
              <a:rPr lang="ru-RU" sz="4000" dirty="0">
                <a:solidFill>
                  <a:srgbClr val="002060"/>
                </a:solidFill>
              </a:rPr>
              <a:t>38 глубинных интервью с представителями системы СПО Белгородской, Московской областей и Республики Татарстан</a:t>
            </a:r>
          </a:p>
          <a:p>
            <a:pPr marL="36000" lvl="1" algn="just"/>
            <a:endParaRPr lang="ru-RU" sz="4000" dirty="0">
              <a:solidFill>
                <a:srgbClr val="002060"/>
              </a:solidFill>
            </a:endParaRPr>
          </a:p>
          <a:p>
            <a:pPr marL="36000" lvl="1" algn="just"/>
            <a:r>
              <a:rPr lang="ru-RU" sz="4000" dirty="0">
                <a:solidFill>
                  <a:srgbClr val="002060"/>
                </a:solidFill>
              </a:rPr>
              <a:t> 3 - руководители региональных органов управления образованием </a:t>
            </a:r>
          </a:p>
          <a:p>
            <a:pPr marL="36000" lvl="1" algn="just"/>
            <a:r>
              <a:rPr lang="ru-RU" sz="4000" dirty="0">
                <a:solidFill>
                  <a:srgbClr val="002060"/>
                </a:solidFill>
              </a:rPr>
              <a:t> 7 - руководители колледжей </a:t>
            </a:r>
          </a:p>
          <a:p>
            <a:pPr marL="36000" lvl="1" algn="just"/>
            <a:r>
              <a:rPr lang="ru-RU" sz="4000" dirty="0">
                <a:solidFill>
                  <a:srgbClr val="002060"/>
                </a:solidFill>
              </a:rPr>
              <a:t>28 -  педагогические работники этих организаций СПО </a:t>
            </a:r>
          </a:p>
          <a:p>
            <a:pPr marL="36000" lvl="1" algn="just"/>
            <a:endParaRPr lang="ru-RU" sz="4000" dirty="0">
              <a:solidFill>
                <a:srgbClr val="002060"/>
              </a:solidFill>
            </a:endParaRPr>
          </a:p>
          <a:p>
            <a:pPr marL="36000" lvl="1" algn="just"/>
            <a:r>
              <a:rPr lang="ru-RU" sz="4000" dirty="0">
                <a:solidFill>
                  <a:srgbClr val="002060"/>
                </a:solidFill>
              </a:rPr>
              <a:t>Интервьюирование проведено в октябре – ноябре 2020 г</a:t>
            </a:r>
          </a:p>
          <a:p>
            <a:pPr algn="l"/>
            <a:endParaRPr lang="ru-RU" sz="3600" dirty="0"/>
          </a:p>
        </p:txBody>
      </p:sp>
    </p:spTree>
    <p:extLst>
      <p:ext uri="{BB962C8B-B14F-4D97-AF65-F5344CB8AC3E}">
        <p14:creationId xmlns:p14="http://schemas.microsoft.com/office/powerpoint/2010/main" val="68978106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 </a:t>
            </a:r>
            <a:r>
              <a:rPr lang="ru-RU" sz="4400" b="1" dirty="0">
                <a:solidFill>
                  <a:srgbClr val="002060"/>
                </a:solidFill>
              </a:rPr>
              <a:t>РЕГИОНАЛЬНАЯ ПОВЕСТКА ЦИФРОВИЗАЦИИ СПО</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958752" y="3780758"/>
            <a:ext cx="23122971" cy="79002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3200" dirty="0">
                <a:solidFill>
                  <a:srgbClr val="002060"/>
                </a:solidFill>
              </a:rPr>
              <a:t> «</a:t>
            </a:r>
            <a:r>
              <a:rPr lang="ru-RU" sz="3600" dirty="0">
                <a:solidFill>
                  <a:srgbClr val="002060"/>
                </a:solidFill>
              </a:rPr>
              <a:t>Мы эту работу начали в 2007 году, когда была принята масштабная программа по </a:t>
            </a:r>
            <a:r>
              <a:rPr lang="ru-RU" sz="3600" dirty="0" err="1">
                <a:solidFill>
                  <a:srgbClr val="002060"/>
                </a:solidFill>
              </a:rPr>
              <a:t>цифровизации</a:t>
            </a:r>
            <a:r>
              <a:rPr lang="ru-RU" sz="3600" dirty="0">
                <a:solidFill>
                  <a:srgbClr val="002060"/>
                </a:solidFill>
              </a:rPr>
              <a:t> системы образования. Она включала в себя техническое переоснащение образовательных организаций, то есть поставку оборудования, подключение к Интернету. Кроме того, эта программа включала в себя обеспечение всех без исключения учителей, которые работали в школе, персональными ноутбуками за счет бюджета республики». </a:t>
            </a:r>
          </a:p>
          <a:p>
            <a:pPr marL="36000" lvl="1" algn="just"/>
            <a:endParaRPr lang="ru-RU" sz="3600" dirty="0">
              <a:solidFill>
                <a:srgbClr val="002060"/>
              </a:solidFill>
            </a:endParaRPr>
          </a:p>
          <a:p>
            <a:pPr algn="just"/>
            <a:r>
              <a:rPr lang="ru-RU" sz="3600" dirty="0">
                <a:solidFill>
                  <a:srgbClr val="002060"/>
                </a:solidFill>
              </a:rPr>
              <a:t>«Самой первой платформой, которая появилась в Московской области, был «Цифровой колледж Подмосковья». Мы его начали создавать в рамках федерального проекта по созданию межрегиональных центров компетенций (МЦК), и в его рамках ставилась задача — обучать студентов и преподавателей из других регионов. В дальнейшем мы использовали «Цифровой колледж Подмосковья» для смешанного обучения. </a:t>
            </a:r>
          </a:p>
          <a:p>
            <a:pPr algn="just"/>
            <a:r>
              <a:rPr lang="ru-RU" sz="3600" dirty="0">
                <a:solidFill>
                  <a:srgbClr val="002060"/>
                </a:solidFill>
              </a:rPr>
              <a:t>Одновременно в Московской области действует школьный портал, где размещены электронные журналы и электронные дневники для школьников. С этого учебного года на нем присутствуют наши колледжи и техникумы, и у них есть возможность вести электронный журнал</a:t>
            </a:r>
            <a:endParaRPr lang="ru-RU" sz="3200" dirty="0">
              <a:solidFill>
                <a:srgbClr val="002060"/>
              </a:solidFill>
            </a:endParaRPr>
          </a:p>
        </p:txBody>
      </p:sp>
      <p:sp>
        <p:nvSpPr>
          <p:cNvPr id="2" name="TextBox 1"/>
          <p:cNvSpPr txBox="1"/>
          <p:nvPr/>
        </p:nvSpPr>
        <p:spPr>
          <a:xfrm>
            <a:off x="454696" y="2613131"/>
            <a:ext cx="23186575" cy="7598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4000" b="1" dirty="0">
                <a:solidFill>
                  <a:srgbClr val="002060"/>
                </a:solidFill>
              </a:rPr>
              <a:t>Решения, вызванные пандемией, базируются на долгосрочных программах в сфере ИТ </a:t>
            </a:r>
            <a:endParaRPr kumimoji="0" lang="ru-RU" sz="4000" b="1" i="0" u="none" strike="noStrike" cap="none" spc="0" normalizeH="0" baseline="0" dirty="0">
              <a:ln>
                <a:noFill/>
              </a:ln>
              <a:solidFill>
                <a:srgbClr val="002060"/>
              </a:solidFill>
              <a:effectLst/>
              <a:uFillTx/>
              <a:sym typeface="Helvetica Light"/>
            </a:endParaRPr>
          </a:p>
        </p:txBody>
      </p:sp>
    </p:spTree>
    <p:extLst>
      <p:ext uri="{BB962C8B-B14F-4D97-AF65-F5344CB8AC3E}">
        <p14:creationId xmlns:p14="http://schemas.microsoft.com/office/powerpoint/2010/main" val="136871422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 </a:t>
            </a:r>
            <a:r>
              <a:rPr lang="ru-RU" sz="4400" b="1" dirty="0">
                <a:solidFill>
                  <a:srgbClr val="002060"/>
                </a:solidFill>
              </a:rPr>
              <a:t>РЕГИОНАЛЬНАЯ ПОВЕСТКА ЦИФРОВИЗАЦИИ СПО</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454697" y="4205845"/>
            <a:ext cx="23402600" cy="67922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r>
              <a:rPr lang="ru-RU" sz="3600" dirty="0">
                <a:solidFill>
                  <a:srgbClr val="002060"/>
                </a:solidFill>
              </a:rPr>
              <a:t> «Индикаторы эффективности в целом связаны с </a:t>
            </a:r>
            <a:r>
              <a:rPr lang="ru-RU" sz="3600" b="1" dirty="0">
                <a:solidFill>
                  <a:srgbClr val="002060"/>
                </a:solidFill>
              </a:rPr>
              <a:t>количеством пользователей платформы</a:t>
            </a:r>
            <a:r>
              <a:rPr lang="ru-RU" sz="3600" dirty="0">
                <a:solidFill>
                  <a:srgbClr val="002060"/>
                </a:solidFill>
              </a:rPr>
              <a:t>, то есть преподавателей и студенческих групп. Расширение числа пользователей потребовало значительных усилий — чтобы использовать материалы, расположенные в «Цифровом колледже Подмосковья», преподавателям нужно было много учиться. Следующим индикатором является </a:t>
            </a:r>
            <a:r>
              <a:rPr lang="ru-RU" sz="3600" b="1" dirty="0">
                <a:solidFill>
                  <a:srgbClr val="002060"/>
                </a:solidFill>
              </a:rPr>
              <a:t>использование имеющихся на портале материалов, </a:t>
            </a:r>
            <a:r>
              <a:rPr lang="ru-RU" sz="3600" dirty="0">
                <a:solidFill>
                  <a:srgbClr val="002060"/>
                </a:solidFill>
              </a:rPr>
              <a:t>причем как использование на уроке в очном режиме, так и при организации выполнения домашнего задания. И еще один индикатор — это </a:t>
            </a:r>
            <a:r>
              <a:rPr lang="ru-RU" sz="3600" b="1" dirty="0">
                <a:solidFill>
                  <a:srgbClr val="002060"/>
                </a:solidFill>
              </a:rPr>
              <a:t>участие самих преподавателей в разработке и создании на этой платформе своих курсов»</a:t>
            </a:r>
            <a:r>
              <a:rPr lang="ru-RU" sz="3600" dirty="0">
                <a:solidFill>
                  <a:srgbClr val="002060"/>
                </a:solidFill>
              </a:rPr>
              <a:t>.</a:t>
            </a:r>
          </a:p>
          <a:p>
            <a:pPr marL="36000" lvl="1" algn="just"/>
            <a:endParaRPr lang="ru-RU" sz="3600" dirty="0">
              <a:solidFill>
                <a:srgbClr val="002060"/>
              </a:solidFill>
            </a:endParaRPr>
          </a:p>
          <a:p>
            <a:pPr marL="36000" lvl="1" algn="just"/>
            <a:r>
              <a:rPr lang="ru-RU" sz="3600" dirty="0">
                <a:solidFill>
                  <a:srgbClr val="002060"/>
                </a:solidFill>
              </a:rPr>
              <a:t>«Здесь имеется в виду и </a:t>
            </a:r>
            <a:r>
              <a:rPr lang="ru-RU" sz="3600" b="1" dirty="0">
                <a:solidFill>
                  <a:srgbClr val="002060"/>
                </a:solidFill>
              </a:rPr>
              <a:t>оснащение</a:t>
            </a:r>
            <a:r>
              <a:rPr lang="ru-RU" sz="3600" dirty="0">
                <a:solidFill>
                  <a:srgbClr val="002060"/>
                </a:solidFill>
              </a:rPr>
              <a:t>, и </a:t>
            </a:r>
            <a:r>
              <a:rPr lang="ru-RU" sz="3600" b="1" dirty="0">
                <a:solidFill>
                  <a:srgbClr val="002060"/>
                </a:solidFill>
              </a:rPr>
              <a:t>готовность отдельных преподавателей </a:t>
            </a:r>
            <a:r>
              <a:rPr lang="ru-RU" sz="3600" dirty="0">
                <a:solidFill>
                  <a:srgbClr val="002060"/>
                </a:solidFill>
              </a:rPr>
              <a:t>и педагогических коллективов с этим оснащением работать, и </a:t>
            </a:r>
            <a:r>
              <a:rPr lang="ru-RU" sz="3600" b="1" dirty="0">
                <a:solidFill>
                  <a:srgbClr val="002060"/>
                </a:solidFill>
              </a:rPr>
              <a:t>наличие образовательных ресурсов, учебных планов</a:t>
            </a:r>
            <a:r>
              <a:rPr lang="ru-RU" sz="3600" dirty="0">
                <a:solidFill>
                  <a:srgbClr val="002060"/>
                </a:solidFill>
              </a:rPr>
              <a:t>, уже адаптированных к возможностям цифровой образовательной среды, а также и </a:t>
            </a:r>
            <a:r>
              <a:rPr lang="ru-RU" sz="3600" b="1" dirty="0">
                <a:solidFill>
                  <a:srgbClr val="002060"/>
                </a:solidFill>
              </a:rPr>
              <a:t>накопленный опыт </a:t>
            </a:r>
            <a:r>
              <a:rPr lang="ru-RU" sz="3600" dirty="0">
                <a:solidFill>
                  <a:srgbClr val="002060"/>
                </a:solidFill>
              </a:rPr>
              <a:t>работы со всеми этими ресурсами.</a:t>
            </a:r>
          </a:p>
        </p:txBody>
      </p:sp>
      <p:sp>
        <p:nvSpPr>
          <p:cNvPr id="2" name="TextBox 1"/>
          <p:cNvSpPr txBox="1"/>
          <p:nvPr/>
        </p:nvSpPr>
        <p:spPr>
          <a:xfrm>
            <a:off x="454696" y="2613131"/>
            <a:ext cx="23186575" cy="7598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4000" b="1" dirty="0">
                <a:solidFill>
                  <a:srgbClr val="002060"/>
                </a:solidFill>
              </a:rPr>
              <a:t>Как оценивается эффективность внедряемых ИТ-решений? </a:t>
            </a:r>
            <a:endParaRPr kumimoji="0" lang="ru-RU" sz="4000" b="1" i="0" u="none" strike="noStrike" cap="none" spc="0" normalizeH="0" baseline="0" dirty="0">
              <a:ln>
                <a:noFill/>
              </a:ln>
              <a:solidFill>
                <a:srgbClr val="002060"/>
              </a:solidFill>
              <a:effectLst/>
              <a:uFillTx/>
              <a:sym typeface="Helvetica Light"/>
            </a:endParaRPr>
          </a:p>
        </p:txBody>
      </p:sp>
    </p:spTree>
    <p:extLst>
      <p:ext uri="{BB962C8B-B14F-4D97-AF65-F5344CB8AC3E}">
        <p14:creationId xmlns:p14="http://schemas.microsoft.com/office/powerpoint/2010/main" val="202058353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58752" y="2934413"/>
            <a:ext cx="21563318" cy="10167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914400" indent="-914400" algn="l">
              <a:buFont typeface="+mj-lt"/>
              <a:buAutoNum type="arabicPeriod"/>
              <a:defRPr sz="2800">
                <a:solidFill>
                  <a:srgbClr val="253957"/>
                </a:solidFill>
                <a:latin typeface="+mn-lt"/>
                <a:ea typeface="+mn-ea"/>
                <a:cs typeface="+mn-cs"/>
                <a:sym typeface="Arial Narrow"/>
              </a:defRPr>
            </a:pPr>
            <a:endParaRPr lang="ru-RU" sz="4800" b="1" dirty="0">
              <a:solidFill>
                <a:srgbClr val="001848"/>
              </a:solidFill>
              <a:latin typeface="+mn-lt"/>
              <a:sym typeface="Arial Narrow"/>
            </a:endParaRPr>
          </a:p>
          <a:p>
            <a:pPr marL="457200" indent="-457200" algn="l">
              <a:buFont typeface="+mj-lt"/>
              <a:buAutoNum type="arabicPeriod"/>
              <a:defRPr sz="2800">
                <a:solidFill>
                  <a:srgbClr val="253957"/>
                </a:solidFill>
                <a:latin typeface="+mn-lt"/>
                <a:ea typeface="+mn-ea"/>
                <a:cs typeface="+mn-cs"/>
                <a:sym typeface="Arial Narrow"/>
              </a:defRPr>
            </a:pPr>
            <a:endParaRPr lang="en" sz="2400" dirty="0">
              <a:solidFill>
                <a:srgbClr val="001848"/>
              </a:solidFill>
              <a:latin typeface="+mn-lt"/>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7" name="Очень крутой заголовок…">
            <a:extLst>
              <a:ext uri="{FF2B5EF4-FFF2-40B4-BE49-F238E27FC236}">
                <a16:creationId xmlns:a16="http://schemas.microsoft.com/office/drawing/2014/main" id="{37A6D9AA-43E4-AD4E-A596-7BF84ED34F9A}"/>
              </a:ext>
            </a:extLst>
          </p:cNvPr>
          <p:cNvSpPr txBox="1"/>
          <p:nvPr/>
        </p:nvSpPr>
        <p:spPr>
          <a:xfrm>
            <a:off x="1890801" y="644682"/>
            <a:ext cx="21489608"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7000" b="1" cap="all">
                <a:solidFill>
                  <a:srgbClr val="253957"/>
                </a:solidFill>
                <a:latin typeface="+mn-lt"/>
                <a:ea typeface="+mn-ea"/>
                <a:cs typeface="+mn-cs"/>
                <a:sym typeface="Arial Narrow"/>
              </a:defRPr>
            </a:pPr>
            <a:r>
              <a:rPr lang="en-US" sz="4400" b="1" dirty="0">
                <a:solidFill>
                  <a:srgbClr val="002060"/>
                </a:solidFill>
              </a:rPr>
              <a:t>I. </a:t>
            </a:r>
            <a:r>
              <a:rPr lang="ru-RU" sz="4400" b="1" dirty="0">
                <a:solidFill>
                  <a:srgbClr val="002060"/>
                </a:solidFill>
              </a:rPr>
              <a:t>РЕГИОНАЛЬНАЯ ПОВЕСТКА ЦИФРОВИЗАЦИИ СПО</a:t>
            </a:r>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lang="ru-RU" sz="4400" b="1" dirty="0"/>
          </a:p>
          <a:p>
            <a:pPr>
              <a:defRPr sz="7000" b="1" cap="all">
                <a:solidFill>
                  <a:srgbClr val="253957"/>
                </a:solidFill>
                <a:latin typeface="+mn-lt"/>
                <a:ea typeface="+mn-ea"/>
                <a:cs typeface="+mn-cs"/>
                <a:sym typeface="Arial Narrow"/>
              </a:defRPr>
            </a:pPr>
            <a:endParaRPr sz="4400" b="1" dirty="0"/>
          </a:p>
        </p:txBody>
      </p:sp>
      <p:sp>
        <p:nvSpPr>
          <p:cNvPr id="3" name="TextBox 2"/>
          <p:cNvSpPr txBox="1"/>
          <p:nvPr/>
        </p:nvSpPr>
        <p:spPr>
          <a:xfrm>
            <a:off x="454696" y="1377022"/>
            <a:ext cx="23474607" cy="112242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36000" lvl="1" algn="just"/>
            <a:endParaRPr lang="ru-RU" sz="3600" dirty="0">
              <a:solidFill>
                <a:srgbClr val="002060"/>
              </a:solidFill>
            </a:endParaRPr>
          </a:p>
          <a:p>
            <a:pPr marL="36000" lvl="1" algn="just"/>
            <a:endParaRPr lang="ru-RU" sz="3600" dirty="0">
              <a:solidFill>
                <a:srgbClr val="002060"/>
              </a:solidFill>
            </a:endParaRPr>
          </a:p>
          <a:p>
            <a:pPr marL="36000" lvl="1" algn="just"/>
            <a:endParaRPr lang="ru-RU" sz="3600" dirty="0">
              <a:solidFill>
                <a:srgbClr val="002060"/>
              </a:solidFill>
            </a:endParaRPr>
          </a:p>
          <a:p>
            <a:pPr marL="36000" lvl="1" algn="just"/>
            <a:r>
              <a:rPr lang="ru-RU" sz="3600" b="1" i="1" dirty="0">
                <a:solidFill>
                  <a:srgbClr val="002060"/>
                </a:solidFill>
              </a:rPr>
              <a:t>Финансовые ограничения: </a:t>
            </a:r>
            <a:r>
              <a:rPr lang="ru-RU" sz="3600" dirty="0">
                <a:solidFill>
                  <a:srgbClr val="002060"/>
                </a:solidFill>
              </a:rPr>
              <a:t>«Конечно, ограничения есть.  Поскольку программа </a:t>
            </a:r>
            <a:r>
              <a:rPr lang="ru-RU" sz="3600" dirty="0" err="1">
                <a:solidFill>
                  <a:srgbClr val="002060"/>
                </a:solidFill>
              </a:rPr>
              <a:t>цифровизации</a:t>
            </a:r>
            <a:r>
              <a:rPr lang="ru-RU" sz="3600" dirty="0">
                <a:solidFill>
                  <a:srgbClr val="002060"/>
                </a:solidFill>
              </a:rPr>
              <a:t> СПО не инициирована на федеральном уровне, то, естественно, субъекты Российской Федерации вынуждены реализовывать свои собственные программы в условиях жесточайшего бюджетного дефицита».</a:t>
            </a:r>
          </a:p>
          <a:p>
            <a:pPr marL="36000" lvl="1" algn="just"/>
            <a:endParaRPr lang="ru-RU" sz="3600" dirty="0">
              <a:solidFill>
                <a:srgbClr val="002060"/>
              </a:solidFill>
            </a:endParaRPr>
          </a:p>
          <a:p>
            <a:pPr marL="36000" lvl="1" algn="just"/>
            <a:r>
              <a:rPr lang="ru-RU" sz="3600" b="1" i="1" dirty="0">
                <a:solidFill>
                  <a:srgbClr val="002060"/>
                </a:solidFill>
              </a:rPr>
              <a:t>Состояние цифровой инфраструктуры региона: </a:t>
            </a:r>
            <a:r>
              <a:rPr lang="ru-RU" sz="3600" dirty="0">
                <a:solidFill>
                  <a:srgbClr val="002060"/>
                </a:solidFill>
              </a:rPr>
              <a:t>«Мы находимся в центральном черноземном регионе с высокой плотностью населения и развитой инфраструктурой. Оптико-волоконные сети у нас проложены ко всем образовательным организациям. Поэтому проблем со скоростью Интернета нет. Если и возникают проблемы со связью в организации СПО, то причина этого связана с локальной сетью, чаще всего оказывается именно так»</a:t>
            </a:r>
          </a:p>
          <a:p>
            <a:pPr marL="36000" lvl="1" algn="just"/>
            <a:endParaRPr lang="ru-RU" sz="3600" dirty="0">
              <a:solidFill>
                <a:srgbClr val="002060"/>
              </a:solidFill>
            </a:endParaRPr>
          </a:p>
          <a:p>
            <a:pPr marL="36000" lvl="1" algn="just"/>
            <a:r>
              <a:rPr lang="ru-RU" sz="3600" b="1" i="1" dirty="0">
                <a:solidFill>
                  <a:srgbClr val="002060"/>
                </a:solidFill>
              </a:rPr>
              <a:t>Готовность преподавателей и студентов использовать цифровые ресурсы: </a:t>
            </a:r>
            <a:r>
              <a:rPr lang="ru-RU" sz="3600" dirty="0">
                <a:solidFill>
                  <a:srgbClr val="002060"/>
                </a:solidFill>
              </a:rPr>
              <a:t>«Я не могу сказать, что, если бы было больше денег, мы бы быстрее прошли этот путь.</a:t>
            </a:r>
          </a:p>
          <a:p>
            <a:pPr marL="36000" lvl="1" algn="just"/>
            <a:r>
              <a:rPr lang="ru-RU" sz="3600" dirty="0">
                <a:solidFill>
                  <a:srgbClr val="002060"/>
                </a:solidFill>
              </a:rPr>
              <a:t> Пожалуй, основной вызов — это менталитет людей, которые в нашей сфере работают. Человеческая природа консервативна, особенно в системе образования. Когда необходимо двигаться вперед, этот консерватизм выступает как препятствие. Пожалуй, это основной вызов, который существует и будет существовать, но с этим надо уметь работать и учитывать его».</a:t>
            </a:r>
          </a:p>
          <a:p>
            <a:pPr marL="36000" lvl="1" algn="just"/>
            <a:endParaRPr lang="ru-RU" sz="3600" dirty="0">
              <a:solidFill>
                <a:srgbClr val="002060"/>
              </a:solidFill>
            </a:endParaRPr>
          </a:p>
        </p:txBody>
      </p:sp>
      <p:sp>
        <p:nvSpPr>
          <p:cNvPr id="2" name="TextBox 1"/>
          <p:cNvSpPr txBox="1"/>
          <p:nvPr/>
        </p:nvSpPr>
        <p:spPr>
          <a:xfrm>
            <a:off x="454696" y="2305354"/>
            <a:ext cx="23186575" cy="137537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4000" b="1" dirty="0">
                <a:solidFill>
                  <a:srgbClr val="002060"/>
                </a:solidFill>
              </a:rPr>
              <a:t>Каковы главные ограничения?</a:t>
            </a:r>
          </a:p>
          <a:p>
            <a:pPr marL="0" marR="0" indent="0" algn="ctr" defTabSz="821531" rtl="0" fontAlgn="auto" latinLnBrk="0" hangingPunct="0">
              <a:lnSpc>
                <a:spcPct val="100000"/>
              </a:lnSpc>
              <a:spcBef>
                <a:spcPts val="0"/>
              </a:spcBef>
              <a:spcAft>
                <a:spcPts val="0"/>
              </a:spcAft>
              <a:buClrTx/>
              <a:buSzTx/>
              <a:buFontTx/>
              <a:buNone/>
              <a:tabLst/>
            </a:pPr>
            <a:r>
              <a:rPr lang="ru-RU" sz="4000" b="1" dirty="0">
                <a:solidFill>
                  <a:srgbClr val="002060"/>
                </a:solidFill>
              </a:rPr>
              <a:t> </a:t>
            </a:r>
            <a:endParaRPr kumimoji="0" lang="ru-RU" sz="4000" b="1" i="0" u="none" strike="noStrike" cap="none" spc="0" normalizeH="0" baseline="0" dirty="0">
              <a:ln>
                <a:noFill/>
              </a:ln>
              <a:solidFill>
                <a:srgbClr val="002060"/>
              </a:solidFill>
              <a:effectLst/>
              <a:uFillTx/>
              <a:sym typeface="Helvetica Light"/>
            </a:endParaRPr>
          </a:p>
        </p:txBody>
      </p:sp>
    </p:spTree>
    <p:extLst>
      <p:ext uri="{BB962C8B-B14F-4D97-AF65-F5344CB8AC3E}">
        <p14:creationId xmlns:p14="http://schemas.microsoft.com/office/powerpoint/2010/main" val="354098884"/>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Документ" ma:contentTypeID="0x010100B60B233D3063604486A7A050005CA6E2" ma:contentTypeVersion="8" ma:contentTypeDescription="Создание документа." ma:contentTypeScope="" ma:versionID="f1248078304309da8a3c848370e2c626">
  <xsd:schema xmlns:xsd="http://www.w3.org/2001/XMLSchema" xmlns:xs="http://www.w3.org/2001/XMLSchema" xmlns:p="http://schemas.microsoft.com/office/2006/metadata/properties" xmlns:ns2="4eb4bf39-e749-4615-9468-319d1d3ea036" targetNamespace="http://schemas.microsoft.com/office/2006/metadata/properties" ma:root="true" ma:fieldsID="08037847b6b2089b8d77677ed8d58e34" ns2:_="">
    <xsd:import namespace="4eb4bf39-e749-4615-9468-319d1d3ea03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b4bf39-e749-4615-9468-319d1d3ea0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B33C68-E721-4077-80B7-3321963AEB68}">
  <ds:schemaRefs>
    <ds:schemaRef ds:uri="http://schemas.microsoft.com/office/2006/documentManagement/types"/>
    <ds:schemaRef ds:uri="4eb4bf39-e749-4615-9468-319d1d3ea036"/>
    <ds:schemaRef ds:uri="http://www.w3.org/XML/1998/namespace"/>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3237754-594C-4335-BB94-A1BD3D424994}">
  <ds:schemaRefs>
    <ds:schemaRef ds:uri="http://schemas.microsoft.com/sharepoint/v3/contenttype/forms"/>
  </ds:schemaRefs>
</ds:datastoreItem>
</file>

<file path=customXml/itemProps3.xml><?xml version="1.0" encoding="utf-8"?>
<ds:datastoreItem xmlns:ds="http://schemas.openxmlformats.org/officeDocument/2006/customXml" ds:itemID="{CC5469D4-D758-4F49-9057-3529846E09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b4bf39-e749-4615-9468-319d1d3ea0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26083</TotalTime>
  <Words>3663</Words>
  <Application>Microsoft Macintosh PowerPoint</Application>
  <PresentationFormat>Произвольный</PresentationFormat>
  <Paragraphs>344</Paragraphs>
  <Slides>20</Slides>
  <Notes>19</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Arial</vt:lpstr>
      <vt:lpstr>Arial Narrow</vt:lpstr>
      <vt:lpstr>Helvetica</vt:lpstr>
      <vt:lpstr>Helvetica Light</vt:lpstr>
      <vt:lpstr>Helvetica Neue</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Федор</dc:creator>
  <cp:lastModifiedBy>Суркова Алена Андреевна</cp:lastModifiedBy>
  <cp:revision>1247</cp:revision>
  <dcterms:modified xsi:type="dcterms:W3CDTF">2021-11-01T11:45:24Z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0x010100B60B233D3063604486A7A050005CA6E2</vt:lpwstr>
  </property>
</Properties>
</file>