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2">
  <p:sldMasterIdLst>
    <p:sldMasterId id="2147483662" r:id="rId1"/>
    <p:sldMasterId id="2147483689" r:id="rId2"/>
    <p:sldMasterId id="2147483702" r:id="rId3"/>
  </p:sldMasterIdLst>
  <p:notesMasterIdLst>
    <p:notesMasterId r:id="rId25"/>
  </p:notesMasterIdLst>
  <p:sldIdLst>
    <p:sldId id="379" r:id="rId4"/>
    <p:sldId id="366" r:id="rId5"/>
    <p:sldId id="301" r:id="rId6"/>
    <p:sldId id="367" r:id="rId7"/>
    <p:sldId id="384" r:id="rId8"/>
    <p:sldId id="368" r:id="rId9"/>
    <p:sldId id="369" r:id="rId10"/>
    <p:sldId id="370" r:id="rId11"/>
    <p:sldId id="371" r:id="rId12"/>
    <p:sldId id="381" r:id="rId13"/>
    <p:sldId id="372" r:id="rId14"/>
    <p:sldId id="388" r:id="rId15"/>
    <p:sldId id="373" r:id="rId16"/>
    <p:sldId id="385" r:id="rId17"/>
    <p:sldId id="386" r:id="rId18"/>
    <p:sldId id="374" r:id="rId19"/>
    <p:sldId id="375" r:id="rId20"/>
    <p:sldId id="365" r:id="rId21"/>
    <p:sldId id="377" r:id="rId22"/>
    <p:sldId id="392" r:id="rId23"/>
    <p:sldId id="378" r:id="rId24"/>
  </p:sldIdLst>
  <p:sldSz cx="24384000" cy="13716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7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74" autoAdjust="0"/>
    <p:restoredTop sz="87122" autoAdjust="0"/>
  </p:normalViewPr>
  <p:slideViewPr>
    <p:cSldViewPr snapToGrid="0">
      <p:cViewPr varScale="1">
        <p:scale>
          <a:sx n="25" d="100"/>
          <a:sy n="25" d="100"/>
        </p:scale>
        <p:origin x="432" y="29"/>
      </p:cViewPr>
      <p:guideLst>
        <p:guide orient="horz" pos="4320"/>
        <p:guide pos="77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fld id="{628CEC93-B46F-4A9A-968F-A8F7F9B961DD}" type="VALUE">
                      <a:rPr lang="ru-RU"/>
                      <a:pPr>
                        <a:defRPr/>
                      </a:pPr>
                      <a:t>[ЗНАЧЕНИЕ]</a:t>
                    </a:fld>
                    <a:r>
                      <a:rPr lang="ru-RU"/>
                      <a:t>-28 инициатив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0FF-4C42-A743-2177A3F2586A}"/>
                </c:ext>
              </c:extLst>
            </c:dLbl>
            <c:dLbl>
              <c:idx val="1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fld id="{82558DFC-8F4C-426D-B8BD-3829E5C0FA1A}" type="VALUE">
                      <a:rPr lang="ru-RU"/>
                      <a:pPr>
                        <a:defRPr/>
                      </a:pPr>
                      <a:t>[ЗНАЧЕНИЕ]</a:t>
                    </a:fld>
                    <a:r>
                      <a:rPr lang="ru-RU"/>
                      <a:t>-12 инициатив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0FF-4C42-A743-2177A3F2586A}"/>
                </c:ext>
              </c:extLst>
            </c:dLbl>
            <c:dLbl>
              <c:idx val="2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fld id="{311F13B2-9ECA-4458-BBBF-7A0061F050F2}" type="VALUE">
                      <a:rPr lang="ru-RU"/>
                      <a:pPr>
                        <a:defRPr/>
                      </a:pPr>
                      <a:t>[ЗНАЧЕНИЕ]</a:t>
                    </a:fld>
                    <a:r>
                      <a:rPr lang="ru-RU"/>
                      <a:t>- 4 инициативы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0FF-4C42-A743-2177A3F2586A}"/>
                </c:ext>
              </c:extLst>
            </c:dLbl>
            <c:dLbl>
              <c:idx val="3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fld id="{AEBE86EA-3BEF-427A-A25A-4960C63DADB4}" type="VALUE">
                      <a:rPr lang="ru-RU"/>
                      <a:pPr>
                        <a:defRPr/>
                      </a:pPr>
                      <a:t>[ЗНАЧЕНИЕ]</a:t>
                    </a:fld>
                    <a:r>
                      <a:rPr lang="ru-RU"/>
                      <a:t>-1 инициатива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0FF-4C42-A743-2177A3F258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Лист1!$A$26:$A$29</c:f>
              <c:strCache>
                <c:ptCount val="4"/>
                <c:pt idx="0">
                  <c:v>Целевая аудитория не определена</c:v>
                </c:pt>
                <c:pt idx="1">
                  <c:v>Целевая аудитория инициатив - молодежь</c:v>
                </c:pt>
                <c:pt idx="2">
                  <c:v>Целевая аудитория инициатив - женщины</c:v>
                </c:pt>
                <c:pt idx="3">
                  <c:v>Целевая аудитория - предпенсионная группа</c:v>
                </c:pt>
              </c:strCache>
            </c:strRef>
          </c:cat>
          <c:val>
            <c:numRef>
              <c:f>Лист1!$B$26:$B$29</c:f>
              <c:numCache>
                <c:formatCode>0.0%</c:formatCode>
                <c:ptCount val="4"/>
                <c:pt idx="0">
                  <c:v>0.622</c:v>
                </c:pt>
                <c:pt idx="1">
                  <c:v>0.26700000000000002</c:v>
                </c:pt>
                <c:pt idx="2">
                  <c:v>8.8999999999999996E-2</c:v>
                </c:pt>
                <c:pt idx="3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F-4C42-A743-2177A3F25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464279200"/>
        <c:axId val="-464275936"/>
      </c:barChart>
      <c:valAx>
        <c:axId val="-46427593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-464279200"/>
        <c:crosses val="autoZero"/>
        <c:crossBetween val="between"/>
        <c:majorUnit val="0.2"/>
        <c:minorUnit val="0.2"/>
      </c:valAx>
      <c:catAx>
        <c:axId val="-46427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-4642759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 sz="36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02039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1063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1793637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2888139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3428870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981516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4264183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654747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dirty="0"/>
              <a:t>Для технологических инициатив чаще доступны другие формы поддержки (необразовательные в чистом виде), например, бизнес-акселераторы. Такую поддержку, в частности, предлагает Бизнес Инкубатор НИУ ВШЭ, занимающий первое место в рейтинге университетских акселераторов UBI </a:t>
            </a:r>
            <a:r>
              <a:rPr lang="ru-RU" b="0" dirty="0" err="1"/>
              <a:t>Global</a:t>
            </a:r>
            <a:r>
              <a:rPr lang="ru-RU" b="0" dirty="0"/>
              <a:t> . Венчурный фонд «Молодежная предпринимательская инициатива» предлагает помощь в запуске технологических </a:t>
            </a:r>
            <a:r>
              <a:rPr lang="ru-RU" b="0" dirty="0" err="1"/>
              <a:t>стартапов</a:t>
            </a:r>
            <a:r>
              <a:rPr lang="ru-RU" b="0" dirty="0"/>
              <a:t>, при этом, образовательный компонент не включен в цели проекта . Таким образом, для обнаруженных открытых мер поддержки технологического предпринимательства характерна поддержка не столько образовательная, сколько инфраструктурная/консультационная. 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970255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dirty="0"/>
              <a:t>1) «Лидеры». В данную группу попали инициативы, предоставляющие не только информацию об относительно высоких охватах, но также данные об «историях успеха» или любых других косвенных показателях «успешности» (9 инициатив);</a:t>
            </a: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dirty="0"/>
              <a:t>2) «Середняки». К данной группе были отнесены: во-первых, инициативы, по которым обнаружена открытая информация об относительно высоких охватах, но без информации о других косвенных показателях успешности; во-вторых, инициативы, по которым, напротив, обнаружена информация о косвенных показателях успешности, но без информации об охватах (17 инициатив);</a:t>
            </a: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dirty="0"/>
              <a:t>3) «Отстающие». Отсутствие открытой информации об охватах или относительно низкие охваты (до 30 человек), а также отсутствие информации об «историях успеха» или любых других косвенных подтверждений успешности проекта (19 инициатив).</a:t>
            </a: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48232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3519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1193482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8560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2568189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2400" b="0" i="0" u="none" strike="noStrike" cap="none" dirty="0">
                <a:solidFill>
                  <a:srgbClr val="000000"/>
                </a:solidFill>
                <a:latin typeface="Helvetica Neue"/>
                <a:ea typeface="Arial Narrow"/>
                <a:cs typeface="Arial Narrow"/>
                <a:sym typeface="Arial Narrow"/>
              </a:rPr>
              <a:t>Под неформальным полем обучения мы понимание – бесплатные «открытых» инициатив, не ограниченные аудиторией отдельного учреждения или организации)</a:t>
            </a:r>
            <a:endParaRPr lang="en-US" sz="2000" b="1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9295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2171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0454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По критерию</a:t>
            </a:r>
            <a:r>
              <a:rPr lang="ru-RU" b="1" baseline="0" dirty="0"/>
              <a:t> 2</a:t>
            </a:r>
            <a:r>
              <a:rPr lang="ru-RU" baseline="0" dirty="0"/>
              <a:t>: Проблема оценивания является крайне важной для предпринимательского образования в целом [</a:t>
            </a:r>
            <a:r>
              <a:rPr lang="ru-RU" baseline="0" dirty="0" err="1"/>
              <a:t>Nabi</a:t>
            </a:r>
            <a:r>
              <a:rPr lang="ru-RU" baseline="0" dirty="0"/>
              <a:t> </a:t>
            </a:r>
            <a:r>
              <a:rPr lang="ru-RU" baseline="0" dirty="0" err="1"/>
              <a:t>at</a:t>
            </a:r>
            <a:r>
              <a:rPr lang="ru-RU" baseline="0" dirty="0"/>
              <a:t> </a:t>
            </a:r>
            <a:r>
              <a:rPr lang="ru-RU" baseline="0" dirty="0" err="1"/>
              <a:t>al</a:t>
            </a:r>
            <a:r>
              <a:rPr lang="ru-RU" baseline="0" dirty="0"/>
              <a:t> 2017].</a:t>
            </a: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baseline="0" dirty="0"/>
              <a:t>По критерию 4</a:t>
            </a:r>
            <a:r>
              <a:rPr lang="ru-RU" baseline="0" dirty="0"/>
              <a:t>: Данный критерий позволяет выявить важные особенности национальной экосистемы обучения предпринимательству [</a:t>
            </a:r>
            <a:r>
              <a:rPr lang="ru-RU" baseline="0" dirty="0" err="1"/>
              <a:t>Mathew</a:t>
            </a:r>
            <a:r>
              <a:rPr lang="ru-RU" baseline="0" dirty="0"/>
              <a:t> </a:t>
            </a:r>
            <a:r>
              <a:rPr lang="ru-RU" baseline="0" dirty="0" err="1"/>
              <a:t>and</a:t>
            </a:r>
            <a:r>
              <a:rPr lang="ru-RU" baseline="0" dirty="0"/>
              <a:t> </a:t>
            </a:r>
            <a:r>
              <a:rPr lang="ru-RU" baseline="0" dirty="0" err="1"/>
              <a:t>Princy</a:t>
            </a:r>
            <a:r>
              <a:rPr lang="ru-RU" baseline="0" dirty="0"/>
              <a:t> </a:t>
            </a:r>
            <a:r>
              <a:rPr lang="ru-RU" baseline="0" dirty="0" err="1"/>
              <a:t>Thomas</a:t>
            </a:r>
            <a:r>
              <a:rPr lang="ru-RU" baseline="0" dirty="0"/>
              <a:t> 2015 ]; </a:t>
            </a: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baseline="0" dirty="0"/>
              <a:t>По критерию 5</a:t>
            </a:r>
            <a:r>
              <a:rPr lang="ru-RU" baseline="0" dirty="0"/>
              <a:t>: Образовательные инициативы были разделены на 3 группы, так как на социальное предпринимательство направлены специальные меры поддержки в России и в мире [</a:t>
            </a:r>
            <a:r>
              <a:rPr lang="ru-RU" baseline="0" dirty="0" err="1"/>
              <a:t>Fomina</a:t>
            </a:r>
            <a:r>
              <a:rPr lang="ru-RU" baseline="0" dirty="0"/>
              <a:t>, </a:t>
            </a:r>
            <a:r>
              <a:rPr lang="ru-RU" baseline="0" dirty="0" err="1"/>
              <a:t>Chahine</a:t>
            </a:r>
            <a:r>
              <a:rPr lang="ru-RU" baseline="0" dirty="0"/>
              <a:t> 2019 ], а инновационное/технологическое предпринимательство обеспечивает самую большую отдачу для экономики стран [</a:t>
            </a:r>
            <a:r>
              <a:rPr lang="ru-RU" baseline="0" dirty="0" err="1"/>
              <a:t>Sun</a:t>
            </a:r>
            <a:r>
              <a:rPr lang="ru-RU" baseline="0" dirty="0"/>
              <a:t>, </a:t>
            </a:r>
            <a:r>
              <a:rPr lang="ru-RU" baseline="0" dirty="0" err="1"/>
              <a:t>Li</a:t>
            </a:r>
            <a:r>
              <a:rPr lang="ru-RU" baseline="0" dirty="0"/>
              <a:t> 2020 ]; </a:t>
            </a: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baseline="0" dirty="0"/>
              <a:t>По критерию 6</a:t>
            </a:r>
            <a:r>
              <a:rPr lang="ru-RU" baseline="0" dirty="0"/>
              <a:t>: Напрямую оценка «эффективности» образовательных инициатив, на основе имеющихся в открытом доступе данных, крайне затруднительна. Для объективной оценки эффективности нужно понимание «конверсии» (то есть «превращения» учебных проектов в реальные бизнес-проекты).  Поэтому мы скорее фокусируемся на относительной «успешности» рассматриваемых проектов, для этого мы будем использовать следующую информацию: охваты, наличие «историй успеха», а также любые косвенные показатели, которые описываются в соответствующих источниках. Мы также предпринимаем попытку первичного ранжирования образовательных инициатив по рассматриваемым параметрам (например, относительно высокие, с учетом характеристик целевых аудиторий, охваты и наличие «историй успеха» рассматриваются как показатели «успешности» образовательных инициатив).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4687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7377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dirty="0"/>
              <a:t>Опираясь на зарубежный опыт, кратко проанализированный выше, можно предположить, что полезна дифференциация на входе и возможность индивидуализации траекторий развития. В противном случае, «массовый посев» может приводить к не менее массовой симуляции активности при отсутствии заинтересованности в конкретном практическом результате.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948279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По выводу: </a:t>
            </a:r>
            <a:r>
              <a:rPr lang="ru-RU" b="0" dirty="0"/>
              <a:t>Система оценивания вообще никак не представляется потенциальным участникам программы в доступных источниках, идет вразрез с базовыми правилами педагогического дизайна. Эта находка ставит под сомнение возможности анализируемых инициатив не только дать обучающимся стандартные блоки информации, но и выработать определенный тип поведения (ведь последнее требует специальных усилий и в части измерения результатов обучения). 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2535229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Заголовок раздела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663702" y="3419478"/>
            <a:ext cx="21031201" cy="570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sz="11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663702" y="9178933"/>
            <a:ext cx="21031201" cy="3000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829544" marR="0" lvl="0" indent="-414772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4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59087" marR="0" lvl="1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3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488631" marR="0" lvl="2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344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318175" marR="0" lvl="3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Arial"/>
              <a:buNone/>
              <a:defRPr sz="308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47718" marR="0" lvl="4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Arial"/>
              <a:buNone/>
              <a:defRPr sz="308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977262" marR="0" lvl="5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Arial"/>
              <a:buNone/>
              <a:defRPr sz="308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06806" marR="0" lvl="6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Arial"/>
              <a:buNone/>
              <a:defRPr sz="308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636349" marR="0" lvl="7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Arial"/>
              <a:buNone/>
              <a:defRPr sz="308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465893" marR="0" lvl="8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Arial"/>
              <a:buNone/>
              <a:defRPr sz="308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1676400" y="12712723"/>
            <a:ext cx="54864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8077201" y="12712723"/>
            <a:ext cx="82296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7221200" y="12712723"/>
            <a:ext cx="54864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762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. загол. и текст" type="vertTitleAndTx">
  <p:cSld name="Вертик. загол. и текст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 rot="5400000">
            <a:off x="14266863" y="3913191"/>
            <a:ext cx="11623676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  <a:defRPr sz="88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3598890" y="-1192207"/>
            <a:ext cx="11623676" cy="15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829544" marR="0" lvl="0" indent="-771936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5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59087" marR="0" lvl="1" indent="-7143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4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488631" marR="0" lvl="2" indent="-66824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39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318175" marR="0" lvl="3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47718" marR="0" lvl="4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977262" marR="0" lvl="5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06806" marR="0" lvl="6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636349" marR="0" lvl="7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465893" marR="0" lvl="8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1676400" y="12712723"/>
            <a:ext cx="54864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8077201" y="12712723"/>
            <a:ext cx="82296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17221200" y="12712723"/>
            <a:ext cx="54864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666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 — по центру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5140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"/>
          <p:cNvSpPr/>
          <p:nvPr/>
        </p:nvSpPr>
        <p:spPr>
          <a:xfrm>
            <a:off x="5230254" y="-37339"/>
            <a:ext cx="19217708" cy="13716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2627701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7354768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8654561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4464805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3827838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6889314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9999068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1395966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931053" y="302353"/>
            <a:ext cx="21838457" cy="114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5"/>
              <a:buFont typeface="Garamond"/>
              <a:buNone/>
              <a:defRPr sz="3819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22961600" y="13141962"/>
            <a:ext cx="1016000" cy="38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591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591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591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591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591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591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591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591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591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  <p:pic>
        <p:nvPicPr>
          <p:cNvPr id="30" name="Shape 30" descr="D:\Инфографика\ВШЭ\00_Презентации и материалы\Материалы для наших презентаций\Логотип\LOGO-01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56" y="515012"/>
            <a:ext cx="725097" cy="719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410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6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3168301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4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«Место ввода цитаты».</a:t>
            </a:r>
          </a:p>
        </p:txBody>
      </p:sp>
      <p:sp>
        <p:nvSpPr>
          <p:cNvPr id="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7708245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Изображение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7920313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1256368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19CAA-D886-8C4B-801A-2AED79D266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86741" y="2887664"/>
            <a:ext cx="13869986" cy="4775200"/>
          </a:xfrm>
        </p:spPr>
        <p:txBody>
          <a:bodyPr anchor="b"/>
          <a:lstStyle>
            <a:lvl1pPr algn="l">
              <a:defRPr sz="9600"/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85D2FE-1AB9-5F47-8153-94C8692B6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6740" y="8459986"/>
            <a:ext cx="13896976" cy="3311524"/>
          </a:xfrm>
        </p:spPr>
        <p:txBody>
          <a:bodyPr/>
          <a:lstStyle>
            <a:lvl1pPr marL="0" indent="0" algn="l">
              <a:buNone/>
              <a:defRPr sz="56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B8FDD4-9B49-8F4C-A400-C1609E56A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938750" y="12712701"/>
            <a:ext cx="5486400" cy="73025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defTabSz="1828800">
              <a:buClrTx/>
            </a:pPr>
            <a:fld id="{0F579F99-D50C-0E4B-8D73-DB28BEBDDA46}" type="slidenum">
              <a:rPr lang="ru-RU" kern="1200" smtClean="0">
                <a:solidFill>
                  <a:srgbClr val="000000"/>
                </a:solidFill>
                <a:ea typeface="+mn-ea"/>
                <a:cs typeface="+mn-cs"/>
              </a:rPr>
              <a:pPr defTabSz="1828800">
                <a:buClrTx/>
              </a:pPr>
              <a:t>‹#›</a:t>
            </a:fld>
            <a:endParaRPr lang="ru-RU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4548C2B-6968-0E4F-9213-283E0AA97594}"/>
              </a:ext>
            </a:extLst>
          </p:cNvPr>
          <p:cNvSpPr/>
          <p:nvPr userDrawn="1"/>
        </p:nvSpPr>
        <p:spPr>
          <a:xfrm>
            <a:off x="0" y="0"/>
            <a:ext cx="7200000" cy="13716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4D2FA1F-0412-6141-84DE-9FBD4BBC3E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9607" y="913451"/>
            <a:ext cx="3677478" cy="367747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413963D-1AE1-2943-8F7F-F0DF2857CF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37012" y="5079278"/>
            <a:ext cx="2717552" cy="271755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1D91CDB-6B98-7745-8047-A9254DE9D8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8191" y="8590297"/>
            <a:ext cx="2176142" cy="217614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74AA5FC6-5F96-E04F-A1EC-A4CAEA1DA0B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63155" y="8637851"/>
            <a:ext cx="2081030" cy="208103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CB2C494-1176-7948-A5A4-DC64EE76610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1146" y="5559502"/>
            <a:ext cx="1749260" cy="1749260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9B73B89-0006-BC4C-8E2D-6DBE1C6C0B5E}"/>
              </a:ext>
            </a:extLst>
          </p:cNvPr>
          <p:cNvCxnSpPr>
            <a:cxnSpLocks/>
          </p:cNvCxnSpPr>
          <p:nvPr userDrawn="1"/>
        </p:nvCxnSpPr>
        <p:spPr>
          <a:xfrm>
            <a:off x="3586444" y="5447764"/>
            <a:ext cx="0" cy="52159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83E57AD-F5D7-9A41-9966-477455E4AC76}"/>
              </a:ext>
            </a:extLst>
          </p:cNvPr>
          <p:cNvCxnSpPr>
            <a:cxnSpLocks/>
          </p:cNvCxnSpPr>
          <p:nvPr userDrawn="1"/>
        </p:nvCxnSpPr>
        <p:spPr>
          <a:xfrm>
            <a:off x="976994" y="8055736"/>
            <a:ext cx="52119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A0274757-432B-884B-8740-8721F233AA13}"/>
              </a:ext>
            </a:extLst>
          </p:cNvPr>
          <p:cNvCxnSpPr>
            <a:cxnSpLocks/>
          </p:cNvCxnSpPr>
          <p:nvPr userDrawn="1"/>
        </p:nvCxnSpPr>
        <p:spPr>
          <a:xfrm>
            <a:off x="8159750" y="8055736"/>
            <a:ext cx="13896976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B665EA-C602-DB40-99F4-4BB10B270B1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967950" y="7814636"/>
            <a:ext cx="457200" cy="457200"/>
          </a:xfrm>
          <a:prstGeom prst="rect">
            <a:avLst/>
          </a:prstGeom>
        </p:spPr>
      </p:pic>
      <p:sp>
        <p:nvSpPr>
          <p:cNvPr id="35" name="Текст 34">
            <a:extLst>
              <a:ext uri="{FF2B5EF4-FFF2-40B4-BE49-F238E27FC236}">
                <a16:creationId xmlns:a16="http://schemas.microsoft.com/office/drawing/2014/main" id="{2830EC99-99E3-CF4A-B35B-3B40EB8727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6741" y="1504754"/>
            <a:ext cx="8747126" cy="1171576"/>
          </a:xfrm>
        </p:spPr>
        <p:txBody>
          <a:bodyPr/>
          <a:lstStyle>
            <a:lvl1pPr>
              <a:buNone/>
              <a:defRPr sz="40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2F08934-17CB-DC40-9466-62E2E28CF3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86740" y="12712701"/>
            <a:ext cx="8194968" cy="730250"/>
          </a:xfrm>
        </p:spPr>
        <p:txBody>
          <a:bodyPr/>
          <a:lstStyle>
            <a:lvl1pPr>
              <a:buNone/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ru-RU" dirty="0"/>
              <a:t>Москва, 2020</a:t>
            </a:r>
          </a:p>
        </p:txBody>
      </p:sp>
    </p:spTree>
    <p:extLst>
      <p:ext uri="{BB962C8B-B14F-4D97-AF65-F5344CB8AC3E}">
        <p14:creationId xmlns:p14="http://schemas.microsoft.com/office/powerpoint/2010/main" val="1849078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pos="7378">
          <p15:clr>
            <a:srgbClr val="FBAE40"/>
          </p15:clr>
        </p15:guide>
        <p15:guide id="3" pos="6947">
          <p15:clr>
            <a:srgbClr val="FBAE40"/>
          </p15:clr>
        </p15:guide>
        <p15:guide id="4" pos="257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6F3042D-1B1D-3544-B07D-FB8C849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0" y="4521029"/>
            <a:ext cx="22448156" cy="1564182"/>
          </a:xfrm>
        </p:spPr>
        <p:txBody>
          <a:bodyPr/>
          <a:lstStyle>
            <a:lvl1pPr>
              <a:buNone/>
              <a:defRPr sz="3600"/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958850" y="2376992"/>
            <a:ext cx="21097876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49806" y="2148392"/>
            <a:ext cx="457200" cy="4572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958850" y="3141254"/>
            <a:ext cx="22448156" cy="1012724"/>
          </a:xfrm>
        </p:spPr>
        <p:txBody>
          <a:bodyPr/>
          <a:lstStyle>
            <a:lvl1pPr marL="0" indent="0" algn="l">
              <a:buNone/>
              <a:defRPr sz="56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7BF68BD7-28BF-4A42-A400-1CA7A2BD4A9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58850" y="7664981"/>
            <a:ext cx="10874376" cy="1564182"/>
          </a:xfrm>
        </p:spPr>
        <p:txBody>
          <a:bodyPr/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5E97E136-71F0-CB47-BDF2-294C4103268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2550777" y="7686303"/>
            <a:ext cx="10874374" cy="1564182"/>
          </a:xfrm>
        </p:spPr>
        <p:txBody>
          <a:bodyPr/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21" name="Номер слайда 5">
            <a:extLst>
              <a:ext uri="{FF2B5EF4-FFF2-40B4-BE49-F238E27FC236}">
                <a16:creationId xmlns:a16="http://schemas.microsoft.com/office/drawing/2014/main" id="{69E48A16-DCD6-5F47-886A-93AE9333C773}"/>
              </a:ext>
            </a:extLst>
          </p:cNvPr>
          <p:cNvSpPr txBox="1">
            <a:spLocks/>
          </p:cNvSpPr>
          <p:nvPr userDrawn="1"/>
        </p:nvSpPr>
        <p:spPr>
          <a:xfrm>
            <a:off x="976996" y="12741961"/>
            <a:ext cx="19317828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C351C72D-FCE8-8044-AE9D-2C344465A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52" y="414532"/>
            <a:ext cx="21097876" cy="174825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id="{263F5327-08B9-7E4A-A4F3-F2A1CBC61F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8850" y="6858002"/>
            <a:ext cx="10874376" cy="521936"/>
          </a:xfrm>
        </p:spPr>
        <p:txBody>
          <a:bodyPr/>
          <a:lstStyle>
            <a:lvl1pPr>
              <a:buNone/>
              <a:defRPr sz="32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424E5D49-152D-0C42-8E00-3FCDA957E9A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7938750" y="12712701"/>
            <a:ext cx="5486400" cy="73025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defTabSz="1828800">
              <a:buClrTx/>
            </a:pPr>
            <a:fld id="{0F579F99-D50C-0E4B-8D73-DB28BEBDDA46}" type="slidenum">
              <a:rPr lang="ru-RU" kern="1200" smtClean="0">
                <a:solidFill>
                  <a:srgbClr val="000000"/>
                </a:solidFill>
                <a:ea typeface="+mn-ea"/>
                <a:cs typeface="+mn-cs"/>
              </a:rPr>
              <a:pPr defTabSz="1828800">
                <a:buClrTx/>
              </a:pPr>
              <a:t>‹#›</a:t>
            </a:fld>
            <a:endParaRPr lang="ru-RU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507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pos="7378">
          <p15:clr>
            <a:srgbClr val="FBAE40"/>
          </p15:clr>
        </p15:guide>
        <p15:guide id="3" pos="6947">
          <p15:clr>
            <a:srgbClr val="FBAE40"/>
          </p15:clr>
        </p15:guide>
        <p15:guide id="4" pos="3727">
          <p15:clr>
            <a:srgbClr val="FBAE40"/>
          </p15:clr>
        </p15:guide>
        <p15:guide id="5" pos="395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C3A0-037B-CB48-960D-3BB7DD274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8852" y="414532"/>
            <a:ext cx="21097876" cy="1748256"/>
          </a:xfrm>
        </p:spPr>
        <p:txBody>
          <a:bodyPr>
            <a:noAutofit/>
          </a:bodyPr>
          <a:lstStyle>
            <a:lvl1pPr>
              <a:defRPr sz="6400"/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958850" y="2376992"/>
            <a:ext cx="21097876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49806" y="2148392"/>
            <a:ext cx="457200" cy="457200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873D63AD-4248-3F4A-9DD9-9940F0AE8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0" y="4521029"/>
            <a:ext cx="22448156" cy="1564182"/>
          </a:xfrm>
        </p:spPr>
        <p:txBody>
          <a:bodyPr/>
          <a:lstStyle>
            <a:lvl1pPr>
              <a:buNone/>
              <a:defRPr sz="3600"/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BFEA431A-7939-1644-A81B-8189B76E117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958850" y="3141254"/>
            <a:ext cx="22448156" cy="1012724"/>
          </a:xfrm>
        </p:spPr>
        <p:txBody>
          <a:bodyPr/>
          <a:lstStyle>
            <a:lvl1pPr marL="0" indent="0" algn="l">
              <a:buNone/>
              <a:defRPr sz="56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347991E9-D532-2D43-993E-1EDAE8D0F6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58850" y="7664981"/>
            <a:ext cx="10874376" cy="1564182"/>
          </a:xfrm>
        </p:spPr>
        <p:txBody>
          <a:bodyPr/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B52D0558-66B9-FF43-9098-E9BFA18B1C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2550777" y="7686303"/>
            <a:ext cx="10874374" cy="1564182"/>
          </a:xfrm>
        </p:spPr>
        <p:txBody>
          <a:bodyPr/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9" name="Текст 28">
            <a:extLst>
              <a:ext uri="{FF2B5EF4-FFF2-40B4-BE49-F238E27FC236}">
                <a16:creationId xmlns:a16="http://schemas.microsoft.com/office/drawing/2014/main" id="{6C3BD7DF-523C-3C45-ABCA-FB18F53C65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8850" y="6858002"/>
            <a:ext cx="10874376" cy="521936"/>
          </a:xfrm>
        </p:spPr>
        <p:txBody>
          <a:bodyPr/>
          <a:lstStyle>
            <a:lvl1pPr>
              <a:buNone/>
              <a:defRPr sz="32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20" name="Номер слайда 5">
            <a:extLst>
              <a:ext uri="{FF2B5EF4-FFF2-40B4-BE49-F238E27FC236}">
                <a16:creationId xmlns:a16="http://schemas.microsoft.com/office/drawing/2014/main" id="{2A6475DA-62C1-6F42-B562-676054773D89}"/>
              </a:ext>
            </a:extLst>
          </p:cNvPr>
          <p:cNvSpPr txBox="1">
            <a:spLocks/>
          </p:cNvSpPr>
          <p:nvPr userDrawn="1"/>
        </p:nvSpPr>
        <p:spPr>
          <a:xfrm>
            <a:off x="976996" y="12741961"/>
            <a:ext cx="19317828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99BCB1DD-00DB-7D4A-8FE7-0A840E6D92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7938750" y="12712701"/>
            <a:ext cx="5486400" cy="73025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defTabSz="1828800">
              <a:buClrTx/>
            </a:pPr>
            <a:fld id="{0F579F99-D50C-0E4B-8D73-DB28BEBDDA46}" type="slidenum">
              <a:rPr lang="ru-RU" kern="1200" smtClean="0">
                <a:solidFill>
                  <a:srgbClr val="000000"/>
                </a:solidFill>
                <a:ea typeface="+mn-ea"/>
                <a:cs typeface="+mn-cs"/>
              </a:rPr>
              <a:pPr defTabSz="1828800">
                <a:buClrTx/>
              </a:pPr>
              <a:t>‹#›</a:t>
            </a:fld>
            <a:endParaRPr lang="ru-RU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766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pos="7378">
          <p15:clr>
            <a:srgbClr val="FBAE40"/>
          </p15:clr>
        </p15:guide>
        <p15:guide id="3" pos="694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C3A0-037B-CB48-960D-3BB7DD27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52" y="414532"/>
            <a:ext cx="21097876" cy="174825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F3042D-1B1D-3544-B07D-FB8C849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0" y="4521029"/>
            <a:ext cx="22448156" cy="1564182"/>
          </a:xfrm>
        </p:spPr>
        <p:txBody>
          <a:bodyPr/>
          <a:lstStyle>
            <a:lvl1pPr>
              <a:buNone/>
              <a:defRPr sz="3600"/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958850" y="2376992"/>
            <a:ext cx="21097876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49806" y="2148392"/>
            <a:ext cx="457200" cy="4572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958850" y="3141254"/>
            <a:ext cx="22448156" cy="1012724"/>
          </a:xfrm>
        </p:spPr>
        <p:txBody>
          <a:bodyPr/>
          <a:lstStyle>
            <a:lvl1pPr marL="0" indent="0" algn="l">
              <a:buNone/>
              <a:defRPr sz="56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7BF68BD7-28BF-4A42-A400-1CA7A2BD4A9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58850" y="7664981"/>
            <a:ext cx="21097876" cy="1564182"/>
          </a:xfrm>
        </p:spPr>
        <p:txBody>
          <a:bodyPr/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id="{C2A483CA-BAF6-1640-9927-6DE797F1BA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8850" y="6858002"/>
            <a:ext cx="10874376" cy="521936"/>
          </a:xfrm>
        </p:spPr>
        <p:txBody>
          <a:bodyPr/>
          <a:lstStyle>
            <a:lvl1pPr>
              <a:buNone/>
              <a:defRPr sz="32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92AE1E60-21BA-5C4B-89A2-DF460CF34519}"/>
              </a:ext>
            </a:extLst>
          </p:cNvPr>
          <p:cNvSpPr txBox="1">
            <a:spLocks/>
          </p:cNvSpPr>
          <p:nvPr userDrawn="1"/>
        </p:nvSpPr>
        <p:spPr>
          <a:xfrm>
            <a:off x="976996" y="12741961"/>
            <a:ext cx="19317828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5AEE3088-F051-8A48-9E18-E4A357865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938750" y="12712701"/>
            <a:ext cx="5486400" cy="73025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defTabSz="1828800">
              <a:buClrTx/>
            </a:pPr>
            <a:fld id="{0F579F99-D50C-0E4B-8D73-DB28BEBDDA46}" type="slidenum">
              <a:rPr lang="ru-RU" kern="1200" smtClean="0">
                <a:solidFill>
                  <a:srgbClr val="000000"/>
                </a:solidFill>
                <a:ea typeface="+mn-ea"/>
                <a:cs typeface="+mn-cs"/>
              </a:rPr>
              <a:pPr defTabSz="1828800">
                <a:buClrTx/>
              </a:pPr>
              <a:t>‹#›</a:t>
            </a:fld>
            <a:endParaRPr lang="ru-RU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905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pos="7378">
          <p15:clr>
            <a:srgbClr val="FBAE40"/>
          </p15:clr>
        </p15:guide>
        <p15:guide id="3" pos="6947">
          <p15:clr>
            <a:srgbClr val="FBAE40"/>
          </p15:clr>
        </p15:guide>
        <p15:guide id="4" pos="3727">
          <p15:clr>
            <a:srgbClr val="FBAE40"/>
          </p15:clr>
        </p15:guide>
        <p15:guide id="5" pos="3953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C3A0-037B-CB48-960D-3BB7DD27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52" y="414532"/>
            <a:ext cx="21097876" cy="174825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F3042D-1B1D-3544-B07D-FB8C849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0" y="4521029"/>
            <a:ext cx="22448156" cy="1564182"/>
          </a:xfrm>
        </p:spPr>
        <p:txBody>
          <a:bodyPr/>
          <a:lstStyle>
            <a:lvl1pPr>
              <a:buNone/>
              <a:defRPr sz="3600"/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958850" y="2376992"/>
            <a:ext cx="21097876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49806" y="2148392"/>
            <a:ext cx="457200" cy="4572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958850" y="3141254"/>
            <a:ext cx="22448156" cy="1012724"/>
          </a:xfrm>
        </p:spPr>
        <p:txBody>
          <a:bodyPr/>
          <a:lstStyle>
            <a:lvl1pPr marL="0" indent="0" algn="l">
              <a:buNone/>
              <a:defRPr sz="56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7BF68BD7-28BF-4A42-A400-1CA7A2BD4A9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58850" y="7664981"/>
            <a:ext cx="21097876" cy="1564182"/>
          </a:xfrm>
        </p:spPr>
        <p:txBody>
          <a:bodyPr/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400"/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id="{68AFDE6B-5473-8E46-A616-CBD9DB561A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8850" y="6858002"/>
            <a:ext cx="10874376" cy="521936"/>
          </a:xfrm>
        </p:spPr>
        <p:txBody>
          <a:bodyPr/>
          <a:lstStyle>
            <a:lvl1pPr>
              <a:buNone/>
              <a:defRPr sz="32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990D2646-846F-C349-BBA3-E5B793821D67}"/>
              </a:ext>
            </a:extLst>
          </p:cNvPr>
          <p:cNvSpPr txBox="1">
            <a:spLocks/>
          </p:cNvSpPr>
          <p:nvPr userDrawn="1"/>
        </p:nvSpPr>
        <p:spPr>
          <a:xfrm>
            <a:off x="976996" y="12741961"/>
            <a:ext cx="19317828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F471D830-BEEC-444D-8205-1875DA43D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938750" y="12712701"/>
            <a:ext cx="5486400" cy="73025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defTabSz="1828800">
              <a:buClrTx/>
            </a:pPr>
            <a:fld id="{0F579F99-D50C-0E4B-8D73-DB28BEBDDA46}" type="slidenum">
              <a:rPr lang="ru-RU" kern="1200" smtClean="0">
                <a:solidFill>
                  <a:srgbClr val="000000"/>
                </a:solidFill>
                <a:ea typeface="+mn-ea"/>
                <a:cs typeface="+mn-cs"/>
              </a:rPr>
              <a:pPr defTabSz="1828800">
                <a:buClrTx/>
              </a:pPr>
              <a:t>‹#›</a:t>
            </a:fld>
            <a:endParaRPr lang="ru-RU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354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pos="7378">
          <p15:clr>
            <a:srgbClr val="FBAE40"/>
          </p15:clr>
        </p15:guide>
        <p15:guide id="3" pos="6947">
          <p15:clr>
            <a:srgbClr val="FBAE40"/>
          </p15:clr>
        </p15:guide>
        <p15:guide id="4" pos="3727">
          <p15:clr>
            <a:srgbClr val="FBAE40"/>
          </p15:clr>
        </p15:guide>
        <p15:guide id="5" pos="3953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C3A0-037B-CB48-960D-3BB7DD27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52" y="414532"/>
            <a:ext cx="21097876" cy="174825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F3042D-1B1D-3544-B07D-FB8C849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0" y="4521029"/>
            <a:ext cx="22448156" cy="1564182"/>
          </a:xfrm>
        </p:spPr>
        <p:txBody>
          <a:bodyPr/>
          <a:lstStyle>
            <a:lvl1pPr>
              <a:buNone/>
              <a:defRPr sz="3600"/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958850" y="2376992"/>
            <a:ext cx="21097876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49806" y="2148392"/>
            <a:ext cx="457200" cy="4572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958850" y="3141254"/>
            <a:ext cx="22448156" cy="1012724"/>
          </a:xfrm>
        </p:spPr>
        <p:txBody>
          <a:bodyPr/>
          <a:lstStyle>
            <a:lvl1pPr marL="0" indent="0" algn="l">
              <a:buNone/>
              <a:defRPr sz="56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02A101BF-B4B3-9042-B07A-6B0DA6C6E60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58850" y="7664981"/>
            <a:ext cx="10874376" cy="1564182"/>
          </a:xfrm>
        </p:spPr>
        <p:txBody>
          <a:bodyPr/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400"/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AE5F933A-ACCD-E149-97A6-99747426FF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2550777" y="7686303"/>
            <a:ext cx="10874374" cy="1564182"/>
          </a:xfrm>
        </p:spPr>
        <p:txBody>
          <a:bodyPr/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400"/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5" name="Текст 28">
            <a:extLst>
              <a:ext uri="{FF2B5EF4-FFF2-40B4-BE49-F238E27FC236}">
                <a16:creationId xmlns:a16="http://schemas.microsoft.com/office/drawing/2014/main" id="{F887AB51-73A3-7346-A447-3CE6054E7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8850" y="6858002"/>
            <a:ext cx="10874376" cy="521936"/>
          </a:xfrm>
        </p:spPr>
        <p:txBody>
          <a:bodyPr/>
          <a:lstStyle>
            <a:lvl1pPr>
              <a:buNone/>
              <a:defRPr sz="32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D39256BD-50CF-D640-AC9D-F9C0D1E93DA1}"/>
              </a:ext>
            </a:extLst>
          </p:cNvPr>
          <p:cNvSpPr txBox="1">
            <a:spLocks/>
          </p:cNvSpPr>
          <p:nvPr userDrawn="1"/>
        </p:nvSpPr>
        <p:spPr>
          <a:xfrm>
            <a:off x="976996" y="12741961"/>
            <a:ext cx="19317828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id="{B9D75F4E-6E3A-EF4A-AA3F-6FCF759148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7938750" y="12712701"/>
            <a:ext cx="5486400" cy="73025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defTabSz="1828800">
              <a:buClrTx/>
            </a:pPr>
            <a:fld id="{0F579F99-D50C-0E4B-8D73-DB28BEBDDA46}" type="slidenum">
              <a:rPr lang="ru-RU" kern="1200" smtClean="0">
                <a:solidFill>
                  <a:srgbClr val="000000"/>
                </a:solidFill>
                <a:ea typeface="+mn-ea"/>
                <a:cs typeface="+mn-cs"/>
              </a:rPr>
              <a:pPr defTabSz="1828800">
                <a:buClrTx/>
              </a:pPr>
              <a:t>‹#›</a:t>
            </a:fld>
            <a:endParaRPr lang="ru-RU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672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pos="7378">
          <p15:clr>
            <a:srgbClr val="FBAE40"/>
          </p15:clr>
        </p15:guide>
        <p15:guide id="3" pos="6947">
          <p15:clr>
            <a:srgbClr val="FBAE40"/>
          </p15:clr>
        </p15:guide>
        <p15:guide id="4" pos="3727">
          <p15:clr>
            <a:srgbClr val="FBAE40"/>
          </p15:clr>
        </p15:guide>
        <p15:guide id="5" pos="395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а объекта" type="twoObj">
  <p:cSld name="Два объекта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676401" y="730253"/>
            <a:ext cx="21031201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  <a:defRPr sz="88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676403" y="3651251"/>
            <a:ext cx="10363201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829544" marR="0" lvl="0" indent="-771936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5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59087" marR="0" lvl="1" indent="-7143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4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488631" marR="0" lvl="2" indent="-66824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39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318175" marR="0" lvl="3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47718" marR="0" lvl="4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977262" marR="0" lvl="5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06806" marR="0" lvl="6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636349" marR="0" lvl="7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465893" marR="0" lvl="8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12344400" y="3651251"/>
            <a:ext cx="10363201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829544" marR="0" lvl="0" indent="-771936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5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59087" marR="0" lvl="1" indent="-7143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4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488631" marR="0" lvl="2" indent="-66824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39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318175" marR="0" lvl="3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47718" marR="0" lvl="4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977262" marR="0" lvl="5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06806" marR="0" lvl="6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636349" marR="0" lvl="7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465893" marR="0" lvl="8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1676400" y="12712723"/>
            <a:ext cx="54864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8077201" y="12712723"/>
            <a:ext cx="82296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7221200" y="12712723"/>
            <a:ext cx="54864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72005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C3A0-037B-CB48-960D-3BB7DD27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52" y="414532"/>
            <a:ext cx="21097876" cy="174825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F3042D-1B1D-3544-B07D-FB8C849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0" y="4521029"/>
            <a:ext cx="22448156" cy="1564182"/>
          </a:xfrm>
        </p:spPr>
        <p:txBody>
          <a:bodyPr/>
          <a:lstStyle>
            <a:lvl1pPr>
              <a:buNone/>
              <a:defRPr sz="3600"/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958850" y="2376992"/>
            <a:ext cx="21097876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49806" y="2148392"/>
            <a:ext cx="457200" cy="4572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958850" y="3141254"/>
            <a:ext cx="22448156" cy="1012724"/>
          </a:xfrm>
        </p:spPr>
        <p:txBody>
          <a:bodyPr/>
          <a:lstStyle>
            <a:lvl1pPr marL="0" indent="0" algn="l">
              <a:buNone/>
              <a:defRPr sz="56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7BF68BD7-28BF-4A42-A400-1CA7A2BD4A9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58850" y="7664981"/>
            <a:ext cx="21097876" cy="1564182"/>
          </a:xfrm>
        </p:spPr>
        <p:txBody>
          <a:bodyPr/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1" name="Текст 28">
            <a:extLst>
              <a:ext uri="{FF2B5EF4-FFF2-40B4-BE49-F238E27FC236}">
                <a16:creationId xmlns:a16="http://schemas.microsoft.com/office/drawing/2014/main" id="{42C21BD4-8478-154B-B2B6-C30BA45E1A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8850" y="6858002"/>
            <a:ext cx="10874376" cy="521936"/>
          </a:xfrm>
        </p:spPr>
        <p:txBody>
          <a:bodyPr/>
          <a:lstStyle>
            <a:lvl1pPr>
              <a:buNone/>
              <a:defRPr sz="32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D427FF3-0534-0144-8334-227D9EB08710}"/>
              </a:ext>
            </a:extLst>
          </p:cNvPr>
          <p:cNvSpPr txBox="1">
            <a:spLocks/>
          </p:cNvSpPr>
          <p:nvPr userDrawn="1"/>
        </p:nvSpPr>
        <p:spPr>
          <a:xfrm>
            <a:off x="976996" y="12741961"/>
            <a:ext cx="19317828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528A7144-A586-6A41-A0CC-BAAA94419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938750" y="12712701"/>
            <a:ext cx="5486400" cy="73025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defTabSz="1828800">
              <a:buClrTx/>
            </a:pPr>
            <a:fld id="{0F579F99-D50C-0E4B-8D73-DB28BEBDDA46}" type="slidenum">
              <a:rPr lang="ru-RU" kern="1200" smtClean="0">
                <a:solidFill>
                  <a:srgbClr val="000000"/>
                </a:solidFill>
                <a:ea typeface="+mn-ea"/>
                <a:cs typeface="+mn-cs"/>
              </a:rPr>
              <a:pPr defTabSz="1828800">
                <a:buClrTx/>
              </a:pPr>
              <a:t>‹#›</a:t>
            </a:fld>
            <a:endParaRPr lang="ru-RU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633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pos="7378">
          <p15:clr>
            <a:srgbClr val="FBAE40"/>
          </p15:clr>
        </p15:guide>
        <p15:guide id="3" pos="6947">
          <p15:clr>
            <a:srgbClr val="FBAE40"/>
          </p15:clr>
        </p15:guide>
        <p15:guide id="4" pos="3727">
          <p15:clr>
            <a:srgbClr val="FBAE40"/>
          </p15:clr>
        </p15:guide>
        <p15:guide id="5" pos="395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C3A0-037B-CB48-960D-3BB7DD27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52" y="414532"/>
            <a:ext cx="21097876" cy="174825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F3042D-1B1D-3544-B07D-FB8C849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0" y="4521029"/>
            <a:ext cx="22448156" cy="1564182"/>
          </a:xfrm>
        </p:spPr>
        <p:txBody>
          <a:bodyPr/>
          <a:lstStyle>
            <a:lvl1pPr>
              <a:buNone/>
              <a:defRPr sz="3600"/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958850" y="2376992"/>
            <a:ext cx="21097876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49806" y="2148392"/>
            <a:ext cx="457200" cy="4572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958850" y="3141254"/>
            <a:ext cx="22448156" cy="1012724"/>
          </a:xfrm>
        </p:spPr>
        <p:txBody>
          <a:bodyPr/>
          <a:lstStyle>
            <a:lvl1pPr marL="0" indent="0" algn="l">
              <a:buNone/>
              <a:defRPr sz="56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FC62F24-6DD2-ED41-9812-0BB411B117F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58850" y="7664981"/>
            <a:ext cx="10874376" cy="1564182"/>
          </a:xfrm>
        </p:spPr>
        <p:txBody>
          <a:bodyPr/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1A7CB49A-42E0-4540-BE40-62E835C081A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2550777" y="7686303"/>
            <a:ext cx="10874374" cy="1564182"/>
          </a:xfrm>
        </p:spPr>
        <p:txBody>
          <a:bodyPr/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5" name="Текст 28">
            <a:extLst>
              <a:ext uri="{FF2B5EF4-FFF2-40B4-BE49-F238E27FC236}">
                <a16:creationId xmlns:a16="http://schemas.microsoft.com/office/drawing/2014/main" id="{DF1C63F7-5054-A343-91D0-2909CEC724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8850" y="6858002"/>
            <a:ext cx="10874376" cy="521936"/>
          </a:xfrm>
        </p:spPr>
        <p:txBody>
          <a:bodyPr/>
          <a:lstStyle>
            <a:lvl1pPr>
              <a:buNone/>
              <a:defRPr sz="32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3CCDDD09-B233-AC4F-8C02-7BE4A1C3E406}"/>
              </a:ext>
            </a:extLst>
          </p:cNvPr>
          <p:cNvSpPr txBox="1">
            <a:spLocks/>
          </p:cNvSpPr>
          <p:nvPr userDrawn="1"/>
        </p:nvSpPr>
        <p:spPr>
          <a:xfrm>
            <a:off x="976996" y="12741961"/>
            <a:ext cx="19317828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id="{5FEF0F21-415B-FA47-8188-33D4FC9D32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7938750" y="12712701"/>
            <a:ext cx="5486400" cy="73025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defTabSz="1828800">
              <a:buClrTx/>
            </a:pPr>
            <a:fld id="{0F579F99-D50C-0E4B-8D73-DB28BEBDDA46}" type="slidenum">
              <a:rPr lang="ru-RU" kern="1200" smtClean="0">
                <a:solidFill>
                  <a:srgbClr val="000000"/>
                </a:solidFill>
                <a:ea typeface="+mn-ea"/>
                <a:cs typeface="+mn-cs"/>
              </a:rPr>
              <a:pPr defTabSz="1828800">
                <a:buClrTx/>
              </a:pPr>
              <a:t>‹#›</a:t>
            </a:fld>
            <a:endParaRPr lang="ru-RU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431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pos="7378">
          <p15:clr>
            <a:srgbClr val="FBAE40"/>
          </p15:clr>
        </p15:guide>
        <p15:guide id="3" pos="6947">
          <p15:clr>
            <a:srgbClr val="FBAE40"/>
          </p15:clr>
        </p15:guide>
        <p15:guide id="4" pos="3727">
          <p15:clr>
            <a:srgbClr val="FBAE40"/>
          </p15:clr>
        </p15:guide>
        <p15:guide id="5" pos="3953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49C8085-8893-1045-BF0F-FB3476981DAF}"/>
              </a:ext>
            </a:extLst>
          </p:cNvPr>
          <p:cNvSpPr/>
          <p:nvPr userDrawn="1"/>
        </p:nvSpPr>
        <p:spPr>
          <a:xfrm>
            <a:off x="0" y="0"/>
            <a:ext cx="5760000" cy="13716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223C2D8-144C-E541-AA91-61E5B9B0E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299" y="414532"/>
            <a:ext cx="15338426" cy="174825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06FCB6E-E2D3-AA49-A658-07F0C0B2EE03}"/>
              </a:ext>
            </a:extLst>
          </p:cNvPr>
          <p:cNvCxnSpPr>
            <a:cxnSpLocks/>
          </p:cNvCxnSpPr>
          <p:nvPr userDrawn="1"/>
        </p:nvCxnSpPr>
        <p:spPr>
          <a:xfrm>
            <a:off x="6718300" y="2376992"/>
            <a:ext cx="15338424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6ABD145-FFF6-A74F-B0AE-6A69F75B92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67950" y="2148392"/>
            <a:ext cx="457200" cy="457200"/>
          </a:xfrm>
          <a:prstGeom prst="rect">
            <a:avLst/>
          </a:prstGeom>
        </p:spPr>
      </p:pic>
      <p:sp>
        <p:nvSpPr>
          <p:cNvPr id="17" name="Объект 2">
            <a:extLst>
              <a:ext uri="{FF2B5EF4-FFF2-40B4-BE49-F238E27FC236}">
                <a16:creationId xmlns:a16="http://schemas.microsoft.com/office/drawing/2014/main" id="{7D9F9574-3904-C940-9FD3-5AF68FC4A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8301" y="4521029"/>
            <a:ext cx="15338426" cy="5518910"/>
          </a:xfrm>
        </p:spPr>
        <p:txBody>
          <a:bodyPr/>
          <a:lstStyle>
            <a:lvl1pPr>
              <a:buNone/>
              <a:defRPr sz="3600"/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40431D4A-E136-304F-9029-943F2CBAEE44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718301" y="3141254"/>
            <a:ext cx="15338426" cy="1012724"/>
          </a:xfrm>
        </p:spPr>
        <p:txBody>
          <a:bodyPr/>
          <a:lstStyle>
            <a:lvl1pPr marL="0" indent="0" algn="l">
              <a:buNone/>
              <a:defRPr sz="56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61DF9C76-FB22-B842-B44F-0CDCC06BBCB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58850" y="5328009"/>
            <a:ext cx="3889376" cy="1564182"/>
          </a:xfrm>
        </p:spPr>
        <p:txBody>
          <a:bodyPr/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6" name="Текст 28">
            <a:extLst>
              <a:ext uri="{FF2B5EF4-FFF2-40B4-BE49-F238E27FC236}">
                <a16:creationId xmlns:a16="http://schemas.microsoft.com/office/drawing/2014/main" id="{EE107159-5EA1-A542-AC50-99BE390002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8850" y="4477036"/>
            <a:ext cx="3889376" cy="521936"/>
          </a:xfrm>
        </p:spPr>
        <p:txBody>
          <a:bodyPr/>
          <a:lstStyle>
            <a:lvl1pPr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3A6D8C4F-7629-114B-9FA6-372541ECF6E8}"/>
              </a:ext>
            </a:extLst>
          </p:cNvPr>
          <p:cNvSpPr txBox="1">
            <a:spLocks/>
          </p:cNvSpPr>
          <p:nvPr userDrawn="1"/>
        </p:nvSpPr>
        <p:spPr>
          <a:xfrm>
            <a:off x="6718301" y="12741961"/>
            <a:ext cx="15338426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F6CE743-D798-3049-9854-3423B5A6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938750" y="12712701"/>
            <a:ext cx="5486400" cy="73025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defTabSz="1828800">
              <a:buClrTx/>
            </a:pPr>
            <a:fld id="{0F579F99-D50C-0E4B-8D73-DB28BEBDDA46}" type="slidenum">
              <a:rPr lang="ru-RU" kern="1200" smtClean="0">
                <a:solidFill>
                  <a:srgbClr val="000000"/>
                </a:solidFill>
                <a:ea typeface="+mn-ea"/>
                <a:cs typeface="+mn-cs"/>
              </a:rPr>
              <a:pPr defTabSz="1828800">
                <a:buClrTx/>
              </a:pPr>
              <a:t>‹#›</a:t>
            </a:fld>
            <a:endParaRPr lang="ru-RU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321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6">
          <p15:clr>
            <a:srgbClr val="FBAE40"/>
          </p15:clr>
        </p15:guide>
        <p15:guide id="2" pos="7378">
          <p15:clr>
            <a:srgbClr val="FBAE40"/>
          </p15:clr>
        </p15:guide>
        <p15:guide id="3" pos="302">
          <p15:clr>
            <a:srgbClr val="FBAE40"/>
          </p15:clr>
        </p15:guide>
        <p15:guide id="4" pos="6947">
          <p15:clr>
            <a:srgbClr val="FBAE40"/>
          </p15:clr>
        </p15:guide>
        <p15:guide id="5" pos="152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DBBB034-2F64-5D4C-A6B7-1BDC229043EB}"/>
              </a:ext>
            </a:extLst>
          </p:cNvPr>
          <p:cNvSpPr/>
          <p:nvPr userDrawn="1"/>
        </p:nvSpPr>
        <p:spPr>
          <a:xfrm>
            <a:off x="18624000" y="0"/>
            <a:ext cx="5760000" cy="13716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792FBB8-BFED-5242-8B2C-BCF22CE4B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51" y="414532"/>
            <a:ext cx="16693882" cy="174825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6CD4937-238F-8A4A-9B70-0A9EE5C8D517}"/>
              </a:ext>
            </a:extLst>
          </p:cNvPr>
          <p:cNvCxnSpPr>
            <a:cxnSpLocks/>
          </p:cNvCxnSpPr>
          <p:nvPr userDrawn="1"/>
        </p:nvCxnSpPr>
        <p:spPr>
          <a:xfrm>
            <a:off x="958851" y="2376992"/>
            <a:ext cx="16693882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5D847A3F-58AE-7F44-85B2-42E109F21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938750" y="12712701"/>
            <a:ext cx="5486400" cy="73025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defTabSz="1828800">
              <a:buClrTx/>
            </a:pPr>
            <a:fld id="{0F579F99-D50C-0E4B-8D73-DB28BEBDDA46}" type="slidenum">
              <a:rPr lang="ru-RU" kern="1200" smtClean="0">
                <a:solidFill>
                  <a:srgbClr val="FFFFFF"/>
                </a:solidFill>
                <a:ea typeface="+mn-ea"/>
                <a:cs typeface="+mn-cs"/>
              </a:rPr>
              <a:pPr defTabSz="1828800">
                <a:buClrTx/>
              </a:pPr>
              <a:t>‹#›</a:t>
            </a:fld>
            <a:endParaRPr lang="ru-RU" kern="12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6092C32-07D2-4C43-B4C9-A4FA47CF0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67950" y="2148392"/>
            <a:ext cx="457200" cy="457200"/>
          </a:xfrm>
          <a:prstGeom prst="rect">
            <a:avLst/>
          </a:prstGeom>
        </p:spPr>
      </p:pic>
      <p:sp>
        <p:nvSpPr>
          <p:cNvPr id="16" name="Объект 2">
            <a:extLst>
              <a:ext uri="{FF2B5EF4-FFF2-40B4-BE49-F238E27FC236}">
                <a16:creationId xmlns:a16="http://schemas.microsoft.com/office/drawing/2014/main" id="{EF716D2E-C491-BA4F-A94B-73056F47D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1" y="4521029"/>
            <a:ext cx="16693882" cy="5518910"/>
          </a:xfrm>
        </p:spPr>
        <p:txBody>
          <a:bodyPr/>
          <a:lstStyle>
            <a:lvl1pPr>
              <a:buNone/>
              <a:defRPr sz="3600"/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766D69E6-B257-624C-A888-AB17C2C2B26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958851" y="3141254"/>
            <a:ext cx="16693882" cy="1012724"/>
          </a:xfrm>
        </p:spPr>
        <p:txBody>
          <a:bodyPr/>
          <a:lstStyle>
            <a:lvl1pPr marL="0" indent="0" algn="l">
              <a:buNone/>
              <a:defRPr sz="56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27B1D66A-32BF-4D46-8A9D-F343F145C67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9535772" y="5328009"/>
            <a:ext cx="3889376" cy="1564182"/>
          </a:xfrm>
        </p:spPr>
        <p:txBody>
          <a:bodyPr/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id="{40FD7FFA-AC4F-AB49-A5E0-17DEEAA72E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35772" y="4477036"/>
            <a:ext cx="3889376" cy="521936"/>
          </a:xfrm>
        </p:spPr>
        <p:txBody>
          <a:bodyPr/>
          <a:lstStyle>
            <a:lvl1pPr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id="{BA91ADA8-61AD-9947-B1FA-846282E95FF3}"/>
              </a:ext>
            </a:extLst>
          </p:cNvPr>
          <p:cNvSpPr txBox="1">
            <a:spLocks/>
          </p:cNvSpPr>
          <p:nvPr userDrawn="1"/>
        </p:nvSpPr>
        <p:spPr>
          <a:xfrm>
            <a:off x="976996" y="12741961"/>
            <a:ext cx="11215004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ЦЕНТР МЕЖДИСЦИПЛИНАРНЫХ ИССЛЕДОВАНИЙ ЧЕЛОВЕЧЕСКОГО ПОТЕНЦИАЛА  </a:t>
            </a:r>
          </a:p>
        </p:txBody>
      </p:sp>
    </p:spTree>
    <p:extLst>
      <p:ext uri="{BB962C8B-B14F-4D97-AF65-F5344CB8AC3E}">
        <p14:creationId xmlns:p14="http://schemas.microsoft.com/office/powerpoint/2010/main" val="2325563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pos="7378">
          <p15:clr>
            <a:srgbClr val="FBAE40"/>
          </p15:clr>
        </p15:guide>
        <p15:guide id="3" pos="5564">
          <p15:clr>
            <a:srgbClr val="FBAE40"/>
          </p15:clr>
        </p15:guide>
        <p15:guide id="4" pos="6153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409FD2-4C84-F843-B01D-7F7E9CA82787}"/>
              </a:ext>
            </a:extLst>
          </p:cNvPr>
          <p:cNvSpPr/>
          <p:nvPr userDrawn="1"/>
        </p:nvSpPr>
        <p:spPr>
          <a:xfrm>
            <a:off x="-1" y="0"/>
            <a:ext cx="12191998" cy="13716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61A604E-F6D5-7E43-82CE-E16069E403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49806" y="2184250"/>
            <a:ext cx="457200" cy="457200"/>
          </a:xfrm>
          <a:prstGeom prst="rect">
            <a:avLst/>
          </a:prstGeom>
        </p:spPr>
      </p:pic>
      <p:sp>
        <p:nvSpPr>
          <p:cNvPr id="13" name="Объект 2">
            <a:extLst>
              <a:ext uri="{FF2B5EF4-FFF2-40B4-BE49-F238E27FC236}">
                <a16:creationId xmlns:a16="http://schemas.microsoft.com/office/drawing/2014/main" id="{CC45D42E-EA25-2149-AC69-4C162491B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4526" y="4521029"/>
            <a:ext cx="10080624" cy="5518910"/>
          </a:xfrm>
        </p:spPr>
        <p:txBody>
          <a:bodyPr/>
          <a:lstStyle>
            <a:lvl1pPr>
              <a:buNone/>
              <a:defRPr sz="3600"/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0638370A-CE57-6041-BF0F-8F394C99430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3344527" y="3141254"/>
            <a:ext cx="10062478" cy="1012724"/>
          </a:xfrm>
        </p:spPr>
        <p:txBody>
          <a:bodyPr/>
          <a:lstStyle>
            <a:lvl1pPr marL="0" indent="0" algn="l">
              <a:buNone/>
              <a:defRPr sz="56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0065C0A7-230B-B54F-8EE1-254791B8AB6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58851" y="4521029"/>
            <a:ext cx="10080626" cy="5518910"/>
          </a:xfrm>
        </p:spPr>
        <p:txBody>
          <a:bodyPr/>
          <a:lstStyle>
            <a:lvl1pPr>
              <a:buNone/>
              <a:defRPr sz="3600">
                <a:solidFill>
                  <a:schemeClr val="bg1"/>
                </a:solidFill>
              </a:defRPr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2BD70D-075D-A045-ACC6-F0298DC205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6996" y="3140077"/>
            <a:ext cx="10062480" cy="1012726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0E958543-66AC-AB49-AF8F-F08C2DE27ECC}"/>
              </a:ext>
            </a:extLst>
          </p:cNvPr>
          <p:cNvSpPr txBox="1">
            <a:spLocks/>
          </p:cNvSpPr>
          <p:nvPr userDrawn="1"/>
        </p:nvSpPr>
        <p:spPr>
          <a:xfrm>
            <a:off x="976996" y="12741961"/>
            <a:ext cx="11215004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67D262E4-AB4B-AF46-B1A3-83A0940CF51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7938750" y="12712701"/>
            <a:ext cx="5486400" cy="73025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defTabSz="1828800">
              <a:buClrTx/>
            </a:pPr>
            <a:fld id="{0F579F99-D50C-0E4B-8D73-DB28BEBDDA46}" type="slidenum">
              <a:rPr lang="ru-RU" kern="1200" smtClean="0">
                <a:solidFill>
                  <a:srgbClr val="000000"/>
                </a:solidFill>
                <a:ea typeface="+mn-ea"/>
                <a:cs typeface="+mn-cs"/>
              </a:rPr>
              <a:pPr defTabSz="1828800">
                <a:buClrTx/>
              </a:pPr>
              <a:t>‹#›</a:t>
            </a:fld>
            <a:endParaRPr lang="ru-RU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294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pos="7378">
          <p15:clr>
            <a:srgbClr val="FBAE40"/>
          </p15:clr>
        </p15:guide>
        <p15:guide id="3" pos="3477">
          <p15:clr>
            <a:srgbClr val="FBAE40"/>
          </p15:clr>
        </p15:guide>
        <p15:guide id="4" pos="4203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5941187-F200-CE42-9F05-6E250D5F3263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980AF3-CD60-4E4E-91CF-F2DB24C1A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3261" y="1401801"/>
            <a:ext cx="3677478" cy="367747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A4B4ED-C1FE-9844-900B-C5CFAB23B1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96324" y="5499224"/>
            <a:ext cx="2717552" cy="27175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29C2D5-74AD-094D-BBFB-3A80F92658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722607" y="5769929"/>
            <a:ext cx="2176142" cy="2176142"/>
          </a:xfrm>
          <a:prstGeom prst="rect">
            <a:avLst/>
          </a:prstGeom>
        </p:spPr>
      </p:pic>
      <p:pic>
        <p:nvPicPr>
          <p:cNvPr id="7" name="Рисунок 6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93112B16-2716-124B-91E2-A5F6FD5AD6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383251" y="5983371"/>
            <a:ext cx="2081030" cy="20810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933619-B424-4943-AC6B-1C1AF3FFC8C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58850" y="5983370"/>
            <a:ext cx="1749260" cy="1749260"/>
          </a:xfrm>
          <a:prstGeom prst="rect">
            <a:avLst/>
          </a:prstGeom>
        </p:spPr>
      </p:pic>
      <p:sp>
        <p:nvSpPr>
          <p:cNvPr id="25" name="Текст 24">
            <a:extLst>
              <a:ext uri="{FF2B5EF4-FFF2-40B4-BE49-F238E27FC236}">
                <a16:creationId xmlns:a16="http://schemas.microsoft.com/office/drawing/2014/main" id="{1AEAE2C4-134D-B742-801B-07D456F8F3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8850" y="8320753"/>
            <a:ext cx="5041900" cy="2775570"/>
          </a:xfrm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id="{AA71EFB1-E383-134C-8E23-F02C551DAA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6564" y="8320752"/>
            <a:ext cx="5041900" cy="2717552"/>
          </a:xfrm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id="{41D0335B-7B98-0743-A030-02AE621EFA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79014" y="8320752"/>
            <a:ext cx="5041900" cy="2717552"/>
          </a:xfrm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29" name="Текст 24">
            <a:extLst>
              <a:ext uri="{FF2B5EF4-FFF2-40B4-BE49-F238E27FC236}">
                <a16:creationId xmlns:a16="http://schemas.microsoft.com/office/drawing/2014/main" id="{ADBC1FAA-605E-EE4B-92FA-C64B85D0F5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05280" y="8320752"/>
            <a:ext cx="5041900" cy="2717552"/>
          </a:xfrm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96852523-4D2B-B34E-AD98-84E9DAF0FB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8850" y="12363451"/>
            <a:ext cx="5041900" cy="567622"/>
          </a:xfrm>
        </p:spPr>
        <p:txBody>
          <a:bodyPr/>
          <a:lstStyle>
            <a:lvl1pPr>
              <a:buNone/>
              <a:defRPr sz="28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Сайт</a:t>
            </a:r>
          </a:p>
        </p:txBody>
      </p:sp>
      <p:sp>
        <p:nvSpPr>
          <p:cNvPr id="36" name="Текст 34">
            <a:extLst>
              <a:ext uri="{FF2B5EF4-FFF2-40B4-BE49-F238E27FC236}">
                <a16:creationId xmlns:a16="http://schemas.microsoft.com/office/drawing/2014/main" id="{D05079D9-DCD2-8945-81B4-442FFD1B7B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6564" y="12363451"/>
            <a:ext cx="5041900" cy="567622"/>
          </a:xfrm>
        </p:spPr>
        <p:txBody>
          <a:bodyPr/>
          <a:lstStyle>
            <a:lvl1pPr>
              <a:buNone/>
              <a:defRPr sz="28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Телефон</a:t>
            </a:r>
          </a:p>
        </p:txBody>
      </p:sp>
      <p:sp>
        <p:nvSpPr>
          <p:cNvPr id="38" name="Текст 34">
            <a:extLst>
              <a:ext uri="{FF2B5EF4-FFF2-40B4-BE49-F238E27FC236}">
                <a16:creationId xmlns:a16="http://schemas.microsoft.com/office/drawing/2014/main" id="{3DA1A06E-16CC-934A-9287-4F3BD8244C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62830" y="12363451"/>
            <a:ext cx="5041900" cy="567622"/>
          </a:xfrm>
        </p:spPr>
        <p:txBody>
          <a:bodyPr/>
          <a:lstStyle>
            <a:lvl1pPr>
              <a:buNone/>
              <a:defRPr sz="28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Адрес</a:t>
            </a:r>
          </a:p>
        </p:txBody>
      </p:sp>
    </p:spTree>
    <p:extLst>
      <p:ext uri="{BB962C8B-B14F-4D97-AF65-F5344CB8AC3E}">
        <p14:creationId xmlns:p14="http://schemas.microsoft.com/office/powerpoint/2010/main" val="205736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pos="7378">
          <p15:clr>
            <a:srgbClr val="FBAE40"/>
          </p15:clr>
        </p15:guide>
        <p15:guide id="3" pos="3727">
          <p15:clr>
            <a:srgbClr val="FBAE40"/>
          </p15:clr>
        </p15:guide>
        <p15:guide id="4" pos="3953">
          <p15:clr>
            <a:srgbClr val="FBAE40"/>
          </p15:clr>
        </p15:guide>
        <p15:guide id="5" pos="2116">
          <p15:clr>
            <a:srgbClr val="FBAE40"/>
          </p15:clr>
        </p15:guide>
        <p15:guide id="6" pos="1890">
          <p15:clr>
            <a:srgbClr val="FBAE40"/>
          </p15:clr>
        </p15:guide>
        <p15:guide id="7" pos="5564">
          <p15:clr>
            <a:srgbClr val="FBAE40"/>
          </p15:clr>
        </p15:guide>
        <p15:guide id="8" pos="579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5941187-F200-CE42-9F05-6E250D5F3263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980AF3-CD60-4E4E-91CF-F2DB24C1A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5669" y="4269435"/>
            <a:ext cx="4432662" cy="4432662"/>
          </a:xfrm>
          <a:prstGeom prst="rect">
            <a:avLst/>
          </a:prstGeom>
        </p:spPr>
      </p:pic>
      <p:sp>
        <p:nvSpPr>
          <p:cNvPr id="35" name="Текст 34">
            <a:extLst>
              <a:ext uri="{FF2B5EF4-FFF2-40B4-BE49-F238E27FC236}">
                <a16:creationId xmlns:a16="http://schemas.microsoft.com/office/drawing/2014/main" id="{96852523-4D2B-B34E-AD98-84E9DAF0FB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8850" y="10567019"/>
            <a:ext cx="5041900" cy="567622"/>
          </a:xfrm>
        </p:spPr>
        <p:txBody>
          <a:bodyPr/>
          <a:lstStyle>
            <a:lvl1pPr>
              <a:buNone/>
              <a:defRPr sz="28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Сайт</a:t>
            </a:r>
          </a:p>
        </p:txBody>
      </p:sp>
      <p:sp>
        <p:nvSpPr>
          <p:cNvPr id="36" name="Текст 34">
            <a:extLst>
              <a:ext uri="{FF2B5EF4-FFF2-40B4-BE49-F238E27FC236}">
                <a16:creationId xmlns:a16="http://schemas.microsoft.com/office/drawing/2014/main" id="{D05079D9-DCD2-8945-81B4-442FFD1B7B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6564" y="10567019"/>
            <a:ext cx="5041900" cy="567622"/>
          </a:xfrm>
        </p:spPr>
        <p:txBody>
          <a:bodyPr/>
          <a:lstStyle>
            <a:lvl1pPr>
              <a:buNone/>
              <a:defRPr sz="28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Телефон</a:t>
            </a:r>
          </a:p>
        </p:txBody>
      </p:sp>
      <p:sp>
        <p:nvSpPr>
          <p:cNvPr id="38" name="Текст 34">
            <a:extLst>
              <a:ext uri="{FF2B5EF4-FFF2-40B4-BE49-F238E27FC236}">
                <a16:creationId xmlns:a16="http://schemas.microsoft.com/office/drawing/2014/main" id="{3DA1A06E-16CC-934A-9287-4F3BD8244C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62830" y="10567019"/>
            <a:ext cx="10862320" cy="567622"/>
          </a:xfrm>
        </p:spPr>
        <p:txBody>
          <a:bodyPr/>
          <a:lstStyle>
            <a:lvl1pPr>
              <a:buNone/>
              <a:defRPr sz="28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Адрес</a:t>
            </a:r>
          </a:p>
        </p:txBody>
      </p:sp>
    </p:spTree>
    <p:extLst>
      <p:ext uri="{BB962C8B-B14F-4D97-AF65-F5344CB8AC3E}">
        <p14:creationId xmlns:p14="http://schemas.microsoft.com/office/powerpoint/2010/main" val="2063501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pos="7378">
          <p15:clr>
            <a:srgbClr val="FBAE40"/>
          </p15:clr>
        </p15:guide>
        <p15:guide id="3" pos="3727">
          <p15:clr>
            <a:srgbClr val="FBAE40"/>
          </p15:clr>
        </p15:guide>
        <p15:guide id="4" pos="3953">
          <p15:clr>
            <a:srgbClr val="FBAE40"/>
          </p15:clr>
        </p15:guide>
        <p15:guide id="5" pos="2116">
          <p15:clr>
            <a:srgbClr val="FBAE40"/>
          </p15:clr>
        </p15:guide>
        <p15:guide id="6" pos="1890">
          <p15:clr>
            <a:srgbClr val="FBAE40"/>
          </p15:clr>
        </p15:guide>
        <p15:guide id="7" pos="5564">
          <p15:clr>
            <a:srgbClr val="FBAE40"/>
          </p15:clr>
        </p15:guide>
        <p15:guide id="8" pos="579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8047874-25E9-264C-9280-9450AFD4D07B}"/>
              </a:ext>
            </a:extLst>
          </p:cNvPr>
          <p:cNvSpPr/>
          <p:nvPr userDrawn="1"/>
        </p:nvSpPr>
        <p:spPr>
          <a:xfrm>
            <a:off x="16262406" y="0"/>
            <a:ext cx="8121600" cy="13716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218D97-49A3-C949-BFC1-FDD8DA4F48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9824" y="2566800"/>
            <a:ext cx="4492800" cy="42896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A4A29D-A511-8F45-AD3F-3F5FAB5BE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6058" y="8140634"/>
            <a:ext cx="5115872" cy="42912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DD57E4-1289-E64F-A07E-32E0D09E1B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35996" y="2566800"/>
            <a:ext cx="4494404" cy="42912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9B5552E-ECEC-0742-84D5-6DBDF28B594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50426" y="8140634"/>
            <a:ext cx="5115868" cy="42912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4830CC-2313-104F-B0C1-D8CFEA2F7DD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063772" y="2565268"/>
            <a:ext cx="4494404" cy="42912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0DE3B06-4C7E-FA49-ABAF-6EA450D344E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7753039" y="8140634"/>
            <a:ext cx="5115870" cy="4291200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B22C73E8-0453-A041-859F-353AC536C6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8851" y="414532"/>
            <a:ext cx="13471550" cy="1748256"/>
          </a:xfrm>
        </p:spPr>
        <p:txBody>
          <a:bodyPr/>
          <a:lstStyle/>
          <a:p>
            <a:r>
              <a:rPr lang="ru-RU" dirty="0"/>
              <a:t>Логотипы:</a:t>
            </a:r>
          </a:p>
        </p:txBody>
      </p:sp>
    </p:spTree>
    <p:extLst>
      <p:ext uri="{BB962C8B-B14F-4D97-AF65-F5344CB8AC3E}">
        <p14:creationId xmlns:p14="http://schemas.microsoft.com/office/powerpoint/2010/main" val="1013181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pos="7378">
          <p15:clr>
            <a:srgbClr val="FBAE40"/>
          </p15:clr>
        </p15:guide>
        <p15:guide id="3" pos="3727">
          <p15:clr>
            <a:srgbClr val="FBAE40"/>
          </p15:clr>
        </p15:guide>
        <p15:guide id="4" pos="3953">
          <p15:clr>
            <a:srgbClr val="FBAE40"/>
          </p15:clr>
        </p15:guide>
        <p15:guide id="5" pos="2116">
          <p15:clr>
            <a:srgbClr val="FBAE40"/>
          </p15:clr>
        </p15:guide>
        <p15:guide id="6" pos="1890">
          <p15:clr>
            <a:srgbClr val="FBAE40"/>
          </p15:clr>
        </p15:guide>
        <p15:guide id="7" pos="5564">
          <p15:clr>
            <a:srgbClr val="FBAE40"/>
          </p15:clr>
        </p15:guide>
        <p15:guide id="8" pos="579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941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pos="7378">
          <p15:clr>
            <a:srgbClr val="FBAE40"/>
          </p15:clr>
        </p15:guide>
        <p15:guide id="3" pos="3727">
          <p15:clr>
            <a:srgbClr val="FBAE40"/>
          </p15:clr>
        </p15:guide>
        <p15:guide id="4" pos="3953">
          <p15:clr>
            <a:srgbClr val="FBAE40"/>
          </p15:clr>
        </p15:guide>
        <p15:guide id="5" pos="2116">
          <p15:clr>
            <a:srgbClr val="FBAE40"/>
          </p15:clr>
        </p15:guide>
        <p15:guide id="6" pos="1890">
          <p15:clr>
            <a:srgbClr val="FBAE40"/>
          </p15:clr>
        </p15:guide>
        <p15:guide id="7" pos="5564">
          <p15:clr>
            <a:srgbClr val="FBAE40"/>
          </p15:clr>
        </p15:guide>
        <p15:guide id="8" pos="579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равнение" type="twoTxTwoObj">
  <p:cSld name="Сравнение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679582" y="730253"/>
            <a:ext cx="21031201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  <a:defRPr sz="88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679580" y="3362326"/>
            <a:ext cx="10315573" cy="1647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829544" marR="0" lvl="0" indent="-414772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471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59087" marR="0" lvl="1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399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488631" marR="0" lvl="2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344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318175" marR="0" lvl="3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308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47718" marR="0" lvl="4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308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977262" marR="0" lvl="5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308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06806" marR="0" lvl="6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308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636349" marR="0" lvl="7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308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465893" marR="0" lvl="8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308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1679580" y="5010150"/>
            <a:ext cx="10315573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829544" marR="0" lvl="0" indent="-771936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5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59087" marR="0" lvl="1" indent="-7143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4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488631" marR="0" lvl="2" indent="-66824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39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318175" marR="0" lvl="3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47718" marR="0" lvl="4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977262" marR="0" lvl="5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06806" marR="0" lvl="6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636349" marR="0" lvl="7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465893" marR="0" lvl="8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12344430" y="3362326"/>
            <a:ext cx="10366376" cy="1647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829544" marR="0" lvl="0" indent="-414772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471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59087" marR="0" lvl="1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399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488631" marR="0" lvl="2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344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318175" marR="0" lvl="3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308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47718" marR="0" lvl="4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308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977262" marR="0" lvl="5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308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06806" marR="0" lvl="6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308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636349" marR="0" lvl="7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308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465893" marR="0" lvl="8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308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12344430" y="5010150"/>
            <a:ext cx="10366376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829544" marR="0" lvl="0" indent="-771936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5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59087" marR="0" lvl="1" indent="-7143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4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488631" marR="0" lvl="2" indent="-66824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39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318175" marR="0" lvl="3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47718" marR="0" lvl="4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977262" marR="0" lvl="5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06806" marR="0" lvl="6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636349" marR="0" lvl="7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465893" marR="0" lvl="8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1676400" y="12712723"/>
            <a:ext cx="54864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8077201" y="12712723"/>
            <a:ext cx="82296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17221200" y="12712723"/>
            <a:ext cx="54864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489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олько заголовок" type="titleOnly">
  <p:cSld name="Только заголовок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676401" y="730253"/>
            <a:ext cx="21031201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  <a:defRPr sz="88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1676400" y="12712723"/>
            <a:ext cx="54864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8077201" y="12712723"/>
            <a:ext cx="82296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17221200" y="12712723"/>
            <a:ext cx="54864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5637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Пустой слайд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1676400" y="12712723"/>
            <a:ext cx="54864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8077201" y="12712723"/>
            <a:ext cx="82296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7221200" y="12712723"/>
            <a:ext cx="54864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494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Объект с подписью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679576" y="914399"/>
            <a:ext cx="7864475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  <a:defRPr sz="6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0366376" y="1974874"/>
            <a:ext cx="12344399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829544" marR="0" lvl="0" indent="-818022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6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59087" marR="0" lvl="1" indent="-7719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5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488631" marR="0" lvl="2" indent="-7143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4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318175" marR="0" lvl="3" indent="-66824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39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47718" marR="0" lvl="4" indent="-66824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39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977262" marR="0" lvl="5" indent="-66824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39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06806" marR="0" lvl="6" indent="-66824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39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636349" marR="0" lvl="7" indent="-66824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39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465893" marR="0" lvl="8" indent="-66824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39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1679576" y="4114799"/>
            <a:ext cx="7864475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829544" marR="0" lvl="0" indent="-414772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30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59087" marR="0" lvl="1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488631" marR="0" lvl="2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5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318175" marR="0" lvl="3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47718" marR="0" lvl="4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977262" marR="0" lvl="5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06806" marR="0" lvl="6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636349" marR="0" lvl="7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465893" marR="0" lvl="8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1676400" y="12712723"/>
            <a:ext cx="54864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8077201" y="12712723"/>
            <a:ext cx="82296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17221200" y="12712723"/>
            <a:ext cx="54864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210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Рисунок с подписью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679576" y="914399"/>
            <a:ext cx="7864475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  <a:defRPr sz="6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2"/>
          </p:nvPr>
        </p:nvSpPr>
        <p:spPr>
          <a:xfrm>
            <a:off x="10366376" y="1974874"/>
            <a:ext cx="12344399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6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5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4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39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39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39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39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39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39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1679576" y="4114799"/>
            <a:ext cx="7864475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829544" marR="0" lvl="0" indent="-414772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30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59087" marR="0" lvl="1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488631" marR="0" lvl="2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5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318175" marR="0" lvl="3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47718" marR="0" lvl="4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977262" marR="0" lvl="5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06806" marR="0" lvl="6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636349" marR="0" lvl="7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465893" marR="0" lvl="8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1676400" y="12712723"/>
            <a:ext cx="54864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8077201" y="12712723"/>
            <a:ext cx="82296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17221200" y="12712723"/>
            <a:ext cx="54864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844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вертик. текст" type="vertTx">
  <p:cSld name="Заголовок и вертик. текст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1676401" y="730253"/>
            <a:ext cx="21031201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  <a:defRPr sz="88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7840661" y="-2513012"/>
            <a:ext cx="8702675" cy="21031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829544" marR="0" lvl="0" indent="-771936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5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59087" marR="0" lvl="1" indent="-7143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4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488631" marR="0" lvl="2" indent="-66824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39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318175" marR="0" lvl="3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47718" marR="0" lvl="4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977262" marR="0" lvl="5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06806" marR="0" lvl="6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636349" marR="0" lvl="7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465893" marR="0" lvl="8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1676400" y="12712723"/>
            <a:ext cx="54864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8077201" y="12712723"/>
            <a:ext cx="82296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17221200" y="12712723"/>
            <a:ext cx="54864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405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676401" y="730253"/>
            <a:ext cx="21031201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676401" y="3651251"/>
            <a:ext cx="21031201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25450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1676400" y="12712723"/>
            <a:ext cx="54864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8077201" y="12712723"/>
            <a:ext cx="82296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7221200" y="12712723"/>
            <a:ext cx="54864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5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5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5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5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5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5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5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5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5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67191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8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737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75A60-9308-1543-A45B-1E943A4E7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4D6E0D-F55C-A745-9618-86FE4A626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AABB2F-9714-B24C-9484-D8CE257C7F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>
              <a:buClrTx/>
            </a:pPr>
            <a:fld id="{28735360-7990-9141-805F-BC2830E77547}" type="datetimeFigureOut">
              <a:rPr lang="ru-RU" kern="1200" smtClean="0">
                <a:solidFill>
                  <a:srgbClr val="000000">
                    <a:tint val="75000"/>
                  </a:srgbClr>
                </a:solidFill>
                <a:ea typeface="+mn-ea"/>
                <a:cs typeface="+mn-cs"/>
              </a:rPr>
              <a:pPr defTabSz="1828800">
                <a:buClrTx/>
              </a:pPr>
              <a:t>18.03.2022</a:t>
            </a:fld>
            <a:endParaRPr lang="ru-RU" kern="1200">
              <a:solidFill>
                <a:srgbClr val="000000">
                  <a:tint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C7EF8A-0012-4344-94E2-3DD9AED97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>
              <a:buClrTx/>
            </a:pPr>
            <a:endParaRPr lang="ru-RU" kern="1200">
              <a:solidFill>
                <a:srgbClr val="000000">
                  <a:tint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99296-0EE0-6943-9331-A7F4B6231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>
              <a:buClrTx/>
            </a:pPr>
            <a:fld id="{0F579F99-D50C-0E4B-8D73-DB28BEBDDA46}" type="slidenum">
              <a:rPr lang="ru-RU" kern="1200" smtClean="0">
                <a:solidFill>
                  <a:srgbClr val="000000">
                    <a:tint val="75000"/>
                  </a:srgbClr>
                </a:solidFill>
                <a:ea typeface="+mn-ea"/>
                <a:cs typeface="+mn-cs"/>
              </a:rPr>
              <a:pPr defTabSz="1828800">
                <a:buClrTx/>
              </a:pPr>
              <a:t>‹#›</a:t>
            </a:fld>
            <a:endParaRPr lang="ru-RU" kern="1200">
              <a:solidFill>
                <a:srgbClr val="000000">
                  <a:tint val="75000"/>
                </a:srgb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21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D61F0-B4B9-E04D-B98D-03C95310E182}"/>
              </a:ext>
            </a:extLst>
          </p:cNvPr>
          <p:cNvSpPr txBox="1">
            <a:spLocks/>
          </p:cNvSpPr>
          <p:nvPr/>
        </p:nvSpPr>
        <p:spPr>
          <a:xfrm>
            <a:off x="8186741" y="2887664"/>
            <a:ext cx="13869986" cy="47752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828800">
              <a:buClrTx/>
            </a:pPr>
            <a:endParaRPr lang="ru-RU" sz="96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70ED95-C2BF-A741-A886-13B11AFB6864}"/>
              </a:ext>
            </a:extLst>
          </p:cNvPr>
          <p:cNvSpPr txBox="1">
            <a:spLocks/>
          </p:cNvSpPr>
          <p:nvPr/>
        </p:nvSpPr>
        <p:spPr>
          <a:xfrm>
            <a:off x="8186740" y="8459986"/>
            <a:ext cx="13896976" cy="33115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800">
              <a:spcBef>
                <a:spcPts val="2000"/>
              </a:spcBef>
              <a:buClrTx/>
            </a:pPr>
            <a:endParaRPr lang="ru-RU" sz="56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66D9C2E-5695-6245-A39A-B2B238F803F9}"/>
              </a:ext>
            </a:extLst>
          </p:cNvPr>
          <p:cNvSpPr/>
          <p:nvPr/>
        </p:nvSpPr>
        <p:spPr>
          <a:xfrm>
            <a:off x="0" y="0"/>
            <a:ext cx="7200000" cy="13716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Tx/>
            </a:pPr>
            <a:endParaRPr lang="ru-RU" sz="3600" kern="1200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8ED415D-2254-C849-9143-16A395FD9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607" y="5504380"/>
            <a:ext cx="3404654" cy="3404654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EC82C56-0EB8-9C4A-AD64-12FF240DF967}"/>
              </a:ext>
            </a:extLst>
          </p:cNvPr>
          <p:cNvCxnSpPr>
            <a:cxnSpLocks/>
          </p:cNvCxnSpPr>
          <p:nvPr/>
        </p:nvCxnSpPr>
        <p:spPr>
          <a:xfrm>
            <a:off x="8159750" y="8055736"/>
            <a:ext cx="13896976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1F8D025-AAE9-A54A-9590-7668AD253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67950" y="7814636"/>
            <a:ext cx="457200" cy="457200"/>
          </a:xfrm>
          <a:prstGeom prst="rect">
            <a:avLst/>
          </a:prstGeom>
        </p:spPr>
      </p:pic>
      <p:sp>
        <p:nvSpPr>
          <p:cNvPr id="15" name="Текст 34">
            <a:extLst>
              <a:ext uri="{FF2B5EF4-FFF2-40B4-BE49-F238E27FC236}">
                <a16:creationId xmlns:a16="http://schemas.microsoft.com/office/drawing/2014/main" id="{783D86CE-6FF2-E74F-9712-943E4F6D942C}"/>
              </a:ext>
            </a:extLst>
          </p:cNvPr>
          <p:cNvSpPr txBox="1">
            <a:spLocks/>
          </p:cNvSpPr>
          <p:nvPr/>
        </p:nvSpPr>
        <p:spPr>
          <a:xfrm>
            <a:off x="7546483" y="754380"/>
            <a:ext cx="13896975" cy="1906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253957"/>
              </a:buClr>
              <a:buSzPts val="4200"/>
            </a:pPr>
            <a:r>
              <a:rPr lang="en-US" sz="4000" dirty="0">
                <a:latin typeface="+mj-lt"/>
                <a:ea typeface="Arial Narrow"/>
                <a:cs typeface="Arial Narrow"/>
                <a:sym typeface="Arial Narrow"/>
              </a:rPr>
              <a:t>Institute of Education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253957"/>
              </a:buClr>
              <a:buSzPts val="4200"/>
            </a:pPr>
            <a:r>
              <a:rPr lang="en-US" sz="4000" dirty="0">
                <a:latin typeface="+mj-lt"/>
                <a:ea typeface="Arial Narrow"/>
                <a:cs typeface="Arial Narrow"/>
                <a:sym typeface="Arial Narrow"/>
              </a:rPr>
              <a:t>National research university “Higher School of Economics”</a:t>
            </a:r>
            <a:endParaRPr lang="en-US" sz="4800" dirty="0">
              <a:latin typeface="+mj-lt"/>
              <a:ea typeface="Helvetica Neue Light"/>
              <a:cs typeface="Helvetica Neue Light"/>
              <a:sym typeface="Helvetica Neue Light"/>
            </a:endParaRPr>
          </a:p>
          <a:p>
            <a:pPr marL="457200" indent="-457200" defTabSz="1828800">
              <a:spcBef>
                <a:spcPts val="2000"/>
              </a:spcBef>
              <a:buClrTx/>
            </a:pPr>
            <a:r>
              <a:rPr lang="ru-RU" sz="4000" dirty="0">
                <a:solidFill>
                  <a:srgbClr val="000000"/>
                </a:solidFill>
                <a:latin typeface="Arial" panose="020B0604020202020204"/>
              </a:rPr>
              <a:t>  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24468813-4319-3A42-BD82-BC7D1A88A1F1}"/>
              </a:ext>
            </a:extLst>
          </p:cNvPr>
          <p:cNvSpPr txBox="1">
            <a:spLocks/>
          </p:cNvSpPr>
          <p:nvPr/>
        </p:nvSpPr>
        <p:spPr>
          <a:xfrm>
            <a:off x="7546483" y="12564348"/>
            <a:ext cx="8194968" cy="7302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1828800">
              <a:spcBef>
                <a:spcPts val="2000"/>
              </a:spcBef>
              <a:buClrTx/>
            </a:pPr>
            <a:r>
              <a:rPr lang="ru-RU" sz="2800" dirty="0">
                <a:solidFill>
                  <a:srgbClr val="000000"/>
                </a:solidFill>
                <a:latin typeface="Arial" panose="020B0604020202020204"/>
              </a:rPr>
              <a:t>Москва, 15 марта 2022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46483" y="3340673"/>
            <a:ext cx="168719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defRPr/>
            </a:pPr>
            <a:r>
              <a:rPr lang="ru-RU" sz="5400" dirty="0">
                <a:solidFill>
                  <a:sysClr val="windowText" lastClr="000000"/>
                </a:solidFill>
              </a:rPr>
              <a:t>Обучение предпринимательству в неформальном секторе - российский ландшафт 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46483" y="11425075"/>
            <a:ext cx="156640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>
                    <a:lumMod val="65000"/>
                  </a:schemeClr>
                </a:solidFill>
                <a:latin typeface="+mn-lt"/>
              </a:rPr>
              <a:t>Исследование подготовлено в рамках гранта, предоставленного Министерством науки и высшего образования Российской Федерации (№ соглашения о предоставлении гранта: 075-15-2020-928).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9F778D-D2B5-3745-9094-539227C48A28}"/>
              </a:ext>
            </a:extLst>
          </p:cNvPr>
          <p:cNvSpPr/>
          <p:nvPr/>
        </p:nvSpPr>
        <p:spPr>
          <a:xfrm>
            <a:off x="7546482" y="8001469"/>
            <a:ext cx="1542146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253957"/>
              </a:buClr>
              <a:buSzPts val="4200"/>
            </a:pPr>
            <a:r>
              <a:rPr lang="ru-RU" sz="4400" dirty="0" err="1">
                <a:ea typeface="Helvetica Neue Light"/>
                <a:cs typeface="Helvetica Neue Light"/>
                <a:sym typeface="Arial Narrow"/>
              </a:rPr>
              <a:t>П.С.Сорокин</a:t>
            </a:r>
            <a:r>
              <a:rPr lang="ru-RU" sz="4400" dirty="0">
                <a:ea typeface="Helvetica Neue Light"/>
                <a:cs typeface="Helvetica Neue Light"/>
                <a:sym typeface="Arial Narrow"/>
              </a:rPr>
              <a:t>, </a:t>
            </a:r>
            <a:r>
              <a:rPr lang="ru-RU" sz="4400" dirty="0" err="1">
                <a:ea typeface="Helvetica Neue Light"/>
                <a:cs typeface="Helvetica Neue Light"/>
                <a:sym typeface="Arial Narrow"/>
              </a:rPr>
              <a:t>Ю.А.Вятская</a:t>
            </a:r>
            <a:endParaRPr lang="ru-RU" sz="4400" dirty="0">
              <a:ea typeface="Helvetica Neue Light"/>
              <a:cs typeface="Helvetica Neue Light"/>
              <a:sym typeface="Arial Narrow"/>
            </a:endParaRPr>
          </a:p>
          <a:p>
            <a:pPr>
              <a:buClr>
                <a:srgbClr val="253957"/>
              </a:buClr>
              <a:buSzPts val="4200"/>
            </a:pPr>
            <a:r>
              <a:rPr lang="ru-RU" sz="4000" dirty="0">
                <a:ea typeface="Helvetica Neue Light"/>
                <a:cs typeface="Helvetica Neue Light"/>
                <a:sym typeface="Arial Narrow"/>
              </a:rPr>
              <a:t>Институт образования, Центр развития навыков и профессионального образования, Лаборатория исследований человеческого потенциала и образования</a:t>
            </a:r>
          </a:p>
          <a:p>
            <a:pPr>
              <a:buClr>
                <a:srgbClr val="253957"/>
              </a:buClr>
              <a:buSzPts val="4200"/>
            </a:pPr>
            <a:r>
              <a:rPr lang="ru-RU" sz="4000" dirty="0">
                <a:ea typeface="Helvetica Neue Light"/>
                <a:cs typeface="Helvetica Neue Light"/>
                <a:sym typeface="Arial Narrow"/>
              </a:rPr>
              <a:t>Соавтор исследования – </a:t>
            </a:r>
            <a:r>
              <a:rPr lang="ru-RU" sz="4000" dirty="0" err="1">
                <a:ea typeface="Helvetica Neue Light"/>
                <a:cs typeface="Helvetica Neue Light"/>
                <a:sym typeface="Arial Narrow"/>
              </a:rPr>
              <a:t>А.Б.Повалко</a:t>
            </a:r>
            <a:r>
              <a:rPr lang="ru-RU" sz="4000" dirty="0">
                <a:ea typeface="Helvetica Neue Light"/>
                <a:cs typeface="Helvetica Neue Light"/>
                <a:sym typeface="Arial Narrow"/>
              </a:rPr>
              <a:t>, Институт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543199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" name="Google Shape;208;p29"/>
          <p:cNvCxnSpPr/>
          <p:nvPr/>
        </p:nvCxnSpPr>
        <p:spPr>
          <a:xfrm>
            <a:off x="1476376" y="2643179"/>
            <a:ext cx="21431399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9" name="Google Shape;209;p29"/>
          <p:cNvSpPr txBox="1"/>
          <p:nvPr/>
        </p:nvSpPr>
        <p:spPr>
          <a:xfrm>
            <a:off x="1295972" y="733451"/>
            <a:ext cx="18669900" cy="1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lvl="0">
              <a:buClr>
                <a:srgbClr val="253957"/>
              </a:buClr>
              <a:buSzPts val="5000"/>
            </a:pPr>
            <a:r>
              <a:rPr lang="ru-RU" sz="5000" b="1" dirty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Цитата с сайта одной инициативы</a:t>
            </a:r>
            <a:endParaRPr lang="ru-RU" sz="5000" b="1" i="0" u="none" strike="noStrike" cap="none" dirty="0">
              <a:solidFill>
                <a:srgbClr val="253957"/>
              </a:solidFill>
              <a:latin typeface="+mn-lt"/>
              <a:ea typeface="Arial Narrow"/>
              <a:cs typeface="Arial Narrow"/>
              <a:sym typeface="Arial Narrow"/>
            </a:endParaRPr>
          </a:p>
        </p:txBody>
      </p:sp>
      <p:sp>
        <p:nvSpPr>
          <p:cNvPr id="210" name="Google Shape;210;p29"/>
          <p:cNvSpPr txBox="1">
            <a:spLocks noGrp="1"/>
          </p:cNvSpPr>
          <p:nvPr>
            <p:ph type="sldNum" idx="12"/>
          </p:nvPr>
        </p:nvSpPr>
        <p:spPr>
          <a:xfrm>
            <a:off x="11785600" y="12982549"/>
            <a:ext cx="555475" cy="541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en-US" sz="2800" b="1">
                <a:solidFill>
                  <a:schemeClr val="tx1"/>
                </a:solidFill>
              </a:rPr>
              <a:t>10</a:t>
            </a:fld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9228900" y="2422370"/>
            <a:ext cx="151551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800"/>
              <a:buFont typeface="Arial Narrow"/>
              <a:buNone/>
            </a:pPr>
            <a:r>
              <a:rPr lang="en-US" sz="1800" b="0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Institute of education NRU HSE</a:t>
            </a:r>
            <a:endParaRPr sz="1800" b="0" i="0" u="none" strike="noStrike" cap="non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12" name="Google Shape;212;p29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40955" y="433931"/>
            <a:ext cx="1214985" cy="121498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/>
          <p:nvPr/>
        </p:nvSpPr>
        <p:spPr>
          <a:xfrm>
            <a:off x="1295972" y="2612782"/>
            <a:ext cx="22104355" cy="803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3600"/>
            </a:pPr>
            <a:endParaRPr lang="ru-RU" sz="4400" dirty="0">
              <a:latin typeface="+mn-lt"/>
              <a:ea typeface="Helvetica Neue Light"/>
              <a:cs typeface="Helvetica Neue Light"/>
              <a:sym typeface="Helvetica Neue Light"/>
            </a:endParaRPr>
          </a:p>
          <a:p>
            <a:pPr lvl="0" algn="just">
              <a:buSzPts val="3600"/>
            </a:pPr>
            <a:endParaRPr lang="ru-RU" sz="4400" dirty="0">
              <a:latin typeface="+mn-lt"/>
              <a:ea typeface="Helvetica Neue Light"/>
              <a:cs typeface="Helvetica Neue Light"/>
              <a:sym typeface="Helvetica Neue Light"/>
            </a:endParaRPr>
          </a:p>
          <a:p>
            <a:pPr lvl="0" algn="just">
              <a:buSzPts val="3600"/>
            </a:pPr>
            <a:endParaRPr lang="ru-RU" sz="4400" dirty="0">
              <a:latin typeface="+mn-lt"/>
              <a:ea typeface="Helvetica Neue Light"/>
              <a:cs typeface="Helvetica Neue Light"/>
              <a:sym typeface="Helvetica Neue Light"/>
            </a:endParaRPr>
          </a:p>
          <a:p>
            <a:pPr lvl="0" algn="just">
              <a:buSzPts val="3600"/>
            </a:pPr>
            <a:endParaRPr lang="ru-RU" sz="5400" dirty="0">
              <a:latin typeface="+mn-lt"/>
              <a:ea typeface="Helvetica Neue Light"/>
              <a:cs typeface="Helvetica Neue Light"/>
              <a:sym typeface="Helvetica Neue Light"/>
            </a:endParaRPr>
          </a:p>
          <a:p>
            <a:pPr lvl="0" algn="ctr">
              <a:buSzPts val="3600"/>
            </a:pPr>
            <a:r>
              <a:rPr lang="ru-RU" sz="5400" i="1" dirty="0">
                <a:latin typeface="+mn-lt"/>
                <a:ea typeface="Helvetica Neue Light"/>
                <a:cs typeface="Helvetica Neue Light"/>
                <a:sym typeface="Helvetica Neue Light"/>
              </a:rPr>
              <a:t>«Маргарита Иванова (</a:t>
            </a:r>
            <a:r>
              <a:rPr lang="ru-RU" sz="5400" i="1" u="sng" dirty="0">
                <a:latin typeface="+mn-lt"/>
                <a:ea typeface="Helvetica Neue Light"/>
                <a:cs typeface="Helvetica Neue Light"/>
                <a:sym typeface="Helvetica Neue Light"/>
              </a:rPr>
              <a:t>имя изменено</a:t>
            </a:r>
            <a:r>
              <a:rPr lang="ru-RU" sz="5400" i="1" dirty="0">
                <a:latin typeface="+mn-lt"/>
                <a:ea typeface="Helvetica Neue Light"/>
                <a:cs typeface="Helvetica Neue Light"/>
                <a:sym typeface="Helvetica Neue Light"/>
              </a:rPr>
              <a:t>) на своем примере и примерах десятков своих учениц расскажет, как начать свой бизнес с нуля, когда </a:t>
            </a:r>
            <a:r>
              <a:rPr lang="ru-RU" sz="5400" b="1" i="1" dirty="0">
                <a:latin typeface="+mn-lt"/>
                <a:ea typeface="Helvetica Neue Light"/>
                <a:cs typeface="Helvetica Neue Light"/>
                <a:sym typeface="Helvetica Neue Light"/>
              </a:rPr>
              <a:t>нет ни идеи</a:t>
            </a:r>
            <a:r>
              <a:rPr lang="ru-RU" sz="5400" i="1" dirty="0">
                <a:latin typeface="+mn-lt"/>
                <a:ea typeface="Helvetica Neue Light"/>
                <a:cs typeface="Helvetica Neue Light"/>
                <a:sym typeface="Helvetica Neue Light"/>
              </a:rPr>
              <a:t>, </a:t>
            </a:r>
            <a:r>
              <a:rPr lang="ru-RU" sz="5400" b="1" i="1" dirty="0">
                <a:latin typeface="+mn-lt"/>
                <a:ea typeface="Helvetica Neue Light"/>
                <a:cs typeface="Helvetica Neue Light"/>
                <a:sym typeface="Helvetica Neue Light"/>
              </a:rPr>
              <a:t>ни денег </a:t>
            </a:r>
            <a:r>
              <a:rPr lang="ru-RU" sz="5400" i="1" dirty="0">
                <a:latin typeface="+mn-lt"/>
                <a:ea typeface="Helvetica Neue Light"/>
                <a:cs typeface="Helvetica Neue Light"/>
                <a:sym typeface="Helvetica Neue Light"/>
              </a:rPr>
              <a:t>на первоначальный капитал, </a:t>
            </a:r>
            <a:r>
              <a:rPr lang="ru-RU" sz="5400" b="1" i="1" dirty="0">
                <a:latin typeface="+mn-lt"/>
                <a:ea typeface="Helvetica Neue Light"/>
                <a:cs typeface="Helvetica Neue Light"/>
                <a:sym typeface="Helvetica Neue Light"/>
              </a:rPr>
              <a:t>ни знаний </a:t>
            </a:r>
            <a:r>
              <a:rPr lang="ru-RU" sz="5400" i="1" dirty="0">
                <a:latin typeface="+mn-lt"/>
                <a:ea typeface="Helvetica Neue Light"/>
                <a:cs typeface="Helvetica Neue Light"/>
                <a:sym typeface="Helvetica Neue Light"/>
              </a:rPr>
              <a:t>по привлечению клиентов, рекламе и продажам»</a:t>
            </a:r>
            <a:endParaRPr lang="en-US" sz="5400" i="1" strike="noStrike" cap="none" dirty="0">
              <a:solidFill>
                <a:srgbClr val="000000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670928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" name="Google Shape;208;p29"/>
          <p:cNvCxnSpPr/>
          <p:nvPr/>
        </p:nvCxnSpPr>
        <p:spPr>
          <a:xfrm>
            <a:off x="1476376" y="2643179"/>
            <a:ext cx="21431399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9" name="Google Shape;209;p29"/>
          <p:cNvSpPr txBox="1"/>
          <p:nvPr/>
        </p:nvSpPr>
        <p:spPr>
          <a:xfrm>
            <a:off x="1295972" y="733451"/>
            <a:ext cx="18669900" cy="1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lvl="0">
              <a:buClr>
                <a:srgbClr val="253957"/>
              </a:buClr>
              <a:buSzPts val="5000"/>
            </a:pPr>
            <a:r>
              <a:rPr lang="ru-RU" sz="5000" b="1" dirty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Результаты по критерию 4</a:t>
            </a:r>
            <a:r>
              <a:rPr lang="en-US" sz="5000" b="1" dirty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.</a:t>
            </a:r>
            <a:r>
              <a:rPr lang="ru-RU" sz="5000" b="1" dirty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 Целевая аудитория: кого учим?</a:t>
            </a:r>
            <a:endParaRPr lang="ru-RU" sz="5000" b="1" i="0" u="none" strike="noStrike" cap="none" dirty="0">
              <a:solidFill>
                <a:srgbClr val="253957"/>
              </a:solidFill>
              <a:latin typeface="+mn-lt"/>
              <a:ea typeface="Arial Narrow"/>
              <a:cs typeface="Arial Narrow"/>
              <a:sym typeface="Arial Narrow"/>
            </a:endParaRPr>
          </a:p>
        </p:txBody>
      </p:sp>
      <p:sp>
        <p:nvSpPr>
          <p:cNvPr id="210" name="Google Shape;210;p29"/>
          <p:cNvSpPr txBox="1">
            <a:spLocks noGrp="1"/>
          </p:cNvSpPr>
          <p:nvPr>
            <p:ph type="sldNum" idx="12"/>
          </p:nvPr>
        </p:nvSpPr>
        <p:spPr>
          <a:xfrm>
            <a:off x="11679727" y="12982549"/>
            <a:ext cx="661348" cy="541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en-US" sz="2800" b="1">
                <a:solidFill>
                  <a:schemeClr val="tx1"/>
                </a:solidFill>
              </a:rPr>
              <a:t>11</a:t>
            </a:fld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8900715" y="1809403"/>
            <a:ext cx="151551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800"/>
              <a:buFont typeface="Arial Narrow"/>
              <a:buNone/>
            </a:pPr>
            <a:r>
              <a:rPr lang="en-US" sz="1800" b="0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Institute of education NRU HSE</a:t>
            </a:r>
            <a:endParaRPr sz="1800" b="0" i="0" u="none" strike="noStrike" cap="non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12" name="Google Shape;212;p29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40955" y="433931"/>
            <a:ext cx="1214985" cy="121498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/>
          <p:nvPr/>
        </p:nvSpPr>
        <p:spPr>
          <a:xfrm>
            <a:off x="481123" y="3334155"/>
            <a:ext cx="10647541" cy="901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SzPts val="3600"/>
            </a:pPr>
            <a:r>
              <a:rPr lang="ru-RU" sz="4000" b="1" dirty="0">
                <a:latin typeface="+mn-lt"/>
                <a:ea typeface="Helvetica Neue Light"/>
                <a:cs typeface="Helvetica Neue Light"/>
                <a:sym typeface="Helvetica Neue Light"/>
              </a:rPr>
              <a:t>Отдельное обучение 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специализированных целевых аудиторий  </a:t>
            </a:r>
            <a:r>
              <a:rPr lang="ru-RU" sz="4000" b="1" dirty="0">
                <a:latin typeface="+mn-lt"/>
                <a:ea typeface="Helvetica Neue Light"/>
                <a:cs typeface="Helvetica Neue Light"/>
                <a:sym typeface="Helvetica Neue Light"/>
              </a:rPr>
              <a:t>более эффективно 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[</a:t>
            </a:r>
            <a:r>
              <a:rPr lang="ru-RU" sz="4000" dirty="0" err="1">
                <a:latin typeface="+mn-lt"/>
                <a:ea typeface="Helvetica Neue Light"/>
                <a:cs typeface="Helvetica Neue Light"/>
                <a:sym typeface="Helvetica Neue Light"/>
              </a:rPr>
              <a:t>Wilson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ru-RU" sz="4000" dirty="0" err="1">
                <a:latin typeface="+mn-lt"/>
                <a:ea typeface="Helvetica Neue Light"/>
                <a:cs typeface="Helvetica Neue Light"/>
                <a:sym typeface="Helvetica Neue Light"/>
              </a:rPr>
              <a:t>at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ru-RU" sz="4000" dirty="0" err="1">
                <a:latin typeface="+mn-lt"/>
                <a:ea typeface="Helvetica Neue Light"/>
                <a:cs typeface="Helvetica Neue Light"/>
                <a:sym typeface="Helvetica Neue Light"/>
              </a:rPr>
              <a:t>al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., 2009]. НО:</a:t>
            </a:r>
          </a:p>
          <a:p>
            <a:pPr lvl="0" algn="just">
              <a:buSzPts val="3600"/>
            </a:pP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1) Большинство целевых групп, обозначенных в </a:t>
            </a:r>
            <a:r>
              <a:rPr lang="ru-RU" sz="4000" dirty="0" err="1">
                <a:latin typeface="+mn-lt"/>
                <a:ea typeface="Helvetica Neue Light"/>
                <a:cs typeface="Helvetica Neue Light"/>
                <a:sym typeface="Helvetica Neue Light"/>
              </a:rPr>
              <a:t>Нац.проекте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 (военнослужащие, уволенные в запас, лица старше 45 лет, безработные, инвалиды, воспитанники детских домов) </a:t>
            </a:r>
            <a:r>
              <a:rPr lang="ru-RU" sz="4000" b="1" dirty="0">
                <a:latin typeface="+mn-lt"/>
                <a:ea typeface="Helvetica Neue Light"/>
                <a:cs typeface="Helvetica Neue Light"/>
                <a:sym typeface="Helvetica Neue Light"/>
              </a:rPr>
              <a:t>не охвачены адресными инициативами.</a:t>
            </a:r>
          </a:p>
          <a:p>
            <a:pPr lvl="0" algn="just">
              <a:buSzPts val="3600"/>
            </a:pP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2) Низкая адаптация образовательного контента под целевую аудиторию (исключение: «Мама – предприниматель» и «</a:t>
            </a:r>
            <a:r>
              <a:rPr lang="ru-RU" sz="4000" dirty="0" err="1">
                <a:latin typeface="+mn-lt"/>
                <a:ea typeface="Helvetica Neue Light"/>
                <a:cs typeface="Helvetica Neue Light"/>
                <a:sym typeface="Helvetica Neue Light"/>
              </a:rPr>
              <a:t>Women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ru-RU" sz="4000" dirty="0" err="1">
                <a:latin typeface="+mn-lt"/>
                <a:ea typeface="Helvetica Neue Light"/>
                <a:cs typeface="Helvetica Neue Light"/>
                <a:sym typeface="Helvetica Neue Light"/>
              </a:rPr>
              <a:t>Digital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ru-RU" sz="4000" dirty="0" err="1">
                <a:latin typeface="+mn-lt"/>
                <a:ea typeface="Helvetica Neue Light"/>
                <a:cs typeface="Helvetica Neue Light"/>
                <a:sym typeface="Helvetica Neue Light"/>
              </a:rPr>
              <a:t>Academy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»).</a:t>
            </a:r>
          </a:p>
          <a:p>
            <a:pPr lvl="0" algn="just">
              <a:buSzPts val="3600"/>
            </a:pPr>
            <a:endParaRPr lang="en-US" sz="4400" b="1" i="0" u="none" strike="noStrike" cap="none" dirty="0">
              <a:solidFill>
                <a:srgbClr val="000000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465992419"/>
              </p:ext>
            </p:extLst>
          </p:nvPr>
        </p:nvGraphicFramePr>
        <p:xfrm>
          <a:off x="11679727" y="4691264"/>
          <a:ext cx="11768720" cy="7325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42100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" name="Google Shape;208;p29"/>
          <p:cNvCxnSpPr/>
          <p:nvPr/>
        </p:nvCxnSpPr>
        <p:spPr>
          <a:xfrm>
            <a:off x="1476376" y="2643179"/>
            <a:ext cx="21431399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9" name="Google Shape;209;p29"/>
          <p:cNvSpPr txBox="1"/>
          <p:nvPr/>
        </p:nvSpPr>
        <p:spPr>
          <a:xfrm>
            <a:off x="1295972" y="733451"/>
            <a:ext cx="18669900" cy="1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lvl="0">
              <a:buClr>
                <a:srgbClr val="253957"/>
              </a:buClr>
              <a:buSzPts val="5000"/>
            </a:pPr>
            <a:r>
              <a:rPr lang="ru-RU" sz="5000" b="1" dirty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Результаты по критерию 4</a:t>
            </a:r>
            <a:r>
              <a:rPr lang="en-US" sz="5000" b="1" dirty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.</a:t>
            </a:r>
            <a:r>
              <a:rPr lang="ru-RU" sz="5000" b="1" dirty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 Целевая аудитория: кого учим - 2?</a:t>
            </a:r>
            <a:endParaRPr lang="ru-RU" sz="5000" b="1" i="0" u="none" strike="noStrike" cap="none" dirty="0">
              <a:solidFill>
                <a:srgbClr val="253957"/>
              </a:solidFill>
              <a:latin typeface="+mn-lt"/>
              <a:ea typeface="Arial Narrow"/>
              <a:cs typeface="Arial Narrow"/>
              <a:sym typeface="Arial Narrow"/>
            </a:endParaRPr>
          </a:p>
        </p:txBody>
      </p:sp>
      <p:sp>
        <p:nvSpPr>
          <p:cNvPr id="210" name="Google Shape;210;p29"/>
          <p:cNvSpPr txBox="1">
            <a:spLocks noGrp="1"/>
          </p:cNvSpPr>
          <p:nvPr>
            <p:ph type="sldNum" idx="12"/>
          </p:nvPr>
        </p:nvSpPr>
        <p:spPr>
          <a:xfrm>
            <a:off x="11811000" y="12982549"/>
            <a:ext cx="530075" cy="541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en-US" sz="2800" b="1">
                <a:solidFill>
                  <a:schemeClr val="tx1"/>
                </a:solidFill>
              </a:rPr>
              <a:t>12</a:t>
            </a:fld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8900715" y="1809403"/>
            <a:ext cx="151551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800"/>
              <a:buFont typeface="Arial Narrow"/>
              <a:buNone/>
            </a:pPr>
            <a:r>
              <a:rPr lang="en-US" sz="1800" b="0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Institute of education NRU HSE</a:t>
            </a:r>
            <a:endParaRPr sz="1800" b="0" i="0" u="none" strike="noStrike" cap="non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12" name="Google Shape;212;p29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40955" y="433931"/>
            <a:ext cx="1214985" cy="121498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/>
          <p:nvPr/>
        </p:nvSpPr>
        <p:spPr>
          <a:xfrm>
            <a:off x="481123" y="3334155"/>
            <a:ext cx="23574692" cy="901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3600"/>
            </a:pPr>
            <a:r>
              <a:rPr lang="ru-RU" sz="4400" i="0" u="none" strike="noStrike" cap="none" dirty="0">
                <a:solidFill>
                  <a:srgbClr val="000000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Большинство </a:t>
            </a:r>
            <a:r>
              <a:rPr lang="ru-RU" sz="4400" dirty="0">
                <a:latin typeface="+mn-lt"/>
                <a:ea typeface="Helvetica Neue Light"/>
                <a:cs typeface="Helvetica Neue Light"/>
                <a:sym typeface="Helvetica Neue Light"/>
              </a:rPr>
              <a:t>инициатив </a:t>
            </a:r>
            <a:r>
              <a:rPr lang="ru-RU" sz="4400" i="0" u="none" strike="noStrike" cap="none" dirty="0">
                <a:solidFill>
                  <a:srgbClr val="000000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ориентировано на начинающих предпринимателей (т.е. у кого небольшой предпринимательский опыт  и/или </a:t>
            </a:r>
            <a:r>
              <a:rPr lang="ru-RU" sz="4400" dirty="0">
                <a:latin typeface="+mn-lt"/>
                <a:ea typeface="Helvetica Neue Light"/>
                <a:cs typeface="Helvetica Neue Light"/>
                <a:sym typeface="Helvetica Neue Light"/>
              </a:rPr>
              <a:t>он полностью отсутствует</a:t>
            </a:r>
            <a:r>
              <a:rPr lang="ru-RU" sz="4400" i="0" u="none" strike="noStrike" cap="none" dirty="0">
                <a:solidFill>
                  <a:srgbClr val="000000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). </a:t>
            </a:r>
          </a:p>
          <a:p>
            <a:pPr lvl="0" algn="just">
              <a:buSzPts val="3600"/>
            </a:pPr>
            <a:endParaRPr lang="en-US" sz="4400" i="0" u="none" strike="noStrike" cap="none" dirty="0">
              <a:solidFill>
                <a:srgbClr val="000000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E91338EF-CC5D-944C-A442-3DA4375F65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344454"/>
              </p:ext>
            </p:extLst>
          </p:nvPr>
        </p:nvGraphicFramePr>
        <p:xfrm>
          <a:off x="3574473" y="5929745"/>
          <a:ext cx="16466864" cy="41953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233432">
                  <a:extLst>
                    <a:ext uri="{9D8B030D-6E8A-4147-A177-3AD203B41FA5}">
                      <a16:colId xmlns:a16="http://schemas.microsoft.com/office/drawing/2014/main" val="4057803550"/>
                    </a:ext>
                  </a:extLst>
                </a:gridCol>
                <a:gridCol w="8233432">
                  <a:extLst>
                    <a:ext uri="{9D8B030D-6E8A-4147-A177-3AD203B41FA5}">
                      <a16:colId xmlns:a16="http://schemas.microsoft.com/office/drawing/2014/main" val="3830690914"/>
                    </a:ext>
                  </a:extLst>
                </a:gridCol>
              </a:tblGrid>
              <a:tr h="960184"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</a:rPr>
                        <a:t>Ориентация инициативы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Число инициатив (%)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509877"/>
                  </a:ext>
                </a:extLst>
              </a:tr>
              <a:tr h="886757"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</a:rPr>
                        <a:t>Начинающие предприниматели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</a:rPr>
                        <a:t>37 (82,2%)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623479"/>
                  </a:ext>
                </a:extLst>
              </a:tr>
              <a:tr h="821941"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</a:rPr>
                        <a:t>Действующие предприниматели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</a:rPr>
                        <a:t>4 (8,9%)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902784"/>
                  </a:ext>
                </a:extLst>
              </a:tr>
              <a:tr h="1526463"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</a:rPr>
                        <a:t>Начинающие + действующих предприниматели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</a:rPr>
                        <a:t>4 (8,9%)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959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304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" name="Google Shape;208;p29"/>
          <p:cNvCxnSpPr/>
          <p:nvPr/>
        </p:nvCxnSpPr>
        <p:spPr>
          <a:xfrm>
            <a:off x="1476376" y="2643179"/>
            <a:ext cx="21431399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9" name="Google Shape;209;p29"/>
          <p:cNvSpPr txBox="1"/>
          <p:nvPr/>
        </p:nvSpPr>
        <p:spPr>
          <a:xfrm>
            <a:off x="1295972" y="733451"/>
            <a:ext cx="18669900" cy="1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lvl="0">
              <a:buClr>
                <a:srgbClr val="253957"/>
              </a:buClr>
              <a:buSzPts val="5000"/>
            </a:pPr>
            <a:r>
              <a:rPr lang="ru-RU" sz="5000" b="1" dirty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Результаты по критерию 5. Инициаторы проекта: слишком много государства? </a:t>
            </a:r>
            <a:endParaRPr lang="ru-RU" sz="5000" b="1" i="0" u="none" strike="noStrike" cap="none" dirty="0">
              <a:solidFill>
                <a:srgbClr val="253957"/>
              </a:solidFill>
              <a:latin typeface="+mn-lt"/>
              <a:ea typeface="Arial Narrow"/>
              <a:cs typeface="Arial Narrow"/>
              <a:sym typeface="Arial Narrow"/>
            </a:endParaRPr>
          </a:p>
        </p:txBody>
      </p:sp>
      <p:sp>
        <p:nvSpPr>
          <p:cNvPr id="210" name="Google Shape;210;p29"/>
          <p:cNvSpPr txBox="1">
            <a:spLocks noGrp="1"/>
          </p:cNvSpPr>
          <p:nvPr>
            <p:ph type="sldNum" idx="12"/>
          </p:nvPr>
        </p:nvSpPr>
        <p:spPr>
          <a:xfrm>
            <a:off x="11759609" y="13010554"/>
            <a:ext cx="581466" cy="42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en-US" sz="2800" b="1">
                <a:solidFill>
                  <a:schemeClr val="tx1"/>
                </a:solidFill>
              </a:rPr>
              <a:t>13</a:t>
            </a:fld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8900715" y="1809403"/>
            <a:ext cx="151551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800"/>
              <a:buFont typeface="Arial Narrow"/>
              <a:buNone/>
            </a:pPr>
            <a:r>
              <a:rPr lang="en-US" sz="1800" b="0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Institute of education NRU HSE</a:t>
            </a:r>
            <a:endParaRPr sz="1800" b="0" i="0" u="none" strike="noStrike" cap="non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12" name="Google Shape;212;p29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40955" y="433931"/>
            <a:ext cx="1214985" cy="12149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93F0CE0A-CBC0-C54D-BA92-950FDE48B5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258650"/>
              </p:ext>
            </p:extLst>
          </p:nvPr>
        </p:nvGraphicFramePr>
        <p:xfrm>
          <a:off x="1713658" y="3380752"/>
          <a:ext cx="21431400" cy="815994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143800">
                  <a:extLst>
                    <a:ext uri="{9D8B030D-6E8A-4147-A177-3AD203B41FA5}">
                      <a16:colId xmlns:a16="http://schemas.microsoft.com/office/drawing/2014/main" val="3175996572"/>
                    </a:ext>
                  </a:extLst>
                </a:gridCol>
                <a:gridCol w="7143800">
                  <a:extLst>
                    <a:ext uri="{9D8B030D-6E8A-4147-A177-3AD203B41FA5}">
                      <a16:colId xmlns:a16="http://schemas.microsoft.com/office/drawing/2014/main" val="2948291521"/>
                    </a:ext>
                  </a:extLst>
                </a:gridCol>
                <a:gridCol w="7143800">
                  <a:extLst>
                    <a:ext uri="{9D8B030D-6E8A-4147-A177-3AD203B41FA5}">
                      <a16:colId xmlns:a16="http://schemas.microsoft.com/office/drawing/2014/main" val="3405759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Инициатор образовательной инициативы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Число открытых инициатив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Примеры инициатив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2452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Государственный инициатор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(</a:t>
                      </a:r>
                      <a:r>
                        <a:rPr lang="en-US" sz="3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3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Азбука предпринимателя от Корпорации МСП, Школа предпринимательства от Корпорации МСП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4992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Государственно-частный инициатор (+ инициатива при участии НКО)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(</a:t>
                      </a:r>
                      <a:r>
                        <a:rPr lang="en-US" sz="3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ru-RU" sz="3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,1%)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Большой курс для начинающих предпринимателей, Стань предпринимателем. Бизнес в стиле Z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7367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Частный инициатор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(</a:t>
                      </a:r>
                      <a:r>
                        <a:rPr lang="en-US" sz="3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ru-RU" sz="3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,2%)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Юридические аспекты деятельности IT-</a:t>
                      </a:r>
                      <a:r>
                        <a:rPr lang="ru-RU" sz="3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стартапов</a:t>
                      </a:r>
                      <a:r>
                        <a:rPr lang="ru-RU" sz="3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Смотрим на бизнес глазами инвестора	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7805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Инициативы Вузов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(26,7%)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предпринимательства для </a:t>
                      </a:r>
                      <a:r>
                        <a:rPr lang="ru-RU" sz="3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неменеджеров</a:t>
                      </a:r>
                      <a:r>
                        <a:rPr lang="ru-RU" sz="3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Интернет-предпринимательство,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8847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66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" name="Google Shape;208;p29"/>
          <p:cNvCxnSpPr/>
          <p:nvPr/>
        </p:nvCxnSpPr>
        <p:spPr>
          <a:xfrm>
            <a:off x="1476376" y="2643179"/>
            <a:ext cx="21431399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9" name="Google Shape;209;p29"/>
          <p:cNvSpPr txBox="1"/>
          <p:nvPr/>
        </p:nvSpPr>
        <p:spPr>
          <a:xfrm>
            <a:off x="1194372" y="433931"/>
            <a:ext cx="18669900" cy="1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lvl="0">
              <a:buClr>
                <a:srgbClr val="253957"/>
              </a:buClr>
              <a:buSzPts val="5000"/>
            </a:pPr>
            <a:r>
              <a:rPr lang="ru-RU" sz="5000" b="1" dirty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Результаты по критерию 5. Ключевые характеристики каждого типа инициаторов</a:t>
            </a:r>
            <a:endParaRPr lang="ru-RU" sz="5000" b="1" i="0" u="none" strike="noStrike" cap="none" dirty="0">
              <a:solidFill>
                <a:srgbClr val="253957"/>
              </a:solidFill>
              <a:latin typeface="+mn-lt"/>
              <a:ea typeface="Arial Narrow"/>
              <a:cs typeface="Arial Narrow"/>
              <a:sym typeface="Arial Narrow"/>
            </a:endParaRPr>
          </a:p>
        </p:txBody>
      </p:sp>
      <p:sp>
        <p:nvSpPr>
          <p:cNvPr id="210" name="Google Shape;210;p29"/>
          <p:cNvSpPr txBox="1">
            <a:spLocks noGrp="1"/>
          </p:cNvSpPr>
          <p:nvPr>
            <p:ph type="sldNum" idx="12"/>
          </p:nvPr>
        </p:nvSpPr>
        <p:spPr>
          <a:xfrm>
            <a:off x="11759609" y="13010554"/>
            <a:ext cx="581466" cy="42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en-US" sz="2800" b="1">
                <a:solidFill>
                  <a:schemeClr val="tx1"/>
                </a:solidFill>
              </a:rPr>
              <a:t>14</a:t>
            </a:fld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8900715" y="1809403"/>
            <a:ext cx="151551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800"/>
              <a:buFont typeface="Arial Narrow"/>
              <a:buNone/>
            </a:pPr>
            <a:r>
              <a:rPr lang="en-US" sz="1800" b="0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Institute of education NRU HSE</a:t>
            </a:r>
            <a:endParaRPr sz="1800" b="0" i="0" u="none" strike="noStrike" cap="non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12" name="Google Shape;212;p29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40955" y="433931"/>
            <a:ext cx="1214985" cy="121498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2429358" y="4891969"/>
            <a:ext cx="495560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ACE0AE8B-8927-9E4F-B8B3-B5B1EA95DE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32570"/>
              </p:ext>
            </p:extLst>
          </p:nvPr>
        </p:nvGraphicFramePr>
        <p:xfrm>
          <a:off x="1576948" y="3658274"/>
          <a:ext cx="21871499" cy="82844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96680">
                  <a:extLst>
                    <a:ext uri="{9D8B030D-6E8A-4147-A177-3AD203B41FA5}">
                      <a16:colId xmlns:a16="http://schemas.microsoft.com/office/drawing/2014/main" val="3294605276"/>
                    </a:ext>
                  </a:extLst>
                </a:gridCol>
                <a:gridCol w="16174819">
                  <a:extLst>
                    <a:ext uri="{9D8B030D-6E8A-4147-A177-3AD203B41FA5}">
                      <a16:colId xmlns:a16="http://schemas.microsoft.com/office/drawing/2014/main" val="2028741268"/>
                    </a:ext>
                  </a:extLst>
                </a:gridCol>
              </a:tblGrid>
              <a:tr h="738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Инициатор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Характеристики программы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7841934"/>
                  </a:ext>
                </a:extLst>
              </a:tr>
              <a:tr h="23569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Государственные инициативы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lvl="0" indent="-457200" algn="just">
                        <a:lnSpc>
                          <a:spcPct val="107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Очные и онлайн-программы </a:t>
                      </a:r>
                    </a:p>
                    <a:p>
                      <a:pPr marL="457200" lvl="0" indent="-457200" algn="just">
                        <a:lnSpc>
                          <a:spcPct val="107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Высокие охваты для очных инициатив </a:t>
                      </a:r>
                    </a:p>
                    <a:p>
                      <a:pPr marL="457200" lvl="0" indent="-457200" algn="just">
                        <a:lnSpc>
                          <a:spcPct val="107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косвенных показателей успешности программы </a:t>
                      </a:r>
                    </a:p>
                    <a:p>
                      <a:pPr marL="457200" lvl="0" indent="-457200" algn="just">
                        <a:lnSpc>
                          <a:spcPct val="107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Целевая аудитория: все группы населения + программы для женщин </a:t>
                      </a:r>
                    </a:p>
                    <a:p>
                      <a:pPr marL="457200" lvl="0" indent="-457200" algn="just">
                        <a:lnSpc>
                          <a:spcPct val="107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Ориентация на рутинное предпринимательство </a:t>
                      </a:r>
                    </a:p>
                    <a:p>
                      <a:pPr marL="457200" lvl="0" indent="-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itchFamily="2" charset="2"/>
                        <a:buChar char="§"/>
                      </a:pPr>
                      <a:r>
                        <a:rPr lang="ru-RU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Слабая проработка системы оценивания образовательных результатов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5558141"/>
                  </a:ext>
                </a:extLst>
              </a:tr>
              <a:tr h="23569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Государственно-частные инициативы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lvl="0" indent="-457200" algn="just">
                        <a:lnSpc>
                          <a:spcPct val="107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Очные и онлайн-программы;</a:t>
                      </a:r>
                    </a:p>
                    <a:p>
                      <a:pPr marL="457200" lvl="0" indent="-457200" algn="just">
                        <a:lnSpc>
                          <a:spcPct val="107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Высокие охваты программ, реализуемых онлайн</a:t>
                      </a:r>
                    </a:p>
                    <a:p>
                      <a:pPr marL="457200" lvl="0" indent="-457200" algn="just">
                        <a:lnSpc>
                          <a:spcPct val="107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косвенных показателей успешности</a:t>
                      </a:r>
                    </a:p>
                    <a:p>
                      <a:pPr marL="457200" lvl="0" indent="-457200" algn="just">
                        <a:lnSpc>
                          <a:spcPct val="107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Целевая аудитория: все группы населения + программы для молодежи и женщин</a:t>
                      </a:r>
                    </a:p>
                    <a:p>
                      <a:pPr marL="457200" lvl="0" indent="-457200" algn="just">
                        <a:lnSpc>
                          <a:spcPct val="107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Ориентация на все виды предпринимательства</a:t>
                      </a:r>
                    </a:p>
                    <a:p>
                      <a:pPr marL="457200" lvl="0" indent="-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itchFamily="2" charset="2"/>
                        <a:buChar char="§"/>
                      </a:pPr>
                      <a:r>
                        <a:rPr lang="ru-RU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Слабая проработка системы оценивания образовательных результатов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1176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247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" name="Google Shape;208;p29"/>
          <p:cNvCxnSpPr/>
          <p:nvPr/>
        </p:nvCxnSpPr>
        <p:spPr>
          <a:xfrm>
            <a:off x="1476376" y="2643179"/>
            <a:ext cx="21431399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9" name="Google Shape;209;p29"/>
          <p:cNvSpPr txBox="1"/>
          <p:nvPr/>
        </p:nvSpPr>
        <p:spPr>
          <a:xfrm>
            <a:off x="1194372" y="433931"/>
            <a:ext cx="18669900" cy="1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lvl="0">
              <a:buClr>
                <a:srgbClr val="253957"/>
              </a:buClr>
              <a:buSzPts val="5000"/>
            </a:pPr>
            <a:r>
              <a:rPr lang="ru-RU" sz="5000" b="1" dirty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Результаты по критерию 5. Ключевые характеристики каждого типа инициаторов - 2</a:t>
            </a:r>
            <a:endParaRPr lang="ru-RU" sz="5000" b="1" i="0" u="none" strike="noStrike" cap="none" dirty="0">
              <a:solidFill>
                <a:srgbClr val="253957"/>
              </a:solidFill>
              <a:latin typeface="+mn-lt"/>
              <a:ea typeface="Arial Narrow"/>
              <a:cs typeface="Arial Narrow"/>
              <a:sym typeface="Arial Narrow"/>
            </a:endParaRPr>
          </a:p>
        </p:txBody>
      </p:sp>
      <p:sp>
        <p:nvSpPr>
          <p:cNvPr id="210" name="Google Shape;210;p29"/>
          <p:cNvSpPr txBox="1">
            <a:spLocks noGrp="1"/>
          </p:cNvSpPr>
          <p:nvPr>
            <p:ph type="sldNum" idx="12"/>
          </p:nvPr>
        </p:nvSpPr>
        <p:spPr>
          <a:xfrm>
            <a:off x="11759608" y="13010554"/>
            <a:ext cx="669749" cy="47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en-US" sz="2800" b="1">
                <a:solidFill>
                  <a:schemeClr val="tx1"/>
                </a:solidFill>
              </a:rPr>
              <a:t>15</a:t>
            </a:fld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8900715" y="1809403"/>
            <a:ext cx="151551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800"/>
              <a:buFont typeface="Arial Narrow"/>
              <a:buNone/>
            </a:pPr>
            <a:r>
              <a:rPr lang="en-US" sz="1800" b="0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Institute of education NRU HSE</a:t>
            </a:r>
            <a:endParaRPr sz="1800" b="0" i="0" u="none" strike="noStrike" cap="non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12" name="Google Shape;212;p29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40955" y="433931"/>
            <a:ext cx="1214985" cy="121498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2429358" y="4891969"/>
            <a:ext cx="495560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ACE0AE8B-8927-9E4F-B8B3-B5B1EA95DE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180703"/>
              </p:ext>
            </p:extLst>
          </p:nvPr>
        </p:nvGraphicFramePr>
        <p:xfrm>
          <a:off x="516806" y="2756851"/>
          <a:ext cx="23067072" cy="101188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008081">
                  <a:extLst>
                    <a:ext uri="{9D8B030D-6E8A-4147-A177-3AD203B41FA5}">
                      <a16:colId xmlns:a16="http://schemas.microsoft.com/office/drawing/2014/main" val="3294605276"/>
                    </a:ext>
                  </a:extLst>
                </a:gridCol>
                <a:gridCol w="17058991">
                  <a:extLst>
                    <a:ext uri="{9D8B030D-6E8A-4147-A177-3AD203B41FA5}">
                      <a16:colId xmlns:a16="http://schemas.microsoft.com/office/drawing/2014/main" val="2028741268"/>
                    </a:ext>
                  </a:extLst>
                </a:gridCol>
              </a:tblGrid>
              <a:tr h="853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Инициатор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Характеристики инициативы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7841934"/>
                  </a:ext>
                </a:extLst>
              </a:tr>
              <a:tr h="4024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Частные инициативы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lvl="0" indent="-457200" algn="just">
                        <a:lnSpc>
                          <a:spcPct val="107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Онлайн-программы</a:t>
                      </a:r>
                    </a:p>
                    <a:p>
                      <a:pPr marL="457200" lvl="0" indent="-457200" algn="just">
                        <a:lnSpc>
                          <a:spcPct val="107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Низкие охваты инициатив</a:t>
                      </a:r>
                    </a:p>
                    <a:p>
                      <a:pPr marL="457200" lvl="0" indent="-457200" algn="just">
                        <a:lnSpc>
                          <a:spcPct val="107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Отсутствие косвенных показателей успешности</a:t>
                      </a:r>
                    </a:p>
                    <a:p>
                      <a:pPr marL="457200" lvl="0" indent="-457200" algn="just">
                        <a:lnSpc>
                          <a:spcPct val="107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Целевая аудитория — все группы населения</a:t>
                      </a:r>
                    </a:p>
                    <a:p>
                      <a:pPr marL="457200" lvl="0" indent="-457200" algn="just">
                        <a:lnSpc>
                          <a:spcPct val="107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Фокус на инициативы социального предпринимательства</a:t>
                      </a:r>
                    </a:p>
                    <a:p>
                      <a:pPr marL="457200" lvl="0" indent="-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itchFamily="2" charset="2"/>
                        <a:buChar char="§"/>
                      </a:pPr>
                      <a:r>
                        <a:rPr lang="ru-RU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Слабая проработка системы оценивания образовательных результатов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9481988"/>
                  </a:ext>
                </a:extLst>
              </a:tr>
              <a:tr h="46057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Инициативы от вузов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lvl="0" indent="-457200" algn="just">
                        <a:lnSpc>
                          <a:spcPct val="107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Онлайн-программы</a:t>
                      </a:r>
                    </a:p>
                    <a:p>
                      <a:pPr marL="457200" lvl="0" indent="-457200" algn="just">
                        <a:lnSpc>
                          <a:spcPct val="107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Высокие и средние охваты инициатив</a:t>
                      </a:r>
                    </a:p>
                    <a:p>
                      <a:pPr marL="457200" lvl="0" indent="-457200" algn="just">
                        <a:lnSpc>
                          <a:spcPct val="107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Отсутствие косвенных показателей успешности (за исключением 2 программ)</a:t>
                      </a:r>
                    </a:p>
                    <a:p>
                      <a:pPr marL="457200" lvl="0" indent="-457200" algn="just">
                        <a:lnSpc>
                          <a:spcPct val="107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Целевая аудитория — все группы населения и отдельные программы для молодежи</a:t>
                      </a:r>
                    </a:p>
                    <a:p>
                      <a:pPr marL="457200" lvl="0" indent="-457200" algn="just">
                        <a:lnSpc>
                          <a:spcPct val="107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Преобладание рутинного и </a:t>
                      </a:r>
                      <a:r>
                        <a:rPr lang="ru-RU" sz="3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инновационно</a:t>
                      </a:r>
                      <a:r>
                        <a:rPr lang="ru-RU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-технологического типа предпринимательства</a:t>
                      </a:r>
                    </a:p>
                    <a:p>
                      <a:pPr marL="457200" lvl="0" indent="-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itchFamily="2" charset="2"/>
                        <a:buChar char="§"/>
                      </a:pPr>
                      <a:r>
                        <a:rPr lang="ru-RU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Качественная система оценивания образовательных результатов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8668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469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" name="Google Shape;208;p29"/>
          <p:cNvCxnSpPr/>
          <p:nvPr/>
        </p:nvCxnSpPr>
        <p:spPr>
          <a:xfrm>
            <a:off x="1476376" y="2643179"/>
            <a:ext cx="21431399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9" name="Google Shape;209;p29"/>
          <p:cNvSpPr txBox="1"/>
          <p:nvPr/>
        </p:nvSpPr>
        <p:spPr>
          <a:xfrm>
            <a:off x="1295971" y="733451"/>
            <a:ext cx="20040029" cy="1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lvl="0">
              <a:buClr>
                <a:srgbClr val="253957"/>
              </a:buClr>
              <a:buSzPts val="5000"/>
            </a:pPr>
            <a:r>
              <a:rPr lang="ru-RU" sz="5000" b="1" dirty="0">
                <a:solidFill>
                  <a:srgbClr val="253957"/>
                </a:solidFill>
                <a:latin typeface="+mj-lt"/>
                <a:ea typeface="Arial Narrow"/>
                <a:cs typeface="Arial Narrow"/>
                <a:sym typeface="Arial Narrow"/>
              </a:rPr>
              <a:t>Результаты по критерию 6. Содержательная ориентация обучения: рутинный тип и рост интереса к социальному предпринимательству </a:t>
            </a:r>
            <a:endParaRPr lang="ru-RU" sz="5000" b="1" i="0" u="none" strike="noStrike" cap="none" dirty="0">
              <a:solidFill>
                <a:srgbClr val="253957"/>
              </a:solidFill>
              <a:latin typeface="+mj-lt"/>
              <a:ea typeface="Arial Narrow"/>
              <a:cs typeface="Arial Narrow"/>
              <a:sym typeface="Arial Narrow"/>
            </a:endParaRPr>
          </a:p>
        </p:txBody>
      </p:sp>
      <p:sp>
        <p:nvSpPr>
          <p:cNvPr id="210" name="Google Shape;210;p29"/>
          <p:cNvSpPr txBox="1">
            <a:spLocks noGrp="1"/>
          </p:cNvSpPr>
          <p:nvPr>
            <p:ph type="sldNum" idx="12"/>
          </p:nvPr>
        </p:nvSpPr>
        <p:spPr>
          <a:xfrm>
            <a:off x="11759609" y="13010554"/>
            <a:ext cx="581466" cy="42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en-US" sz="2800" b="1">
                <a:solidFill>
                  <a:schemeClr val="tx1"/>
                </a:solidFill>
              </a:rPr>
              <a:t>16</a:t>
            </a:fld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8900715" y="1809403"/>
            <a:ext cx="151551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800"/>
              <a:buFont typeface="Arial Narrow"/>
              <a:buNone/>
            </a:pPr>
            <a:r>
              <a:rPr lang="en-US" sz="1800" b="0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Institute of education NRU HSE</a:t>
            </a:r>
            <a:endParaRPr sz="1800" b="0" i="0" u="none" strike="noStrike" cap="non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12" name="Google Shape;212;p29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40955" y="433931"/>
            <a:ext cx="1214985" cy="121498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/>
          <p:nvPr/>
        </p:nvSpPr>
        <p:spPr>
          <a:xfrm>
            <a:off x="1264837" y="3028156"/>
            <a:ext cx="22152475" cy="5647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3600"/>
            </a:pPr>
            <a:r>
              <a:rPr lang="ru-RU" sz="4000" b="1" dirty="0">
                <a:latin typeface="+mn-lt"/>
                <a:ea typeface="Helvetica Neue Light"/>
                <a:cs typeface="Helvetica Neue Light"/>
                <a:sym typeface="Helvetica Neue Light"/>
              </a:rPr>
              <a:t>Доминирование рутинного типа обучения предпринимательству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. </a:t>
            </a:r>
          </a:p>
          <a:p>
            <a:pPr lvl="0" algn="just">
              <a:buSzPts val="3600"/>
            </a:pP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С чем может быть связано? В России предпринимательство часто реализуется не из амбиций увеличения дохода, а скорее «по необходимости»</a:t>
            </a:r>
            <a:r>
              <a:rPr lang="en-US" sz="4000" dirty="0">
                <a:latin typeface="+mn-lt"/>
                <a:ea typeface="Helvetica Neue Light"/>
                <a:cs typeface="Helvetica Neue Light"/>
                <a:sym typeface="Helvetica Neue Light"/>
              </a:rPr>
              <a:t> [</a:t>
            </a:r>
            <a:r>
              <a:rPr lang="en-US" sz="4000" dirty="0" err="1">
                <a:latin typeface="+mn-lt"/>
                <a:ea typeface="Helvetica Neue Light"/>
                <a:cs typeface="Helvetica Neue Light"/>
                <a:sym typeface="Helvetica Neue Light"/>
              </a:rPr>
              <a:t>Chepurenko</a:t>
            </a:r>
            <a:r>
              <a:rPr lang="en-US" sz="4000" dirty="0">
                <a:latin typeface="+mn-lt"/>
                <a:ea typeface="Helvetica Neue Light"/>
                <a:cs typeface="Helvetica Neue Light"/>
                <a:sym typeface="Helvetica Neue Light"/>
              </a:rPr>
              <a:t> at al., 2017]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, что подталкивает к рутинному предпринимательству.</a:t>
            </a:r>
          </a:p>
          <a:p>
            <a:pPr lvl="0" algn="just">
              <a:buSzPts val="3600"/>
            </a:pP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НО! </a:t>
            </a:r>
            <a:r>
              <a:rPr lang="ru-RU" sz="4000" dirty="0" err="1">
                <a:latin typeface="+mn-lt"/>
                <a:ea typeface="Helvetica Neue Light"/>
                <a:cs typeface="Helvetica Neue Light"/>
                <a:sym typeface="Helvetica Neue Light"/>
              </a:rPr>
              <a:t>Инновационно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-технологическое предпринимательство имеет особый потенциал для ускорения роста экономики [</a:t>
            </a:r>
            <a:r>
              <a:rPr lang="ru-RU" sz="4000" dirty="0" err="1">
                <a:latin typeface="+mn-lt"/>
                <a:ea typeface="Helvetica Neue Light"/>
                <a:cs typeface="Helvetica Neue Light"/>
                <a:sym typeface="Helvetica Neue Light"/>
              </a:rPr>
              <a:t>Acs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, 2016]. </a:t>
            </a:r>
          </a:p>
          <a:p>
            <a:pPr lvl="0" algn="just">
              <a:buSzPts val="3600"/>
            </a:pP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Число инициатив по </a:t>
            </a:r>
            <a:r>
              <a:rPr lang="ru-RU" sz="4000" b="1" dirty="0">
                <a:latin typeface="+mn-lt"/>
                <a:ea typeface="Helvetica Neue Light"/>
                <a:cs typeface="Helvetica Neue Light"/>
                <a:sym typeface="Helvetica Neue Light"/>
              </a:rPr>
              <a:t>социальному предпринимательству растет, 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только в 2020 году появилось 3 инициативы данного типа.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2429358" y="4891969"/>
            <a:ext cx="495560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C796B0A8-20B1-C54B-82B9-09EF46909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709117"/>
              </p:ext>
            </p:extLst>
          </p:nvPr>
        </p:nvGraphicFramePr>
        <p:xfrm>
          <a:off x="3922342" y="8527465"/>
          <a:ext cx="17413660" cy="400065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53415">
                  <a:extLst>
                    <a:ext uri="{9D8B030D-6E8A-4147-A177-3AD203B41FA5}">
                      <a16:colId xmlns:a16="http://schemas.microsoft.com/office/drawing/2014/main" val="664838585"/>
                    </a:ext>
                  </a:extLst>
                </a:gridCol>
                <a:gridCol w="4353415">
                  <a:extLst>
                    <a:ext uri="{9D8B030D-6E8A-4147-A177-3AD203B41FA5}">
                      <a16:colId xmlns:a16="http://schemas.microsoft.com/office/drawing/2014/main" val="4162392621"/>
                    </a:ext>
                  </a:extLst>
                </a:gridCol>
                <a:gridCol w="4353415">
                  <a:extLst>
                    <a:ext uri="{9D8B030D-6E8A-4147-A177-3AD203B41FA5}">
                      <a16:colId xmlns:a16="http://schemas.microsoft.com/office/drawing/2014/main" val="1577936869"/>
                    </a:ext>
                  </a:extLst>
                </a:gridCol>
                <a:gridCol w="4353415">
                  <a:extLst>
                    <a:ext uri="{9D8B030D-6E8A-4147-A177-3AD203B41FA5}">
                      <a16:colId xmlns:a16="http://schemas.microsoft.com/office/drawing/2014/main" val="2526827475"/>
                    </a:ext>
                  </a:extLst>
                </a:gridCol>
              </a:tblGrid>
              <a:tr h="22742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ru-RU" sz="3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Социальное предпринимательство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Инновационно-технологическое предпринимательство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Рутинное предпринимательство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9757563"/>
                  </a:ext>
                </a:extLst>
              </a:tr>
              <a:tr h="1695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Выборка программ (N=45)</a:t>
                      </a:r>
                      <a:endParaRPr lang="ru-RU" sz="3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 (17,8%)</a:t>
                      </a:r>
                      <a:endParaRPr lang="ru-RU" sz="3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 (15,5%)</a:t>
                      </a:r>
                      <a:endParaRPr lang="ru-RU" sz="3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 (66,7%)</a:t>
                      </a:r>
                      <a:endParaRPr lang="ru-RU" sz="3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9536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054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" name="Google Shape;208;p29"/>
          <p:cNvCxnSpPr/>
          <p:nvPr/>
        </p:nvCxnSpPr>
        <p:spPr>
          <a:xfrm>
            <a:off x="1476376" y="2643179"/>
            <a:ext cx="21431399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9" name="Google Shape;209;p29"/>
          <p:cNvSpPr txBox="1"/>
          <p:nvPr/>
        </p:nvSpPr>
        <p:spPr>
          <a:xfrm>
            <a:off x="952167" y="121006"/>
            <a:ext cx="21431398" cy="1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lvl="0">
              <a:buClr>
                <a:srgbClr val="253957"/>
              </a:buClr>
              <a:buSzPts val="5000"/>
            </a:pPr>
            <a:r>
              <a:rPr lang="ru-RU" sz="3600" b="1" dirty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Результаты по критерию 6. Относительная успешность образовательных программ</a:t>
            </a:r>
            <a:endParaRPr lang="ru-RU" sz="3600" b="1" i="0" u="none" strike="noStrike" cap="none" dirty="0">
              <a:solidFill>
                <a:srgbClr val="253957"/>
              </a:solidFill>
              <a:latin typeface="+mn-lt"/>
              <a:ea typeface="Arial Narrow"/>
              <a:cs typeface="Arial Narrow"/>
              <a:sym typeface="Arial Narrow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1659337" y="4266327"/>
            <a:ext cx="495560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D40D6B10-35C0-664C-B916-1028C7194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847453"/>
              </p:ext>
            </p:extLst>
          </p:nvPr>
        </p:nvGraphicFramePr>
        <p:xfrm>
          <a:off x="328060" y="1402080"/>
          <a:ext cx="23727880" cy="122021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19666">
                  <a:extLst>
                    <a:ext uri="{9D8B030D-6E8A-4147-A177-3AD203B41FA5}">
                      <a16:colId xmlns:a16="http://schemas.microsoft.com/office/drawing/2014/main" val="2125211454"/>
                    </a:ext>
                  </a:extLst>
                </a:gridCol>
                <a:gridCol w="7518874">
                  <a:extLst>
                    <a:ext uri="{9D8B030D-6E8A-4147-A177-3AD203B41FA5}">
                      <a16:colId xmlns:a16="http://schemas.microsoft.com/office/drawing/2014/main" val="3936330649"/>
                    </a:ext>
                  </a:extLst>
                </a:gridCol>
                <a:gridCol w="11889340">
                  <a:extLst>
                    <a:ext uri="{9D8B030D-6E8A-4147-A177-3AD203B41FA5}">
                      <a16:colId xmlns:a16="http://schemas.microsoft.com/office/drawing/2014/main" val="1020915976"/>
                    </a:ext>
                  </a:extLst>
                </a:gridCol>
              </a:tblGrid>
              <a:tr h="935595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Группа и число инициатив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Критерии отнесения к группе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Характеристики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7949067"/>
                  </a:ext>
                </a:extLst>
              </a:tr>
              <a:tr h="3893282">
                <a:tc>
                  <a:txBody>
                    <a:bodyPr/>
                    <a:lstStyle/>
                    <a:p>
                      <a:pPr marL="0" marR="0" lvl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+mn-lt"/>
                          <a:sym typeface="Helvetica Light"/>
                        </a:rPr>
                        <a:t>ЛИДЕРЫ (9 инициатив)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2800" b="0" dirty="0">
                          <a:latin typeface="+mn-lt"/>
                        </a:rPr>
                        <a:t>Наличие данных об охвате;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800" b="0" dirty="0">
                          <a:latin typeface="+mn-lt"/>
                        </a:rPr>
                        <a:t>Наличие данных о косвенных показателях успешности (истории успеха, оценка проекта внешними</a:t>
                      </a:r>
                      <a:r>
                        <a:rPr lang="ru-RU" sz="2800" b="0" baseline="0" dirty="0">
                          <a:latin typeface="+mn-lt"/>
                        </a:rPr>
                        <a:t> </a:t>
                      </a:r>
                      <a:r>
                        <a:rPr lang="ru-RU" sz="2800" b="0" baseline="0" dirty="0" err="1">
                          <a:latin typeface="+mn-lt"/>
                        </a:rPr>
                        <a:t>акторами</a:t>
                      </a:r>
                      <a:r>
                        <a:rPr lang="ru-RU" sz="2800" b="0" baseline="0" dirty="0">
                          <a:latin typeface="+mn-lt"/>
                        </a:rPr>
                        <a:t>)</a:t>
                      </a:r>
                      <a:endParaRPr lang="ru-RU" sz="2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2800" dirty="0">
                          <a:latin typeface="+mn-lt"/>
                        </a:rPr>
                        <a:t>Партнерство с государством (прямо</a:t>
                      </a:r>
                      <a:r>
                        <a:rPr lang="ru-RU" sz="2800" baseline="0" dirty="0">
                          <a:latin typeface="+mn-lt"/>
                        </a:rPr>
                        <a:t>е или косвенное, для всех инициатив)</a:t>
                      </a:r>
                      <a:r>
                        <a:rPr lang="ru-RU" sz="2800" dirty="0">
                          <a:latin typeface="+mn-lt"/>
                        </a:rPr>
                        <a:t>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2800" dirty="0" err="1">
                          <a:latin typeface="+mn-lt"/>
                        </a:rPr>
                        <a:t>Аффилированность</a:t>
                      </a:r>
                      <a:r>
                        <a:rPr lang="ru-RU" sz="2800" dirty="0">
                          <a:latin typeface="+mn-lt"/>
                        </a:rPr>
                        <a:t> с зарубежными партнерами (для</a:t>
                      </a:r>
                      <a:r>
                        <a:rPr lang="ru-RU" sz="2800" baseline="0" dirty="0">
                          <a:latin typeface="+mn-lt"/>
                        </a:rPr>
                        <a:t> 5 из 9 инициатив);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2800" dirty="0">
                          <a:latin typeface="+mn-lt"/>
                        </a:rPr>
                        <a:t>Реализация преимущественно в </a:t>
                      </a:r>
                      <a:r>
                        <a:rPr lang="ru-RU" sz="2800" dirty="0" err="1">
                          <a:latin typeface="+mn-lt"/>
                        </a:rPr>
                        <a:t>онлайне</a:t>
                      </a:r>
                      <a:r>
                        <a:rPr lang="ru-RU" sz="2800" dirty="0">
                          <a:latin typeface="+mn-lt"/>
                        </a:rPr>
                        <a:t> (6 из 9 инициатив);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2800" dirty="0">
                          <a:latin typeface="+mn-lt"/>
                        </a:rPr>
                        <a:t>Ориентация на рутинное предпринимательство (8 из 9 инициатив);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2800" dirty="0">
                          <a:latin typeface="+mn-lt"/>
                        </a:rPr>
                        <a:t>Преимущественная ориентация на широкую аудиторию (а не на узкие целевые группы).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245532"/>
                  </a:ext>
                </a:extLst>
              </a:tr>
              <a:tr h="34707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7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+mn-lt"/>
                          <a:sym typeface="Helvetica Light"/>
                        </a:rPr>
                        <a:t>СЕРЕДНЯКИ (17 инициатив)</a:t>
                      </a:r>
                      <a:endParaRPr lang="ru-RU" sz="2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2800" b="0" dirty="0">
                          <a:latin typeface="+mn-lt"/>
                        </a:rPr>
                        <a:t>Наличие</a:t>
                      </a:r>
                      <a:r>
                        <a:rPr lang="ru-RU" sz="2800" b="0" baseline="0" dirty="0">
                          <a:latin typeface="+mn-lt"/>
                        </a:rPr>
                        <a:t> положительных данных по </a:t>
                      </a:r>
                      <a:r>
                        <a:rPr lang="ru-RU" sz="2800" b="1" baseline="0" dirty="0">
                          <a:latin typeface="+mn-lt"/>
                        </a:rPr>
                        <a:t>ОДНОМУ</a:t>
                      </a:r>
                      <a:r>
                        <a:rPr lang="ru-RU" sz="2800" b="0" baseline="0" dirty="0">
                          <a:latin typeface="+mn-lt"/>
                        </a:rPr>
                        <a:t> из критериев: об охвате или о косвенных показателях успешности (истории успеха, оценка проекта внешними </a:t>
                      </a:r>
                      <a:r>
                        <a:rPr lang="ru-RU" sz="2800" b="0" baseline="0" dirty="0" err="1">
                          <a:latin typeface="+mn-lt"/>
                        </a:rPr>
                        <a:t>акторами</a:t>
                      </a:r>
                      <a:r>
                        <a:rPr lang="ru-RU" sz="2800" b="0" baseline="0" dirty="0">
                          <a:latin typeface="+mn-lt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2800" dirty="0">
                          <a:latin typeface="+mn-lt"/>
                        </a:rPr>
                        <a:t>Партнерство с государством (2</a:t>
                      </a:r>
                      <a:r>
                        <a:rPr lang="ru-RU" sz="2800" baseline="0" dirty="0">
                          <a:latin typeface="+mn-lt"/>
                        </a:rPr>
                        <a:t> из 17 инициатив от частного инициатора);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2800" dirty="0">
                          <a:latin typeface="+mn-lt"/>
                        </a:rPr>
                        <a:t>Реализация только в онлайн-формате;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2800" dirty="0">
                          <a:latin typeface="+mn-lt"/>
                        </a:rPr>
                        <a:t>Ориентация на все типы предпринимательства</a:t>
                      </a:r>
                      <a:r>
                        <a:rPr lang="ru-RU" sz="2800" baseline="0" dirty="0">
                          <a:latin typeface="+mn-lt"/>
                        </a:rPr>
                        <a:t> (9 – рутинное предпринимательство, 2 – социальное, 6 – инновационно</a:t>
                      </a:r>
                      <a:r>
                        <a:rPr lang="en-US" sz="2800" baseline="0" dirty="0">
                          <a:latin typeface="+mn-lt"/>
                        </a:rPr>
                        <a:t>/</a:t>
                      </a:r>
                      <a:r>
                        <a:rPr lang="ru-RU" sz="2800" baseline="0" dirty="0">
                          <a:latin typeface="+mn-lt"/>
                        </a:rPr>
                        <a:t>технологическое);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2800" baseline="0" dirty="0">
                          <a:latin typeface="+mn-lt"/>
                        </a:rPr>
                        <a:t>Ориентация на ЦА (9 инициатив: 7 для молодежи, 2 для женщин)</a:t>
                      </a:r>
                      <a:endParaRPr lang="ru-RU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430729"/>
                  </a:ext>
                </a:extLst>
              </a:tr>
              <a:tr h="3893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8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+mn-lt"/>
                          <a:sym typeface="Helvetica Light"/>
                        </a:rPr>
                        <a:t>ОТСТАЮЩИЕ (19 инициатив)</a:t>
                      </a:r>
                      <a:endParaRPr lang="ru-RU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2800" dirty="0">
                          <a:latin typeface="+mn-lt"/>
                        </a:rPr>
                        <a:t>Отсутствие данных об охватах или очень низкие охваты (до 30 ч);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800" dirty="0">
                          <a:latin typeface="+mn-lt"/>
                        </a:rPr>
                        <a:t>Отсутствие</a:t>
                      </a:r>
                      <a:r>
                        <a:rPr lang="ru-RU" sz="2800" baseline="0" dirty="0">
                          <a:latin typeface="+mn-lt"/>
                        </a:rPr>
                        <a:t> информации по косвенным показателям успешности</a:t>
                      </a:r>
                      <a:endParaRPr lang="ru-RU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28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+mn-lt"/>
                          <a:sym typeface="Helvetica Light"/>
                        </a:rPr>
                        <a:t>Более низкая степень вовлеченности государства (7</a:t>
                      </a:r>
                      <a:r>
                        <a:rPr lang="en-US" sz="28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+mn-lt"/>
                          <a:sym typeface="Helvetica Light"/>
                        </a:rPr>
                        <a:t>/19</a:t>
                      </a:r>
                      <a:r>
                        <a:rPr lang="ru-RU" sz="28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+mn-lt"/>
                          <a:sym typeface="Helvetica Light"/>
                        </a:rPr>
                        <a:t> частные инициативы);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28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+mn-lt"/>
                          <a:sym typeface="Helvetica Light"/>
                        </a:rPr>
                        <a:t>Низкая вовлеченность образовательных организаций (2</a:t>
                      </a:r>
                      <a:r>
                        <a:rPr lang="en-US" sz="28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+mn-lt"/>
                          <a:sym typeface="Helvetica Light"/>
                        </a:rPr>
                        <a:t>/19 </a:t>
                      </a:r>
                      <a:r>
                        <a:rPr lang="ru-RU" sz="28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+mn-lt"/>
                          <a:sym typeface="Helvetica Light"/>
                        </a:rPr>
                        <a:t>инициативы вузов);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28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+mn-lt"/>
                          <a:sym typeface="Helvetica Light"/>
                        </a:rPr>
                        <a:t>Отсутствие описания системы проверки знаний (3</a:t>
                      </a:r>
                      <a:r>
                        <a:rPr lang="en-US" sz="28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+mn-lt"/>
                          <a:sym typeface="Helvetica Light"/>
                        </a:rPr>
                        <a:t>/16</a:t>
                      </a:r>
                      <a:r>
                        <a:rPr lang="ru-RU" sz="28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+mn-lt"/>
                          <a:sym typeface="Helvetica Light"/>
                        </a:rPr>
                        <a:t> содержат информацию о системе проверке знаний);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28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+mn-lt"/>
                          <a:sym typeface="Helvetica Light"/>
                        </a:rPr>
                        <a:t>Более выраженный фокус на социальном предпринимательстве (6</a:t>
                      </a:r>
                      <a:r>
                        <a:rPr lang="en-US" sz="28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+mn-lt"/>
                          <a:sym typeface="Helvetica Light"/>
                        </a:rPr>
                        <a:t>/19</a:t>
                      </a:r>
                      <a:r>
                        <a:rPr lang="ru-RU" sz="28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+mn-lt"/>
                          <a:sym typeface="Helvetica Light"/>
                        </a:rPr>
                        <a:t> относятся к социальному типу предпринимательства)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02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912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" name="Google Shape;208;p29"/>
          <p:cNvCxnSpPr/>
          <p:nvPr/>
        </p:nvCxnSpPr>
        <p:spPr>
          <a:xfrm>
            <a:off x="1476376" y="2643179"/>
            <a:ext cx="21431399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9" name="Google Shape;209;p29"/>
          <p:cNvSpPr txBox="1"/>
          <p:nvPr/>
        </p:nvSpPr>
        <p:spPr>
          <a:xfrm>
            <a:off x="1125702" y="483491"/>
            <a:ext cx="18669900" cy="1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000"/>
              <a:buFont typeface="Arial Narrow"/>
              <a:buNone/>
            </a:pPr>
            <a:r>
              <a:rPr lang="ru-RU" sz="5000" b="1" dirty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Выводы</a:t>
            </a:r>
            <a:endParaRPr lang="ru-RU" sz="5000" b="1" i="0" u="none" strike="noStrike" cap="none" dirty="0">
              <a:solidFill>
                <a:srgbClr val="253957"/>
              </a:solidFill>
              <a:latin typeface="+mn-lt"/>
              <a:ea typeface="Arial Narrow"/>
              <a:cs typeface="Arial Narrow"/>
              <a:sym typeface="Arial Narrow"/>
            </a:endParaRPr>
          </a:p>
        </p:txBody>
      </p:sp>
      <p:sp>
        <p:nvSpPr>
          <p:cNvPr id="210" name="Google Shape;210;p29"/>
          <p:cNvSpPr txBox="1">
            <a:spLocks noGrp="1"/>
          </p:cNvSpPr>
          <p:nvPr>
            <p:ph type="sldNum" idx="12"/>
          </p:nvPr>
        </p:nvSpPr>
        <p:spPr>
          <a:xfrm>
            <a:off x="12025175" y="13010554"/>
            <a:ext cx="843332" cy="50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en-US" sz="2800" b="1">
                <a:solidFill>
                  <a:schemeClr val="tx1"/>
                </a:solidFill>
              </a:rPr>
              <a:t>18</a:t>
            </a:fld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8900715" y="1809403"/>
            <a:ext cx="151551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800"/>
              <a:buFont typeface="Arial Narrow"/>
              <a:buNone/>
            </a:pPr>
            <a:r>
              <a:rPr lang="en-US" sz="1800" b="0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Institute of education NRU HSE</a:t>
            </a:r>
            <a:endParaRPr sz="1800" b="0" i="0" u="none" strike="noStrike" cap="non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12" name="Google Shape;212;p29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40955" y="433931"/>
            <a:ext cx="1214985" cy="121498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/>
          <p:nvPr/>
        </p:nvSpPr>
        <p:spPr>
          <a:xfrm>
            <a:off x="828204" y="2869979"/>
            <a:ext cx="22727742" cy="1039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0" indent="-742950" algn="just">
              <a:buSzPts val="3600"/>
              <a:buAutoNum type="arabicParenR"/>
            </a:pPr>
            <a:r>
              <a:rPr lang="ru-RU" sz="4400" dirty="0">
                <a:ea typeface="Arial Narrow"/>
                <a:cs typeface="Arial Narrow"/>
                <a:sym typeface="Arial Narrow"/>
              </a:rPr>
              <a:t>Область обучения предпринимательству – территория, где тенденции по «распаковке» образования проявляются достаточно интенсивно (нарушение монополии вузов на образовательные продукты, открытость для всех участников). </a:t>
            </a:r>
          </a:p>
          <a:p>
            <a:pPr marL="742950" lvl="0" indent="-742950" algn="just">
              <a:buSzPts val="3600"/>
              <a:buAutoNum type="arabicParenR"/>
            </a:pPr>
            <a:r>
              <a:rPr lang="ru-RU" sz="4400" dirty="0">
                <a:ea typeface="Arial Narrow"/>
                <a:cs typeface="Arial Narrow"/>
                <a:sym typeface="Arial Narrow"/>
              </a:rPr>
              <a:t>В России открытые инициативы (программы неформального сектора) обучения предпринимательству реализуются при значительном участии государственных игроков;</a:t>
            </a:r>
          </a:p>
          <a:p>
            <a:pPr marL="742950" lvl="0" indent="-742950" algn="just">
              <a:buSzPts val="3600"/>
              <a:buAutoNum type="arabicParenR"/>
            </a:pPr>
            <a:r>
              <a:rPr lang="ru-RU" sz="4400" dirty="0">
                <a:ea typeface="Arial Narrow"/>
                <a:cs typeface="Arial Narrow"/>
                <a:sym typeface="Arial Narrow"/>
              </a:rPr>
              <a:t>Проблема нехватки методического и педагогического дизайна (слабая проработка оценки образовательных результатов, низкое число программ с зафиксированными передовыми педагогическими практиками: работа в команде, менторская поддержка и пр.);</a:t>
            </a:r>
          </a:p>
          <a:p>
            <a:pPr marL="742950" lvl="0" indent="-742950" algn="just">
              <a:buSzPts val="3600"/>
              <a:buAutoNum type="arabicParenR"/>
            </a:pPr>
            <a:r>
              <a:rPr lang="ru-RU" sz="4400" dirty="0">
                <a:ea typeface="Arial Narrow"/>
                <a:cs typeface="Arial Narrow"/>
                <a:sym typeface="Arial Narrow"/>
              </a:rPr>
              <a:t>Недостаточная эффективность подобных программ (по данным охватов, историй успеха или публичного признания программ внешними </a:t>
            </a:r>
            <a:r>
              <a:rPr lang="ru-RU" sz="4400" dirty="0" err="1">
                <a:ea typeface="Arial Narrow"/>
                <a:cs typeface="Arial Narrow"/>
                <a:sym typeface="Arial Narrow"/>
              </a:rPr>
              <a:t>акторами</a:t>
            </a:r>
            <a:r>
              <a:rPr lang="ru-RU" sz="4400" dirty="0">
                <a:ea typeface="Arial Narrow"/>
                <a:cs typeface="Arial Narrow"/>
                <a:sym typeface="Arial Narrow"/>
              </a:rPr>
              <a:t>).</a:t>
            </a:r>
          </a:p>
          <a:p>
            <a:pPr marL="742950" lvl="0" indent="-742950" algn="just">
              <a:buSzPts val="3600"/>
              <a:buAutoNum type="arabicParenR"/>
            </a:pPr>
            <a:endParaRPr sz="5000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423312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" name="Google Shape;208;p29"/>
          <p:cNvCxnSpPr/>
          <p:nvPr/>
        </p:nvCxnSpPr>
        <p:spPr>
          <a:xfrm>
            <a:off x="1476376" y="2643179"/>
            <a:ext cx="21431399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9" name="Google Shape;209;p29"/>
          <p:cNvSpPr txBox="1"/>
          <p:nvPr/>
        </p:nvSpPr>
        <p:spPr>
          <a:xfrm>
            <a:off x="1295972" y="733451"/>
            <a:ext cx="18669900" cy="1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lvl="0">
              <a:buClr>
                <a:srgbClr val="253957"/>
              </a:buClr>
              <a:buSzPts val="5000"/>
            </a:pPr>
            <a:r>
              <a:rPr lang="ru-RU" sz="5000" b="1" dirty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Рекомендации</a:t>
            </a:r>
            <a:endParaRPr lang="ru-RU" sz="5000" b="1" i="0" u="none" strike="noStrike" cap="none" dirty="0">
              <a:solidFill>
                <a:srgbClr val="253957"/>
              </a:solidFill>
              <a:latin typeface="+mn-lt"/>
              <a:ea typeface="Arial Narrow"/>
              <a:cs typeface="Arial Narrow"/>
              <a:sym typeface="Arial Narrow"/>
            </a:endParaRPr>
          </a:p>
        </p:txBody>
      </p:sp>
      <p:sp>
        <p:nvSpPr>
          <p:cNvPr id="210" name="Google Shape;210;p29"/>
          <p:cNvSpPr txBox="1">
            <a:spLocks noGrp="1"/>
          </p:cNvSpPr>
          <p:nvPr>
            <p:ph type="sldNum" idx="12"/>
          </p:nvPr>
        </p:nvSpPr>
        <p:spPr>
          <a:xfrm>
            <a:off x="11759609" y="13010554"/>
            <a:ext cx="581466" cy="42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en-US" b="1">
                <a:solidFill>
                  <a:schemeClr val="tx1"/>
                </a:solidFill>
              </a:rPr>
              <a:t>19</a:t>
            </a:fld>
            <a:endParaRPr b="1" dirty="0">
              <a:solidFill>
                <a:schemeClr val="tx1"/>
              </a:solidFill>
            </a:endParaRPr>
          </a:p>
        </p:txBody>
      </p:sp>
      <p:pic>
        <p:nvPicPr>
          <p:cNvPr id="212" name="Google Shape;212;p29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40955" y="433931"/>
            <a:ext cx="1214985" cy="121498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/>
          <p:nvPr/>
        </p:nvSpPr>
        <p:spPr>
          <a:xfrm>
            <a:off x="406400" y="3051973"/>
            <a:ext cx="23649540" cy="10170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0" indent="-742950" algn="just">
              <a:buSzPts val="3600"/>
              <a:buAutoNum type="arabicParenR"/>
            </a:pPr>
            <a:r>
              <a:rPr lang="ru-RU" sz="3600" dirty="0">
                <a:ea typeface="Helvetica Neue Light"/>
                <a:cs typeface="Helvetica Neue Light"/>
                <a:sym typeface="Helvetica Neue Light"/>
              </a:rPr>
              <a:t>Шире использовать современные интерактивные образовательные практики и подходы;</a:t>
            </a:r>
          </a:p>
          <a:p>
            <a:pPr marL="742950" lvl="0" indent="-742950" algn="just">
              <a:buSzPts val="3600"/>
              <a:buAutoNum type="arabicParenR"/>
            </a:pPr>
            <a:r>
              <a:rPr lang="ru-RU" sz="3600" dirty="0">
                <a:ea typeface="Helvetica Neue Light"/>
                <a:cs typeface="Helvetica Neue Light"/>
                <a:sym typeface="Helvetica Neue Light"/>
              </a:rPr>
              <a:t>Ввести мониторинг эффективности программ (фиксация охватов и ярких «историй успеха») + трекинг траекторий участников/выпускников инициатив; </a:t>
            </a:r>
          </a:p>
          <a:p>
            <a:pPr marL="742950" lvl="0" indent="-742950" algn="just">
              <a:buSzPts val="3600"/>
              <a:buAutoNum type="arabicParenR"/>
            </a:pPr>
            <a:r>
              <a:rPr lang="ru-RU" sz="3600" dirty="0">
                <a:ea typeface="Helvetica Neue Light"/>
                <a:cs typeface="Helvetica Neue Light"/>
                <a:sym typeface="Helvetica Neue Light"/>
              </a:rPr>
              <a:t>Запустить инициативы для актуальных целевых аудиторий (например, лица старшего возраста) с проработкой специального контента;</a:t>
            </a:r>
          </a:p>
          <a:p>
            <a:pPr marL="742950" lvl="0" indent="-742950" algn="just">
              <a:buSzPts val="3600"/>
              <a:buAutoNum type="arabicParenR"/>
            </a:pPr>
            <a:r>
              <a:rPr lang="ru-RU" sz="3600" dirty="0">
                <a:ea typeface="Helvetica Neue Light"/>
                <a:cs typeface="Helvetica Neue Light"/>
                <a:sym typeface="Helvetica Neue Light"/>
              </a:rPr>
              <a:t>Создавать и продвигать совместные образовательные продукты (в том числе за рамками формального сектора) вузов и компаний, заинтересованных в «корпоративных предпринимателях» (знают «чему обучать», но не знают «как обучать» и «как измерять»);</a:t>
            </a:r>
          </a:p>
          <a:p>
            <a:pPr marL="742950" lvl="0" indent="-742950" algn="just">
              <a:buSzPts val="3600"/>
              <a:buAutoNum type="arabicParenR"/>
            </a:pPr>
            <a:r>
              <a:rPr lang="ru-RU" sz="3600" dirty="0">
                <a:ea typeface="Helvetica Neue Light"/>
                <a:cs typeface="Helvetica Neue Light"/>
                <a:sym typeface="Helvetica Neue Light"/>
              </a:rPr>
              <a:t>Создавать и продвигать совместные образовательные продукты (в том числе за рамками формального сектора) вузов с частными коммерческими и некоммерческими образовательными инициативами (имеют готовые «ниши» и «аудитории», но есть проблемы в методиках обучения и оценки);</a:t>
            </a:r>
          </a:p>
          <a:p>
            <a:pPr marL="742950" lvl="0" indent="-742950" algn="just">
              <a:buSzPts val="3600"/>
              <a:buAutoNum type="arabicParenR"/>
            </a:pPr>
            <a:r>
              <a:rPr lang="ru-RU" sz="3600" dirty="0">
                <a:ea typeface="Helvetica Neue Light"/>
                <a:cs typeface="Helvetica Neue Light"/>
                <a:sym typeface="Helvetica Neue Light"/>
              </a:rPr>
              <a:t>Адресно поддержать запуск и масштабирование инициатив технологического предпринимательства, т.к. этот тип предпринимательства обеспечивает наибольший вклад в экономику, но пока слабо представлен в российском поле (+ с учетом новых реалий: новые механизмы доступа к капиталу и к образовательным продуктам (</a:t>
            </a:r>
            <a:r>
              <a:rPr lang="en-US" sz="3600" dirty="0">
                <a:ea typeface="Helvetica Neue Light"/>
                <a:cs typeface="Helvetica Neue Light"/>
                <a:sym typeface="Helvetica Neue Light"/>
              </a:rPr>
              <a:t>Coursera </a:t>
            </a:r>
            <a:r>
              <a:rPr lang="ru-RU" sz="3600" dirty="0">
                <a:ea typeface="Helvetica Neue Light"/>
                <a:cs typeface="Helvetica Neue Light"/>
                <a:sym typeface="Helvetica Neue Light"/>
              </a:rPr>
              <a:t>и пр.), </a:t>
            </a:r>
            <a:r>
              <a:rPr lang="ru-RU" sz="3600" dirty="0" err="1">
                <a:ea typeface="Helvetica Neue Light"/>
                <a:cs typeface="Helvetica Neue Light"/>
                <a:sym typeface="Helvetica Neue Light"/>
              </a:rPr>
              <a:t>апдейт</a:t>
            </a:r>
            <a:r>
              <a:rPr lang="ru-RU" sz="3600" dirty="0">
                <a:ea typeface="Helvetica Neue Light"/>
                <a:cs typeface="Helvetica Neue Light"/>
                <a:sym typeface="Helvetica Neue Light"/>
              </a:rPr>
              <a:t> всей системы образовательных продуктов);</a:t>
            </a:r>
          </a:p>
          <a:p>
            <a:pPr marL="742950" lvl="0" indent="-742950" algn="just">
              <a:buSzPts val="3600"/>
              <a:buAutoNum type="arabicParenR"/>
            </a:pPr>
            <a:r>
              <a:rPr lang="ru-RU" sz="3600" dirty="0">
                <a:ea typeface="Helvetica Neue Light"/>
                <a:cs typeface="Helvetica Neue Light"/>
                <a:sym typeface="Helvetica Neue Light"/>
              </a:rPr>
              <a:t>Разработать систему интеграции отдельных элементов предпринимательского образования в целостные продукты с соответствующей сертификацией (по примеру зарубежных стан). </a:t>
            </a:r>
          </a:p>
          <a:p>
            <a:pPr marL="742950" lvl="0" indent="-742950" algn="just">
              <a:buSzPts val="3600"/>
              <a:buAutoNum type="arabicParenR"/>
            </a:pPr>
            <a:endParaRPr lang="ru-RU" sz="4400" dirty="0">
              <a:latin typeface="Arial Narrow" panose="020B0606020202030204" pitchFamily="34" charset="0"/>
              <a:ea typeface="Helvetica Neue Light"/>
              <a:cs typeface="Helvetica Neue Light"/>
              <a:sym typeface="Helvetica Neue Light"/>
            </a:endParaRPr>
          </a:p>
          <a:p>
            <a:pPr marL="742950" lvl="0" indent="-742950" algn="just">
              <a:buSzPts val="3600"/>
              <a:buAutoNum type="arabicParenR"/>
            </a:pPr>
            <a:endParaRPr lang="ru-RU" sz="4400" dirty="0">
              <a:latin typeface="Arial Narrow" panose="020B0606020202030204" pitchFamily="34" charset="0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2429358" y="4891969"/>
            <a:ext cx="495560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867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" name="Google Shape;208;p29"/>
          <p:cNvCxnSpPr/>
          <p:nvPr/>
        </p:nvCxnSpPr>
        <p:spPr>
          <a:xfrm>
            <a:off x="1476376" y="2643179"/>
            <a:ext cx="21431399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9" name="Google Shape;209;p29"/>
          <p:cNvSpPr txBox="1"/>
          <p:nvPr/>
        </p:nvSpPr>
        <p:spPr>
          <a:xfrm>
            <a:off x="1125702" y="483491"/>
            <a:ext cx="18669900" cy="1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000"/>
              <a:buFont typeface="Arial Narrow"/>
              <a:buNone/>
            </a:pPr>
            <a:r>
              <a:rPr lang="ru-RU" sz="5000" b="1" dirty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Теоретическая рамка исследования</a:t>
            </a:r>
            <a:endParaRPr lang="ru-RU" sz="5000" b="1" i="0" u="none" strike="noStrike" cap="none" dirty="0">
              <a:solidFill>
                <a:srgbClr val="253957"/>
              </a:solidFill>
              <a:latin typeface="+mn-lt"/>
              <a:ea typeface="Arial Narrow"/>
              <a:cs typeface="Arial Narrow"/>
              <a:sym typeface="Arial Narrow"/>
            </a:endParaRPr>
          </a:p>
        </p:txBody>
      </p:sp>
      <p:sp>
        <p:nvSpPr>
          <p:cNvPr id="210" name="Google Shape;210;p29"/>
          <p:cNvSpPr txBox="1">
            <a:spLocks noGrp="1"/>
          </p:cNvSpPr>
          <p:nvPr>
            <p:ph type="sldNum" idx="12"/>
          </p:nvPr>
        </p:nvSpPr>
        <p:spPr>
          <a:xfrm>
            <a:off x="12025175" y="13010554"/>
            <a:ext cx="3159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en-US" sz="2800" b="1">
                <a:solidFill>
                  <a:schemeClr val="tx1"/>
                </a:solidFill>
              </a:rPr>
              <a:t>2</a:t>
            </a:fld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8900715" y="1809403"/>
            <a:ext cx="151551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800"/>
              <a:buFont typeface="Arial Narrow"/>
              <a:buNone/>
            </a:pPr>
            <a:r>
              <a:rPr lang="en-US" sz="1800" b="0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Institute of education NRU HSE</a:t>
            </a:r>
            <a:endParaRPr sz="1800" b="0" i="0" u="none" strike="noStrike" cap="non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12" name="Google Shape;212;p29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40955" y="433931"/>
            <a:ext cx="1214985" cy="121498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/>
          <p:nvPr/>
        </p:nvSpPr>
        <p:spPr>
          <a:xfrm>
            <a:off x="1125702" y="1809403"/>
            <a:ext cx="22800365" cy="1075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spcBef>
                <a:spcPts val="5900"/>
              </a:spcBef>
              <a:buSzPts val="3600"/>
            </a:pPr>
            <a:endParaRPr lang="en-US" sz="4400" b="1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lvl="0" indent="-914400" algn="just">
              <a:buSzPts val="3600"/>
              <a:buAutoNum type="arabicParenR"/>
            </a:pPr>
            <a:r>
              <a:rPr lang="ru-RU" sz="4800" dirty="0">
                <a:latin typeface="+mn-lt"/>
                <a:ea typeface="Arial Narrow"/>
                <a:cs typeface="Arial Narrow"/>
                <a:sym typeface="Arial Narrow"/>
              </a:rPr>
              <a:t>Международный тренд «распаковки» образования (массовые открытые онлайн-курсы, короткие очные программы) – часть глобальной </a:t>
            </a:r>
            <a:r>
              <a:rPr lang="ru-RU" sz="4800" dirty="0" err="1">
                <a:latin typeface="+mn-lt"/>
                <a:ea typeface="Arial Narrow"/>
                <a:cs typeface="Arial Narrow"/>
                <a:sym typeface="Arial Narrow"/>
              </a:rPr>
              <a:t>деструктурации</a:t>
            </a:r>
            <a:r>
              <a:rPr lang="ru-RU" sz="4800" dirty="0">
                <a:latin typeface="+mn-lt"/>
                <a:ea typeface="Arial Narrow"/>
                <a:cs typeface="Arial Narrow"/>
                <a:sym typeface="Arial Narrow"/>
              </a:rPr>
              <a:t> [</a:t>
            </a:r>
            <a:r>
              <a:rPr lang="ru-RU" sz="4800" dirty="0" err="1">
                <a:latin typeface="+mn-lt"/>
                <a:ea typeface="Arial Narrow"/>
                <a:cs typeface="Arial Narrow"/>
                <a:sym typeface="Arial Narrow"/>
              </a:rPr>
              <a:t>Ivancheva</a:t>
            </a:r>
            <a:r>
              <a:rPr lang="ru-RU" sz="4800" dirty="0">
                <a:latin typeface="+mn-lt"/>
                <a:ea typeface="Arial Narrow"/>
                <a:cs typeface="Arial Narrow"/>
                <a:sym typeface="Arial Narrow"/>
              </a:rPr>
              <a:t> </a:t>
            </a:r>
            <a:r>
              <a:rPr lang="en-US" sz="4800" dirty="0">
                <a:latin typeface="+mn-lt"/>
                <a:ea typeface="Arial Narrow"/>
                <a:cs typeface="Arial Narrow"/>
                <a:sym typeface="Arial Narrow"/>
              </a:rPr>
              <a:t>e</a:t>
            </a:r>
            <a:r>
              <a:rPr lang="ru-RU" sz="4800" dirty="0">
                <a:latin typeface="+mn-lt"/>
                <a:ea typeface="Arial Narrow"/>
                <a:cs typeface="Arial Narrow"/>
                <a:sym typeface="Arial Narrow"/>
              </a:rPr>
              <a:t>t </a:t>
            </a:r>
            <a:r>
              <a:rPr lang="ru-RU" sz="4800" dirty="0" err="1">
                <a:latin typeface="+mn-lt"/>
                <a:ea typeface="Arial Narrow"/>
                <a:cs typeface="Arial Narrow"/>
                <a:sym typeface="Arial Narrow"/>
              </a:rPr>
              <a:t>al</a:t>
            </a:r>
            <a:r>
              <a:rPr lang="ru-RU" sz="4800" dirty="0">
                <a:latin typeface="+mn-lt"/>
                <a:ea typeface="Arial Narrow"/>
                <a:cs typeface="Arial Narrow"/>
                <a:sym typeface="Arial Narrow"/>
              </a:rPr>
              <a:t>., 2020];</a:t>
            </a:r>
          </a:p>
          <a:p>
            <a:pPr marL="914400" lvl="0" indent="-914400" algn="just">
              <a:buSzPts val="3600"/>
              <a:buAutoNum type="arabicParenR"/>
            </a:pPr>
            <a:endParaRPr lang="ru-RU" sz="4800" dirty="0">
              <a:latin typeface="+mn-lt"/>
              <a:ea typeface="Arial Narrow"/>
              <a:cs typeface="Arial Narrow"/>
              <a:sym typeface="Arial Narrow"/>
            </a:endParaRPr>
          </a:p>
          <a:p>
            <a:pPr marL="914400" lvl="0" indent="-914400" algn="just">
              <a:buSzPts val="3600"/>
              <a:buAutoNum type="arabicParenR"/>
            </a:pPr>
            <a:r>
              <a:rPr lang="ru-RU" sz="4800" dirty="0">
                <a:latin typeface="+mn-lt"/>
                <a:ea typeface="Arial Narrow"/>
                <a:cs typeface="Arial Narrow"/>
                <a:sym typeface="Arial Narrow"/>
              </a:rPr>
              <a:t>Предпринимательство – недооцененный фактор социально-экономического развития. Образование как важный фактор </a:t>
            </a:r>
            <a:r>
              <a:rPr lang="ru-RU" sz="4800" dirty="0">
                <a:ea typeface="Arial Narrow"/>
                <a:cs typeface="Arial Narrow"/>
                <a:sym typeface="Arial Narrow"/>
              </a:rPr>
              <a:t>поддержки предпринимательства</a:t>
            </a:r>
            <a:r>
              <a:rPr lang="en-US" sz="4800" dirty="0">
                <a:ea typeface="Arial Narrow"/>
                <a:cs typeface="Arial Narrow"/>
                <a:sym typeface="Arial Narrow"/>
              </a:rPr>
              <a:t> </a:t>
            </a:r>
            <a:r>
              <a:rPr lang="ru-RU" sz="4800" dirty="0">
                <a:ea typeface="Arial Narrow"/>
                <a:cs typeface="Arial Narrow"/>
                <a:sym typeface="Arial Narrow"/>
              </a:rPr>
              <a:t>на национальном уровне</a:t>
            </a:r>
            <a:r>
              <a:rPr lang="ru-RU" sz="4800" dirty="0">
                <a:latin typeface="+mn-lt"/>
                <a:ea typeface="Arial Narrow"/>
                <a:cs typeface="Arial Narrow"/>
                <a:sym typeface="Arial Narrow"/>
              </a:rPr>
              <a:t> (теория национальных предпринимательских систем) </a:t>
            </a:r>
            <a:r>
              <a:rPr lang="en-US" sz="4800" dirty="0">
                <a:latin typeface="+mn-lt"/>
                <a:ea typeface="Arial Narrow"/>
                <a:cs typeface="Arial Narrow"/>
                <a:sym typeface="Arial Narrow"/>
              </a:rPr>
              <a:t>[</a:t>
            </a:r>
            <a:r>
              <a:rPr lang="en-US" sz="4800" dirty="0" err="1">
                <a:latin typeface="+mn-lt"/>
                <a:ea typeface="Arial Narrow"/>
                <a:cs typeface="Arial Narrow"/>
                <a:sym typeface="Arial Narrow"/>
              </a:rPr>
              <a:t>Acs</a:t>
            </a:r>
            <a:r>
              <a:rPr lang="en-US" sz="4800" dirty="0">
                <a:latin typeface="+mn-lt"/>
                <a:ea typeface="Arial Narrow"/>
                <a:cs typeface="Arial Narrow"/>
                <a:sym typeface="Arial Narrow"/>
              </a:rPr>
              <a:t>, 2016]</a:t>
            </a:r>
            <a:endParaRPr lang="ru-RU" sz="4800" dirty="0">
              <a:latin typeface="+mn-lt"/>
              <a:ea typeface="Arial Narrow"/>
              <a:cs typeface="Arial Narrow"/>
              <a:sym typeface="Arial Narrow"/>
            </a:endParaRPr>
          </a:p>
          <a:p>
            <a:pPr marL="914400" lvl="0" indent="-914400" algn="just">
              <a:buSzPts val="3600"/>
              <a:buAutoNum type="arabicParenR"/>
            </a:pPr>
            <a:endParaRPr lang="ru-RU" sz="4800" dirty="0">
              <a:latin typeface="+mn-lt"/>
              <a:ea typeface="Arial Narrow"/>
              <a:cs typeface="Arial Narrow"/>
              <a:sym typeface="Arial Narrow"/>
            </a:endParaRPr>
          </a:p>
          <a:p>
            <a:pPr marL="914400" lvl="0" indent="-914400" algn="just">
              <a:buSzPts val="3600"/>
              <a:buAutoNum type="arabicParenR"/>
            </a:pPr>
            <a:r>
              <a:rPr lang="ru-RU" sz="4800" dirty="0">
                <a:latin typeface="+mn-lt"/>
                <a:ea typeface="Arial Narrow"/>
                <a:cs typeface="Arial Narrow"/>
                <a:sym typeface="Arial Narrow"/>
              </a:rPr>
              <a:t>Важность неформального обучения предпринимательству (</a:t>
            </a:r>
            <a:r>
              <a:rPr lang="en" sz="4800" dirty="0">
                <a:latin typeface="+mn-lt"/>
                <a:ea typeface="Arial Narrow"/>
                <a:cs typeface="Arial Narrow"/>
                <a:sym typeface="Arial Narrow"/>
              </a:rPr>
              <a:t>Informal Entrepreneurship Education)</a:t>
            </a:r>
            <a:r>
              <a:rPr lang="en-US" sz="4800" dirty="0">
                <a:latin typeface="+mn-lt"/>
                <a:ea typeface="Arial Narrow"/>
                <a:cs typeface="Arial Narrow"/>
                <a:sym typeface="Arial Narrow"/>
              </a:rPr>
              <a:t> </a:t>
            </a:r>
            <a:r>
              <a:rPr lang="ru-RU" sz="4800" dirty="0">
                <a:latin typeface="+mn-lt"/>
                <a:ea typeface="Arial Narrow"/>
                <a:cs typeface="Arial Narrow"/>
                <a:sym typeface="Arial Narrow"/>
              </a:rPr>
              <a:t>в экосистеме поддержки предпринимательства [Wilson </a:t>
            </a:r>
            <a:r>
              <a:rPr lang="ru-RU" sz="4800" dirty="0" err="1">
                <a:latin typeface="+mn-lt"/>
                <a:ea typeface="Arial Narrow"/>
                <a:cs typeface="Arial Narrow"/>
                <a:sym typeface="Arial Narrow"/>
              </a:rPr>
              <a:t>at</a:t>
            </a:r>
            <a:r>
              <a:rPr lang="ru-RU" sz="4800" dirty="0">
                <a:latin typeface="+mn-lt"/>
                <a:ea typeface="Arial Narrow"/>
                <a:cs typeface="Arial Narrow"/>
                <a:sym typeface="Arial Narrow"/>
              </a:rPr>
              <a:t> </a:t>
            </a:r>
            <a:r>
              <a:rPr lang="ru-RU" sz="4800" dirty="0" err="1">
                <a:latin typeface="+mn-lt"/>
                <a:ea typeface="Arial Narrow"/>
                <a:cs typeface="Arial Narrow"/>
                <a:sym typeface="Arial Narrow"/>
              </a:rPr>
              <a:t>al</a:t>
            </a:r>
            <a:r>
              <a:rPr lang="ru-RU" sz="4800" dirty="0">
                <a:latin typeface="+mn-lt"/>
                <a:ea typeface="Arial Narrow"/>
                <a:cs typeface="Arial Narrow"/>
                <a:sym typeface="Arial Narrow"/>
              </a:rPr>
              <a:t>., 2009</a:t>
            </a:r>
            <a:r>
              <a:rPr lang="en-US" sz="4800" dirty="0">
                <a:latin typeface="+mn-lt"/>
                <a:ea typeface="Arial Narrow"/>
                <a:cs typeface="Arial Narrow"/>
                <a:sym typeface="Arial Narrow"/>
              </a:rPr>
              <a:t>;</a:t>
            </a:r>
            <a:r>
              <a:rPr lang="ru-RU" sz="4800" dirty="0">
                <a:latin typeface="+mn-lt"/>
                <a:ea typeface="Arial Narrow"/>
                <a:cs typeface="Arial Narrow"/>
                <a:sym typeface="Arial Narrow"/>
              </a:rPr>
              <a:t> </a:t>
            </a:r>
            <a:r>
              <a:rPr lang="ru-RU" sz="4800" dirty="0" err="1">
                <a:latin typeface="+mn-lt"/>
                <a:ea typeface="Arial Narrow"/>
                <a:cs typeface="Arial Narrow"/>
                <a:sym typeface="Arial Narrow"/>
              </a:rPr>
              <a:t>O</a:t>
            </a:r>
            <a:r>
              <a:rPr lang="en-US" sz="4800" dirty="0">
                <a:latin typeface="+mn-lt"/>
                <a:ea typeface="Arial Narrow"/>
                <a:cs typeface="Arial Narrow"/>
                <a:sym typeface="Arial Narrow"/>
              </a:rPr>
              <a:t>ECD 2014</a:t>
            </a:r>
            <a:r>
              <a:rPr lang="ru-RU" sz="4800" dirty="0">
                <a:latin typeface="+mn-lt"/>
                <a:ea typeface="Arial Narrow"/>
                <a:cs typeface="Arial Narrow"/>
                <a:sym typeface="Arial Narrow"/>
              </a:rPr>
              <a:t>]. </a:t>
            </a:r>
            <a:endParaRPr sz="4800" b="0" i="0" u="none" strike="noStrike" cap="none" dirty="0">
              <a:solidFill>
                <a:srgbClr val="000000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795248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" name="Google Shape;208;p29"/>
          <p:cNvCxnSpPr/>
          <p:nvPr/>
        </p:nvCxnSpPr>
        <p:spPr>
          <a:xfrm>
            <a:off x="1476376" y="2643179"/>
            <a:ext cx="21431399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9" name="Google Shape;209;p29"/>
          <p:cNvSpPr txBox="1"/>
          <p:nvPr/>
        </p:nvSpPr>
        <p:spPr>
          <a:xfrm>
            <a:off x="1295972" y="733451"/>
            <a:ext cx="18669900" cy="1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lvl="0">
              <a:buClr>
                <a:srgbClr val="253957"/>
              </a:buClr>
              <a:buSzPts val="5000"/>
            </a:pPr>
            <a:r>
              <a:rPr lang="ru-RU" sz="5000" b="1" i="0" u="none" strike="noStrike" cap="none" dirty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Вопросы для дискуссии</a:t>
            </a:r>
          </a:p>
        </p:txBody>
      </p:sp>
      <p:sp>
        <p:nvSpPr>
          <p:cNvPr id="210" name="Google Shape;210;p29"/>
          <p:cNvSpPr txBox="1">
            <a:spLocks noGrp="1"/>
          </p:cNvSpPr>
          <p:nvPr>
            <p:ph type="sldNum" idx="12"/>
          </p:nvPr>
        </p:nvSpPr>
        <p:spPr>
          <a:xfrm>
            <a:off x="11759609" y="13010554"/>
            <a:ext cx="581466" cy="42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en-US" b="1">
                <a:solidFill>
                  <a:schemeClr val="tx1"/>
                </a:solidFill>
              </a:rPr>
              <a:t>20</a:t>
            </a:fld>
            <a:endParaRPr b="1" dirty="0">
              <a:solidFill>
                <a:schemeClr val="tx1"/>
              </a:solidFill>
            </a:endParaRPr>
          </a:p>
        </p:txBody>
      </p:sp>
      <p:pic>
        <p:nvPicPr>
          <p:cNvPr id="212" name="Google Shape;212;p29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40955" y="433931"/>
            <a:ext cx="1214985" cy="121498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/>
          <p:nvPr/>
        </p:nvSpPr>
        <p:spPr>
          <a:xfrm>
            <a:off x="406400" y="2231357"/>
            <a:ext cx="23649540" cy="1105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0" indent="-742950" algn="just">
              <a:buSzPts val="3600"/>
              <a:buAutoNum type="arabicParenR"/>
            </a:pPr>
            <a:endParaRPr lang="ru-RU" sz="4400" dirty="0">
              <a:latin typeface="+mn-lt"/>
              <a:ea typeface="Helvetica Neue Light"/>
              <a:cs typeface="Helvetica Neue Light"/>
              <a:sym typeface="Helvetica Neue Light"/>
            </a:endParaRPr>
          </a:p>
          <a:p>
            <a:pPr marL="742950" lvl="0" indent="-742950" algn="just">
              <a:buSzPts val="3600"/>
              <a:buAutoNum type="arabicParenR"/>
            </a:pPr>
            <a:r>
              <a:rPr lang="ru-RU" sz="4400" dirty="0">
                <a:latin typeface="+mn-lt"/>
                <a:ea typeface="Helvetica Neue Light"/>
                <a:cs typeface="Helvetica Neue Light"/>
                <a:sym typeface="Helvetica Neue Light"/>
              </a:rPr>
              <a:t>Что значит «обучение предпринимательству»? Например, создание реальных (рыночных) </a:t>
            </a:r>
            <a:r>
              <a:rPr lang="ru-RU" sz="4400" dirty="0" err="1">
                <a:latin typeface="+mn-lt"/>
                <a:ea typeface="Helvetica Neue Light"/>
                <a:cs typeface="Helvetica Neue Light"/>
                <a:sym typeface="Helvetica Neue Light"/>
              </a:rPr>
              <a:t>стартапов</a:t>
            </a:r>
            <a:r>
              <a:rPr lang="ru-RU" sz="4400" dirty="0">
                <a:latin typeface="+mn-lt"/>
                <a:ea typeface="Helvetica Neue Light"/>
                <a:cs typeface="Helvetica Neue Light"/>
                <a:sym typeface="Helvetica Neue Light"/>
              </a:rPr>
              <a:t> или развитие навыков, установок, опыта? </a:t>
            </a:r>
          </a:p>
          <a:p>
            <a:pPr marL="742950" lvl="0" indent="-742950" algn="just">
              <a:buSzPts val="3600"/>
              <a:buAutoNum type="arabicParenR"/>
            </a:pPr>
            <a:r>
              <a:rPr lang="ru-RU" sz="4400" dirty="0">
                <a:latin typeface="+mn-lt"/>
                <a:ea typeface="Helvetica Neue Light"/>
                <a:cs typeface="Helvetica Neue Light"/>
                <a:sym typeface="Helvetica Neue Light"/>
              </a:rPr>
              <a:t>Можно ли интерпретировать обучение предпринимательству как формирование «</a:t>
            </a:r>
            <a:r>
              <a:rPr lang="ru-RU" sz="4400" dirty="0" err="1">
                <a:latin typeface="+mn-lt"/>
                <a:ea typeface="Helvetica Neue Light"/>
                <a:cs typeface="Helvetica Neue Light"/>
                <a:sym typeface="Helvetica Neue Light"/>
              </a:rPr>
              <a:t>агентности</a:t>
            </a:r>
            <a:r>
              <a:rPr lang="ru-RU" sz="4400" dirty="0">
                <a:latin typeface="+mn-lt"/>
                <a:ea typeface="Helvetica Neue Light"/>
                <a:cs typeface="Helvetica Neue Light"/>
                <a:sym typeface="Helvetica Neue Light"/>
              </a:rPr>
              <a:t>» (самостоятельности)? Если да, то можно ли рассматривать обучение предпринимательству в контексте более широкой экосистемы? И как можно эту экосистему поддержать?</a:t>
            </a:r>
          </a:p>
          <a:p>
            <a:pPr marL="742950" lvl="0" indent="-742950" algn="just">
              <a:buSzPts val="3600"/>
              <a:buAutoNum type="arabicParenR"/>
            </a:pPr>
            <a:r>
              <a:rPr lang="ru-RU" sz="4400" dirty="0">
                <a:latin typeface="+mn-lt"/>
                <a:ea typeface="Helvetica Neue Light"/>
                <a:cs typeface="Helvetica Neue Light"/>
                <a:sym typeface="Helvetica Neue Light"/>
              </a:rPr>
              <a:t>Возможно ли эффективное предпринимательство (и обучение предпринимательству) за рамками «западных» институциональных и культурных систем? Если да, то в чем особенности, плюсы и минусы? </a:t>
            </a:r>
          </a:p>
          <a:p>
            <a:pPr marL="742950" indent="-742950" algn="just">
              <a:buSzPts val="3600"/>
              <a:buFont typeface="Arial"/>
              <a:buAutoNum type="arabicParenR"/>
            </a:pPr>
            <a:r>
              <a:rPr lang="ru-RU" sz="4400" dirty="0">
                <a:latin typeface="+mn-lt"/>
                <a:ea typeface="Helvetica Neue Light"/>
                <a:cs typeface="Helvetica Neue Light"/>
                <a:sym typeface="Helvetica Neue Light"/>
              </a:rPr>
              <a:t>Почему обучение предпринимательству в России и в мире пока не показывает высокой эффективности?</a:t>
            </a:r>
          </a:p>
          <a:p>
            <a:pPr marL="742950" indent="-742950" algn="just">
              <a:buSzPts val="3600"/>
              <a:buFont typeface="Arial"/>
              <a:buAutoNum type="arabicParenR"/>
            </a:pPr>
            <a:r>
              <a:rPr lang="ru-RU" sz="4400" dirty="0">
                <a:latin typeface="+mn-lt"/>
                <a:ea typeface="Helvetica Neue Light"/>
                <a:cs typeface="Helvetica Neue Light"/>
                <a:sym typeface="Helvetica Neue Light"/>
              </a:rPr>
              <a:t>Кто должен обучать предпринимательству: государство, вузы, частный бизнес, НКО?</a:t>
            </a:r>
          </a:p>
          <a:p>
            <a:pPr marL="742950" indent="-742950" algn="just">
              <a:buSzPts val="3600"/>
              <a:buFont typeface="Arial"/>
              <a:buAutoNum type="arabicParenR"/>
            </a:pPr>
            <a:r>
              <a:rPr lang="ru-RU" sz="4400" dirty="0">
                <a:latin typeface="+mn-lt"/>
                <a:ea typeface="Helvetica Neue Light"/>
                <a:cs typeface="Helvetica Neue Light"/>
                <a:sym typeface="Helvetica Neue Light"/>
              </a:rPr>
              <a:t>Какие организационные формы нужны для эффективной поддержки предпринимательства?</a:t>
            </a:r>
          </a:p>
          <a:p>
            <a:pPr marL="742950" indent="-742950" algn="just">
              <a:buSzPts val="3600"/>
              <a:buFont typeface="Arial"/>
              <a:buAutoNum type="arabicParenR"/>
            </a:pPr>
            <a:r>
              <a:rPr lang="ru-RU" sz="4400" dirty="0">
                <a:latin typeface="+mn-lt"/>
                <a:ea typeface="Helvetica Neue Light"/>
                <a:cs typeface="Helvetica Neue Light"/>
                <a:sym typeface="Helvetica Neue Light"/>
              </a:rPr>
              <a:t>Какие нужны педагогические практики?</a:t>
            </a:r>
          </a:p>
          <a:p>
            <a:pPr marL="742950" lvl="0" indent="-742950" algn="just">
              <a:buSzPts val="3600"/>
              <a:buAutoNum type="arabicParenR"/>
            </a:pPr>
            <a:endParaRPr lang="ru-RU" sz="4400" dirty="0">
              <a:latin typeface="+mn-lt"/>
              <a:ea typeface="Helvetica Neue Light"/>
              <a:cs typeface="Helvetica Neue Light"/>
              <a:sym typeface="Helvetica Neue Light"/>
            </a:endParaRPr>
          </a:p>
          <a:p>
            <a:pPr marL="742950" lvl="0" indent="-742950" algn="just">
              <a:buSzPts val="3600"/>
              <a:buAutoNum type="arabicParenR"/>
            </a:pPr>
            <a:endParaRPr lang="ru-RU" sz="4400" dirty="0">
              <a:latin typeface="Arial Narrow" panose="020B0606020202030204" pitchFamily="34" charset="0"/>
              <a:ea typeface="Helvetica Neue Light"/>
              <a:cs typeface="Helvetica Neue Light"/>
              <a:sym typeface="Helvetica Neue Light"/>
            </a:endParaRPr>
          </a:p>
          <a:p>
            <a:pPr marL="742950" lvl="0" indent="-742950" algn="just">
              <a:buSzPts val="3600"/>
              <a:buAutoNum type="arabicParenR"/>
            </a:pPr>
            <a:endParaRPr lang="ru-RU" sz="4400" dirty="0">
              <a:latin typeface="Arial Narrow" panose="020B0606020202030204" pitchFamily="34" charset="0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820075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Адрес: ТехтТехтТехтТехтТехтТехтТехтТехтТехтТехтТехтТехтТехт"/>
          <p:cNvSpPr txBox="1"/>
          <p:nvPr/>
        </p:nvSpPr>
        <p:spPr>
          <a:xfrm>
            <a:off x="11368363" y="11494669"/>
            <a:ext cx="8579502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 defTabSz="642937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marL="0" marR="0" lvl="0" indent="0" algn="r" defTabSz="64293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02" name="Телефон.: +Х (ХХХ) ХХХ ХХХХ"/>
          <p:cNvSpPr txBox="1"/>
          <p:nvPr/>
        </p:nvSpPr>
        <p:spPr>
          <a:xfrm>
            <a:off x="6620083" y="11494669"/>
            <a:ext cx="4328255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642937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marL="0" marR="0" lvl="0" indent="0" algn="l" defTabSz="64293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pic>
        <p:nvPicPr>
          <p:cNvPr id="10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363" y="8148578"/>
            <a:ext cx="3195850" cy="309005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5A6BF5-89C8-A74F-90AD-1F61F40B8870}"/>
              </a:ext>
            </a:extLst>
          </p:cNvPr>
          <p:cNvSpPr txBox="1"/>
          <p:nvPr/>
        </p:nvSpPr>
        <p:spPr>
          <a:xfrm>
            <a:off x="7346157" y="3240258"/>
            <a:ext cx="10986447" cy="4114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sym typeface="Helvetica Light"/>
              </a:rPr>
              <a:t>БЛАГОДАРИМ ЗА ВНИМАНИЕ!</a:t>
            </a:r>
          </a:p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  <a:p>
            <a:pPr lvl="0" algn="ctr" defTabSz="821531" hangingPunct="0">
              <a:buClrTx/>
            </a:pPr>
            <a:r>
              <a:rPr lang="ru-RU" sz="3600" b="1" dirty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+mj-cs"/>
                <a:sym typeface="Helvetica Light"/>
              </a:rPr>
              <a:t>Вопросы/предложения по исследованию можно направить на адреса: </a:t>
            </a:r>
            <a:r>
              <a:rPr lang="ru-RU" sz="3600" b="1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  <a:sym typeface="Helvetica Light"/>
              </a:rPr>
              <a:t>yumatyunenko@hse.ru, </a:t>
            </a:r>
            <a:r>
              <a:rPr lang="en-US" sz="3600" b="1" dirty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+mj-cs"/>
                <a:sym typeface="Helvetica Light"/>
              </a:rPr>
              <a:t>psorokin@hse.ru</a:t>
            </a:r>
            <a:endParaRPr lang="ru-RU" sz="3600" b="1" dirty="0">
              <a:solidFill>
                <a:srgbClr val="FFFFFF"/>
              </a:solidFill>
              <a:latin typeface="Arial Narrow" panose="020B0606020202030204" pitchFamily="34" charset="0"/>
              <a:ea typeface="+mj-ea"/>
              <a:cs typeface="+mj-cs"/>
              <a:sym typeface="Helvetica Light"/>
            </a:endParaRPr>
          </a:p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6289504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" name="Google Shape;208;p29"/>
          <p:cNvCxnSpPr/>
          <p:nvPr/>
        </p:nvCxnSpPr>
        <p:spPr>
          <a:xfrm>
            <a:off x="1476376" y="2643179"/>
            <a:ext cx="21431399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9" name="Google Shape;209;p29"/>
          <p:cNvSpPr txBox="1"/>
          <p:nvPr/>
        </p:nvSpPr>
        <p:spPr>
          <a:xfrm>
            <a:off x="940892" y="444128"/>
            <a:ext cx="18669900" cy="1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000"/>
              <a:buFont typeface="Arial Narrow"/>
              <a:buNone/>
            </a:pPr>
            <a:r>
              <a:rPr lang="ru-RU" sz="5000" b="1" dirty="0">
                <a:solidFill>
                  <a:srgbClr val="253957"/>
                </a:solidFill>
                <a:latin typeface="+mj-lt"/>
                <a:ea typeface="Apple Symbols" panose="02000000000000000000" pitchFamily="2" charset="-79"/>
                <a:cs typeface="Apple Symbols" panose="02000000000000000000" pitchFamily="2" charset="-79"/>
                <a:sym typeface="Arial Narrow"/>
              </a:rPr>
              <a:t>Актуальность</a:t>
            </a:r>
            <a:endParaRPr lang="ru-RU" sz="5000" b="1" i="0" u="none" strike="noStrike" cap="none" dirty="0">
              <a:solidFill>
                <a:srgbClr val="253957"/>
              </a:solidFill>
              <a:latin typeface="+mj-lt"/>
              <a:ea typeface="Apple Symbols" panose="02000000000000000000" pitchFamily="2" charset="-79"/>
              <a:cs typeface="Apple Symbols" panose="02000000000000000000" pitchFamily="2" charset="-79"/>
              <a:sym typeface="Arial Narrow"/>
            </a:endParaRPr>
          </a:p>
        </p:txBody>
      </p:sp>
      <p:sp>
        <p:nvSpPr>
          <p:cNvPr id="210" name="Google Shape;210;p29"/>
          <p:cNvSpPr txBox="1">
            <a:spLocks noGrp="1"/>
          </p:cNvSpPr>
          <p:nvPr>
            <p:ph type="sldNum" idx="12"/>
          </p:nvPr>
        </p:nvSpPr>
        <p:spPr>
          <a:xfrm>
            <a:off x="12025174" y="13010554"/>
            <a:ext cx="522425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en-US" sz="2800" b="1">
                <a:solidFill>
                  <a:schemeClr val="tx1"/>
                </a:solidFill>
              </a:rPr>
              <a:t>3</a:t>
            </a:fld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8900715" y="1809403"/>
            <a:ext cx="151551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800"/>
              <a:buFont typeface="Arial Narrow"/>
              <a:buNone/>
            </a:pPr>
            <a:r>
              <a:rPr lang="en-US" sz="1800" b="0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Institute of education NRU HSE</a:t>
            </a:r>
            <a:endParaRPr sz="1800" b="0" i="0" u="none" strike="noStrike" cap="non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12" name="Google Shape;212;p29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40955" y="433931"/>
            <a:ext cx="1214985" cy="121498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/>
          <p:nvPr/>
        </p:nvSpPr>
        <p:spPr>
          <a:xfrm>
            <a:off x="940892" y="1410833"/>
            <a:ext cx="22800365" cy="1159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3600"/>
            </a:pPr>
            <a:endParaRPr lang="ru-RU" sz="4400" b="1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lvl="0" algn="just">
              <a:buSzPts val="3600"/>
            </a:pPr>
            <a:endParaRPr lang="ru-RU" sz="4400" b="1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lvl="0" indent="-914400" algn="just">
              <a:buSzPts val="3600"/>
              <a:buAutoNum type="arabicParenR"/>
            </a:pPr>
            <a:r>
              <a:rPr lang="ru-RU" sz="4400" dirty="0">
                <a:latin typeface="+mn-lt"/>
                <a:ea typeface="Arial Narrow"/>
                <a:cs typeface="Arial Narrow"/>
                <a:sym typeface="Arial Narrow"/>
              </a:rPr>
              <a:t>Высшее образование переживает интенсивный процесс «распаковки» [</a:t>
            </a:r>
            <a:r>
              <a:rPr lang="ru-RU" sz="4400" dirty="0" err="1">
                <a:latin typeface="+mn-lt"/>
                <a:ea typeface="Arial Narrow"/>
                <a:cs typeface="Arial Narrow"/>
                <a:sym typeface="Arial Narrow"/>
              </a:rPr>
              <a:t>McCowan</a:t>
            </a:r>
            <a:r>
              <a:rPr lang="ru-RU" sz="4400" dirty="0">
                <a:latin typeface="+mn-lt"/>
                <a:ea typeface="Arial Narrow"/>
                <a:cs typeface="Arial Narrow"/>
                <a:sym typeface="Arial Narrow"/>
              </a:rPr>
              <a:t>, 2017], растёт спрос на неформальное образование;</a:t>
            </a:r>
          </a:p>
          <a:p>
            <a:pPr marL="914400" lvl="0" indent="-914400" algn="just">
              <a:buSzPts val="3600"/>
              <a:buAutoNum type="arabicParenR"/>
            </a:pPr>
            <a:r>
              <a:rPr lang="ru-RU" sz="4400" dirty="0">
                <a:latin typeface="+mn-lt"/>
                <a:ea typeface="Arial Narrow"/>
                <a:cs typeface="Arial Narrow"/>
                <a:sym typeface="Arial Narrow"/>
              </a:rPr>
              <a:t>Обучение предпринимательству активно изучается в мире, НО на уровне вузов или школ;</a:t>
            </a:r>
          </a:p>
          <a:p>
            <a:pPr marL="742950" lvl="0" indent="-742950" algn="just">
              <a:buSzPts val="3600"/>
              <a:buAutoNum type="arabicParenR"/>
            </a:pPr>
            <a:r>
              <a:rPr lang="ru-RU" sz="4400" dirty="0">
                <a:latin typeface="+mn-lt"/>
                <a:ea typeface="Arial Narrow"/>
                <a:cs typeface="Arial Narrow"/>
                <a:sym typeface="Arial Narrow"/>
              </a:rPr>
              <a:t>Неформальный сектор обучения предпринимательству – важный компонент экосистемы поддержки предпринимательства </a:t>
            </a:r>
            <a:r>
              <a:rPr lang="en-US" sz="4400" dirty="0">
                <a:latin typeface="+mn-lt"/>
                <a:ea typeface="Arial Narrow"/>
                <a:cs typeface="Arial Narrow"/>
                <a:sym typeface="Arial Narrow"/>
              </a:rPr>
              <a:t>[Wilson, 2009]</a:t>
            </a:r>
            <a:r>
              <a:rPr lang="ru-RU" sz="4400" dirty="0">
                <a:latin typeface="+mn-lt"/>
                <a:ea typeface="Arial Narrow"/>
                <a:cs typeface="Arial Narrow"/>
                <a:sym typeface="Arial Narrow"/>
              </a:rPr>
              <a:t>;</a:t>
            </a:r>
          </a:p>
          <a:p>
            <a:pPr marL="742950" lvl="0" indent="-742950" algn="just">
              <a:buSzPts val="3600"/>
              <a:buAutoNum type="arabicParenR"/>
            </a:pPr>
            <a:r>
              <a:rPr lang="ru-RU" sz="4400" dirty="0">
                <a:latin typeface="+mn-lt"/>
                <a:ea typeface="Arial Narrow"/>
                <a:cs typeface="Arial Narrow"/>
                <a:sym typeface="Arial Narrow"/>
              </a:rPr>
              <a:t>Спрос на предпринимательство, в </a:t>
            </a:r>
            <a:r>
              <a:rPr lang="ru-RU" sz="4400" dirty="0" err="1">
                <a:latin typeface="+mn-lt"/>
                <a:ea typeface="Arial Narrow"/>
                <a:cs typeface="Arial Narrow"/>
                <a:sym typeface="Arial Narrow"/>
              </a:rPr>
              <a:t>тч</a:t>
            </a:r>
            <a:r>
              <a:rPr lang="ru-RU" sz="4400" dirty="0">
                <a:latin typeface="+mn-lt"/>
                <a:ea typeface="Arial Narrow"/>
                <a:cs typeface="Arial Narrow"/>
                <a:sym typeface="Arial Narrow"/>
              </a:rPr>
              <a:t> технологическое и социальное со стороны государства и общества</a:t>
            </a:r>
          </a:p>
          <a:p>
            <a:pPr lvl="0" algn="just">
              <a:buSzPts val="3600"/>
            </a:pPr>
            <a:endParaRPr lang="ru-RU" sz="4400" b="1" dirty="0">
              <a:latin typeface="+mn-lt"/>
              <a:ea typeface="Arial Narrow"/>
              <a:cs typeface="Arial Narrow"/>
              <a:sym typeface="Arial Narrow"/>
            </a:endParaRPr>
          </a:p>
          <a:p>
            <a:pPr lvl="0" algn="just">
              <a:buSzPts val="3600"/>
            </a:pPr>
            <a:r>
              <a:rPr lang="ru-RU" sz="4400" b="1" dirty="0">
                <a:latin typeface="+mn-lt"/>
                <a:ea typeface="Arial Narrow"/>
                <a:cs typeface="Arial Narrow"/>
                <a:sym typeface="Arial Narrow"/>
              </a:rPr>
              <a:t>Исследовательский вопрос</a:t>
            </a:r>
            <a:r>
              <a:rPr lang="ru-RU" sz="4400" dirty="0">
                <a:latin typeface="+mn-lt"/>
                <a:ea typeface="Arial Narrow"/>
                <a:cs typeface="Arial Narrow"/>
                <a:sym typeface="Arial Narrow"/>
              </a:rPr>
              <a:t>: каковы характеристики российского неформального поля (открытых инициатив) обучения предпринимательству? </a:t>
            </a:r>
            <a:endParaRPr lang="en-US" sz="4000" b="1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 Narrow"/>
              <a:buNone/>
            </a:pPr>
            <a:endParaRPr sz="5000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942087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" name="Google Shape;208;p29"/>
          <p:cNvCxnSpPr/>
          <p:nvPr/>
        </p:nvCxnSpPr>
        <p:spPr>
          <a:xfrm>
            <a:off x="909472" y="1451337"/>
            <a:ext cx="21431399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9" name="Google Shape;209;p29"/>
          <p:cNvSpPr txBox="1"/>
          <p:nvPr/>
        </p:nvSpPr>
        <p:spPr>
          <a:xfrm>
            <a:off x="1168599" y="0"/>
            <a:ext cx="18669900" cy="1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000"/>
              <a:buFont typeface="Arial Narrow"/>
              <a:buNone/>
            </a:pPr>
            <a:r>
              <a:rPr lang="ru-RU" sz="5000" b="1" dirty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Методология исследования</a:t>
            </a:r>
            <a:endParaRPr lang="ru-RU" sz="5000" b="1" i="0" u="none" strike="noStrike" cap="none" dirty="0">
              <a:solidFill>
                <a:srgbClr val="253957"/>
              </a:solidFill>
              <a:latin typeface="+mn-lt"/>
              <a:ea typeface="Arial Narrow"/>
              <a:cs typeface="Arial Narrow"/>
              <a:sym typeface="Arial Narrow"/>
            </a:endParaRPr>
          </a:p>
        </p:txBody>
      </p:sp>
      <p:sp>
        <p:nvSpPr>
          <p:cNvPr id="210" name="Google Shape;210;p29"/>
          <p:cNvSpPr txBox="1">
            <a:spLocks noGrp="1"/>
          </p:cNvSpPr>
          <p:nvPr>
            <p:ph type="sldNum" idx="12"/>
          </p:nvPr>
        </p:nvSpPr>
        <p:spPr>
          <a:xfrm>
            <a:off x="12025175" y="13010554"/>
            <a:ext cx="3159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en-US" b="1">
                <a:solidFill>
                  <a:schemeClr val="tx1"/>
                </a:solidFill>
              </a:rPr>
              <a:t>4</a:t>
            </a:fld>
            <a:endParaRPr b="1" dirty="0">
              <a:solidFill>
                <a:schemeClr val="tx1"/>
              </a:solidFill>
            </a:endParaRPr>
          </a:p>
        </p:txBody>
      </p:sp>
      <p:pic>
        <p:nvPicPr>
          <p:cNvPr id="212" name="Google Shape;212;p29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40955" y="433931"/>
            <a:ext cx="1214985" cy="121498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/>
          <p:nvPr/>
        </p:nvSpPr>
        <p:spPr>
          <a:xfrm>
            <a:off x="879144" y="1710600"/>
            <a:ext cx="22800365" cy="1066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3600"/>
            </a:pPr>
            <a:r>
              <a:rPr lang="ru-RU" sz="4000" b="0" i="0" u="none" strike="noStrike" cap="none" dirty="0">
                <a:solidFill>
                  <a:srgbClr val="000000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В выборку открытых инициатив (программ) обучения предпринимательству </a:t>
            </a:r>
            <a:r>
              <a:rPr lang="ru-RU" sz="4000" b="1" dirty="0">
                <a:latin typeface="+mn-lt"/>
                <a:ea typeface="Helvetica Neue Light"/>
                <a:cs typeface="Helvetica Neue Light"/>
                <a:sym typeface="Helvetica Neue Light"/>
              </a:rPr>
              <a:t>включены</a:t>
            </a:r>
            <a:r>
              <a:rPr lang="ru-RU" sz="4000" b="0" i="0" u="none" strike="noStrike" cap="none" dirty="0">
                <a:solidFill>
                  <a:srgbClr val="000000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:</a:t>
            </a:r>
          </a:p>
          <a:p>
            <a:pPr marL="914400" lvl="0" indent="-914400" algn="just">
              <a:buSzPts val="3600"/>
              <a:buAutoNum type="arabicParenR"/>
            </a:pP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Бесплатные программы</a:t>
            </a:r>
            <a:r>
              <a:rPr lang="ru-RU" sz="4000" b="0" i="0" u="none" strike="noStrike" cap="none" dirty="0">
                <a:solidFill>
                  <a:srgbClr val="000000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; </a:t>
            </a:r>
          </a:p>
          <a:p>
            <a:pPr marL="914400" lvl="0" indent="-914400" algn="just">
              <a:buSzPts val="3600"/>
              <a:buAutoNum type="arabicParenR"/>
            </a:pP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Федеральные программы;</a:t>
            </a:r>
            <a:endParaRPr lang="ru-RU" sz="4000" b="0" i="0" u="none" strike="noStrike" cap="none" dirty="0">
              <a:solidFill>
                <a:srgbClr val="000000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  <a:p>
            <a:pPr marL="914400" lvl="0" indent="-914400" algn="just">
              <a:buSzPts val="3600"/>
              <a:buAutoNum type="arabicParenR"/>
            </a:pPr>
            <a:r>
              <a:rPr lang="ru-RU" sz="4000" dirty="0">
                <a:latin typeface="+mn-lt"/>
              </a:rPr>
              <a:t>Программы с отсутствием требований к </a:t>
            </a:r>
            <a:r>
              <a:rPr lang="ru-RU" sz="4000" dirty="0" err="1">
                <a:latin typeface="+mn-lt"/>
              </a:rPr>
              <a:t>аффилиации</a:t>
            </a:r>
            <a:r>
              <a:rPr lang="ru-RU" sz="4000" dirty="0">
                <a:latin typeface="+mn-lt"/>
              </a:rPr>
              <a:t> с той или иной организацией/учреждением;</a:t>
            </a:r>
          </a:p>
          <a:p>
            <a:pPr marL="914400" lvl="0" indent="-914400" algn="just">
              <a:buSzPts val="3600"/>
              <a:buAutoNum type="arabicParenR"/>
            </a:pPr>
            <a:r>
              <a:rPr lang="ru-RU" sz="4000" dirty="0">
                <a:latin typeface="+mn-lt"/>
              </a:rPr>
              <a:t>Программы, цель которых - обучение предпринимательству;</a:t>
            </a:r>
            <a:r>
              <a:rPr lang="ru-RU" sz="4000" b="0" i="0" u="none" strike="noStrike" cap="none" dirty="0">
                <a:solidFill>
                  <a:srgbClr val="000000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 </a:t>
            </a:r>
          </a:p>
          <a:p>
            <a:pPr marL="914400" lvl="0" indent="-914400" algn="just">
              <a:buSzPts val="3600"/>
              <a:buAutoNum type="arabicParenR"/>
            </a:pP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Выборка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 = 45.</a:t>
            </a:r>
            <a:r>
              <a:rPr lang="ru-RU" sz="4000" b="0" i="0" u="none" strike="noStrike" cap="none" dirty="0">
                <a:solidFill>
                  <a:srgbClr val="000000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 </a:t>
            </a:r>
          </a:p>
          <a:p>
            <a:pPr lvl="0" algn="just">
              <a:buSzPts val="3600"/>
            </a:pPr>
            <a:endParaRPr lang="ru-RU" sz="4000" dirty="0">
              <a:latin typeface="+mn-lt"/>
              <a:ea typeface="Helvetica Neue Light"/>
              <a:cs typeface="Helvetica Neue Light"/>
              <a:sym typeface="Helvetica Neue Light"/>
            </a:endParaRPr>
          </a:p>
          <a:p>
            <a:pPr lvl="0" algn="just">
              <a:buSzPts val="3600"/>
            </a:pPr>
            <a:r>
              <a:rPr lang="ru-RU" sz="4000" b="1" i="0" u="none" strike="noStrike" cap="none" dirty="0">
                <a:solidFill>
                  <a:srgbClr val="000000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Способ анализа – изучение всех доступных материалов, в </a:t>
            </a:r>
            <a:r>
              <a:rPr lang="ru-RU" sz="4000" b="1" i="0" u="none" strike="noStrike" cap="none" dirty="0" err="1">
                <a:solidFill>
                  <a:srgbClr val="000000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т.ч</a:t>
            </a:r>
            <a:r>
              <a:rPr lang="ru-RU" sz="4000" b="1" i="0" u="none" strike="noStrike" cap="none" dirty="0">
                <a:solidFill>
                  <a:srgbClr val="000000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. с регистрацией на соответствующие образовательные инициативы, если это требовалось для получения доступа к контенту  </a:t>
            </a:r>
          </a:p>
          <a:p>
            <a:pPr marL="914400" lvl="0" indent="-914400" algn="just">
              <a:buSzPts val="3600"/>
              <a:buAutoNum type="arabicParenR"/>
            </a:pPr>
            <a:endParaRPr lang="ru-RU" sz="4000" b="0" i="0" u="none" strike="noStrike" cap="none" dirty="0">
              <a:solidFill>
                <a:srgbClr val="000000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  <a:p>
            <a:pPr lvl="0" algn="just">
              <a:buSzPts val="3600"/>
            </a:pP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В выборку </a:t>
            </a:r>
            <a:r>
              <a:rPr lang="ru-RU" sz="4000" b="1" dirty="0">
                <a:latin typeface="+mn-lt"/>
                <a:ea typeface="Helvetica Neue Light"/>
                <a:cs typeface="Helvetica Neue Light"/>
                <a:sym typeface="Helvetica Neue Light"/>
              </a:rPr>
              <a:t>не включены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:</a:t>
            </a:r>
          </a:p>
          <a:p>
            <a:pPr lvl="0" algn="just">
              <a:buSzPts val="3600"/>
            </a:pP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1) программы высшего образования (встроенные в систему </a:t>
            </a:r>
            <a:r>
              <a:rPr lang="ru-RU" sz="4000" dirty="0" err="1">
                <a:latin typeface="+mn-lt"/>
                <a:ea typeface="Helvetica Neue Light"/>
                <a:cs typeface="Helvetica Neue Light"/>
                <a:sym typeface="Helvetica Neue Light"/>
              </a:rPr>
              <a:t>бакалавриата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/магистратуры); </a:t>
            </a:r>
          </a:p>
          <a:p>
            <a:pPr lvl="0" algn="just">
              <a:buSzPts val="3600"/>
            </a:pP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2) Дисциплины общего образования; </a:t>
            </a:r>
          </a:p>
          <a:p>
            <a:pPr lvl="0" algn="just">
              <a:buSzPts val="3600"/>
            </a:pP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3) платное бизнес-образование и корпоративное обучение;</a:t>
            </a:r>
          </a:p>
          <a:p>
            <a:pPr lvl="0" algn="just">
              <a:buSzPts val="3600"/>
            </a:pP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4) разовые краткосрочные (короче 8 часов) инициативы (например, </a:t>
            </a:r>
            <a:r>
              <a:rPr lang="ru-RU" sz="4000" dirty="0" err="1">
                <a:latin typeface="+mn-lt"/>
                <a:ea typeface="Helvetica Neue Light"/>
                <a:cs typeface="Helvetica Neue Light"/>
                <a:sym typeface="Helvetica Neue Light"/>
              </a:rPr>
              <a:t>вебинары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 по предпринимательству) </a:t>
            </a:r>
          </a:p>
          <a:p>
            <a:pPr lvl="0" algn="just">
              <a:buSzPts val="3600"/>
            </a:pPr>
            <a:endParaRPr lang="en-US" sz="4800" b="0" i="0" u="none" strike="noStrike" cap="none" dirty="0">
              <a:solidFill>
                <a:srgbClr val="000000"/>
              </a:solidFill>
              <a:latin typeface="Arial Narrow" panose="020B0606020202030204" pitchFamily="34" charset="0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4234320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" name="Google Shape;208;p29"/>
          <p:cNvCxnSpPr/>
          <p:nvPr/>
        </p:nvCxnSpPr>
        <p:spPr>
          <a:xfrm>
            <a:off x="909472" y="1451337"/>
            <a:ext cx="21431399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9" name="Google Shape;209;p29"/>
          <p:cNvSpPr txBox="1"/>
          <p:nvPr/>
        </p:nvSpPr>
        <p:spPr>
          <a:xfrm>
            <a:off x="1290519" y="18560"/>
            <a:ext cx="18669900" cy="1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000"/>
              <a:buFont typeface="Arial Narrow"/>
              <a:buNone/>
            </a:pPr>
            <a:r>
              <a:rPr lang="ru-RU" sz="5000" b="1" dirty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Методология исследования - 2</a:t>
            </a:r>
            <a:endParaRPr lang="ru-RU" sz="5000" b="1" i="0" u="none" strike="noStrike" cap="none" dirty="0">
              <a:solidFill>
                <a:srgbClr val="253957"/>
              </a:solidFill>
              <a:latin typeface="+mn-lt"/>
              <a:ea typeface="Arial Narrow"/>
              <a:cs typeface="Arial Narrow"/>
              <a:sym typeface="Arial Narrow"/>
            </a:endParaRPr>
          </a:p>
        </p:txBody>
      </p:sp>
      <p:sp>
        <p:nvSpPr>
          <p:cNvPr id="210" name="Google Shape;210;p29"/>
          <p:cNvSpPr txBox="1">
            <a:spLocks noGrp="1"/>
          </p:cNvSpPr>
          <p:nvPr>
            <p:ph type="sldNum" idx="12"/>
          </p:nvPr>
        </p:nvSpPr>
        <p:spPr>
          <a:xfrm>
            <a:off x="12025175" y="13010554"/>
            <a:ext cx="3159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en-US" sz="2800" b="1">
                <a:solidFill>
                  <a:schemeClr val="tx1"/>
                </a:solidFill>
              </a:rPr>
              <a:t>5</a:t>
            </a:fld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8900715" y="1809403"/>
            <a:ext cx="151551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800"/>
              <a:buFont typeface="Arial Narrow"/>
              <a:buNone/>
            </a:pPr>
            <a:r>
              <a:rPr lang="en-US" sz="1800" b="0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Institute of education NRU HSE</a:t>
            </a:r>
            <a:endParaRPr sz="1800" b="0" i="0" u="none" strike="noStrike" cap="non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12" name="Google Shape;212;p29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40955" y="433931"/>
            <a:ext cx="1214985" cy="12149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32B6AF14-5E8B-544A-B886-47622C01E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572258"/>
              </p:ext>
            </p:extLst>
          </p:nvPr>
        </p:nvGraphicFramePr>
        <p:xfrm>
          <a:off x="1091120" y="2087879"/>
          <a:ext cx="22184010" cy="103936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576880">
                  <a:extLst>
                    <a:ext uri="{9D8B030D-6E8A-4147-A177-3AD203B41FA5}">
                      <a16:colId xmlns:a16="http://schemas.microsoft.com/office/drawing/2014/main" val="2000754757"/>
                    </a:ext>
                  </a:extLst>
                </a:gridCol>
                <a:gridCol w="12607130">
                  <a:extLst>
                    <a:ext uri="{9D8B030D-6E8A-4147-A177-3AD203B41FA5}">
                      <a16:colId xmlns:a16="http://schemas.microsoft.com/office/drawing/2014/main" val="1210932285"/>
                    </a:ext>
                  </a:extLst>
                </a:gridCol>
              </a:tblGrid>
              <a:tr h="12172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Способы формирования выборки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формирования выборки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692683"/>
                  </a:ext>
                </a:extLst>
              </a:tr>
              <a:tr h="51499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программ на </a:t>
                      </a:r>
                      <a:r>
                        <a:rPr lang="ru-RU" sz="3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порталахключевых</a:t>
                      </a:r>
                      <a:r>
                        <a:rPr lang="ru-RU" sz="3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3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стейкхолдеров</a:t>
                      </a:r>
                      <a:r>
                        <a:rPr lang="ru-RU" sz="3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реализующих предпринимательскую поддержку</a:t>
                      </a:r>
                      <a:endParaRPr lang="ru-RU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инвестиционной политики Минэкономразвития России, Департамент Инвестиционной политики и развития предпринимательства, Агентство стратегических инициатив (АСИ), АО «Российская венчурная компания» (АО «РВК), Федеральная автономная некоммерческая организация «Россия - страна возможностей», АО Корпорация МСП, АО «Деловая Среда», ПАО «Сбербанк России».</a:t>
                      </a:r>
                      <a:endParaRPr lang="ru-RU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820942"/>
                  </a:ext>
                </a:extLst>
              </a:tr>
              <a:tr h="40263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программ по ключевым</a:t>
                      </a:r>
                      <a:r>
                        <a:rPr lang="ru-RU" sz="360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словам в интернете</a:t>
                      </a:r>
                      <a:endParaRPr lang="ru-RU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по предпринимательству, курсы в сфере предпринимательства, образовательные курсы по предпринимательству, поддержка предпринимательства, программы по предпринимательству, обучение предпринимательству, государственная программа по поддержке предпринимательства, частная поддержка предпринимательства и др.</a:t>
                      </a:r>
                      <a:endParaRPr lang="ru-RU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533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020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" name="Google Shape;208;p29"/>
          <p:cNvCxnSpPr/>
          <p:nvPr/>
        </p:nvCxnSpPr>
        <p:spPr>
          <a:xfrm>
            <a:off x="1476376" y="2643179"/>
            <a:ext cx="21431399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9" name="Google Shape;209;p29"/>
          <p:cNvSpPr txBox="1"/>
          <p:nvPr/>
        </p:nvSpPr>
        <p:spPr>
          <a:xfrm>
            <a:off x="1476376" y="496364"/>
            <a:ext cx="18669900" cy="1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000"/>
              <a:buFont typeface="Arial Narrow"/>
              <a:buNone/>
            </a:pPr>
            <a:r>
              <a:rPr lang="ru-RU" sz="5000" b="1" dirty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Критерии анализа открытых инициатив обучения предпринимательству</a:t>
            </a:r>
            <a:endParaRPr lang="ru-RU" sz="5000" b="1" i="0" u="none" strike="noStrike" cap="none" dirty="0">
              <a:solidFill>
                <a:srgbClr val="253957"/>
              </a:solidFill>
              <a:latin typeface="+mn-lt"/>
              <a:ea typeface="Arial Narrow"/>
              <a:cs typeface="Arial Narrow"/>
              <a:sym typeface="Arial Narrow"/>
            </a:endParaRPr>
          </a:p>
        </p:txBody>
      </p:sp>
      <p:sp>
        <p:nvSpPr>
          <p:cNvPr id="210" name="Google Shape;210;p29"/>
          <p:cNvSpPr txBox="1">
            <a:spLocks noGrp="1"/>
          </p:cNvSpPr>
          <p:nvPr>
            <p:ph type="sldNum" idx="12"/>
          </p:nvPr>
        </p:nvSpPr>
        <p:spPr>
          <a:xfrm>
            <a:off x="12025175" y="13010554"/>
            <a:ext cx="3159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en-US" sz="2800" b="1">
                <a:solidFill>
                  <a:schemeClr val="tx1"/>
                </a:solidFill>
              </a:rPr>
              <a:t>6</a:t>
            </a:fld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8900715" y="1809403"/>
            <a:ext cx="151551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800"/>
              <a:buFont typeface="Arial Narrow"/>
              <a:buNone/>
            </a:pPr>
            <a:r>
              <a:rPr lang="en-US" sz="1800" b="0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Institute of education NRU HSE</a:t>
            </a:r>
            <a:endParaRPr sz="1800" b="0" i="0" u="none" strike="noStrike" cap="non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12" name="Google Shape;212;p29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40955" y="433931"/>
            <a:ext cx="1214985" cy="121498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/>
          <p:nvPr/>
        </p:nvSpPr>
        <p:spPr>
          <a:xfrm>
            <a:off x="940892" y="2780039"/>
            <a:ext cx="22800365" cy="999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0000" lvl="0" indent="-742950" algn="just">
              <a:buSzPts val="3600"/>
              <a:buAutoNum type="arabicParenR"/>
            </a:pPr>
            <a:r>
              <a:rPr lang="ru-RU" sz="4800" b="1" dirty="0">
                <a:latin typeface="+mn-lt"/>
                <a:ea typeface="Arial Narrow"/>
                <a:cs typeface="Arial Narrow"/>
                <a:sym typeface="Arial Narrow"/>
              </a:rPr>
              <a:t>Очный и/или онлайн характер </a:t>
            </a:r>
            <a:r>
              <a:rPr lang="ru-RU" sz="4800" dirty="0">
                <a:latin typeface="+mn-lt"/>
                <a:ea typeface="Arial Narrow"/>
                <a:cs typeface="Arial Narrow"/>
                <a:sym typeface="Arial Narrow"/>
              </a:rPr>
              <a:t>[</a:t>
            </a:r>
            <a:r>
              <a:rPr lang="ru-RU" sz="4800" dirty="0" err="1">
                <a:latin typeface="+mn-lt"/>
                <a:ea typeface="Arial Narrow"/>
                <a:cs typeface="Arial Narrow"/>
                <a:sym typeface="Arial Narrow"/>
              </a:rPr>
              <a:t>Hua</a:t>
            </a:r>
            <a:r>
              <a:rPr lang="ru-RU" sz="4800" dirty="0">
                <a:latin typeface="+mn-lt"/>
                <a:ea typeface="Arial Narrow"/>
                <a:cs typeface="Arial Narrow"/>
                <a:sym typeface="Arial Narrow"/>
              </a:rPr>
              <a:t>, </a:t>
            </a:r>
            <a:r>
              <a:rPr lang="ru-RU" sz="4800" dirty="0" err="1">
                <a:latin typeface="+mn-lt"/>
                <a:ea typeface="Arial Narrow"/>
                <a:cs typeface="Arial Narrow"/>
                <a:sym typeface="Arial Narrow"/>
              </a:rPr>
              <a:t>Ren</a:t>
            </a:r>
            <a:r>
              <a:rPr lang="ru-RU" sz="4800" dirty="0">
                <a:latin typeface="+mn-lt"/>
                <a:ea typeface="Arial Narrow"/>
                <a:cs typeface="Arial Narrow"/>
                <a:sym typeface="Arial Narrow"/>
              </a:rPr>
              <a:t> 2020 ];</a:t>
            </a:r>
          </a:p>
          <a:p>
            <a:pPr marL="540000" lvl="0" indent="-742950" algn="just">
              <a:buSzPts val="3600"/>
              <a:buAutoNum type="arabicParenR"/>
            </a:pPr>
            <a:r>
              <a:rPr lang="ru-RU" sz="4800" b="1" dirty="0">
                <a:latin typeface="+mn-lt"/>
                <a:ea typeface="Helvetica Neue Light"/>
                <a:cs typeface="Helvetica Neue Light"/>
                <a:sym typeface="Helvetica Neue Light"/>
              </a:rPr>
              <a:t>Условия доступа и система оценивания результатов обучения «на выходе»</a:t>
            </a:r>
            <a:r>
              <a:rPr lang="ru-RU" sz="4800" dirty="0">
                <a:latin typeface="+mn-lt"/>
                <a:ea typeface="Helvetica Neue Light"/>
                <a:cs typeface="Helvetica Neue Light"/>
                <a:sym typeface="Helvetica Neue Light"/>
              </a:rPr>
              <a:t>. [</a:t>
            </a:r>
            <a:r>
              <a:rPr lang="ru-RU" sz="4800" dirty="0" err="1">
                <a:latin typeface="+mn-lt"/>
                <a:ea typeface="Helvetica Neue Light"/>
                <a:cs typeface="Helvetica Neue Light"/>
                <a:sym typeface="Helvetica Neue Light"/>
              </a:rPr>
              <a:t>Nabi</a:t>
            </a:r>
            <a:r>
              <a:rPr lang="ru-RU" sz="4800" dirty="0">
                <a:latin typeface="+mn-l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ru-RU" sz="4800" dirty="0" err="1">
                <a:latin typeface="+mn-lt"/>
                <a:ea typeface="Helvetica Neue Light"/>
                <a:cs typeface="Helvetica Neue Light"/>
                <a:sym typeface="Helvetica Neue Light"/>
              </a:rPr>
              <a:t>at</a:t>
            </a:r>
            <a:r>
              <a:rPr lang="ru-RU" sz="4800" dirty="0">
                <a:latin typeface="+mn-l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ru-RU" sz="4800" dirty="0" err="1">
                <a:latin typeface="+mn-lt"/>
                <a:ea typeface="Helvetica Neue Light"/>
                <a:cs typeface="Helvetica Neue Light"/>
                <a:sym typeface="Helvetica Neue Light"/>
              </a:rPr>
              <a:t>al</a:t>
            </a:r>
            <a:r>
              <a:rPr lang="ru-RU" sz="4800" dirty="0">
                <a:latin typeface="+mn-lt"/>
                <a:ea typeface="Helvetica Neue Light"/>
                <a:cs typeface="Helvetica Neue Light"/>
                <a:sym typeface="Helvetica Neue Light"/>
              </a:rPr>
              <a:t>., 2017];</a:t>
            </a:r>
          </a:p>
          <a:p>
            <a:pPr marL="540000" lvl="0" indent="-742950" algn="just">
              <a:buSzPts val="3600"/>
              <a:buAutoNum type="arabicParenR"/>
            </a:pPr>
            <a:r>
              <a:rPr lang="ru-RU" sz="4800" b="1" dirty="0">
                <a:latin typeface="+mn-lt"/>
                <a:ea typeface="Helvetica Neue Light"/>
                <a:cs typeface="Helvetica Neue Light"/>
                <a:sym typeface="Helvetica Neue Light"/>
              </a:rPr>
              <a:t>Целевая аудитория инициатив </a:t>
            </a:r>
            <a:r>
              <a:rPr lang="ru-RU" sz="4800" dirty="0">
                <a:latin typeface="+mn-lt"/>
                <a:ea typeface="Helvetica Neue Light"/>
                <a:cs typeface="Helvetica Neue Light"/>
                <a:sym typeface="Helvetica Neue Light"/>
              </a:rPr>
              <a:t>(различные социально-демографические группы) [WEF 2009]; </a:t>
            </a:r>
          </a:p>
          <a:p>
            <a:pPr marL="540000" lvl="0" indent="-742950" algn="just">
              <a:buSzPts val="3600"/>
              <a:buAutoNum type="arabicParenR"/>
            </a:pPr>
            <a:r>
              <a:rPr lang="ru-RU" sz="4800" b="1" dirty="0">
                <a:latin typeface="+mn-lt"/>
                <a:ea typeface="Helvetica Neue Light"/>
                <a:cs typeface="Helvetica Neue Light"/>
                <a:sym typeface="Helvetica Neue Light"/>
              </a:rPr>
              <a:t>Инициаторы проекта </a:t>
            </a:r>
            <a:r>
              <a:rPr lang="ru-RU" sz="4800" dirty="0">
                <a:latin typeface="+mn-lt"/>
                <a:ea typeface="Helvetica Neue Light"/>
                <a:cs typeface="Helvetica Neue Light"/>
                <a:sym typeface="Helvetica Neue Light"/>
              </a:rPr>
              <a:t>(государственный, частный проект, проект вуза и др.)</a:t>
            </a:r>
            <a:r>
              <a:rPr lang="en-US" sz="4800" dirty="0">
                <a:latin typeface="+mn-lt"/>
                <a:ea typeface="Helvetica Neue Light"/>
                <a:cs typeface="Helvetica Neue Light"/>
                <a:sym typeface="Helvetica Neue Light"/>
              </a:rPr>
              <a:t> [Mathew</a:t>
            </a:r>
            <a:r>
              <a:rPr lang="ru-RU" sz="4800" dirty="0">
                <a:latin typeface="+mn-l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4800" dirty="0">
                <a:latin typeface="+mn-lt"/>
                <a:ea typeface="Helvetica Neue Light"/>
                <a:cs typeface="Helvetica Neue Light"/>
                <a:sym typeface="Helvetica Neue Light"/>
              </a:rPr>
              <a:t>and </a:t>
            </a:r>
            <a:r>
              <a:rPr lang="en-US" sz="4800" dirty="0" err="1">
                <a:latin typeface="+mn-lt"/>
                <a:ea typeface="Helvetica Neue Light"/>
                <a:cs typeface="Helvetica Neue Light"/>
                <a:sym typeface="Helvetica Neue Light"/>
              </a:rPr>
              <a:t>Princy</a:t>
            </a:r>
            <a:r>
              <a:rPr lang="en-US" sz="4800" dirty="0">
                <a:latin typeface="+mn-lt"/>
                <a:ea typeface="Helvetica Neue Light"/>
                <a:cs typeface="Helvetica Neue Light"/>
                <a:sym typeface="Helvetica Neue Light"/>
              </a:rPr>
              <a:t> Thomas 2015]</a:t>
            </a:r>
            <a:r>
              <a:rPr lang="ru-RU" sz="4800" dirty="0">
                <a:latin typeface="+mn-lt"/>
                <a:ea typeface="Helvetica Neue Light"/>
                <a:cs typeface="Helvetica Neue Light"/>
                <a:sym typeface="Helvetica Neue Light"/>
              </a:rPr>
              <a:t>;</a:t>
            </a:r>
          </a:p>
          <a:p>
            <a:pPr marL="540000" lvl="0" indent="-742950" algn="just">
              <a:buSzPts val="3600"/>
              <a:buAutoNum type="arabicParenR"/>
            </a:pPr>
            <a:r>
              <a:rPr lang="ru-RU" sz="4800" b="1" dirty="0">
                <a:latin typeface="+mn-lt"/>
                <a:ea typeface="Helvetica Neue Light"/>
                <a:cs typeface="Helvetica Neue Light"/>
                <a:sym typeface="Helvetica Neue Light"/>
              </a:rPr>
              <a:t>Содержательная ориентация обучения</a:t>
            </a:r>
            <a:r>
              <a:rPr lang="ru-RU" sz="4800" dirty="0">
                <a:latin typeface="+mn-lt"/>
                <a:ea typeface="Helvetica Neue Light"/>
                <a:cs typeface="Helvetica Neue Light"/>
                <a:sym typeface="Helvetica Neue Light"/>
              </a:rPr>
              <a:t>: социальный, рутинный, инновационный/технологический бизнес </a:t>
            </a:r>
            <a:r>
              <a:rPr lang="en-US" sz="4800" dirty="0">
                <a:latin typeface="+mn-lt"/>
                <a:ea typeface="Helvetica Neue Light"/>
                <a:cs typeface="Helvetica Neue Light"/>
                <a:sym typeface="Helvetica Neue Light"/>
              </a:rPr>
              <a:t>[</a:t>
            </a:r>
            <a:r>
              <a:rPr lang="en-US" sz="4800" dirty="0" err="1">
                <a:latin typeface="+mn-lt"/>
                <a:ea typeface="Helvetica Neue Light"/>
                <a:cs typeface="Helvetica Neue Light"/>
                <a:sym typeface="Helvetica Neue Light"/>
              </a:rPr>
              <a:t>Fomina</a:t>
            </a:r>
            <a:r>
              <a:rPr lang="en-US" sz="4800" dirty="0">
                <a:latin typeface="+mn-lt"/>
                <a:ea typeface="Helvetica Neue Light"/>
                <a:cs typeface="Helvetica Neue Light"/>
                <a:sym typeface="Helvetica Neue Light"/>
              </a:rPr>
              <a:t>, </a:t>
            </a:r>
            <a:r>
              <a:rPr lang="en-US" sz="4800" dirty="0" err="1">
                <a:latin typeface="+mn-lt"/>
                <a:ea typeface="Helvetica Neue Light"/>
                <a:cs typeface="Helvetica Neue Light"/>
                <a:sym typeface="Helvetica Neue Light"/>
              </a:rPr>
              <a:t>Chahine</a:t>
            </a:r>
            <a:r>
              <a:rPr lang="en-US" sz="4800" dirty="0">
                <a:latin typeface="+mn-lt"/>
                <a:ea typeface="Helvetica Neue Light"/>
                <a:cs typeface="Helvetica Neue Light"/>
                <a:sym typeface="Helvetica Neue Light"/>
              </a:rPr>
              <a:t> 2019 ], [Sun, Li 2020 ]; </a:t>
            </a:r>
          </a:p>
          <a:p>
            <a:pPr marL="540000" lvl="0" indent="-742950" algn="just">
              <a:buSzPts val="3600"/>
              <a:buAutoNum type="arabicParenR"/>
            </a:pPr>
            <a:r>
              <a:rPr lang="ru-RU" sz="4800" b="1" dirty="0">
                <a:latin typeface="+mn-lt"/>
                <a:ea typeface="Helvetica Neue Light"/>
                <a:cs typeface="Helvetica Neue Light"/>
                <a:sym typeface="Helvetica Neue Light"/>
              </a:rPr>
              <a:t>Относительная успешность образовательных инициатив</a:t>
            </a:r>
            <a:r>
              <a:rPr lang="ru-RU" sz="4800" dirty="0">
                <a:latin typeface="+mn-lt"/>
                <a:ea typeface="Helvetica Neue Light"/>
                <a:cs typeface="Helvetica Neue Light"/>
                <a:sym typeface="Helvetica Neue Light"/>
              </a:rPr>
              <a:t>: условное ранжирование образовательных инициатив на 3 группы (лидеры, середняки, отстающие). </a:t>
            </a:r>
          </a:p>
          <a:p>
            <a:pPr marL="540000" lvl="0" indent="-742950" algn="just">
              <a:buSzPts val="3600"/>
              <a:buAutoNum type="arabicParenR"/>
            </a:pPr>
            <a:endParaRPr lang="ru-RU" sz="4800" dirty="0">
              <a:latin typeface="+mn-l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584447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" name="Google Shape;208;p29"/>
          <p:cNvCxnSpPr/>
          <p:nvPr/>
        </p:nvCxnSpPr>
        <p:spPr>
          <a:xfrm>
            <a:off x="1476376" y="2643179"/>
            <a:ext cx="21431399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9" name="Google Shape;209;p29"/>
          <p:cNvSpPr txBox="1"/>
          <p:nvPr/>
        </p:nvSpPr>
        <p:spPr>
          <a:xfrm>
            <a:off x="1476375" y="496364"/>
            <a:ext cx="19232095" cy="1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000"/>
              <a:buFont typeface="Arial Narrow"/>
              <a:buNone/>
            </a:pPr>
            <a:r>
              <a:rPr lang="ru-RU" sz="5000" b="1" dirty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Результаты по критерию 1. Очный и</a:t>
            </a:r>
            <a:r>
              <a:rPr lang="en-US" sz="5000" b="1" dirty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/</a:t>
            </a:r>
            <a:r>
              <a:rPr lang="ru-RU" sz="5000" b="1" dirty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или онлайн характер?</a:t>
            </a:r>
            <a:endParaRPr lang="ru-RU" sz="5000" b="1" i="0" u="none" strike="noStrike" cap="none" dirty="0">
              <a:solidFill>
                <a:srgbClr val="253957"/>
              </a:solidFill>
              <a:latin typeface="+mn-lt"/>
              <a:ea typeface="Arial Narrow"/>
              <a:cs typeface="Arial Narrow"/>
              <a:sym typeface="Arial Narrow"/>
            </a:endParaRPr>
          </a:p>
        </p:txBody>
      </p:sp>
      <p:sp>
        <p:nvSpPr>
          <p:cNvPr id="210" name="Google Shape;210;p29"/>
          <p:cNvSpPr txBox="1">
            <a:spLocks noGrp="1"/>
          </p:cNvSpPr>
          <p:nvPr>
            <p:ph type="sldNum" idx="12"/>
          </p:nvPr>
        </p:nvSpPr>
        <p:spPr>
          <a:xfrm>
            <a:off x="12025175" y="13010554"/>
            <a:ext cx="3159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en-US" sz="2800" b="1">
                <a:solidFill>
                  <a:schemeClr val="tx1"/>
                </a:solidFill>
              </a:rPr>
              <a:t>7</a:t>
            </a:fld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8900715" y="1809403"/>
            <a:ext cx="151551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800"/>
              <a:buFont typeface="Arial Narrow"/>
              <a:buNone/>
            </a:pPr>
            <a:r>
              <a:rPr lang="en-US" sz="1800" b="0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Institute of education NRU HSE</a:t>
            </a:r>
            <a:endParaRPr sz="1800" b="0" i="0" u="none" strike="noStrike" cap="non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12" name="Google Shape;212;p29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40955" y="433931"/>
            <a:ext cx="1214985" cy="121498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/>
          <p:nvPr/>
        </p:nvSpPr>
        <p:spPr>
          <a:xfrm>
            <a:off x="1476226" y="2206964"/>
            <a:ext cx="22303192" cy="1015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0000" lvl="0" indent="-742950" algn="just">
              <a:buSzPts val="3600"/>
              <a:buAutoNum type="arabicParenR"/>
            </a:pPr>
            <a:endParaRPr lang="ru-RU" sz="4400" dirty="0">
              <a:latin typeface="+mn-lt"/>
              <a:ea typeface="Helvetica Neue Light"/>
              <a:cs typeface="Helvetica Neue Light"/>
              <a:sym typeface="Helvetica Neue Light"/>
            </a:endParaRPr>
          </a:p>
          <a:p>
            <a:pPr lvl="0" algn="just">
              <a:buSzPts val="3600"/>
            </a:pPr>
            <a:r>
              <a:rPr lang="ru-RU" sz="4000" b="0" i="0" u="none" strike="noStrike" cap="none" dirty="0">
                <a:solidFill>
                  <a:srgbClr val="000000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Из 45-ти инициатив: 3 реализуются очно в различных регионах РФ (от 62 до 85 регионах), 2 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программы</a:t>
            </a:r>
            <a:r>
              <a:rPr lang="ru-RU" sz="4000" b="0" i="0" u="none" strike="noStrike" cap="none" dirty="0">
                <a:solidFill>
                  <a:srgbClr val="000000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 реализуются очно и онлайн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.</a:t>
            </a:r>
            <a:endParaRPr lang="ru-RU" sz="4000" dirty="0">
              <a:latin typeface="+mn-lt"/>
              <a:ea typeface="Helvetica Neue Light"/>
              <a:cs typeface="Helvetica Neue Light"/>
              <a:sym typeface="Helvetica Neue Light"/>
            </a:endParaRPr>
          </a:p>
          <a:p>
            <a:pPr lvl="0" algn="just">
              <a:buSzPts val="3600"/>
            </a:pPr>
            <a:r>
              <a:rPr lang="ru-RU" sz="4000" b="0" i="0" u="none" strike="noStrike" cap="none" dirty="0">
                <a:solidFill>
                  <a:srgbClr val="000000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40 инициатив реализуются только в онлайн-формате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.</a:t>
            </a:r>
          </a:p>
          <a:p>
            <a:pPr lvl="0" algn="just">
              <a:buSzPts val="3600"/>
            </a:pP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Превалирование дистанционной формы соответствует мировому тренду [</a:t>
            </a:r>
            <a:r>
              <a:rPr lang="en" sz="4000" dirty="0">
                <a:latin typeface="+mn-lt"/>
                <a:ea typeface="Helvetica Neue Light"/>
                <a:cs typeface="Helvetica Neue Light"/>
                <a:sym typeface="Helvetica Neue Light"/>
              </a:rPr>
              <a:t>Kumar et al., 2019]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.</a:t>
            </a:r>
          </a:p>
          <a:p>
            <a:pPr lvl="0" algn="just">
              <a:buSzPts val="3600"/>
            </a:pP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 </a:t>
            </a:r>
          </a:p>
          <a:p>
            <a:pPr lvl="0" algn="just">
              <a:buSzPts val="3600"/>
            </a:pP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НО! Большинство программ (37 из 45) </a:t>
            </a:r>
            <a:r>
              <a:rPr lang="ru-RU" sz="4000" b="1" dirty="0">
                <a:latin typeface="+mn-lt"/>
                <a:ea typeface="Helvetica Neue Light"/>
                <a:cs typeface="Helvetica Neue Light"/>
                <a:sym typeface="Helvetica Neue Light"/>
              </a:rPr>
              <a:t>асинхронного типа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, то есть </a:t>
            </a:r>
            <a:r>
              <a:rPr lang="ru-RU" sz="4000" b="1" dirty="0">
                <a:latin typeface="+mn-lt"/>
                <a:ea typeface="Helvetica Neue Light"/>
                <a:cs typeface="Helvetica Neue Light"/>
                <a:sym typeface="Helvetica Neue Light"/>
              </a:rPr>
              <a:t>нет жесткой привязки по времени к старту/окончанию программы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. </a:t>
            </a:r>
          </a:p>
          <a:p>
            <a:pPr lvl="0" algn="just">
              <a:buSzPts val="3600"/>
            </a:pPr>
            <a:endParaRPr lang="ru-RU" sz="4000" dirty="0">
              <a:latin typeface="+mn-lt"/>
              <a:ea typeface="Helvetica Neue Light"/>
              <a:cs typeface="Helvetica Neue Light"/>
              <a:sym typeface="Helvetica Neue Light"/>
            </a:endParaRPr>
          </a:p>
          <a:p>
            <a:pPr lvl="0" algn="just">
              <a:buSzPts val="3600"/>
            </a:pPr>
            <a:endParaRPr lang="en" sz="4000" dirty="0">
              <a:latin typeface="+mn-lt"/>
              <a:ea typeface="Helvetica Neue Light"/>
              <a:cs typeface="Helvetica Neue Light"/>
              <a:sym typeface="Helvetica Neue Light"/>
            </a:endParaRPr>
          </a:p>
          <a:p>
            <a:pPr lvl="0" algn="just">
              <a:buSzPts val="3600"/>
            </a:pPr>
            <a:endParaRPr lang="ru-RU" sz="4000" dirty="0">
              <a:latin typeface="+mn-lt"/>
              <a:ea typeface="Helvetica Neue Light"/>
              <a:cs typeface="Helvetica Neue Light"/>
              <a:sym typeface="Helvetica Neue Light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0613E0E9-FCD0-E54A-8D70-37E9F01F1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660830"/>
              </p:ext>
            </p:extLst>
          </p:nvPr>
        </p:nvGraphicFramePr>
        <p:xfrm>
          <a:off x="5289604" y="7782467"/>
          <a:ext cx="13787042" cy="44488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893521">
                  <a:extLst>
                    <a:ext uri="{9D8B030D-6E8A-4147-A177-3AD203B41FA5}">
                      <a16:colId xmlns:a16="http://schemas.microsoft.com/office/drawing/2014/main" val="1556228349"/>
                    </a:ext>
                  </a:extLst>
                </a:gridCol>
                <a:gridCol w="6893521">
                  <a:extLst>
                    <a:ext uri="{9D8B030D-6E8A-4147-A177-3AD203B41FA5}">
                      <a16:colId xmlns:a16="http://schemas.microsoft.com/office/drawing/2014/main" val="4126387252"/>
                    </a:ext>
                  </a:extLst>
                </a:gridCol>
              </a:tblGrid>
              <a:tr h="1711725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chemeClr val="tx1"/>
                          </a:solidFill>
                        </a:rPr>
                        <a:t>Формат образовательной инициативы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chemeClr val="tx1"/>
                          </a:solidFill>
                        </a:rPr>
                        <a:t>Число инициатив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716716"/>
                  </a:ext>
                </a:extLst>
              </a:tr>
              <a:tr h="87410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Очные инициативы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3 (6,7%)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010611"/>
                  </a:ext>
                </a:extLst>
              </a:tr>
              <a:tr h="674335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Онлайн инициативы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40 (88,9%)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05532"/>
                  </a:ext>
                </a:extLst>
              </a:tr>
              <a:tr h="674335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Инициативы смешанного типа (очно и онлайн)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2 (4,4%)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904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629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" name="Google Shape;208;p29"/>
          <p:cNvCxnSpPr/>
          <p:nvPr/>
        </p:nvCxnSpPr>
        <p:spPr>
          <a:xfrm>
            <a:off x="1476376" y="2643179"/>
            <a:ext cx="21431399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9" name="Google Shape;209;p29"/>
          <p:cNvSpPr txBox="1"/>
          <p:nvPr/>
        </p:nvSpPr>
        <p:spPr>
          <a:xfrm>
            <a:off x="1476376" y="496364"/>
            <a:ext cx="18669900" cy="1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lvl="0">
              <a:buClr>
                <a:srgbClr val="253957"/>
              </a:buClr>
              <a:buSzPts val="5000"/>
            </a:pPr>
            <a:r>
              <a:rPr lang="ru-RU" sz="5400" b="1" dirty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Результаты по критерию 2. Условия доступа к инициативам или что делать, если хочу учиться?</a:t>
            </a:r>
            <a:endParaRPr lang="ru-RU" sz="5400" b="1" i="0" u="none" strike="noStrike" cap="none" dirty="0">
              <a:solidFill>
                <a:srgbClr val="253957"/>
              </a:solidFill>
              <a:latin typeface="+mn-lt"/>
              <a:ea typeface="Arial Narrow"/>
              <a:cs typeface="Arial Narrow"/>
              <a:sym typeface="Arial Narrow"/>
            </a:endParaRPr>
          </a:p>
        </p:txBody>
      </p:sp>
      <p:sp>
        <p:nvSpPr>
          <p:cNvPr id="210" name="Google Shape;210;p29"/>
          <p:cNvSpPr txBox="1">
            <a:spLocks noGrp="1"/>
          </p:cNvSpPr>
          <p:nvPr>
            <p:ph type="sldNum" idx="12"/>
          </p:nvPr>
        </p:nvSpPr>
        <p:spPr>
          <a:xfrm>
            <a:off x="12025175" y="13010554"/>
            <a:ext cx="3159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en-US" sz="2800" b="1">
                <a:solidFill>
                  <a:schemeClr val="tx1"/>
                </a:solidFill>
              </a:rPr>
              <a:t>8</a:t>
            </a:fld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8900715" y="1809403"/>
            <a:ext cx="151551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800"/>
              <a:buFont typeface="Arial Narrow"/>
              <a:buNone/>
            </a:pPr>
            <a:r>
              <a:rPr lang="en-US" sz="1800" b="0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Institute of education NRU HSE</a:t>
            </a:r>
            <a:endParaRPr sz="1800" b="0" i="0" u="none" strike="noStrike" cap="non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12" name="Google Shape;212;p29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40955" y="433931"/>
            <a:ext cx="1214985" cy="121498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/>
          <p:nvPr/>
        </p:nvSpPr>
        <p:spPr>
          <a:xfrm>
            <a:off x="787400" y="2629897"/>
            <a:ext cx="22598778" cy="5665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3600"/>
            </a:pPr>
            <a:endParaRPr lang="ru-RU" sz="3600" b="1" dirty="0">
              <a:latin typeface="+mn-lt"/>
              <a:ea typeface="Helvetica Neue Light"/>
              <a:cs typeface="Helvetica Neue Light"/>
              <a:sym typeface="Helvetica Neue Light"/>
            </a:endParaRPr>
          </a:p>
          <a:p>
            <a:pPr lvl="0" algn="just">
              <a:buSzPts val="3600"/>
            </a:pPr>
            <a:r>
              <a:rPr lang="ru-RU" sz="3600" b="1" dirty="0">
                <a:latin typeface="+mn-lt"/>
                <a:ea typeface="Helvetica Neue Light"/>
                <a:cs typeface="Helvetica Neue Light"/>
                <a:sym typeface="Helvetica Neue Light"/>
              </a:rPr>
              <a:t>Упрощенная система регистрации: </a:t>
            </a:r>
            <a:r>
              <a:rPr lang="ru-RU" sz="3600" dirty="0">
                <a:latin typeface="+mn-lt"/>
                <a:ea typeface="Helvetica Neue Light"/>
                <a:cs typeface="Helvetica Neue Light"/>
                <a:sym typeface="Helvetica Neue Light"/>
              </a:rPr>
              <a:t>указание ФИО, электронной почты, мобильного номера (опционально).</a:t>
            </a:r>
          </a:p>
          <a:p>
            <a:pPr lvl="0" algn="just">
              <a:buSzPts val="3600"/>
            </a:pPr>
            <a:r>
              <a:rPr lang="ru-RU" sz="3600" b="1" i="0" u="none" strike="noStrike" cap="none" dirty="0">
                <a:solidFill>
                  <a:srgbClr val="000000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Усложненная система регистрации</a:t>
            </a:r>
            <a:r>
              <a:rPr lang="ru-RU" sz="3600" b="1" dirty="0">
                <a:latin typeface="+mn-lt"/>
                <a:ea typeface="Helvetica Neue Light"/>
                <a:cs typeface="Helvetica Neue Light"/>
                <a:sym typeface="Helvetica Neue Light"/>
              </a:rPr>
              <a:t>: </a:t>
            </a:r>
            <a:r>
              <a:rPr lang="ru-RU" sz="3600" dirty="0">
                <a:latin typeface="+mn-lt"/>
                <a:ea typeface="Helvetica Neue Light"/>
                <a:cs typeface="Helvetica Neue Light"/>
                <a:sym typeface="Helvetica Neue Light"/>
              </a:rPr>
              <a:t>указание дополнительной информации </a:t>
            </a:r>
            <a:r>
              <a:rPr lang="ru-RU" sz="3600" b="1" dirty="0">
                <a:latin typeface="+mn-lt"/>
                <a:ea typeface="Helvetica Neue Light"/>
                <a:cs typeface="Helvetica Neue Light"/>
                <a:sym typeface="Helvetica Neue Light"/>
              </a:rPr>
              <a:t>(</a:t>
            </a:r>
            <a:r>
              <a:rPr lang="ru-RU" sz="3600" dirty="0">
                <a:latin typeface="+mn-lt"/>
                <a:ea typeface="Helvetica Neue Light"/>
                <a:cs typeface="Helvetica Neue Light"/>
                <a:sym typeface="Helvetica Neue Light"/>
              </a:rPr>
              <a:t>уровень текущих знаний в цифровой сфере и/или ожидания от курса). </a:t>
            </a:r>
          </a:p>
          <a:p>
            <a:pPr lvl="0" algn="just">
              <a:buSzPts val="3600"/>
            </a:pPr>
            <a:r>
              <a:rPr lang="ru-RU" sz="3600" dirty="0">
                <a:latin typeface="+mn-lt"/>
                <a:ea typeface="Helvetica Neue Light"/>
                <a:cs typeface="Helvetica Neue Light"/>
                <a:sym typeface="Helvetica Neue Light"/>
              </a:rPr>
              <a:t>Только 1 инициатива («Мама-предприниматель») подразумевала конкурсный отбор по итогам заполнения заявок (заявка включала описание бизнес-идеи, цель участия в проекте</a:t>
            </a:r>
            <a:r>
              <a:rPr lang="en-US" sz="3600" dirty="0">
                <a:latin typeface="+mn-lt"/>
                <a:ea typeface="Helvetica Neue Light"/>
                <a:cs typeface="Helvetica Neue Light"/>
                <a:sym typeface="Helvetica Neue Light"/>
              </a:rPr>
              <a:t>).</a:t>
            </a:r>
          </a:p>
          <a:p>
            <a:pPr lvl="0" algn="just">
              <a:buSzPts val="3600"/>
            </a:pPr>
            <a:endParaRPr lang="ru-RU" sz="3600" dirty="0">
              <a:latin typeface="+mn-lt"/>
              <a:ea typeface="Helvetica Neue Light"/>
              <a:cs typeface="Helvetica Neue Light"/>
              <a:sym typeface="Helvetica Neue Light"/>
            </a:endParaRPr>
          </a:p>
          <a:p>
            <a:pPr lvl="0" algn="just">
              <a:buSzPts val="3600"/>
            </a:pPr>
            <a:r>
              <a:rPr lang="ru-RU" sz="3600" b="1" dirty="0"/>
              <a:t>Проблема: </a:t>
            </a:r>
            <a:r>
              <a:rPr lang="ru-RU" sz="3600" dirty="0"/>
              <a:t>ориентация на «среднего» абитуриента, что может приводить к снижению мотивации у более зрелых и подготовленных соискателей.</a:t>
            </a:r>
            <a:endParaRPr lang="en-US" sz="4000" b="0" i="0" u="none" strike="noStrike" cap="none" dirty="0">
              <a:solidFill>
                <a:srgbClr val="000000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4A7CAEC8-CFAA-A648-9724-351C6C544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210234"/>
              </p:ext>
            </p:extLst>
          </p:nvPr>
        </p:nvGraphicFramePr>
        <p:xfrm>
          <a:off x="5134562" y="8869935"/>
          <a:ext cx="13781225" cy="3566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932651">
                  <a:extLst>
                    <a:ext uri="{9D8B030D-6E8A-4147-A177-3AD203B41FA5}">
                      <a16:colId xmlns:a16="http://schemas.microsoft.com/office/drawing/2014/main" val="1989994836"/>
                    </a:ext>
                  </a:extLst>
                </a:gridCol>
                <a:gridCol w="6848574">
                  <a:extLst>
                    <a:ext uri="{9D8B030D-6E8A-4147-A177-3AD203B41FA5}">
                      <a16:colId xmlns:a16="http://schemas.microsoft.com/office/drawing/2014/main" val="25600740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</a:rPr>
                        <a:t>Условия доступа на обучение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</a:rPr>
                        <a:t>Число инициатив (% инициатив)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885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</a:t>
                      </a:r>
                      <a:r>
                        <a:rPr lang="ru-RU" sz="3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упрощенной системы регистрации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инициатив (89,9%)</a:t>
                      </a:r>
                    </a:p>
                    <a:p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035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</a:t>
                      </a:r>
                      <a:r>
                        <a:rPr lang="ru-RU" sz="3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усложненной системы регистрации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инициатив (11,1%)</a:t>
                      </a:r>
                    </a:p>
                    <a:p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442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919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" name="Google Shape;208;p29"/>
          <p:cNvCxnSpPr/>
          <p:nvPr/>
        </p:nvCxnSpPr>
        <p:spPr>
          <a:xfrm>
            <a:off x="1476376" y="2643179"/>
            <a:ext cx="21431399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9" name="Google Shape;209;p29"/>
          <p:cNvSpPr txBox="1"/>
          <p:nvPr/>
        </p:nvSpPr>
        <p:spPr>
          <a:xfrm>
            <a:off x="1041972" y="623600"/>
            <a:ext cx="18669900" cy="1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lvl="0">
              <a:buClr>
                <a:srgbClr val="253957"/>
              </a:buClr>
              <a:buSzPts val="5000"/>
            </a:pPr>
            <a:r>
              <a:rPr lang="ru-RU" sz="5000" b="1" dirty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Результаты по критерию 3. Система оценивания результатов по итогам обучения: слишком просто учиться?</a:t>
            </a:r>
            <a:endParaRPr lang="ru-RU" sz="5000" b="1" i="0" u="none" strike="noStrike" cap="none" dirty="0">
              <a:solidFill>
                <a:srgbClr val="253957"/>
              </a:solidFill>
              <a:latin typeface="+mn-lt"/>
              <a:ea typeface="Arial Narrow"/>
              <a:cs typeface="Arial Narrow"/>
              <a:sym typeface="Arial Narrow"/>
            </a:endParaRPr>
          </a:p>
        </p:txBody>
      </p:sp>
      <p:sp>
        <p:nvSpPr>
          <p:cNvPr id="210" name="Google Shape;210;p29"/>
          <p:cNvSpPr txBox="1">
            <a:spLocks noGrp="1"/>
          </p:cNvSpPr>
          <p:nvPr>
            <p:ph type="sldNum" idx="12"/>
          </p:nvPr>
        </p:nvSpPr>
        <p:spPr>
          <a:xfrm>
            <a:off x="12025175" y="13010554"/>
            <a:ext cx="3159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en-US" sz="2800" b="1">
                <a:solidFill>
                  <a:schemeClr val="tx1"/>
                </a:solidFill>
              </a:rPr>
              <a:t>9</a:t>
            </a:fld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19050000" y="1976307"/>
            <a:ext cx="5005940" cy="44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800"/>
              <a:buFont typeface="Arial Narrow"/>
              <a:buNone/>
            </a:pPr>
            <a:r>
              <a:rPr lang="en-US" sz="1800" b="0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Institute of education NRU HSE</a:t>
            </a:r>
            <a:endParaRPr sz="1800" b="0" i="0" u="none" strike="noStrike" cap="non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12" name="Google Shape;212;p29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40955" y="433931"/>
            <a:ext cx="1214985" cy="121498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/>
          <p:nvPr/>
        </p:nvSpPr>
        <p:spPr>
          <a:xfrm>
            <a:off x="1295972" y="2612782"/>
            <a:ext cx="22104355" cy="4245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3600"/>
            </a:pPr>
            <a:r>
              <a:rPr lang="ru-RU" sz="4400" dirty="0">
                <a:latin typeface="+mn-lt"/>
                <a:ea typeface="Helvetica Neue Light"/>
                <a:cs typeface="Helvetica Neue Light"/>
                <a:sym typeface="Helvetica Neue Light"/>
              </a:rPr>
              <a:t>Большинство инициатив не регламентирует системы оценивания, что является серьёзным ограничением, т.к. </a:t>
            </a:r>
            <a:r>
              <a:rPr lang="ru-RU" sz="4400" b="1" dirty="0">
                <a:latin typeface="+mn-lt"/>
                <a:ea typeface="Helvetica Neue Light"/>
                <a:cs typeface="Helvetica Neue Light"/>
                <a:sym typeface="Helvetica Neue Light"/>
              </a:rPr>
              <a:t>вопрос оценки эффективности предпринимательского образования </a:t>
            </a:r>
            <a:r>
              <a:rPr lang="ru-RU" sz="4400" dirty="0">
                <a:latin typeface="+mn-lt"/>
                <a:ea typeface="Helvetica Neue Light"/>
                <a:cs typeface="Helvetica Neue Light"/>
                <a:sym typeface="Helvetica Neue Light"/>
              </a:rPr>
              <a:t>остается одним из важнейших (и нерешенных!) для мировой практики </a:t>
            </a:r>
            <a:r>
              <a:rPr lang="en-US" sz="4400" dirty="0">
                <a:latin typeface="+mn-lt"/>
                <a:ea typeface="Helvetica Neue Light"/>
                <a:cs typeface="Helvetica Neue Light"/>
                <a:sym typeface="Helvetica Neue Light"/>
              </a:rPr>
              <a:t>[</a:t>
            </a:r>
            <a:r>
              <a:rPr lang="en-US" sz="4400" dirty="0" err="1">
                <a:latin typeface="+mn-lt"/>
                <a:ea typeface="Helvetica Neue Light"/>
                <a:cs typeface="Helvetica Neue Light"/>
                <a:sym typeface="Helvetica Neue Light"/>
              </a:rPr>
              <a:t>Nabi</a:t>
            </a:r>
            <a:r>
              <a:rPr lang="en-US" sz="4400" dirty="0">
                <a:latin typeface="+mn-lt"/>
                <a:ea typeface="Helvetica Neue Light"/>
                <a:cs typeface="Helvetica Neue Light"/>
                <a:sym typeface="Helvetica Neue Light"/>
              </a:rPr>
              <a:t> at al.2017].</a:t>
            </a:r>
          </a:p>
          <a:p>
            <a:pPr lvl="0" algn="just">
              <a:buSzPts val="3600"/>
            </a:pPr>
            <a:r>
              <a:rPr lang="ru-RU" sz="4400" dirty="0">
                <a:latin typeface="+mn-lt"/>
                <a:ea typeface="Helvetica Neue Light"/>
                <a:cs typeface="Helvetica Neue Light"/>
                <a:sym typeface="Helvetica Neue Light"/>
              </a:rPr>
              <a:t>Отсутствие системы оценивания </a:t>
            </a:r>
            <a:r>
              <a:rPr lang="ru-RU" sz="4400" b="1" dirty="0">
                <a:latin typeface="+mn-lt"/>
                <a:ea typeface="Helvetica Neue Light"/>
                <a:cs typeface="Helvetica Neue Light"/>
                <a:sym typeface="Helvetica Neue Light"/>
              </a:rPr>
              <a:t>идет вразрез с базовыми правилами педагогического дизайна.</a:t>
            </a:r>
            <a:endParaRPr lang="en-US" sz="4400" b="1" i="0" u="none" strike="noStrike" cap="none" dirty="0">
              <a:solidFill>
                <a:srgbClr val="000000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DFB5DD1A-67D4-4348-BFC9-F219B227D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360054"/>
              </p:ext>
            </p:extLst>
          </p:nvPr>
        </p:nvGraphicFramePr>
        <p:xfrm>
          <a:off x="4064000" y="7319149"/>
          <a:ext cx="17881600" cy="517010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940800">
                  <a:extLst>
                    <a:ext uri="{9D8B030D-6E8A-4147-A177-3AD203B41FA5}">
                      <a16:colId xmlns:a16="http://schemas.microsoft.com/office/drawing/2014/main" val="3712742234"/>
                    </a:ext>
                  </a:extLst>
                </a:gridCol>
                <a:gridCol w="8940800">
                  <a:extLst>
                    <a:ext uri="{9D8B030D-6E8A-4147-A177-3AD203B41FA5}">
                      <a16:colId xmlns:a16="http://schemas.microsoft.com/office/drawing/2014/main" val="2193203277"/>
                    </a:ext>
                  </a:extLst>
                </a:gridCol>
              </a:tblGrid>
              <a:tr h="489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</a:rPr>
                        <a:t>Характеристики системы оценивания </a:t>
                      </a:r>
                    </a:p>
                    <a:p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</a:rPr>
                        <a:t>Число инициатив (%</a:t>
                      </a:r>
                      <a:r>
                        <a:rPr lang="ru-RU" sz="3600" b="1" baseline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350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dirty="0">
                          <a:effectLst/>
                        </a:rPr>
                        <a:t>Отсутствие указаний на систему оценивания (тестирование или защиты бизнес-проекта)</a:t>
                      </a:r>
                      <a:endParaRPr lang="ru-RU" sz="3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dirty="0">
                          <a:effectLst/>
                        </a:rPr>
                        <a:t> 27 программ (60%)</a:t>
                      </a:r>
                      <a:endParaRPr lang="ru-RU" sz="3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45488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>
                          <a:effectLst/>
                        </a:rPr>
                        <a:t>Система оценивания, предполагающая тестирование</a:t>
                      </a:r>
                      <a:endParaRPr lang="ru-RU" sz="3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dirty="0">
                          <a:effectLst/>
                        </a:rPr>
                        <a:t>14 программ (31,1%)</a:t>
                      </a:r>
                      <a:endParaRPr lang="ru-RU" sz="3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2113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dirty="0">
                          <a:effectLst/>
                        </a:rPr>
                        <a:t>Система оценивания, предполагающая защиту бизнес-проекта</a:t>
                      </a:r>
                      <a:endParaRPr lang="ru-RU" sz="3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dirty="0">
                          <a:effectLst/>
                        </a:rPr>
                        <a:t>4 программы (8,9%)</a:t>
                      </a:r>
                      <a:endParaRPr lang="ru-RU" sz="3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2699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95959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Тема Office">
  <a:themeElements>
    <a:clrScheme name="НЦМУ">
      <a:dk1>
        <a:srgbClr val="000000"/>
      </a:dk1>
      <a:lt1>
        <a:srgbClr val="FFFFFF"/>
      </a:lt1>
      <a:dk2>
        <a:srgbClr val="054CF8"/>
      </a:dk2>
      <a:lt2>
        <a:srgbClr val="FFFFFF"/>
      </a:lt2>
      <a:accent1>
        <a:srgbClr val="18C5BE"/>
      </a:accent1>
      <a:accent2>
        <a:srgbClr val="FAB103"/>
      </a:accent2>
      <a:accent3>
        <a:srgbClr val="7C0FD2"/>
      </a:accent3>
      <a:accent4>
        <a:srgbClr val="D20F17"/>
      </a:accent4>
      <a:accent5>
        <a:srgbClr val="10DC87"/>
      </a:accent5>
      <a:accent6>
        <a:srgbClr val="F85937"/>
      </a:accent6>
      <a:hlink>
        <a:srgbClr val="18C5BE"/>
      </a:hlink>
      <a:folHlink>
        <a:srgbClr val="0C63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 lnSpcReduction="10000"/>
      </a:bodyPr>
      <a:lstStyle>
        <a:defPPr algn="l">
          <a:defRPr sz="1600" b="1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7729</TotalTime>
  <Words>2870</Words>
  <Application>Microsoft Office PowerPoint</Application>
  <PresentationFormat>Произвольный</PresentationFormat>
  <Paragraphs>287</Paragraphs>
  <Slides>21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35" baseType="lpstr">
      <vt:lpstr>Apple Symbols</vt:lpstr>
      <vt:lpstr>Arial</vt:lpstr>
      <vt:lpstr>Arial Narrow</vt:lpstr>
      <vt:lpstr>Calibri</vt:lpstr>
      <vt:lpstr>Garamond</vt:lpstr>
      <vt:lpstr>Helvetica</vt:lpstr>
      <vt:lpstr>Helvetica Light</vt:lpstr>
      <vt:lpstr>Helvetica Neue</vt:lpstr>
      <vt:lpstr>Helvetica Neue Light</vt:lpstr>
      <vt:lpstr>Times New Roman</vt:lpstr>
      <vt:lpstr>Wingdings</vt:lpstr>
      <vt:lpstr>Тема Office</vt:lpstr>
      <vt:lpstr>1_White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Администратор</cp:lastModifiedBy>
  <cp:revision>229</cp:revision>
  <dcterms:modified xsi:type="dcterms:W3CDTF">2022-03-18T13:29:04Z</dcterms:modified>
</cp:coreProperties>
</file>