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7" r:id="rId2"/>
    <p:sldId id="264" r:id="rId3"/>
    <p:sldId id="1223" r:id="rId4"/>
    <p:sldId id="1227" r:id="rId5"/>
    <p:sldId id="305" r:id="rId6"/>
    <p:sldId id="1229" r:id="rId7"/>
    <p:sldId id="1228" r:id="rId8"/>
    <p:sldId id="301" r:id="rId9"/>
    <p:sldId id="297" r:id="rId10"/>
    <p:sldId id="1225" r:id="rId11"/>
    <p:sldId id="296" r:id="rId12"/>
    <p:sldId id="298" r:id="rId13"/>
    <p:sldId id="299" r:id="rId14"/>
    <p:sldId id="303" r:id="rId15"/>
    <p:sldId id="1224" r:id="rId16"/>
    <p:sldId id="123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00"/>
    <a:srgbClr val="008C83"/>
    <a:srgbClr val="DC176F"/>
    <a:srgbClr val="424CF9"/>
    <a:srgbClr val="120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708" y="388"/>
      </p:cViewPr>
      <p:guideLst>
        <p:guide orient="horz" pos="2160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CC95B-A9BF-4451-8F40-E4ED26CA9834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756CA-FFC9-4849-BD51-570D80C49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2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8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2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6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5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756CA-FFC9-4849-BD51-570D80C492C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1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4B1319-C7C0-CB81-6FFF-09AD9B113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3" b="7110"/>
          <a:stretch/>
        </p:blipFill>
        <p:spPr>
          <a:xfrm rot="5400000">
            <a:off x="3126767" y="-4635313"/>
            <a:ext cx="5136355" cy="12994111"/>
          </a:xfrm>
          <a:prstGeom prst="round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1681163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1E54C-4682-45DE-BC75-75533094DE00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7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E261-0D07-4B6C-B005-6195C347FC44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6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61069-3CE0-4ACD-91B2-C84BA4790972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7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C9822375-71EF-457D-815B-C8EF849B76C6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9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BFD22-276B-C46A-4C59-1B5613672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941" y="-7509144"/>
            <a:ext cx="9889404" cy="13988722"/>
          </a:xfrm>
          <a:prstGeom prst="round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57718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4569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F2F1-4455-4552-86FF-38EFB749D4A3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4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61FB-C5E6-403F-8DD0-3CD3513661A2}" type="datetime1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8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00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184F-5113-44D5-B83D-E4D9518E3DF7}" type="datetime1">
              <a:rPr lang="ru-RU" smtClean="0"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4823-D529-4573-9789-289793E841E3}" type="datetime1">
              <a:rPr lang="ru-RU" smtClean="0"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0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DA38D-956F-45CB-A285-1D05BE7612B8}" type="datetime1">
              <a:rPr lang="ru-RU" smtClean="0"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5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947B-3264-4168-A524-38941855D7C5}" type="datetime1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6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D66E-4C77-484B-8D23-9C121405991E}" type="datetime1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9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84A99-AE89-4CF9-8CE9-5EB5B617FA52}" type="datetime1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569" y="642325"/>
            <a:ext cx="360000" cy="360000"/>
          </a:xfrm>
          <a:prstGeom prst="roundRect">
            <a:avLst/>
          </a:prstGeom>
          <a:ln w="12700">
            <a:noFill/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B688-F2C0-4F49-974E-962DB1A10B8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B318B66-2808-574E-E744-8C759CBB2BFA}"/>
              </a:ext>
            </a:extLst>
          </p:cNvPr>
          <p:cNvSpPr/>
          <p:nvPr userDrawn="1"/>
        </p:nvSpPr>
        <p:spPr>
          <a:xfrm>
            <a:off x="-240631" y="365125"/>
            <a:ext cx="914400" cy="9144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4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BE4BD0-2EEC-4E4D-8485-8C93A130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608" y="732292"/>
            <a:ext cx="2844482" cy="2844482"/>
          </a:xfrm>
          <a:prstGeom prst="rect">
            <a:avLst/>
          </a:prstGeom>
        </p:spPr>
      </p:pic>
      <p:pic>
        <p:nvPicPr>
          <p:cNvPr id="6" name="Picture 2" descr="D:\МЕРОПРИЯТИЯ\06.25 Министерский аналитический доклад\Преза\логотипы\УРФУ.png">
            <a:extLst>
              <a:ext uri="{FF2B5EF4-FFF2-40B4-BE49-F238E27FC236}">
                <a16:creationId xmlns:a16="http://schemas.microsoft.com/office/drawing/2014/main" id="{27F41FB0-918C-4B8B-8C6E-D9954AD3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92" y="5445228"/>
            <a:ext cx="1089769" cy="4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МЕРОПРИЯТИЯ\06.25 Министерский аналитический доклад\Преза\логотипы\БФУ Кант.png">
            <a:extLst>
              <a:ext uri="{FF2B5EF4-FFF2-40B4-BE49-F238E27FC236}">
                <a16:creationId xmlns:a16="http://schemas.microsoft.com/office/drawing/2014/main" id="{C7229BBC-148A-48FB-B631-66B5D2A3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7" y="4762414"/>
            <a:ext cx="1317293" cy="4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МЕРОПРИЯТИЯ\06.25 Министерский аналитический доклад\Преза\логотипы\ВШЭ.png">
            <a:extLst>
              <a:ext uri="{FF2B5EF4-FFF2-40B4-BE49-F238E27FC236}">
                <a16:creationId xmlns:a16="http://schemas.microsoft.com/office/drawing/2014/main" id="{C417340C-8D9B-42C5-A5AA-B58341A93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b="14060"/>
          <a:stretch/>
        </p:blipFill>
        <p:spPr bwMode="auto">
          <a:xfrm>
            <a:off x="7904537" y="4805720"/>
            <a:ext cx="880982" cy="8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МЕРОПРИЯТИЯ\06.25 Министерский аналитический доклад\Преза\логотипы\ДВФУ.png">
            <a:extLst>
              <a:ext uri="{FF2B5EF4-FFF2-40B4-BE49-F238E27FC236}">
                <a16:creationId xmlns:a16="http://schemas.microsoft.com/office/drawing/2014/main" id="{50937FA2-B70E-4DF3-AC3F-1A374315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48" y="4639858"/>
            <a:ext cx="919056" cy="7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МЕРОПРИЯТИЯ\06.25 Министерский аналитический доклад\Преза\логотипы\ИТМО.png">
            <a:extLst>
              <a:ext uri="{FF2B5EF4-FFF2-40B4-BE49-F238E27FC236}">
                <a16:creationId xmlns:a16="http://schemas.microsoft.com/office/drawing/2014/main" id="{B915E2B5-8E7E-4DD4-A488-4BC0A4E5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88" y="5257540"/>
            <a:ext cx="1223314" cy="8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МЕРОПРИЯТИЯ\06.25 Министерский аналитический доклад\Преза\логотипы\МГПУ.png">
            <a:extLst>
              <a:ext uri="{FF2B5EF4-FFF2-40B4-BE49-F238E27FC236}">
                <a16:creationId xmlns:a16="http://schemas.microsoft.com/office/drawing/2014/main" id="{F60B8E3F-5D8F-4482-BA2A-5F25270C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49" y="4563757"/>
            <a:ext cx="1175892" cy="8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МЕРОПРИЯТИЯ\06.25 Министерский аналитический доклад\Преза\логотипы\МИСиС.png">
            <a:extLst>
              <a:ext uri="{FF2B5EF4-FFF2-40B4-BE49-F238E27FC236}">
                <a16:creationId xmlns:a16="http://schemas.microsoft.com/office/drawing/2014/main" id="{2E300940-9584-4F49-A21B-931A832F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59" y="5296403"/>
            <a:ext cx="1089769" cy="7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МЕРОПРИЯТИЯ\06.25 Министерский аналитический доклад\Преза\логотипы\РАНХИГС.png">
            <a:extLst>
              <a:ext uri="{FF2B5EF4-FFF2-40B4-BE49-F238E27FC236}">
                <a16:creationId xmlns:a16="http://schemas.microsoft.com/office/drawing/2014/main" id="{D5607595-A4E4-4F70-8E47-50506D20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5" y="5439536"/>
            <a:ext cx="1447433" cy="4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МЕРОПРИЯТИЯ\06.25 Министерский аналитический доклад\Преза\логотипы\СПБПУ.png">
            <a:extLst>
              <a:ext uri="{FF2B5EF4-FFF2-40B4-BE49-F238E27FC236}">
                <a16:creationId xmlns:a16="http://schemas.microsoft.com/office/drawing/2014/main" id="{3F9C3CF2-82C4-4222-876E-2F4876E2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43" y="4699099"/>
            <a:ext cx="782897" cy="11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МЕРОПРИЯТИЯ\09.13 Круглый стол в Мск Качество образования\КФУ.png">
            <a:extLst>
              <a:ext uri="{FF2B5EF4-FFF2-40B4-BE49-F238E27FC236}">
                <a16:creationId xmlns:a16="http://schemas.microsoft.com/office/drawing/2014/main" id="{E9F669A0-B421-429F-8028-7247BD10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08" y="5487273"/>
            <a:ext cx="1139432" cy="3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МЕРОПРИЯТИЯ\09.13 Круглый стол в Мск Качество образования\сеч1.png">
            <a:extLst>
              <a:ext uri="{FF2B5EF4-FFF2-40B4-BE49-F238E27FC236}">
                <a16:creationId xmlns:a16="http://schemas.microsoft.com/office/drawing/2014/main" id="{330F56E4-7187-4EA5-BB4E-75F7FEC6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944" y="5797779"/>
            <a:ext cx="758472" cy="10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2BB0191-DAD8-1810-C742-9AC87BE714E6}"/>
              </a:ext>
            </a:extLst>
          </p:cNvPr>
          <p:cNvGrpSpPr/>
          <p:nvPr/>
        </p:nvGrpSpPr>
        <p:grpSpPr>
          <a:xfrm>
            <a:off x="10238821" y="4725754"/>
            <a:ext cx="1614719" cy="872846"/>
            <a:chOff x="10345864" y="5381807"/>
            <a:chExt cx="1629342" cy="1010129"/>
          </a:xfrm>
        </p:grpSpPr>
        <p:pic>
          <p:nvPicPr>
            <p:cNvPr id="19" name="Picture 5" descr="D:\МЕРОПРИЯТИЯ\09.13 Круглый стол в Мск Качество образования\2.png">
              <a:extLst>
                <a:ext uri="{FF2B5EF4-FFF2-40B4-BE49-F238E27FC236}">
                  <a16:creationId xmlns:a16="http://schemas.microsoft.com/office/drawing/2014/main" id="{7A7885EB-D054-46D7-9026-0607AE6C9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9484" y="5381807"/>
              <a:ext cx="592276" cy="63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4D0DE1C-DBC2-4E32-AAE8-5EC1C1B567F6}"/>
                </a:ext>
              </a:extLst>
            </p:cNvPr>
            <p:cNvSpPr/>
            <p:nvPr/>
          </p:nvSpPr>
          <p:spPr>
            <a:xfrm>
              <a:off x="10345864" y="6008754"/>
              <a:ext cx="1629342" cy="383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Национальный медицинский исследовательский центр </a:t>
              </a:r>
              <a:br>
                <a:rPr lang="en-US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</a:br>
              <a:r>
                <a:rPr lang="ru-RU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им. В.А. Алмазова</a:t>
              </a:r>
            </a:p>
          </p:txBody>
        </p:sp>
      </p:grpSp>
      <p:pic>
        <p:nvPicPr>
          <p:cNvPr id="26" name="Google Shape;322;p1">
            <a:extLst>
              <a:ext uri="{FF2B5EF4-FFF2-40B4-BE49-F238E27FC236}">
                <a16:creationId xmlns:a16="http://schemas.microsoft.com/office/drawing/2014/main" id="{2679F49E-9FE3-4280-AD01-918B1BFED7B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8460" y="6026479"/>
            <a:ext cx="1649203" cy="83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5;p1" descr="C:\Users\dns-\Downloads\Без названия.png">
            <a:extLst>
              <a:ext uri="{FF2B5EF4-FFF2-40B4-BE49-F238E27FC236}">
                <a16:creationId xmlns:a16="http://schemas.microsoft.com/office/drawing/2014/main" id="{FCF12808-FB12-4D7D-9006-88B671D2E2A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26328" y="5988152"/>
            <a:ext cx="1037400" cy="69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26;p1" descr="C:\Users\dns-\Downloads\Без названия (1)65.png">
            <a:extLst>
              <a:ext uri="{FF2B5EF4-FFF2-40B4-BE49-F238E27FC236}">
                <a16:creationId xmlns:a16="http://schemas.microsoft.com/office/drawing/2014/main" id="{42CBBE58-B449-4A40-ADF9-C86C275B140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t="25650" b="26293"/>
          <a:stretch/>
        </p:blipFill>
        <p:spPr>
          <a:xfrm>
            <a:off x="2159138" y="6194500"/>
            <a:ext cx="1418372" cy="5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28;p1" descr="C:\Users\dns-\Downloads\Без названия (1)56.png">
            <a:extLst>
              <a:ext uri="{FF2B5EF4-FFF2-40B4-BE49-F238E27FC236}">
                <a16:creationId xmlns:a16="http://schemas.microsoft.com/office/drawing/2014/main" id="{5B1046BE-1295-4476-9CC5-ADA86AB4D06C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866032" y="6073922"/>
            <a:ext cx="1445319" cy="54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30;p1" descr="Тольяттинский государственный университет логотип - Поиск в Google ...">
            <a:extLst>
              <a:ext uri="{FF2B5EF4-FFF2-40B4-BE49-F238E27FC236}">
                <a16:creationId xmlns:a16="http://schemas.microsoft.com/office/drawing/2014/main" id="{9FE20A66-3F3A-442C-AB88-F06A22E0E7A1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t="12662" b="13967"/>
          <a:stretch/>
        </p:blipFill>
        <p:spPr>
          <a:xfrm>
            <a:off x="3874100" y="6194500"/>
            <a:ext cx="1220687" cy="51542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31;p1">
            <a:extLst>
              <a:ext uri="{FF2B5EF4-FFF2-40B4-BE49-F238E27FC236}">
                <a16:creationId xmlns:a16="http://schemas.microsoft.com/office/drawing/2014/main" id="{9C023F3E-DE9D-44D6-A470-A08883181AA1}"/>
              </a:ext>
            </a:extLst>
          </p:cNvPr>
          <p:cNvSpPr/>
          <p:nvPr/>
        </p:nvSpPr>
        <p:spPr>
          <a:xfrm>
            <a:off x="5474140" y="6041894"/>
            <a:ext cx="758472" cy="715326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4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Рисунок 2">
            <a:extLst>
              <a:ext uri="{FF2B5EF4-FFF2-40B4-BE49-F238E27FC236}">
                <a16:creationId xmlns:a16="http://schemas.microsoft.com/office/drawing/2014/main" id="{DE7A3868-D63B-4629-A891-199E54B374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59559" y="6057879"/>
            <a:ext cx="758472" cy="630049"/>
          </a:xfrm>
          <a:prstGeom prst="rect">
            <a:avLst/>
          </a:prstGeom>
        </p:spPr>
      </p:pic>
      <p:pic>
        <p:nvPicPr>
          <p:cNvPr id="4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94EFEE-0B9E-46AC-93DB-6B801EFE2E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69260" y="4643801"/>
            <a:ext cx="1198127" cy="70767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DEF0C6E-2140-7D17-DE2C-54517BD7AED5}"/>
              </a:ext>
            </a:extLst>
          </p:cNvPr>
          <p:cNvSpPr/>
          <p:nvPr/>
        </p:nvSpPr>
        <p:spPr>
          <a:xfrm>
            <a:off x="5393848" y="874455"/>
            <a:ext cx="429436" cy="2554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563C9-D18A-A669-8645-CDD9F7A5B617}"/>
              </a:ext>
            </a:extLst>
          </p:cNvPr>
          <p:cNvSpPr txBox="1"/>
          <p:nvPr/>
        </p:nvSpPr>
        <p:spPr>
          <a:xfrm>
            <a:off x="5379672" y="881543"/>
            <a:ext cx="51465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600" dirty="0">
                <a:solidFill>
                  <a:schemeClr val="bg1"/>
                </a:solidFill>
              </a:rPr>
              <a:t>У</a:t>
            </a:r>
            <a:r>
              <a:rPr lang="ru-RU" sz="3200" b="1" spc="300" dirty="0">
                <a:solidFill>
                  <a:schemeClr val="bg1"/>
                </a:solidFill>
              </a:rPr>
              <a:t>НИВЕРСИТЕТСКАЯ</a:t>
            </a:r>
          </a:p>
          <a:p>
            <a:r>
              <a:rPr lang="ru-RU" sz="3200" b="1" spc="300" dirty="0">
                <a:solidFill>
                  <a:schemeClr val="bg1"/>
                </a:solidFill>
              </a:rPr>
              <a:t>НАЦИОНАЛЬНАЯ</a:t>
            </a:r>
          </a:p>
          <a:p>
            <a:r>
              <a:rPr lang="ru-RU" sz="3200" b="1" spc="300" dirty="0">
                <a:solidFill>
                  <a:schemeClr val="bg1"/>
                </a:solidFill>
              </a:rPr>
              <a:t>ИНИЦИТИВА</a:t>
            </a:r>
          </a:p>
          <a:p>
            <a:r>
              <a:rPr lang="ru-RU" sz="3200" b="1" spc="600" dirty="0">
                <a:solidFill>
                  <a:schemeClr val="bg1"/>
                </a:solidFill>
              </a:rPr>
              <a:t>К</a:t>
            </a:r>
            <a:r>
              <a:rPr lang="ru-RU" sz="3200" b="1" spc="300" dirty="0">
                <a:solidFill>
                  <a:schemeClr val="bg1"/>
                </a:solidFill>
              </a:rPr>
              <a:t>АЧЕСТВА </a:t>
            </a:r>
          </a:p>
          <a:p>
            <a:r>
              <a:rPr lang="ru-RU" sz="3200" b="1" spc="300" dirty="0">
                <a:solidFill>
                  <a:schemeClr val="bg1"/>
                </a:solidFill>
              </a:rPr>
              <a:t>ОБРАЗОВАНИЯ</a:t>
            </a:r>
          </a:p>
        </p:txBody>
      </p:sp>
      <p:pic>
        <p:nvPicPr>
          <p:cNvPr id="34" name="Рисунок 33" descr="Изображение выглядит как текст, знак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1E3C547-CB97-EED3-20DC-53854EEDD3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6" y="4803103"/>
            <a:ext cx="1514631" cy="4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9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7598C-1BBD-426D-9377-B08A7184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0">
              <a:lnSpc>
                <a:spcPct val="90000"/>
              </a:lnSpc>
            </a:pPr>
            <a:r>
              <a:rPr lang="ru-RU" sz="3200" dirty="0"/>
              <a:t>Исследование 2020–2022 гг. выявило факторы,  влияющие на  качество образовательных результатов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3A1F1-463A-43EC-844A-4BADB2365715}"/>
              </a:ext>
            </a:extLst>
          </p:cNvPr>
          <p:cNvSpPr txBox="1"/>
          <p:nvPr/>
        </p:nvSpPr>
        <p:spPr>
          <a:xfrm>
            <a:off x="984232" y="1943685"/>
            <a:ext cx="2700000" cy="7478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Использование </a:t>
            </a:r>
            <a:br>
              <a:rPr lang="ru-RU" dirty="0"/>
            </a:br>
            <a:r>
              <a:rPr lang="ru-RU" dirty="0"/>
              <a:t>принципа конструктора образовательных программ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7BFC8-8255-48A5-BFF6-BD9A115890A3}"/>
              </a:ext>
            </a:extLst>
          </p:cNvPr>
          <p:cNvSpPr txBox="1"/>
          <p:nvPr/>
        </p:nvSpPr>
        <p:spPr>
          <a:xfrm>
            <a:off x="4445702" y="1943685"/>
            <a:ext cx="2700000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Переход от локального использования </a:t>
            </a:r>
            <a:br>
              <a:rPr lang="ru-RU"/>
            </a:br>
            <a:r>
              <a:rPr lang="en-US" dirty="0" err="1"/>
              <a:t>EdTech</a:t>
            </a:r>
            <a:r>
              <a:rPr lang="ru-RU" dirty="0"/>
              <a:t>-инструментов </a:t>
            </a:r>
            <a:br>
              <a:rPr lang="ru-RU" dirty="0"/>
            </a:br>
            <a:r>
              <a:rPr lang="ru-RU" dirty="0"/>
              <a:t>к цифровой экосистеме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6BD53-572A-4BE7-9300-30810B5E7785}"/>
              </a:ext>
            </a:extLst>
          </p:cNvPr>
          <p:cNvSpPr txBox="1"/>
          <p:nvPr/>
        </p:nvSpPr>
        <p:spPr>
          <a:xfrm>
            <a:off x="7907171" y="1943685"/>
            <a:ext cx="2700000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Включение разных стейкхолдеров в оценку результативности, новые инструменты оценивания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0692C-5D63-475A-824C-B98F469220AC}"/>
              </a:ext>
            </a:extLst>
          </p:cNvPr>
          <p:cNvSpPr txBox="1"/>
          <p:nvPr/>
        </p:nvSpPr>
        <p:spPr>
          <a:xfrm>
            <a:off x="5504191" y="3474085"/>
            <a:ext cx="309600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Социально-психологическое благополучие студентов и преподавателей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41CB0-CDD6-4845-A608-39D5ED79B491}"/>
              </a:ext>
            </a:extLst>
          </p:cNvPr>
          <p:cNvSpPr txBox="1"/>
          <p:nvPr/>
        </p:nvSpPr>
        <p:spPr>
          <a:xfrm>
            <a:off x="6539382" y="5222976"/>
            <a:ext cx="2412000" cy="7478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Стратегическая ставка</a:t>
            </a:r>
          </a:p>
          <a:p>
            <a:pPr algn="ctr">
              <a:lnSpc>
                <a:spcPct val="90000"/>
              </a:lnSpc>
            </a:pPr>
            <a:r>
              <a:rPr lang="ru-RU" dirty="0"/>
              <a:t> на развитие </a:t>
            </a:r>
          </a:p>
          <a:p>
            <a:pPr algn="ctr">
              <a:lnSpc>
                <a:spcPct val="90000"/>
              </a:lnSpc>
            </a:pPr>
            <a:r>
              <a:rPr lang="ru-RU" dirty="0"/>
              <a:t>культуры качества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7B75A-40E2-47B1-85C1-CC4734A27A23}"/>
              </a:ext>
            </a:extLst>
          </p:cNvPr>
          <p:cNvSpPr txBox="1"/>
          <p:nvPr/>
        </p:nvSpPr>
        <p:spPr>
          <a:xfrm>
            <a:off x="8748573" y="3474085"/>
            <a:ext cx="3132000" cy="1144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Интеграция социальной активности и проектной деятельности</a:t>
            </a:r>
            <a:b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в образовательный процесс 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4E22C35-E40B-4A28-A3AC-BA977839554B}"/>
              </a:ext>
            </a:extLst>
          </p:cNvPr>
          <p:cNvCxnSpPr>
            <a:cxnSpLocks/>
          </p:cNvCxnSpPr>
          <p:nvPr/>
        </p:nvCxnSpPr>
        <p:spPr>
          <a:xfrm flipH="1">
            <a:off x="0" y="3278671"/>
            <a:ext cx="1219200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5D43B8-7C52-4B07-8652-D30C184D571C}"/>
              </a:ext>
            </a:extLst>
          </p:cNvPr>
          <p:cNvSpPr txBox="1"/>
          <p:nvPr/>
        </p:nvSpPr>
        <p:spPr>
          <a:xfrm>
            <a:off x="2871809" y="3474085"/>
            <a:ext cx="2484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Персонализированная среда и механизмы сопровождения ИОТ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E8A1D-CDB0-49E4-B88D-A06DE4F6317D}"/>
              </a:ext>
            </a:extLst>
          </p:cNvPr>
          <p:cNvSpPr txBox="1"/>
          <p:nvPr/>
        </p:nvSpPr>
        <p:spPr>
          <a:xfrm>
            <a:off x="2773969" y="5222976"/>
            <a:ext cx="2412000" cy="747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Вклад в развитие компетенций преподавателей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EDC9783-F1C6-4231-8D57-C2EAB6C30BE7}"/>
              </a:ext>
            </a:extLst>
          </p:cNvPr>
          <p:cNvCxnSpPr>
            <a:cxnSpLocks/>
          </p:cNvCxnSpPr>
          <p:nvPr/>
        </p:nvCxnSpPr>
        <p:spPr>
          <a:xfrm>
            <a:off x="0" y="4838286"/>
            <a:ext cx="1219200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2177A3-27F8-55EF-4D9D-7E265D8E1CDA}"/>
              </a:ext>
            </a:extLst>
          </p:cNvPr>
          <p:cNvSpPr txBox="1"/>
          <p:nvPr/>
        </p:nvSpPr>
        <p:spPr>
          <a:xfrm>
            <a:off x="311427" y="3474085"/>
            <a:ext cx="2412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Самоопределение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и самоорганизация студентов «на входе» 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FCFB6977-C3C6-37E4-C5A3-0ED10FFE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0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 bwMode="auto">
          <a:xfrm>
            <a:off x="2536962" y="3290640"/>
            <a:ext cx="2700000" cy="270000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9269CF-F083-483E-A235-E8A8839C077E}"/>
              </a:ext>
            </a:extLst>
          </p:cNvPr>
          <p:cNvSpPr txBox="1"/>
          <p:nvPr/>
        </p:nvSpPr>
        <p:spPr>
          <a:xfrm>
            <a:off x="214439" y="1843103"/>
            <a:ext cx="3093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Гибкие образовательные траектории на основе стандартов многопрофильного </a:t>
            </a:r>
            <a:r>
              <a:rPr lang="ru-RU" sz="2000" b="1" dirty="0" err="1"/>
              <a:t>бакалавриата</a:t>
            </a:r>
            <a:endParaRPr lang="ru-RU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5897880" y="1847314"/>
            <a:ext cx="30306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ТЬЮТОРСКАЯ СЛУЖБА  </a:t>
            </a:r>
          </a:p>
          <a:p>
            <a:r>
              <a:rPr lang="ru-RU" sz="2000" b="1" dirty="0" err="1"/>
              <a:t>Тьюторское</a:t>
            </a:r>
            <a:r>
              <a:rPr lang="ru-RU" sz="2000" b="1" dirty="0"/>
              <a:t> сопровождение индивидуальных образовательных траекторий студентов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4E22C35-E40B-4A28-A3AC-BA977839554B}"/>
              </a:ext>
            </a:extLst>
          </p:cNvPr>
          <p:cNvCxnSpPr>
            <a:cxnSpLocks/>
          </p:cNvCxnSpPr>
          <p:nvPr/>
        </p:nvCxnSpPr>
        <p:spPr>
          <a:xfrm>
            <a:off x="5685015" y="1882406"/>
            <a:ext cx="0" cy="4728995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D:\МЕРОПРИЯТИЯ\06.25 Министерский аналитический доклад\Преза\логотипы\РАНХИГ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9" y="5276562"/>
            <a:ext cx="2141313" cy="7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ww.ranepa.ru/images/newMedia/vishee_obr/v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 t="18832" r="15875"/>
          <a:stretch/>
        </p:blipFill>
        <p:spPr bwMode="auto">
          <a:xfrm>
            <a:off x="3373513" y="1708716"/>
            <a:ext cx="2160000" cy="216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tsu.ru/upload/medialibrary/178/577a9674_novyy-razm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-1" r="17955" b="3470"/>
          <a:stretch/>
        </p:blipFill>
        <p:spPr bwMode="auto">
          <a:xfrm>
            <a:off x="8403533" y="1759817"/>
            <a:ext cx="2757712" cy="27577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thetutor.ru/wp-content/uploads/2020/03/%D0%A2%D0%93%D0%A3-1024x6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16602"/>
          <a:stretch/>
        </p:blipFill>
        <p:spPr bwMode="auto">
          <a:xfrm>
            <a:off x="9292930" y="3868716"/>
            <a:ext cx="2418023" cy="241802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0C6FA-D97F-AE49-D6FF-C755809E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5059675" cy="914400"/>
          </a:xfrm>
        </p:spPr>
        <p:txBody>
          <a:bodyPr>
            <a:noAutofit/>
          </a:bodyPr>
          <a:lstStyle/>
          <a:p>
            <a:r>
              <a:rPr lang="ru-RU" sz="2400" dirty="0"/>
              <a:t>Кейсы практик</a:t>
            </a:r>
            <a:br>
              <a:rPr lang="ru-RU" sz="2400" dirty="0"/>
            </a:br>
            <a:r>
              <a:rPr lang="ru-RU" sz="2400" dirty="0"/>
              <a:t>с доказательной эффективностью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02934-718C-EB8F-DC50-D8F543826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68" y="5100805"/>
            <a:ext cx="2391765" cy="1065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C34F21-DC78-00E1-1C02-A133B3042A18}"/>
              </a:ext>
            </a:extLst>
          </p:cNvPr>
          <p:cNvSpPr txBox="1"/>
          <p:nvPr/>
        </p:nvSpPr>
        <p:spPr>
          <a:xfrm>
            <a:off x="5897874" y="360125"/>
            <a:ext cx="5813079" cy="91940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Персонализированная среда</a:t>
            </a:r>
            <a:br>
              <a:rPr lang="ru-RU" sz="2400" dirty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и механизмы сопровождения ИОТ</a:t>
            </a:r>
            <a:endParaRPr lang="ru-RU" sz="2400" dirty="0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98D532B6-0E97-D250-D76D-E764880A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B9269CF-F083-483E-A235-E8A8839C077E}"/>
              </a:ext>
            </a:extLst>
          </p:cNvPr>
          <p:cNvSpPr txBox="1"/>
          <p:nvPr/>
        </p:nvSpPr>
        <p:spPr>
          <a:xfrm>
            <a:off x="399890" y="1907575"/>
            <a:ext cx="363617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Создание системы поддержки и инфраструктуры </a:t>
            </a:r>
            <a:br>
              <a:rPr lang="ru-RU" b="1" dirty="0"/>
            </a:br>
            <a:r>
              <a:rPr lang="ru-RU" b="1" dirty="0"/>
              <a:t>для формирования </a:t>
            </a:r>
            <a:br>
              <a:rPr lang="ru-RU" b="1" dirty="0"/>
            </a:br>
            <a:r>
              <a:rPr lang="ru-RU" b="1" dirty="0"/>
              <a:t>и развития студенческих стартапов, социальных инициатив и развития проектных компетенций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5917367" y="1907575"/>
            <a:ext cx="391249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Практика включения студентов в</a:t>
            </a:r>
            <a:r>
              <a:rPr lang="en-US" b="1" dirty="0"/>
              <a:t> </a:t>
            </a:r>
            <a:r>
              <a:rPr lang="ru-RU" b="1" dirty="0"/>
              <a:t>реальную социальную и</a:t>
            </a:r>
            <a:r>
              <a:rPr lang="en-US" b="1" dirty="0"/>
              <a:t> </a:t>
            </a:r>
            <a:r>
              <a:rPr lang="ru-RU" b="1" dirty="0"/>
              <a:t>профессиональную деятельность при</a:t>
            </a:r>
            <a:r>
              <a:rPr lang="en-US" b="1" dirty="0"/>
              <a:t> </a:t>
            </a:r>
            <a:r>
              <a:rPr lang="ru-RU" b="1" dirty="0"/>
              <a:t>помощи реальных задач и</a:t>
            </a:r>
            <a:r>
              <a:rPr lang="en-US" b="1" dirty="0"/>
              <a:t> </a:t>
            </a:r>
            <a:r>
              <a:rPr lang="ru-RU" b="1" dirty="0"/>
              <a:t>реальных заказчиков</a:t>
            </a:r>
            <a:endParaRPr lang="ru-RU" sz="16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B6BBD6-7713-41B8-8C77-DD97D6C1E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12" t="15273" r="10099" b="25656"/>
          <a:stretch/>
        </p:blipFill>
        <p:spPr>
          <a:xfrm>
            <a:off x="5917366" y="4303613"/>
            <a:ext cx="3945300" cy="23624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71A806-1CC9-4B76-A306-BB7E6CC70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9" t="12515" r="44317" b="32232"/>
          <a:stretch/>
        </p:blipFill>
        <p:spPr>
          <a:xfrm>
            <a:off x="493769" y="4046323"/>
            <a:ext cx="3559975" cy="2619761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4E22C35-E40B-4A28-A3AC-BA977839554B}"/>
              </a:ext>
            </a:extLst>
          </p:cNvPr>
          <p:cNvCxnSpPr>
            <a:cxnSpLocks/>
          </p:cNvCxnSpPr>
          <p:nvPr/>
        </p:nvCxnSpPr>
        <p:spPr>
          <a:xfrm>
            <a:off x="5685015" y="1882406"/>
            <a:ext cx="0" cy="4728995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8" descr="D:\МЕРОПРИЯТИЯ\06.25 Министерский аналитический доклад\Преза\логотипы\МГПУ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65" y="5193157"/>
            <a:ext cx="1510019" cy="10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mgpu.ru/wp-content/uploads/2022/02/IMG_9645-scal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3531752" y="2313569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137" r="24897" b="14970"/>
          <a:stretch/>
        </p:blipFill>
        <p:spPr bwMode="auto">
          <a:xfrm>
            <a:off x="9552644" y="2570245"/>
            <a:ext cx="2376000" cy="2376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 descr="https://abrusnikina.ru/wp-content/uploads/2020/08/dvfu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712" y="5116921"/>
            <a:ext cx="1797886" cy="11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084F5A-484A-D139-296A-AA28FE45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12</a:t>
            </a:fld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76EDD46-3B99-DB84-B61B-62A45E2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5059675" cy="914400"/>
          </a:xfrm>
        </p:spPr>
        <p:txBody>
          <a:bodyPr>
            <a:noAutofit/>
          </a:bodyPr>
          <a:lstStyle/>
          <a:p>
            <a:r>
              <a:rPr lang="ru-RU" sz="2400" dirty="0"/>
              <a:t>Кейсы практик</a:t>
            </a:r>
            <a:br>
              <a:rPr lang="ru-RU" sz="2400" dirty="0"/>
            </a:br>
            <a:r>
              <a:rPr lang="ru-RU" sz="2400" dirty="0"/>
              <a:t>с доказательной эффективностью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D5386F-774A-98A0-372B-0B9FBA26CE8B}"/>
              </a:ext>
            </a:extLst>
          </p:cNvPr>
          <p:cNvSpPr txBox="1"/>
          <p:nvPr/>
        </p:nvSpPr>
        <p:spPr>
          <a:xfrm>
            <a:off x="5897874" y="360125"/>
            <a:ext cx="5813079" cy="91940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Интеграция образовательного процесса и социальной активности </a:t>
            </a:r>
          </a:p>
        </p:txBody>
      </p:sp>
    </p:spTree>
    <p:extLst>
      <p:ext uri="{BB962C8B-B14F-4D97-AF65-F5344CB8AC3E}">
        <p14:creationId xmlns:p14="http://schemas.microsoft.com/office/powerpoint/2010/main" val="20594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acultet.net/images/uploads/vuz/1539175340-itmo_small_white_ru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9446" r="5361" b="20271"/>
          <a:stretch/>
        </p:blipFill>
        <p:spPr bwMode="auto">
          <a:xfrm>
            <a:off x="3293567" y="2922138"/>
            <a:ext cx="2166111" cy="10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269CF-F083-483E-A235-E8A8839C077E}"/>
              </a:ext>
            </a:extLst>
          </p:cNvPr>
          <p:cNvSpPr txBox="1"/>
          <p:nvPr/>
        </p:nvSpPr>
        <p:spPr>
          <a:xfrm>
            <a:off x="460534" y="2282957"/>
            <a:ext cx="460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Новые пространства и возможности для студентов, преподавателей и сотрудников</a:t>
            </a:r>
            <a:endParaRPr lang="ru-RU" sz="16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4E22C35-E40B-4A28-A3AC-BA977839554B}"/>
              </a:ext>
            </a:extLst>
          </p:cNvPr>
          <p:cNvCxnSpPr>
            <a:cxnSpLocks/>
          </p:cNvCxnSpPr>
          <p:nvPr/>
        </p:nvCxnSpPr>
        <p:spPr>
          <a:xfrm>
            <a:off x="5685015" y="1530813"/>
            <a:ext cx="0" cy="5080588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8FAB0E6-C8BC-1778-FA75-CF9AD1B448E2}"/>
              </a:ext>
            </a:extLst>
          </p:cNvPr>
          <p:cNvGrpSpPr/>
          <p:nvPr/>
        </p:nvGrpSpPr>
        <p:grpSpPr>
          <a:xfrm>
            <a:off x="460534" y="3528509"/>
            <a:ext cx="4648593" cy="3241157"/>
            <a:chOff x="308942" y="3121676"/>
            <a:chExt cx="4864465" cy="3391671"/>
          </a:xfrm>
        </p:grpSpPr>
        <p:pic>
          <p:nvPicPr>
            <p:cNvPr id="19" name="Picture 12" descr="https://student.itmo.ru/admin/uploads/photo/5fcf935e2e83f79113277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54"/>
            <a:stretch/>
          </p:blipFill>
          <p:spPr bwMode="auto">
            <a:xfrm>
              <a:off x="3912962" y="3808588"/>
              <a:ext cx="1133367" cy="1456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s://student.itmo.ru/admin/uploads/photo/5fcf91b6ada4d25821858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172" y="5115706"/>
              <a:ext cx="2049235" cy="136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https://student.itmo.ru/admin/uploads/photo/604761e177c121940419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42" y="3121676"/>
              <a:ext cx="2441240" cy="162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F7E587A-67DB-4588-BDAE-9C88E1A5C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245" t="18205" r="45481" b="66790"/>
            <a:stretch/>
          </p:blipFill>
          <p:spPr>
            <a:xfrm>
              <a:off x="682196" y="5108389"/>
              <a:ext cx="1997657" cy="1373741"/>
            </a:xfrm>
            <a:prstGeom prst="rect">
              <a:avLst/>
            </a:prstGeom>
          </p:spPr>
        </p:pic>
        <p:pic>
          <p:nvPicPr>
            <p:cNvPr id="16" name="Picture 2" descr="https://student.itmo.ru/admin/uploads/photo/5fcf91b6b185423766046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" r="25876"/>
            <a:stretch/>
          </p:blipFill>
          <p:spPr bwMode="auto">
            <a:xfrm>
              <a:off x="1903553" y="4326278"/>
              <a:ext cx="1220620" cy="122062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Приложения в Google Play – ЛитРес: Читай и Слушай онлайн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968" y="5986939"/>
              <a:ext cx="526408" cy="52640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Группа 24"/>
            <p:cNvGrpSpPr/>
            <p:nvPr/>
          </p:nvGrpSpPr>
          <p:grpSpPr>
            <a:xfrm>
              <a:off x="3160270" y="3961232"/>
              <a:ext cx="551012" cy="856366"/>
              <a:chOff x="6183896" y="1059953"/>
              <a:chExt cx="737053" cy="1145506"/>
            </a:xfrm>
          </p:grpSpPr>
          <p:pic>
            <p:nvPicPr>
              <p:cNvPr id="26" name="Picture 16" descr="Коворкинг – Бесплатные иконки: компьютер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3896" y="1059953"/>
                <a:ext cx="737053" cy="737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 descr="24 часа – Бесплатные иконки: коммерция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8194" y="1797008"/>
                <a:ext cx="408451" cy="408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541160"/>
            <a:ext cx="3524250" cy="313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 descr="D:\МЕРОПРИЯТИЯ\06.25 Министерский аналитический доклад\Преза\логотипы\СПБПУ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766" y="2213799"/>
            <a:ext cx="859497" cy="12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03503" y="2244958"/>
            <a:ext cx="46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Организация и мониторинг проектной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97873" y="2922138"/>
            <a:ext cx="5067785" cy="317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Курс «Основы проектной деятельности» </a:t>
            </a:r>
            <a:b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Т</a:t>
            </a:r>
            <a:r>
              <a:rPr lang="ru-RU" altLang="ru-RU" sz="1600" i="1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ехнические, </a:t>
            </a:r>
            <a:r>
              <a:rPr lang="en-US" altLang="ru-RU" sz="1600" i="1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IT</a:t>
            </a:r>
            <a:r>
              <a:rPr lang="ru-RU" altLang="ru-RU" sz="1600" i="1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организационные, социальные, творческие, междисциплинарные проекты</a:t>
            </a:r>
            <a:b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</a:pPr>
            <a:r>
              <a:rPr lang="ru-RU" altLang="ru-RU" b="1" dirty="0">
                <a:sym typeface="Arial" panose="020B0604020202020204" pitchFamily="34" charset="0"/>
              </a:rPr>
              <a:t>ИТ-платформы</a:t>
            </a:r>
          </a:p>
          <a:p>
            <a:pPr marL="252000" indent="-25200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Портал проектной </a:t>
            </a:r>
            <a:b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деятельности</a:t>
            </a:r>
            <a:b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en-US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(pd.spbstu.ru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)</a:t>
            </a:r>
          </a:p>
          <a:p>
            <a:pPr marL="252000" indent="-25200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Внутренний портал </a:t>
            </a:r>
            <a:b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проектной деятельности</a:t>
            </a:r>
            <a:br>
              <a:rPr lang="en-US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lang="en-US" altLang="ru-RU" sz="16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project.spbstu.ru)</a:t>
            </a:r>
            <a:endParaRPr lang="ru-RU" altLang="ru-RU" sz="1600" dirty="0">
              <a:solidFill>
                <a:srgbClr val="000000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61AFF-AF64-C700-504D-1C379CBB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13</a:t>
            </a:fld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2393D221-80E6-DBC6-1FBB-FDB35E7E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5059675" cy="914400"/>
          </a:xfrm>
        </p:spPr>
        <p:txBody>
          <a:bodyPr>
            <a:noAutofit/>
          </a:bodyPr>
          <a:lstStyle/>
          <a:p>
            <a:r>
              <a:rPr lang="ru-RU" sz="2400" dirty="0"/>
              <a:t>Кейсы практик</a:t>
            </a:r>
            <a:br>
              <a:rPr lang="ru-RU" sz="2400" dirty="0"/>
            </a:br>
            <a:r>
              <a:rPr lang="ru-RU" sz="2400" dirty="0"/>
              <a:t>с доказательной эффективностью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3D524E-A1B5-F531-611B-B78C061E07D8}"/>
              </a:ext>
            </a:extLst>
          </p:cNvPr>
          <p:cNvSpPr txBox="1"/>
          <p:nvPr/>
        </p:nvSpPr>
        <p:spPr>
          <a:xfrm>
            <a:off x="461497" y="1530813"/>
            <a:ext cx="5067786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Социально-психологическое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благополучие студентов и преподавателей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7BA32C-1299-BDCC-F169-065E42DB76E7}"/>
              </a:ext>
            </a:extLst>
          </p:cNvPr>
          <p:cNvSpPr txBox="1"/>
          <p:nvPr/>
        </p:nvSpPr>
        <p:spPr>
          <a:xfrm>
            <a:off x="5840748" y="1530813"/>
            <a:ext cx="5067786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Развитие мягких навыков студентов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и лидерских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186387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partner.urfu.ru/static/img/squareimages/card-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5738" r="5730" b="8233"/>
          <a:stretch/>
        </p:blipFill>
        <p:spPr bwMode="auto">
          <a:xfrm>
            <a:off x="10066423" y="1653293"/>
            <a:ext cx="1834112" cy="18341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269CF-F083-483E-A235-E8A8839C077E}"/>
              </a:ext>
            </a:extLst>
          </p:cNvPr>
          <p:cNvSpPr txBox="1"/>
          <p:nvPr/>
        </p:nvSpPr>
        <p:spPr>
          <a:xfrm>
            <a:off x="358777" y="1897851"/>
            <a:ext cx="35045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Модель студенческой оценки преподавания </a:t>
            </a:r>
            <a:br>
              <a:rPr lang="ru-RU" b="1" dirty="0"/>
            </a:br>
            <a:r>
              <a:rPr lang="ru-RU" b="1" dirty="0"/>
              <a:t>как инструмент управления качеством образования</a:t>
            </a:r>
            <a:endParaRPr lang="ru-RU" sz="1600" dirty="0"/>
          </a:p>
        </p:txBody>
      </p:sp>
      <p:pic>
        <p:nvPicPr>
          <p:cNvPr id="16" name="Picture 5" descr="D:\МЕРОПРИЯТИЯ\06.25 Министерский аналитический доклад\Преза\логотипы\ВШЭ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b="14060"/>
          <a:stretch>
            <a:fillRect/>
          </a:stretch>
        </p:blipFill>
        <p:spPr bwMode="auto">
          <a:xfrm>
            <a:off x="4141465" y="4529111"/>
            <a:ext cx="1381377" cy="14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4E22C35-E40B-4A28-A3AC-BA977839554B}"/>
              </a:ext>
            </a:extLst>
          </p:cNvPr>
          <p:cNvCxnSpPr>
            <a:cxnSpLocks/>
          </p:cNvCxnSpPr>
          <p:nvPr/>
        </p:nvCxnSpPr>
        <p:spPr>
          <a:xfrm>
            <a:off x="5685015" y="1882406"/>
            <a:ext cx="0" cy="4728995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8"/>
          <a:stretch/>
        </p:blipFill>
        <p:spPr bwMode="auto">
          <a:xfrm>
            <a:off x="430242" y="3324815"/>
            <a:ext cx="3733799" cy="339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21169" r="52287" b="11903"/>
          <a:stretch/>
        </p:blipFill>
        <p:spPr bwMode="auto">
          <a:xfrm>
            <a:off x="3863340" y="2054684"/>
            <a:ext cx="1683584" cy="1683584"/>
          </a:xfrm>
          <a:prstGeom prst="ellips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5897874" y="1897851"/>
            <a:ext cx="369570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ИНФОРМАЦИОННАЯ СИСТЕМА «ЛИЧНЫЙ КАБИНЕТ ПАРТНЕРА»</a:t>
            </a:r>
          </a:p>
          <a:p>
            <a:pPr>
              <a:lnSpc>
                <a:spcPct val="90000"/>
              </a:lnSpc>
            </a:pPr>
            <a:r>
              <a:rPr lang="ru-RU" b="1" dirty="0"/>
              <a:t>Система управления взаимодействием с партнерами по разным направлениям деятельности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5897874" y="3853479"/>
            <a:ext cx="1944000" cy="2744477"/>
          </a:xfrm>
          <a:prstGeom prst="roundRect">
            <a:avLst>
              <a:gd name="adj" fmla="val 10432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rIns="0" bIns="0" rtlCol="0">
            <a:spAutoFit/>
          </a:bodyPr>
          <a:lstStyle/>
          <a:p>
            <a:pPr>
              <a:spcAft>
                <a:spcPts val="400"/>
              </a:spcAft>
              <a:buClr>
                <a:srgbClr val="424CF9"/>
              </a:buClr>
            </a:pPr>
            <a:r>
              <a:rPr lang="ru-RU" sz="1100" b="1" dirty="0"/>
              <a:t>СЕРВИС «ПРАКТИКА»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Формирование договора </a:t>
            </a:r>
            <a:br>
              <a:rPr lang="ru-RU" sz="900" dirty="0"/>
            </a:br>
            <a:r>
              <a:rPr lang="ru-RU" sz="900" dirty="0"/>
              <a:t>по типовому шаблону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Подача заявки на практику</a:t>
            </a:r>
            <a:br>
              <a:rPr lang="ru-RU" sz="900" dirty="0"/>
            </a:br>
            <a:r>
              <a:rPr lang="ru-RU" sz="900" dirty="0"/>
              <a:t> с выбором студентов из актуального перечня образовательных программ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Отслеживание отклика студентов на заявки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Ведение реестра договоров (действующих и завершённых)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Цифровой отзыв партнёра о прохождении практики 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Накопление аналитических данных о прохождении студентами практики в организации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7927204" y="3853479"/>
            <a:ext cx="1944000" cy="2744477"/>
          </a:xfrm>
          <a:prstGeom prst="roundRect">
            <a:avLst>
              <a:gd name="adj" fmla="val 9156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100" b="1" dirty="0"/>
              <a:t>СЕРВИС </a:t>
            </a:r>
            <a:br>
              <a:rPr lang="ru-RU" sz="1100" b="1" dirty="0"/>
            </a:br>
            <a:r>
              <a:rPr lang="ru-RU" sz="1100" b="1" dirty="0"/>
              <a:t>«ПРОЕКТНОЕ ОБУЧЕНИЕ»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Подача заявки на проект с кратким описанием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Выбор студентов с различных образовательных программ, формирование межпрограммных проектов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Разработка и согласование паспорта проекта (университет-партнёр)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Автоматическая выгрузка описания проектов в системы учебного процесса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Возможность выбора проекта студентами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4F366E-142E-427C-92A6-A9E934F8D8F7}"/>
              </a:ext>
            </a:extLst>
          </p:cNvPr>
          <p:cNvSpPr txBox="1"/>
          <p:nvPr/>
        </p:nvSpPr>
        <p:spPr>
          <a:xfrm>
            <a:off x="9956535" y="3853479"/>
            <a:ext cx="1944000" cy="2757922"/>
          </a:xfrm>
          <a:prstGeom prst="roundRect">
            <a:avLst>
              <a:gd name="adj" fmla="val 8261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100" b="1" dirty="0"/>
              <a:t>СЕРВИС </a:t>
            </a:r>
            <a:br>
              <a:rPr lang="ru-RU" sz="1100" b="1" dirty="0"/>
            </a:br>
            <a:r>
              <a:rPr lang="ru-RU" sz="1100" b="1" dirty="0"/>
              <a:t>«МЕРОПРИЯТИЯ</a:t>
            </a:r>
            <a:br>
              <a:rPr lang="ru-RU" sz="1100" b="1" dirty="0"/>
            </a:br>
            <a:r>
              <a:rPr lang="ru-RU" sz="1100" b="1" dirty="0"/>
              <a:t>С УРФУ»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Планирование и публикация мероприятий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Адресное приглашение организаций-партнёров к участию в определённом мероприятии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Ознакомление и фиксация решения об участии в мероприятии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Ведение календаря мероприятий</a:t>
            </a:r>
          </a:p>
          <a:p>
            <a:pPr marL="171450" indent="-171450">
              <a:lnSpc>
                <a:spcPct val="90000"/>
              </a:lnSpc>
              <a:spcAft>
                <a:spcPts val="400"/>
              </a:spcAft>
              <a:buClr>
                <a:srgbClr val="424CF9"/>
              </a:buClr>
              <a:buFont typeface="Wingdings" panose="05000000000000000000" pitchFamily="2" charset="2"/>
              <a:buChar char="§"/>
            </a:pPr>
            <a:r>
              <a:rPr lang="ru-RU" sz="900" dirty="0"/>
              <a:t>Сбор и накопление обратной связи по прошедшему мероприятию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61758B-30A9-418E-C5D2-EAA7D588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14</a:t>
            </a:fld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7DABAE7-77FA-BF1C-2F0E-18D74F8F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5059675" cy="914400"/>
          </a:xfrm>
        </p:spPr>
        <p:txBody>
          <a:bodyPr>
            <a:noAutofit/>
          </a:bodyPr>
          <a:lstStyle/>
          <a:p>
            <a:r>
              <a:rPr lang="ru-RU" sz="2400" dirty="0"/>
              <a:t>Кейсы практик</a:t>
            </a:r>
            <a:br>
              <a:rPr lang="ru-RU" sz="2400" dirty="0"/>
            </a:br>
            <a:r>
              <a:rPr lang="ru-RU" sz="2400" dirty="0"/>
              <a:t>с доказательной эффективностью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A79733-7171-C489-488C-112E9BB07902}"/>
              </a:ext>
            </a:extLst>
          </p:cNvPr>
          <p:cNvSpPr txBox="1"/>
          <p:nvPr/>
        </p:nvSpPr>
        <p:spPr>
          <a:xfrm>
            <a:off x="5897874" y="360125"/>
            <a:ext cx="5958846" cy="13280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Включение разных стейкхолдеров </a:t>
            </a:r>
            <a:br>
              <a:rPr lang="ru-RU" sz="2400" dirty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в оценку результативности, новые инструменты оценивания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534EE6-CAF9-948D-42AB-778C24A133ED}"/>
              </a:ext>
            </a:extLst>
          </p:cNvPr>
          <p:cNvSpPr/>
          <p:nvPr/>
        </p:nvSpPr>
        <p:spPr>
          <a:xfrm>
            <a:off x="9593579" y="3028778"/>
            <a:ext cx="1329645" cy="7094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D:\МЕРОПРИЯТИЯ\06.25 Министерский аналитический доклад\Преза\логотипы\УРФУ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96" y="3121269"/>
            <a:ext cx="1426654" cy="61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67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2C4830-DEFE-8576-5ECE-EB04B5FB503E}"/>
              </a:ext>
            </a:extLst>
          </p:cNvPr>
          <p:cNvSpPr txBox="1"/>
          <p:nvPr/>
        </p:nvSpPr>
        <p:spPr>
          <a:xfrm>
            <a:off x="195711" y="1705877"/>
            <a:ext cx="2314353" cy="55399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ru-RU" dirty="0"/>
              <a:t>Исследовательская программа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5DB93-10E1-0334-3520-946FB8F453D6}"/>
              </a:ext>
            </a:extLst>
          </p:cNvPr>
          <p:cNvSpPr txBox="1"/>
          <p:nvPr/>
        </p:nvSpPr>
        <p:spPr>
          <a:xfrm>
            <a:off x="195711" y="2494913"/>
            <a:ext cx="2211572" cy="13849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ru-RU" dirty="0"/>
              <a:t>Экспертно-консультационное и образовательное сопровождение участников сети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0E7EA-B7A4-24C2-E95B-5596C024E528}"/>
              </a:ext>
            </a:extLst>
          </p:cNvPr>
          <p:cNvSpPr txBox="1"/>
          <p:nvPr/>
        </p:nvSpPr>
        <p:spPr>
          <a:xfrm>
            <a:off x="195711" y="4158165"/>
            <a:ext cx="2314351" cy="83099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ru-RU" dirty="0"/>
              <a:t>Формирование электронной методической базы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9AA45-E0F5-0E72-564C-AB628ECA2E92}"/>
              </a:ext>
            </a:extLst>
          </p:cNvPr>
          <p:cNvSpPr txBox="1"/>
          <p:nvPr/>
        </p:nvSpPr>
        <p:spPr>
          <a:xfrm>
            <a:off x="195711" y="5163632"/>
            <a:ext cx="2211572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ru-RU" dirty="0"/>
              <a:t>Сетевые события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0857B-43E6-E1EB-80B9-53F8B0EB45FE}"/>
              </a:ext>
            </a:extLst>
          </p:cNvPr>
          <p:cNvSpPr txBox="1"/>
          <p:nvPr/>
        </p:nvSpPr>
        <p:spPr>
          <a:xfrm>
            <a:off x="195711" y="5615102"/>
            <a:ext cx="2273596" cy="83099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ru-RU" dirty="0"/>
              <a:t>Разработка содержания деятельности сети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42FC875-9097-D56A-2F17-DC4B002A6A91}"/>
              </a:ext>
            </a:extLst>
          </p:cNvPr>
          <p:cNvCxnSpPr>
            <a:cxnSpLocks/>
          </p:cNvCxnSpPr>
          <p:nvPr/>
        </p:nvCxnSpPr>
        <p:spPr>
          <a:xfrm>
            <a:off x="2477385" y="1386714"/>
            <a:ext cx="0" cy="5269267"/>
          </a:xfrm>
          <a:prstGeom prst="line">
            <a:avLst/>
          </a:prstGeom>
          <a:ln w="34925" cmpd="sng">
            <a:solidFill>
              <a:schemeClr val="accent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76E698E-9B0C-3D4A-1AB9-4F6271743CB4}"/>
              </a:ext>
            </a:extLst>
          </p:cNvPr>
          <p:cNvCxnSpPr>
            <a:cxnSpLocks/>
          </p:cNvCxnSpPr>
          <p:nvPr/>
        </p:nvCxnSpPr>
        <p:spPr>
          <a:xfrm>
            <a:off x="5238306" y="1386711"/>
            <a:ext cx="0" cy="5269267"/>
          </a:xfrm>
          <a:prstGeom prst="line">
            <a:avLst/>
          </a:prstGeom>
          <a:ln w="34925" cmpd="sng">
            <a:solidFill>
              <a:schemeClr val="accent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A977385-63CD-8B15-63F3-D55DBBB666A2}"/>
              </a:ext>
            </a:extLst>
          </p:cNvPr>
          <p:cNvCxnSpPr>
            <a:cxnSpLocks/>
          </p:cNvCxnSpPr>
          <p:nvPr/>
        </p:nvCxnSpPr>
        <p:spPr>
          <a:xfrm>
            <a:off x="7999227" y="1386712"/>
            <a:ext cx="0" cy="5269267"/>
          </a:xfrm>
          <a:prstGeom prst="line">
            <a:avLst/>
          </a:prstGeom>
          <a:ln w="34925" cmpd="sng">
            <a:solidFill>
              <a:schemeClr val="accent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F84EB5-6AE2-ED5C-E079-F12D506FDD9B}"/>
              </a:ext>
            </a:extLst>
          </p:cNvPr>
          <p:cNvSpPr txBox="1"/>
          <p:nvPr/>
        </p:nvSpPr>
        <p:spPr>
          <a:xfrm>
            <a:off x="2477384" y="1336545"/>
            <a:ext cx="276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05-07.22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BDB4F-31C5-BD84-D189-EAB67ED262DA}"/>
              </a:ext>
            </a:extLst>
          </p:cNvPr>
          <p:cNvSpPr txBox="1"/>
          <p:nvPr/>
        </p:nvSpPr>
        <p:spPr>
          <a:xfrm>
            <a:off x="5238306" y="1336546"/>
            <a:ext cx="279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08-10.22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47D07-78FB-4AF2-8AC4-AE894F41930B}"/>
              </a:ext>
            </a:extLst>
          </p:cNvPr>
          <p:cNvSpPr txBox="1"/>
          <p:nvPr/>
        </p:nvSpPr>
        <p:spPr>
          <a:xfrm>
            <a:off x="7978354" y="1336546"/>
            <a:ext cx="279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11-12.22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3096530-C950-1096-B098-4FDB72BB545D}"/>
              </a:ext>
            </a:extLst>
          </p:cNvPr>
          <p:cNvCxnSpPr>
            <a:cxnSpLocks/>
          </p:cNvCxnSpPr>
          <p:nvPr/>
        </p:nvCxnSpPr>
        <p:spPr>
          <a:xfrm>
            <a:off x="10760148" y="1386711"/>
            <a:ext cx="21264" cy="5389806"/>
          </a:xfrm>
          <a:prstGeom prst="line">
            <a:avLst/>
          </a:prstGeom>
          <a:ln w="34925" cmpd="sng">
            <a:solidFill>
              <a:schemeClr val="accent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D83DE8CA-71E5-3AB8-0465-0111E3D6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Логистика, содержание и продукты совместной деятельности участников сети УНИКО в 2022 г.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E02441-62E5-AB13-4CC9-8D2BAD8C9A3C}"/>
              </a:ext>
            </a:extLst>
          </p:cNvPr>
          <p:cNvSpPr/>
          <p:nvPr/>
        </p:nvSpPr>
        <p:spPr>
          <a:xfrm>
            <a:off x="2534559" y="1768116"/>
            <a:ext cx="7272000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Соц. исследования, диагностики, анализ больших данных 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F5796F-B7AF-FEBC-DC06-C6107CA1CCE1}"/>
              </a:ext>
            </a:extLst>
          </p:cNvPr>
          <p:cNvSpPr/>
          <p:nvPr/>
        </p:nvSpPr>
        <p:spPr>
          <a:xfrm>
            <a:off x="4153582" y="2494913"/>
            <a:ext cx="5652977" cy="612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8 проектно-аналитических сессий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федеральных округах 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9DE46C4-9100-BFA0-5A0B-D4DD40D7B4FD}"/>
              </a:ext>
            </a:extLst>
          </p:cNvPr>
          <p:cNvSpPr/>
          <p:nvPr/>
        </p:nvSpPr>
        <p:spPr>
          <a:xfrm>
            <a:off x="5307786" y="3437710"/>
            <a:ext cx="5400000" cy="612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Программы экспертно-консультационного и методического сопровождения по заявке 8 вузов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7ED4C9C-BCE3-16B3-41C6-056F68C466CC}"/>
              </a:ext>
            </a:extLst>
          </p:cNvPr>
          <p:cNvSpPr/>
          <p:nvPr/>
        </p:nvSpPr>
        <p:spPr>
          <a:xfrm>
            <a:off x="4083786" y="4380507"/>
            <a:ext cx="6624000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25 новых кейсов от вузов-участников УНИКО 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56D9653-E057-C21C-5935-42ABEBA1C5DD}"/>
              </a:ext>
            </a:extLst>
          </p:cNvPr>
          <p:cNvSpPr/>
          <p:nvPr/>
        </p:nvSpPr>
        <p:spPr>
          <a:xfrm>
            <a:off x="2751786" y="5107304"/>
            <a:ext cx="7956000" cy="612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Конференции, экспертные панели, демонстрационные форматы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со студентами, мастер-классы и т.д.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BE7EA57-2965-3630-450A-730D2E26FC94}"/>
              </a:ext>
            </a:extLst>
          </p:cNvPr>
          <p:cNvSpPr/>
          <p:nvPr/>
        </p:nvSpPr>
        <p:spPr>
          <a:xfrm>
            <a:off x="2751786" y="6050099"/>
            <a:ext cx="7956000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Проектные семинары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4472D958-251B-5D2C-39DF-386B1B6C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15</a:t>
            </a:fld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A5976-0B3C-4586-9FE3-032275B6AC32}"/>
              </a:ext>
            </a:extLst>
          </p:cNvPr>
          <p:cNvSpPr txBox="1"/>
          <p:nvPr/>
        </p:nvSpPr>
        <p:spPr>
          <a:xfrm>
            <a:off x="10925343" y="1890543"/>
            <a:ext cx="127195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/>
              <a:t>Отчеты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85340D-E70C-4DF8-B6C0-1FC4A15F626E}"/>
              </a:ext>
            </a:extLst>
          </p:cNvPr>
          <p:cNvSpPr txBox="1"/>
          <p:nvPr/>
        </p:nvSpPr>
        <p:spPr>
          <a:xfrm>
            <a:off x="10920045" y="2518511"/>
            <a:ext cx="127195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/>
              <a:t>Самодиагностика + направления развития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272CAD-EC90-78CB-7CBF-B2C88DD296EC}"/>
              </a:ext>
            </a:extLst>
          </p:cNvPr>
          <p:cNvSpPr txBox="1"/>
          <p:nvPr/>
        </p:nvSpPr>
        <p:spPr>
          <a:xfrm>
            <a:off x="10925343" y="3559044"/>
            <a:ext cx="127195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/>
              <a:t>ДК по развитию качеству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639ED-95B1-5990-8EC5-EC5B093E0839}"/>
              </a:ext>
            </a:extLst>
          </p:cNvPr>
          <p:cNvSpPr txBox="1"/>
          <p:nvPr/>
        </p:nvSpPr>
        <p:spPr>
          <a:xfrm>
            <a:off x="10893482" y="4619830"/>
            <a:ext cx="1271956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 err="1"/>
              <a:t>Кейсотека</a:t>
            </a:r>
            <a:r>
              <a:rPr lang="ru-RU" sz="1200" dirty="0"/>
              <a:t> + аналитическое обобщение и рекомендации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70C667-B048-E0A3-26BA-33E854FC4B13}"/>
              </a:ext>
            </a:extLst>
          </p:cNvPr>
          <p:cNvSpPr txBox="1"/>
          <p:nvPr/>
        </p:nvSpPr>
        <p:spPr>
          <a:xfrm>
            <a:off x="10893482" y="5732648"/>
            <a:ext cx="127195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/>
              <a:t>Не менее 25 университетов –новых участников сети</a:t>
            </a:r>
          </a:p>
          <a:p>
            <a:r>
              <a:rPr lang="ru-RU" sz="1200" dirty="0"/>
              <a:t>ДК до 2030</a:t>
            </a:r>
          </a:p>
        </p:txBody>
      </p:sp>
    </p:spTree>
    <p:extLst>
      <p:ext uri="{BB962C8B-B14F-4D97-AF65-F5344CB8AC3E}">
        <p14:creationId xmlns:p14="http://schemas.microsoft.com/office/powerpoint/2010/main" val="105666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7238E8A-4EE7-30D8-40B7-A71A1791992B}"/>
              </a:ext>
            </a:extLst>
          </p:cNvPr>
          <p:cNvSpPr/>
          <p:nvPr/>
        </p:nvSpPr>
        <p:spPr>
          <a:xfrm>
            <a:off x="-818147" y="-1347537"/>
            <a:ext cx="12671687" cy="5400961"/>
          </a:xfrm>
          <a:prstGeom prst="roundRect">
            <a:avLst>
              <a:gd name="adj" fmla="val 163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92CD9-F435-4F10-8CBE-9CBE16888946}"/>
              </a:ext>
            </a:extLst>
          </p:cNvPr>
          <p:cNvSpPr txBox="1"/>
          <p:nvPr/>
        </p:nvSpPr>
        <p:spPr>
          <a:xfrm>
            <a:off x="2383062" y="3226824"/>
            <a:ext cx="4507086" cy="693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  <a:defRPr sz="1200"/>
            </a:lvl1pPr>
          </a:lstStyle>
          <a:p>
            <a:r>
              <a:rPr lang="ru-RU" dirty="0"/>
              <a:t>Директор</a:t>
            </a:r>
          </a:p>
          <a:p>
            <a:r>
              <a:rPr lang="ru-RU" dirty="0"/>
              <a:t>Елена Суханова</a:t>
            </a:r>
          </a:p>
          <a:p>
            <a:r>
              <a:rPr lang="en-GB" dirty="0" err="1"/>
              <a:t>esukhanova</a:t>
            </a:r>
            <a:r>
              <a:rPr lang="en-US" dirty="0"/>
              <a:t>@mail.ru</a:t>
            </a:r>
            <a:endParaRPr lang="ru-RU" dirty="0"/>
          </a:p>
        </p:txBody>
      </p:sp>
      <p:pic>
        <p:nvPicPr>
          <p:cNvPr id="6" name="Picture 2" descr="D:\МЕРОПРИЯТИЯ\06.25 Министерский аналитический доклад\Преза\логотипы\УРФУ.png">
            <a:extLst>
              <a:ext uri="{FF2B5EF4-FFF2-40B4-BE49-F238E27FC236}">
                <a16:creationId xmlns:a16="http://schemas.microsoft.com/office/drawing/2014/main" id="{27F41FB0-918C-4B8B-8C6E-D9954AD3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92" y="5445228"/>
            <a:ext cx="1089769" cy="4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МЕРОПРИЯТИЯ\06.25 Министерский аналитический доклад\Преза\логотипы\БФУ Кант.png">
            <a:extLst>
              <a:ext uri="{FF2B5EF4-FFF2-40B4-BE49-F238E27FC236}">
                <a16:creationId xmlns:a16="http://schemas.microsoft.com/office/drawing/2014/main" id="{C7229BBC-148A-48FB-B631-66B5D2A3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7" y="4762414"/>
            <a:ext cx="1317293" cy="4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МЕРОПРИЯТИЯ\06.25 Министерский аналитический доклад\Преза\логотипы\ВШЭ.png">
            <a:extLst>
              <a:ext uri="{FF2B5EF4-FFF2-40B4-BE49-F238E27FC236}">
                <a16:creationId xmlns:a16="http://schemas.microsoft.com/office/drawing/2014/main" id="{C417340C-8D9B-42C5-A5AA-B58341A93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b="14060"/>
          <a:stretch/>
        </p:blipFill>
        <p:spPr bwMode="auto">
          <a:xfrm>
            <a:off x="7904537" y="4805720"/>
            <a:ext cx="880982" cy="8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МЕРОПРИЯТИЯ\06.25 Министерский аналитический доклад\Преза\логотипы\ДВФУ.png">
            <a:extLst>
              <a:ext uri="{FF2B5EF4-FFF2-40B4-BE49-F238E27FC236}">
                <a16:creationId xmlns:a16="http://schemas.microsoft.com/office/drawing/2014/main" id="{50937FA2-B70E-4DF3-AC3F-1A374315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48" y="4639858"/>
            <a:ext cx="919056" cy="7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МЕРОПРИЯТИЯ\06.25 Министерский аналитический доклад\Преза\логотипы\ИТМО.png">
            <a:extLst>
              <a:ext uri="{FF2B5EF4-FFF2-40B4-BE49-F238E27FC236}">
                <a16:creationId xmlns:a16="http://schemas.microsoft.com/office/drawing/2014/main" id="{B915E2B5-8E7E-4DD4-A488-4BC0A4E5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3" y="5240938"/>
            <a:ext cx="1223314" cy="8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МЕРОПРИЯТИЯ\06.25 Министерский аналитический доклад\Преза\логотипы\МГПУ.png">
            <a:extLst>
              <a:ext uri="{FF2B5EF4-FFF2-40B4-BE49-F238E27FC236}">
                <a16:creationId xmlns:a16="http://schemas.microsoft.com/office/drawing/2014/main" id="{F60B8E3F-5D8F-4482-BA2A-5F25270C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49" y="4836788"/>
            <a:ext cx="1175892" cy="8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МЕРОПРИЯТИЯ\06.25 Министерский аналитический доклад\Преза\логотипы\МИСиС.png">
            <a:extLst>
              <a:ext uri="{FF2B5EF4-FFF2-40B4-BE49-F238E27FC236}">
                <a16:creationId xmlns:a16="http://schemas.microsoft.com/office/drawing/2014/main" id="{2E300940-9584-4F49-A21B-931A832F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59" y="5296403"/>
            <a:ext cx="1089769" cy="7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МЕРОПРИЯТИЯ\06.25 Министерский аналитический доклад\Преза\логотипы\РАНХИГС.png">
            <a:extLst>
              <a:ext uri="{FF2B5EF4-FFF2-40B4-BE49-F238E27FC236}">
                <a16:creationId xmlns:a16="http://schemas.microsoft.com/office/drawing/2014/main" id="{D5607595-A4E4-4F70-8E47-50506D20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08" y="4756294"/>
            <a:ext cx="1447433" cy="4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МЕРОПРИЯТИЯ\06.25 Министерский аналитический доклад\Преза\логотипы\СПБПУ.png">
            <a:extLst>
              <a:ext uri="{FF2B5EF4-FFF2-40B4-BE49-F238E27FC236}">
                <a16:creationId xmlns:a16="http://schemas.microsoft.com/office/drawing/2014/main" id="{3F9C3CF2-82C4-4222-876E-2F4876E2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43" y="4699099"/>
            <a:ext cx="782897" cy="11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МЕРОПРИЯТИЯ\09.13 Круглый стол в Мск Качество образования\КФУ.png">
            <a:extLst>
              <a:ext uri="{FF2B5EF4-FFF2-40B4-BE49-F238E27FC236}">
                <a16:creationId xmlns:a16="http://schemas.microsoft.com/office/drawing/2014/main" id="{E9F669A0-B421-429F-8028-7247BD10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08" y="5487273"/>
            <a:ext cx="1139432" cy="3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МЕРОПРИЯТИЯ\09.13 Круглый стол в Мск Качество образования\сеч1.png">
            <a:extLst>
              <a:ext uri="{FF2B5EF4-FFF2-40B4-BE49-F238E27FC236}">
                <a16:creationId xmlns:a16="http://schemas.microsoft.com/office/drawing/2014/main" id="{330F56E4-7187-4EA5-BB4E-75F7FEC6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944" y="5797779"/>
            <a:ext cx="758472" cy="10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2BB0191-DAD8-1810-C742-9AC87BE714E6}"/>
              </a:ext>
            </a:extLst>
          </p:cNvPr>
          <p:cNvGrpSpPr/>
          <p:nvPr/>
        </p:nvGrpSpPr>
        <p:grpSpPr>
          <a:xfrm>
            <a:off x="10238821" y="4725754"/>
            <a:ext cx="1614719" cy="872846"/>
            <a:chOff x="10345864" y="5381807"/>
            <a:chExt cx="1629342" cy="1010129"/>
          </a:xfrm>
        </p:grpSpPr>
        <p:pic>
          <p:nvPicPr>
            <p:cNvPr id="19" name="Picture 5" descr="D:\МЕРОПРИЯТИЯ\09.13 Круглый стол в Мск Качество образования\2.png">
              <a:extLst>
                <a:ext uri="{FF2B5EF4-FFF2-40B4-BE49-F238E27FC236}">
                  <a16:creationId xmlns:a16="http://schemas.microsoft.com/office/drawing/2014/main" id="{7A7885EB-D054-46D7-9026-0607AE6C9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9484" y="5381807"/>
              <a:ext cx="592276" cy="63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4D0DE1C-DBC2-4E32-AAE8-5EC1C1B567F6}"/>
                </a:ext>
              </a:extLst>
            </p:cNvPr>
            <p:cNvSpPr/>
            <p:nvPr/>
          </p:nvSpPr>
          <p:spPr>
            <a:xfrm>
              <a:off x="10345864" y="6008754"/>
              <a:ext cx="1629342" cy="383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Национальный медицинский исследовательский центр </a:t>
              </a:r>
              <a:br>
                <a:rPr lang="en-US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</a:br>
              <a:r>
                <a:rPr lang="ru-RU" sz="700" b="1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им. В.А. Алмазова</a:t>
              </a:r>
            </a:p>
          </p:txBody>
        </p:sp>
      </p:grpSp>
      <p:pic>
        <p:nvPicPr>
          <p:cNvPr id="26" name="Google Shape;322;p1">
            <a:extLst>
              <a:ext uri="{FF2B5EF4-FFF2-40B4-BE49-F238E27FC236}">
                <a16:creationId xmlns:a16="http://schemas.microsoft.com/office/drawing/2014/main" id="{2679F49E-9FE3-4280-AD01-918B1BFED7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8460" y="6026479"/>
            <a:ext cx="1649203" cy="83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5;p1" descr="C:\Users\dns-\Downloads\Без названия.png">
            <a:extLst>
              <a:ext uri="{FF2B5EF4-FFF2-40B4-BE49-F238E27FC236}">
                <a16:creationId xmlns:a16="http://schemas.microsoft.com/office/drawing/2014/main" id="{FCF12808-FB12-4D7D-9006-88B671D2E2A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26328" y="5988152"/>
            <a:ext cx="1037400" cy="69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26;p1" descr="C:\Users\dns-\Downloads\Без названия (1)65.png">
            <a:extLst>
              <a:ext uri="{FF2B5EF4-FFF2-40B4-BE49-F238E27FC236}">
                <a16:creationId xmlns:a16="http://schemas.microsoft.com/office/drawing/2014/main" id="{42CBBE58-B449-4A40-ADF9-C86C275B140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t="25650" b="26293"/>
          <a:stretch/>
        </p:blipFill>
        <p:spPr>
          <a:xfrm>
            <a:off x="2159138" y="6194500"/>
            <a:ext cx="1418372" cy="5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28;p1" descr="C:\Users\dns-\Downloads\Без названия (1)56.png">
            <a:extLst>
              <a:ext uri="{FF2B5EF4-FFF2-40B4-BE49-F238E27FC236}">
                <a16:creationId xmlns:a16="http://schemas.microsoft.com/office/drawing/2014/main" id="{5B1046BE-1295-4476-9CC5-ADA86AB4D06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866032" y="6073922"/>
            <a:ext cx="1445319" cy="54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30;p1" descr="Тольяттинский государственный университет логотип - Поиск в Google ...">
            <a:extLst>
              <a:ext uri="{FF2B5EF4-FFF2-40B4-BE49-F238E27FC236}">
                <a16:creationId xmlns:a16="http://schemas.microsoft.com/office/drawing/2014/main" id="{9FE20A66-3F3A-442C-AB88-F06A22E0E7A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2662" b="13967"/>
          <a:stretch/>
        </p:blipFill>
        <p:spPr>
          <a:xfrm>
            <a:off x="3874100" y="6194500"/>
            <a:ext cx="1220687" cy="51542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31;p1">
            <a:extLst>
              <a:ext uri="{FF2B5EF4-FFF2-40B4-BE49-F238E27FC236}">
                <a16:creationId xmlns:a16="http://schemas.microsoft.com/office/drawing/2014/main" id="{9C023F3E-DE9D-44D6-A470-A08883181AA1}"/>
              </a:ext>
            </a:extLst>
          </p:cNvPr>
          <p:cNvSpPr/>
          <p:nvPr/>
        </p:nvSpPr>
        <p:spPr>
          <a:xfrm>
            <a:off x="5474140" y="6041894"/>
            <a:ext cx="758472" cy="715326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4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Рисунок 2">
            <a:extLst>
              <a:ext uri="{FF2B5EF4-FFF2-40B4-BE49-F238E27FC236}">
                <a16:creationId xmlns:a16="http://schemas.microsoft.com/office/drawing/2014/main" id="{DE7A3868-D63B-4629-A891-199E54B374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59559" y="6020904"/>
            <a:ext cx="758472" cy="630049"/>
          </a:xfrm>
          <a:prstGeom prst="rect">
            <a:avLst/>
          </a:prstGeom>
        </p:spPr>
      </p:pic>
      <p:pic>
        <p:nvPicPr>
          <p:cNvPr id="4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94EFEE-0B9E-46AC-93DB-6B801EFE2E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4116" y="4643801"/>
            <a:ext cx="1198127" cy="707673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37A18F-967A-7C9C-922B-695956D6B263}"/>
              </a:ext>
            </a:extLst>
          </p:cNvPr>
          <p:cNvGrpSpPr/>
          <p:nvPr/>
        </p:nvGrpSpPr>
        <p:grpSpPr>
          <a:xfrm>
            <a:off x="4629846" y="100780"/>
            <a:ext cx="7056322" cy="2439535"/>
            <a:chOff x="2298608" y="732292"/>
            <a:chExt cx="8227625" cy="284448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1BE4BD0-2EEC-4E4D-8485-8C93A1302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298608" y="732292"/>
              <a:ext cx="2844482" cy="2844482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DEF0C6E-2140-7D17-DE2C-54517BD7AED5}"/>
                </a:ext>
              </a:extLst>
            </p:cNvPr>
            <p:cNvSpPr/>
            <p:nvPr/>
          </p:nvSpPr>
          <p:spPr>
            <a:xfrm>
              <a:off x="5393848" y="874455"/>
              <a:ext cx="429436" cy="25545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0563C9-D18A-A669-8645-CDD9F7A5B617}"/>
                </a:ext>
              </a:extLst>
            </p:cNvPr>
            <p:cNvSpPr txBox="1"/>
            <p:nvPr/>
          </p:nvSpPr>
          <p:spPr>
            <a:xfrm>
              <a:off x="5379672" y="881543"/>
              <a:ext cx="5146561" cy="244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b="1" spc="600" dirty="0"/>
                <a:t>У</a:t>
              </a:r>
              <a:r>
                <a:rPr lang="ru-RU" sz="2600" b="1" spc="300" dirty="0"/>
                <a:t>НИВЕРСИТЕТСКАЯ</a:t>
              </a:r>
            </a:p>
            <a:p>
              <a:r>
                <a:rPr lang="ru-RU" sz="2600" b="1" spc="300" dirty="0"/>
                <a:t>НАЦИОНАЛЬНАЯ</a:t>
              </a:r>
            </a:p>
            <a:p>
              <a:r>
                <a:rPr lang="ru-RU" sz="2600" b="1" spc="300" dirty="0"/>
                <a:t>ИНИЦИТИВА</a:t>
              </a:r>
            </a:p>
            <a:p>
              <a:r>
                <a:rPr lang="ru-RU" sz="2600" b="1" spc="600" dirty="0"/>
                <a:t>К</a:t>
              </a:r>
              <a:r>
                <a:rPr lang="ru-RU" sz="2600" b="1" spc="300" dirty="0"/>
                <a:t>АЧЕСТВА </a:t>
              </a:r>
            </a:p>
            <a:p>
              <a:r>
                <a:rPr lang="ru-RU" sz="2600" b="1" spc="300" dirty="0"/>
                <a:t>ОБРАЗОВАНИЯ</a:t>
              </a:r>
            </a:p>
          </p:txBody>
        </p:sp>
      </p:grpSp>
      <p:pic>
        <p:nvPicPr>
          <p:cNvPr id="34" name="Рисунок 33" descr="Изображение выглядит как текст, знак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BC8B016-A4CF-D826-8F69-CD6ECDC1D3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" y="3176421"/>
            <a:ext cx="1827244" cy="51845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594E36A-8076-8F98-408E-F8205FCBA667}"/>
              </a:ext>
            </a:extLst>
          </p:cNvPr>
          <p:cNvSpPr/>
          <p:nvPr/>
        </p:nvSpPr>
        <p:spPr>
          <a:xfrm>
            <a:off x="135851" y="867154"/>
            <a:ext cx="4626635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ru-RU" dirty="0"/>
              <a:t>Аналитические доклады</a:t>
            </a:r>
          </a:p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ru-RU" dirty="0"/>
              <a:t>Методические рекомендации</a:t>
            </a:r>
          </a:p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ru-RU" dirty="0"/>
              <a:t>Кейсы лучших практик</a:t>
            </a:r>
          </a:p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ru-RU" dirty="0"/>
              <a:t>Материалы с презентационных площадок</a:t>
            </a:r>
          </a:p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ru-RU" dirty="0"/>
              <a:t>Заявка на участие в УНИКО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7462A6E0-20A0-B9F6-8B83-9D9ABDC5D375}"/>
              </a:ext>
            </a:extLst>
          </p:cNvPr>
          <p:cNvSpPr txBox="1"/>
          <p:nvPr/>
        </p:nvSpPr>
        <p:spPr>
          <a:xfrm>
            <a:off x="1050113" y="3661815"/>
            <a:ext cx="2305476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  <a:defRPr>
                <a:solidFill>
                  <a:schemeClr val="accen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/>
                </a:solidFill>
              </a:rPr>
              <a:t>i</a:t>
            </a:r>
            <a:r>
              <a:rPr lang="en-GB" sz="1200" dirty="0">
                <a:solidFill>
                  <a:schemeClr val="tx1"/>
                </a:solidFill>
              </a:rPr>
              <a:t>o@mail.tsu.ru 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D0ACB92-1BC1-855B-0214-A191413ABC26}"/>
              </a:ext>
            </a:extLst>
          </p:cNvPr>
          <p:cNvCxnSpPr/>
          <p:nvPr/>
        </p:nvCxnSpPr>
        <p:spPr>
          <a:xfrm>
            <a:off x="3059437" y="2532940"/>
            <a:ext cx="15704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F8FE450-8000-2C7B-775A-F9E7953EB53C}"/>
              </a:ext>
            </a:extLst>
          </p:cNvPr>
          <p:cNvSpPr txBox="1"/>
          <p:nvPr/>
        </p:nvSpPr>
        <p:spPr>
          <a:xfrm>
            <a:off x="4635837" y="2362124"/>
            <a:ext cx="223548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</a:pPr>
            <a:r>
              <a:rPr lang="en-US" dirty="0">
                <a:solidFill>
                  <a:schemeClr val="accent1"/>
                </a:solidFill>
              </a:rPr>
              <a:t>high-edu-quality.ru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1743F528-0496-137B-C131-610DC371E5EC}"/>
              </a:ext>
            </a:extLst>
          </p:cNvPr>
          <p:cNvSpPr txBox="1"/>
          <p:nvPr/>
        </p:nvSpPr>
        <p:spPr>
          <a:xfrm>
            <a:off x="338460" y="2848536"/>
            <a:ext cx="2305476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Aft>
                <a:spcPts val="400"/>
              </a:spcAft>
              <a:buClr>
                <a:srgbClr val="12006C"/>
              </a:buClr>
              <a:defRPr>
                <a:solidFill>
                  <a:schemeClr val="accen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dirty="0">
                <a:solidFill>
                  <a:schemeClr val="tx1"/>
                </a:solidFill>
              </a:rPr>
              <a:t>оператор УНИКО</a:t>
            </a:r>
          </a:p>
        </p:txBody>
      </p:sp>
    </p:spTree>
    <p:extLst>
      <p:ext uri="{BB962C8B-B14F-4D97-AF65-F5344CB8AC3E}">
        <p14:creationId xmlns:p14="http://schemas.microsoft.com/office/powerpoint/2010/main" val="222657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759A5-7386-410E-84BD-1D9B91C1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Контексты проблемы качества образования   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DBBCAED-BB25-45E0-B34E-3F75BB415408}"/>
              </a:ext>
            </a:extLst>
          </p:cNvPr>
          <p:cNvCxnSpPr>
            <a:cxnSpLocks/>
          </p:cNvCxnSpPr>
          <p:nvPr/>
        </p:nvCxnSpPr>
        <p:spPr>
          <a:xfrm flipV="1">
            <a:off x="3304687" y="4864583"/>
            <a:ext cx="0" cy="67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2ACEE-3333-AF28-4042-E5C6214C74B6}"/>
              </a:ext>
            </a:extLst>
          </p:cNvPr>
          <p:cNvSpPr txBox="1"/>
          <p:nvPr/>
        </p:nvSpPr>
        <p:spPr>
          <a:xfrm>
            <a:off x="1142037" y="1825219"/>
            <a:ext cx="383047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/>
              <a:t>Не обеспечено качество условий, критериев входа и качества процессов</a:t>
            </a:r>
          </a:p>
          <a:p>
            <a:pPr>
              <a:spcAft>
                <a:spcPts val="1800"/>
              </a:spcAft>
            </a:pPr>
            <a:r>
              <a:rPr lang="ru-RU" dirty="0"/>
              <a:t>Нет связности между ожиданиями внешней среды, внутренним содержанием  и условиями</a:t>
            </a:r>
          </a:p>
          <a:p>
            <a:pPr>
              <a:spcAft>
                <a:spcPts val="1800"/>
              </a:spcAft>
            </a:pPr>
            <a:r>
              <a:rPr lang="ru-RU" dirty="0"/>
              <a:t>Нет системы сбора данных</a:t>
            </a:r>
            <a:br>
              <a:rPr lang="ru-RU" dirty="0"/>
            </a:br>
            <a:r>
              <a:rPr lang="ru-RU" dirty="0"/>
              <a:t>о проблемах и принятия управленческих решений</a:t>
            </a:r>
            <a:br>
              <a:rPr lang="ru-RU" dirty="0"/>
            </a:br>
            <a:r>
              <a:rPr lang="ru-RU" dirty="0"/>
              <a:t>по их ликвидации</a:t>
            </a:r>
          </a:p>
          <a:p>
            <a:pPr>
              <a:spcAft>
                <a:spcPts val="1800"/>
              </a:spcAft>
            </a:pPr>
            <a:r>
              <a:rPr lang="ru-RU" dirty="0"/>
              <a:t>На качество образовательных результатов влияют факторы,</a:t>
            </a:r>
            <a:br>
              <a:rPr lang="ru-RU" dirty="0"/>
            </a:br>
            <a:r>
              <a:rPr lang="ru-RU" dirty="0"/>
              <a:t>не учитываемые ранее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8A5C592-CCF8-69C7-73E3-124B4DEC1710}"/>
              </a:ext>
            </a:extLst>
          </p:cNvPr>
          <p:cNvGrpSpPr/>
          <p:nvPr/>
        </p:nvGrpSpPr>
        <p:grpSpPr>
          <a:xfrm>
            <a:off x="5359439" y="1527796"/>
            <a:ext cx="7666050" cy="4691683"/>
            <a:chOff x="4754879" y="1527796"/>
            <a:chExt cx="7666050" cy="4691683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3560F96-4513-40F4-B754-FEEBA2DC6816}"/>
                </a:ext>
              </a:extLst>
            </p:cNvPr>
            <p:cNvSpPr/>
            <p:nvPr/>
          </p:nvSpPr>
          <p:spPr>
            <a:xfrm>
              <a:off x="6949466" y="3305366"/>
              <a:ext cx="2160000" cy="1008821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Процесс</a:t>
              </a:r>
            </a:p>
          </p:txBody>
        </p:sp>
        <p:sp>
          <p:nvSpPr>
            <p:cNvPr id="14" name="Стрелка: вправо 13">
              <a:extLst>
                <a:ext uri="{FF2B5EF4-FFF2-40B4-BE49-F238E27FC236}">
                  <a16:creationId xmlns:a16="http://schemas.microsoft.com/office/drawing/2014/main" id="{D83EECCB-7362-4D70-9473-E846EB6B4318}"/>
                </a:ext>
              </a:extLst>
            </p:cNvPr>
            <p:cNvSpPr/>
            <p:nvPr/>
          </p:nvSpPr>
          <p:spPr>
            <a:xfrm>
              <a:off x="5123632" y="3535271"/>
              <a:ext cx="1457082" cy="605292"/>
            </a:xfrm>
            <a:prstGeom prst="rightArrow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Вход</a:t>
              </a:r>
            </a:p>
          </p:txBody>
        </p:sp>
        <p:sp>
          <p:nvSpPr>
            <p:cNvPr id="15" name="Стрелка: вправо 14">
              <a:extLst>
                <a:ext uri="{FF2B5EF4-FFF2-40B4-BE49-F238E27FC236}">
                  <a16:creationId xmlns:a16="http://schemas.microsoft.com/office/drawing/2014/main" id="{117150C6-C6AC-4B33-A230-AFC812014F80}"/>
                </a:ext>
              </a:extLst>
            </p:cNvPr>
            <p:cNvSpPr/>
            <p:nvPr/>
          </p:nvSpPr>
          <p:spPr>
            <a:xfrm>
              <a:off x="9446641" y="3507130"/>
              <a:ext cx="1457082" cy="605292"/>
            </a:xfrm>
            <a:prstGeom prst="rightArrow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Выход</a:t>
              </a:r>
            </a:p>
          </p:txBody>
        </p:sp>
        <p:sp>
          <p:nvSpPr>
            <p:cNvPr id="17" name="Двойные круглые скобки 16">
              <a:extLst>
                <a:ext uri="{FF2B5EF4-FFF2-40B4-BE49-F238E27FC236}">
                  <a16:creationId xmlns:a16="http://schemas.microsoft.com/office/drawing/2014/main" id="{37727432-F927-4AAE-9323-24E77764F8F9}"/>
                </a:ext>
              </a:extLst>
            </p:cNvPr>
            <p:cNvSpPr/>
            <p:nvPr/>
          </p:nvSpPr>
          <p:spPr>
            <a:xfrm>
              <a:off x="4754879" y="2169434"/>
              <a:ext cx="6480000" cy="3236633"/>
            </a:xfrm>
            <a:prstGeom prst="bracketPair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3817F7-6782-40D0-B523-C44F1BBD7CA4}"/>
                </a:ext>
              </a:extLst>
            </p:cNvPr>
            <p:cNvSpPr txBox="1"/>
            <p:nvPr/>
          </p:nvSpPr>
          <p:spPr>
            <a:xfrm>
              <a:off x="7277001" y="4834763"/>
              <a:ext cx="14357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Условия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A277FF-2EFE-461F-964B-662A3013F31B}"/>
                </a:ext>
              </a:extLst>
            </p:cNvPr>
            <p:cNvSpPr txBox="1"/>
            <p:nvPr/>
          </p:nvSpPr>
          <p:spPr>
            <a:xfrm>
              <a:off x="9774015" y="1529312"/>
              <a:ext cx="1460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/>
                <a:t>Внешние ожидания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8DD11F-098E-449A-80C9-5C56966FC7CC}"/>
                </a:ext>
              </a:extLst>
            </p:cNvPr>
            <p:cNvSpPr txBox="1"/>
            <p:nvPr/>
          </p:nvSpPr>
          <p:spPr>
            <a:xfrm>
              <a:off x="4754879" y="1527796"/>
              <a:ext cx="184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Внешние </a:t>
              </a:r>
            </a:p>
            <a:p>
              <a:r>
                <a:rPr lang="ru-RU" sz="1400" dirty="0"/>
                <a:t>ограничения </a:t>
              </a:r>
            </a:p>
          </p:txBody>
        </p:sp>
        <p:sp>
          <p:nvSpPr>
            <p:cNvPr id="7" name="Дуга 6">
              <a:extLst>
                <a:ext uri="{FF2B5EF4-FFF2-40B4-BE49-F238E27FC236}">
                  <a16:creationId xmlns:a16="http://schemas.microsoft.com/office/drawing/2014/main" id="{BC0A5E93-F6BF-3917-13B8-F3351B8E67F4}"/>
                </a:ext>
              </a:extLst>
            </p:cNvPr>
            <p:cNvSpPr/>
            <p:nvPr/>
          </p:nvSpPr>
          <p:spPr>
            <a:xfrm>
              <a:off x="4960102" y="2469187"/>
              <a:ext cx="6069554" cy="1127420"/>
            </a:xfrm>
            <a:prstGeom prst="arc">
              <a:avLst>
                <a:gd name="adj1" fmla="val 10780321"/>
                <a:gd name="adj2" fmla="val 0"/>
              </a:avLst>
            </a:prstGeom>
            <a:ln w="28575">
              <a:solidFill>
                <a:srgbClr val="DC17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D30FF2-43EE-38F6-0670-77951F67A799}"/>
                </a:ext>
              </a:extLst>
            </p:cNvPr>
            <p:cNvSpPr txBox="1"/>
            <p:nvPr/>
          </p:nvSpPr>
          <p:spPr>
            <a:xfrm>
              <a:off x="6495920" y="2053638"/>
              <a:ext cx="2997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Система управления </a:t>
              </a:r>
            </a:p>
          </p:txBody>
        </p: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3B420057-61A7-15B3-C9C4-DE2DFA3DFEF0}"/>
                </a:ext>
              </a:extLst>
            </p:cNvPr>
            <p:cNvSpPr/>
            <p:nvPr/>
          </p:nvSpPr>
          <p:spPr>
            <a:xfrm rot="11325855">
              <a:off x="4927719" y="5103729"/>
              <a:ext cx="7493210" cy="825781"/>
            </a:xfrm>
            <a:prstGeom prst="arc">
              <a:avLst>
                <a:gd name="adj1" fmla="val 16200000"/>
                <a:gd name="adj2" fmla="val 21593846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C5FF3-6FA6-BBCB-7695-3119E785352A}"/>
                </a:ext>
              </a:extLst>
            </p:cNvPr>
            <p:cNvSpPr txBox="1"/>
            <p:nvPr/>
          </p:nvSpPr>
          <p:spPr>
            <a:xfrm>
              <a:off x="5411972" y="5911702"/>
              <a:ext cx="2996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/>
                <a:t>Система сбора данных</a:t>
              </a:r>
            </a:p>
          </p:txBody>
        </p:sp>
        <p:sp>
          <p:nvSpPr>
            <p:cNvPr id="4" name="Левая круглая скобка 3">
              <a:extLst>
                <a:ext uri="{FF2B5EF4-FFF2-40B4-BE49-F238E27FC236}">
                  <a16:creationId xmlns:a16="http://schemas.microsoft.com/office/drawing/2014/main" id="{67684115-575E-2D0D-65BA-60C10AAFCC7A}"/>
                </a:ext>
              </a:extLst>
            </p:cNvPr>
            <p:cNvSpPr/>
            <p:nvPr/>
          </p:nvSpPr>
          <p:spPr>
            <a:xfrm rot="16200000">
              <a:off x="7888303" y="1579169"/>
              <a:ext cx="282326" cy="6069553"/>
            </a:xfrm>
            <a:prstGeom prst="leftBracket">
              <a:avLst>
                <a:gd name="adj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EAD2AA2-7A7D-7BAD-F56B-86949FDDA7B4}"/>
              </a:ext>
            </a:extLst>
          </p:cNvPr>
          <p:cNvSpPr/>
          <p:nvPr/>
        </p:nvSpPr>
        <p:spPr>
          <a:xfrm>
            <a:off x="419451" y="1937473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1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C65F682-DBCF-5E60-194D-39E97636EAE3}"/>
              </a:ext>
            </a:extLst>
          </p:cNvPr>
          <p:cNvSpPr/>
          <p:nvPr/>
        </p:nvSpPr>
        <p:spPr>
          <a:xfrm>
            <a:off x="419451" y="2978966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2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DCD188-450E-05F5-01B4-832479051552}"/>
              </a:ext>
            </a:extLst>
          </p:cNvPr>
          <p:cNvSpPr/>
          <p:nvPr/>
        </p:nvSpPr>
        <p:spPr>
          <a:xfrm>
            <a:off x="411992" y="4018127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3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BF8D017-FCA7-9EB3-7241-F9579D7A2024}"/>
              </a:ext>
            </a:extLst>
          </p:cNvPr>
          <p:cNvSpPr/>
          <p:nvPr/>
        </p:nvSpPr>
        <p:spPr>
          <a:xfrm>
            <a:off x="411992" y="5343004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4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1FF933B-286B-C5E4-6437-65C6E876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7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DC197-152A-426D-9C89-35D09FA080C5}"/>
              </a:ext>
            </a:extLst>
          </p:cNvPr>
          <p:cNvSpPr txBox="1"/>
          <p:nvPr/>
        </p:nvSpPr>
        <p:spPr>
          <a:xfrm>
            <a:off x="489284" y="2100740"/>
            <a:ext cx="6150152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Расширение практик работы с </a:t>
            </a:r>
            <a:r>
              <a:rPr lang="ru-RU" dirty="0">
                <a:solidFill>
                  <a:schemeClr val="accent1"/>
                </a:solidFill>
              </a:rPr>
              <a:t>самоорганизацией</a:t>
            </a:r>
            <a:r>
              <a:rPr lang="ru-RU" dirty="0"/>
              <a:t> студентов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Расширение  практик работы с </a:t>
            </a:r>
            <a:r>
              <a:rPr lang="ru-RU" dirty="0">
                <a:solidFill>
                  <a:schemeClr val="accent1"/>
                </a:solidFill>
              </a:rPr>
              <a:t>самоопределением</a:t>
            </a:r>
            <a:r>
              <a:rPr lang="ru-RU" dirty="0"/>
              <a:t> школьников / абитуриентов и студентов в контексте горизонта личного будущего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Обеспечение </a:t>
            </a:r>
            <a:r>
              <a:rPr lang="ru-RU" dirty="0">
                <a:solidFill>
                  <a:schemeClr val="accent1"/>
                </a:solidFill>
              </a:rPr>
              <a:t>психологического благополучия </a:t>
            </a:r>
            <a:r>
              <a:rPr lang="ru-RU" dirty="0"/>
              <a:t>студентов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Обеспечение </a:t>
            </a:r>
            <a:r>
              <a:rPr lang="ru-RU" dirty="0">
                <a:solidFill>
                  <a:schemeClr val="accent1"/>
                </a:solidFill>
              </a:rPr>
              <a:t>социального благополучия </a:t>
            </a:r>
            <a:r>
              <a:rPr lang="ru-RU" dirty="0"/>
              <a:t>студентов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Интеграция социальной активности и </a:t>
            </a:r>
            <a:r>
              <a:rPr lang="ru-RU" dirty="0">
                <a:solidFill>
                  <a:schemeClr val="accent1"/>
                </a:solidFill>
              </a:rPr>
              <a:t>решение жизненно важных задач</a:t>
            </a:r>
            <a:r>
              <a:rPr lang="ru-RU" dirty="0"/>
              <a:t> в образовательный процесс через развитие практик проектного обучения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Создание системы обеспечения выбора и реализации </a:t>
            </a:r>
            <a:r>
              <a:rPr lang="ru-RU" dirty="0">
                <a:solidFill>
                  <a:schemeClr val="accent1"/>
                </a:solidFill>
              </a:rPr>
              <a:t>ИОТ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AD33E-09E4-44D6-B504-38F94D3A49AD}"/>
              </a:ext>
            </a:extLst>
          </p:cNvPr>
          <p:cNvSpPr txBox="1"/>
          <p:nvPr/>
        </p:nvSpPr>
        <p:spPr>
          <a:xfrm>
            <a:off x="838200" y="1507777"/>
            <a:ext cx="497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Значимые НОВЫЕ условия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366D2CD-BEE9-4114-8527-C805D779FA5F}"/>
              </a:ext>
            </a:extLst>
          </p:cNvPr>
          <p:cNvCxnSpPr/>
          <p:nvPr/>
        </p:nvCxnSpPr>
        <p:spPr>
          <a:xfrm>
            <a:off x="6999770" y="1370976"/>
            <a:ext cx="0" cy="477882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7E13ED-D64E-43E7-9AF7-1712C06D67D0}"/>
              </a:ext>
            </a:extLst>
          </p:cNvPr>
          <p:cNvSpPr txBox="1"/>
          <p:nvPr/>
        </p:nvSpPr>
        <p:spPr>
          <a:xfrm>
            <a:off x="7293153" y="2154108"/>
            <a:ext cx="4714357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>
              <a:spcAft>
                <a:spcPts val="600"/>
              </a:spcAft>
              <a:buFont typeface="+mj-lt"/>
              <a:buAutoNum type="arabicPeriod"/>
            </a:lvl1pPr>
          </a:lstStyle>
          <a:p>
            <a:r>
              <a:rPr lang="ru-RU" dirty="0"/>
              <a:t>Мобильные конструкторы ООП из набора разнообразных модулей</a:t>
            </a:r>
          </a:p>
          <a:p>
            <a:r>
              <a:rPr lang="ru-RU" dirty="0"/>
              <a:t>Механизмы включения стейкхолдеров в формулирование и оценку качества результатов</a:t>
            </a:r>
          </a:p>
          <a:p>
            <a:r>
              <a:rPr lang="ru-RU" dirty="0"/>
              <a:t>Создание образовательной  среды, соответствующей новым требованиям к содержанию и способам образования </a:t>
            </a:r>
          </a:p>
          <a:p>
            <a:r>
              <a:rPr lang="ru-RU" dirty="0"/>
              <a:t>Создание многоуровневой цифровой системы мониторинга  данных о качестве образования, принятии управленческих решений и контроля выполнения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84612-9A14-92EB-0524-11F4FDC2057E}"/>
              </a:ext>
            </a:extLst>
          </p:cNvPr>
          <p:cNvSpPr txBox="1"/>
          <p:nvPr/>
        </p:nvSpPr>
        <p:spPr>
          <a:xfrm>
            <a:off x="7615986" y="1230778"/>
            <a:ext cx="534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dirty="0"/>
              <a:t>Значимые НОВЫЕ </a:t>
            </a:r>
          </a:p>
          <a:p>
            <a:r>
              <a:rPr lang="ru-RU" dirty="0"/>
              <a:t>механизмы управления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066B-0F84-961B-312C-9D361D64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Исследования условий влияния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0915E-B08E-795E-4820-5D5608C5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9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4EF493F-580D-4333-898B-B77711EFB5E1}"/>
              </a:ext>
            </a:extLst>
          </p:cNvPr>
          <p:cNvSpPr txBox="1"/>
          <p:nvPr/>
        </p:nvSpPr>
        <p:spPr>
          <a:xfrm>
            <a:off x="7584724" y="3925057"/>
            <a:ext cx="431559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schemeClr val="tx2"/>
                </a:solidFill>
              </a:rPr>
              <a:t>Создание на базе университетов площадок исследований и экспертизы </a:t>
            </a:r>
            <a:br>
              <a:rPr lang="ru-RU" dirty="0"/>
            </a:br>
            <a:r>
              <a:rPr lang="ru-RU" dirty="0"/>
              <a:t>по вопросам внедрения и оценки эффективности новых инструментов управления качеством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1449" y="3925057"/>
            <a:ext cx="457200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schemeClr val="tx2"/>
                </a:solidFill>
              </a:rPr>
              <a:t>Разработка и диссеминация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на национальном уровне  образовательных практик с доказанной эффективностью, </a:t>
            </a:r>
            <a:r>
              <a:rPr lang="ru-RU" dirty="0"/>
              <a:t>отвечающих вызовам меняющегося общества: </a:t>
            </a:r>
            <a:br>
              <a:rPr lang="ru-RU" dirty="0"/>
            </a:br>
            <a:r>
              <a:rPr lang="ru-RU" dirty="0"/>
              <a:t>для смешанного обучения, многопрофильного образования, обеспечения кадрами рынков труда нового типа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1449" y="1891543"/>
            <a:ext cx="48133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solidFill>
                  <a:schemeClr val="tx2"/>
                </a:solidFill>
              </a:rPr>
              <a:t>Объединение университетов,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/>
              <a:t>имеющих общее представление</a:t>
            </a:r>
            <a:br>
              <a:rPr lang="ru-RU" dirty="0"/>
            </a:br>
            <a:r>
              <a:rPr lang="ru-RU" dirty="0"/>
              <a:t>о современном качестве образования</a:t>
            </a:r>
            <a:br>
              <a:rPr lang="ru-RU" dirty="0"/>
            </a:br>
            <a:r>
              <a:rPr lang="ru-RU" dirty="0"/>
              <a:t>и инструментах его обеспечения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84724" y="1891543"/>
            <a:ext cx="428307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Обеспечение вовлечения ключевых стейкхолдеров (студентов, преподавателей работодателей, родителей, субъектов управления и др.) в </a:t>
            </a:r>
            <a:r>
              <a:rPr lang="ru-RU" dirty="0">
                <a:solidFill>
                  <a:schemeClr val="tx2"/>
                </a:solidFill>
              </a:rPr>
              <a:t>развитие культуры качества образования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3395A3-EF1A-A5EB-0364-40BB9AC2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Университетская национальная инициатива качества образования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033DA1-9847-6FEB-9EC7-6548A8EC9197}"/>
              </a:ext>
            </a:extLst>
          </p:cNvPr>
          <p:cNvSpPr/>
          <p:nvPr/>
        </p:nvSpPr>
        <p:spPr>
          <a:xfrm>
            <a:off x="838200" y="1961537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1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8A636D9-DC3F-1592-071D-A6F5BD062926}"/>
              </a:ext>
            </a:extLst>
          </p:cNvPr>
          <p:cNvSpPr/>
          <p:nvPr/>
        </p:nvSpPr>
        <p:spPr>
          <a:xfrm>
            <a:off x="838200" y="4009278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2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0F7A239-31C0-5603-6A31-18D4A93AD02D}"/>
              </a:ext>
            </a:extLst>
          </p:cNvPr>
          <p:cNvSpPr/>
          <p:nvPr/>
        </p:nvSpPr>
        <p:spPr>
          <a:xfrm>
            <a:off x="6716116" y="1961537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3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1FCB758-442A-1E64-D31B-975B58350DAC}"/>
              </a:ext>
            </a:extLst>
          </p:cNvPr>
          <p:cNvSpPr/>
          <p:nvPr/>
        </p:nvSpPr>
        <p:spPr>
          <a:xfrm>
            <a:off x="6716116" y="4009278"/>
            <a:ext cx="722586" cy="72258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8C83"/>
                </a:solidFill>
              </a:rPr>
              <a:t>4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139663A-9B87-C739-88E1-41E59153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4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трелка"/>
          <p:cNvSpPr/>
          <p:nvPr/>
        </p:nvSpPr>
        <p:spPr>
          <a:xfrm>
            <a:off x="8784453" y="1415381"/>
            <a:ext cx="2747490" cy="5171685"/>
          </a:xfrm>
          <a:prstGeom prst="roundRect">
            <a:avLst>
              <a:gd name="adj" fmla="val 8189"/>
            </a:avLst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43" name="Стрелка"/>
          <p:cNvSpPr/>
          <p:nvPr/>
        </p:nvSpPr>
        <p:spPr>
          <a:xfrm>
            <a:off x="660057" y="1415381"/>
            <a:ext cx="3208872" cy="5171685"/>
          </a:xfrm>
          <a:prstGeom prst="roundRect">
            <a:avLst>
              <a:gd name="adj" fmla="val 9543"/>
            </a:avLst>
          </a:pr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83" name="object 7"/>
          <p:cNvSpPr/>
          <p:nvPr/>
        </p:nvSpPr>
        <p:spPr>
          <a:xfrm>
            <a:off x="833196" y="3852513"/>
            <a:ext cx="3495704" cy="2444451"/>
          </a:xfrm>
          <a:prstGeom prst="roundRect">
            <a:avLst>
              <a:gd name="adj" fmla="val 11056"/>
            </a:avLst>
          </a:prstGeom>
          <a:solidFill>
            <a:schemeClr val="bg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47" name="object 9"/>
          <p:cNvSpPr txBox="1"/>
          <p:nvPr/>
        </p:nvSpPr>
        <p:spPr>
          <a:xfrm>
            <a:off x="833197" y="1645677"/>
            <a:ext cx="2818800" cy="49034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72000" tIns="0" rIns="3600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11912" defTabSz="857199">
              <a:lnSpc>
                <a:spcPct val="90000"/>
              </a:lnSpc>
            </a:pPr>
            <a:r>
              <a:rPr sz="1600" spc="160" dirty="0" err="1">
                <a:solidFill>
                  <a:srgbClr val="FFFFFF"/>
                </a:solidFill>
                <a:cs typeface="Trebuchet MS"/>
              </a:rPr>
              <a:t>Н</a:t>
            </a:r>
            <a:r>
              <a:rPr sz="1600" spc="24" dirty="0" err="1">
                <a:solidFill>
                  <a:srgbClr val="FFFFFF"/>
                </a:solidFill>
                <a:cs typeface="Trebuchet MS"/>
              </a:rPr>
              <a:t>ациональные</a:t>
            </a:r>
            <a:r>
              <a:rPr sz="1600" spc="-99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71" dirty="0" err="1">
                <a:solidFill>
                  <a:srgbClr val="FFFFFF"/>
                </a:solidFill>
                <a:cs typeface="Trebuchet MS"/>
              </a:rPr>
              <a:t>ц</a:t>
            </a:r>
            <a:r>
              <a:rPr sz="1600" spc="-5" dirty="0" err="1">
                <a:solidFill>
                  <a:srgbClr val="FFFFFF"/>
                </a:solidFill>
                <a:cs typeface="Trebuchet MS"/>
              </a:rPr>
              <a:t>ели</a:t>
            </a:r>
            <a:r>
              <a:rPr lang="ru-RU" sz="1600" spc="-5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9" dirty="0" err="1">
                <a:solidFill>
                  <a:srgbClr val="FFFFFF"/>
                </a:solidFill>
                <a:cs typeface="Trebuchet MS"/>
              </a:rPr>
              <a:t>развития</a:t>
            </a:r>
            <a:r>
              <a:rPr sz="1600" spc="-107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121" dirty="0">
                <a:solidFill>
                  <a:srgbClr val="FFFFFF"/>
                </a:solidFill>
                <a:cs typeface="Trebuchet MS"/>
              </a:rPr>
              <a:t>2030</a:t>
            </a:r>
            <a:endParaRPr sz="1600" dirty="0">
              <a:solidFill>
                <a:prstClr val="black"/>
              </a:solidFill>
              <a:cs typeface="Trebuchet MS"/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833197" y="2348747"/>
            <a:ext cx="2818800" cy="49034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72000" tIns="0" rIns="3600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r>
              <a:rPr sz="1600" spc="37" dirty="0">
                <a:solidFill>
                  <a:srgbClr val="FFFFFF"/>
                </a:solidFill>
                <a:cs typeface="Trebuchet MS"/>
              </a:rPr>
              <a:t>Национальный</a:t>
            </a:r>
            <a:r>
              <a:rPr sz="1600" spc="-136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52" dirty="0">
                <a:solidFill>
                  <a:srgbClr val="FFFFFF"/>
                </a:solidFill>
                <a:cs typeface="Trebuchet MS"/>
              </a:rPr>
              <a:t>проект</a:t>
            </a:r>
            <a:endParaRPr sz="1600" dirty="0">
              <a:solidFill>
                <a:prstClr val="black"/>
              </a:solidFill>
              <a:cs typeface="Trebuchet MS"/>
            </a:endParaRPr>
          </a:p>
          <a:p>
            <a:pPr defTabSz="857199">
              <a:lnSpc>
                <a:spcPct val="90000"/>
              </a:lnSpc>
            </a:pPr>
            <a:r>
              <a:rPr sz="1600" spc="24" dirty="0">
                <a:solidFill>
                  <a:srgbClr val="FFFFFF"/>
                </a:solidFill>
                <a:cs typeface="Trebuchet MS"/>
              </a:rPr>
              <a:t>«Наука</a:t>
            </a:r>
            <a:r>
              <a:rPr sz="1600" spc="-107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33" dirty="0">
                <a:solidFill>
                  <a:srgbClr val="FFFFFF"/>
                </a:solidFill>
                <a:cs typeface="Trebuchet MS"/>
              </a:rPr>
              <a:t>и</a:t>
            </a:r>
            <a:r>
              <a:rPr sz="1600" spc="-107" dirty="0">
                <a:solidFill>
                  <a:srgbClr val="FFFFFF"/>
                </a:solidFill>
                <a:cs typeface="Trebuchet MS"/>
              </a:rPr>
              <a:t> </a:t>
            </a:r>
            <a:r>
              <a:rPr sz="1600" spc="24" dirty="0">
                <a:solidFill>
                  <a:srgbClr val="FFFFFF"/>
                </a:solidFill>
                <a:cs typeface="Trebuchet MS"/>
              </a:rPr>
              <a:t>университеты»</a:t>
            </a:r>
            <a:endParaRPr sz="1600" dirty="0">
              <a:solidFill>
                <a:prstClr val="black"/>
              </a:solidFill>
              <a:cs typeface="Trebuchet MS"/>
            </a:endParaRPr>
          </a:p>
        </p:txBody>
      </p:sp>
      <p:sp>
        <p:nvSpPr>
          <p:cNvPr id="49" name="object 11"/>
          <p:cNvSpPr txBox="1"/>
          <p:nvPr/>
        </p:nvSpPr>
        <p:spPr>
          <a:xfrm>
            <a:off x="833195" y="3051816"/>
            <a:ext cx="2818800" cy="49034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7200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66088" defTabSz="857199">
              <a:lnSpc>
                <a:spcPct val="90000"/>
              </a:lnSpc>
            </a:pPr>
            <a:r>
              <a:rPr sz="1600" dirty="0" err="1">
                <a:solidFill>
                  <a:schemeClr val="bg1"/>
                </a:solidFill>
              </a:rPr>
              <a:t>Результаты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исследований</a:t>
            </a:r>
            <a:r>
              <a:rPr lang="ru-RU" sz="1600" dirty="0">
                <a:solidFill>
                  <a:schemeClr val="bg1"/>
                </a:solidFill>
              </a:rPr>
              <a:t> в</a:t>
            </a:r>
            <a:r>
              <a:rPr sz="1600" dirty="0" err="1">
                <a:solidFill>
                  <a:schemeClr val="bg1"/>
                </a:solidFill>
              </a:rPr>
              <a:t>едущих</a:t>
            </a:r>
            <a:r>
              <a:rPr sz="1600" dirty="0">
                <a:solidFill>
                  <a:schemeClr val="bg1"/>
                </a:solidFill>
              </a:rPr>
              <a:t> университетов</a:t>
            </a:r>
          </a:p>
        </p:txBody>
      </p:sp>
      <p:sp>
        <p:nvSpPr>
          <p:cNvPr id="50" name="object 12"/>
          <p:cNvSpPr txBox="1"/>
          <p:nvPr/>
        </p:nvSpPr>
        <p:spPr>
          <a:xfrm>
            <a:off x="1292478" y="4069366"/>
            <a:ext cx="2733535" cy="2019238"/>
          </a:xfrm>
          <a:prstGeom prst="rect">
            <a:avLst/>
          </a:prstGeom>
        </p:spPr>
        <p:txBody>
          <a:bodyPr vert="horz" wrap="square" lIns="108000" tIns="11906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5" marR="4763" defTabSz="857199">
              <a:lnSpc>
                <a:spcPct val="90000"/>
              </a:lnSpc>
              <a:spcBef>
                <a:spcPts val="93"/>
              </a:spcBef>
            </a:pPr>
            <a:r>
              <a:rPr lang="ru-RU" sz="1600" dirty="0"/>
              <a:t>Стратегические цели развития ВО о</a:t>
            </a:r>
            <a:r>
              <a:rPr sz="1600" dirty="0" err="1"/>
              <a:t>пределяют</a:t>
            </a:r>
            <a:r>
              <a:rPr sz="1600" dirty="0"/>
              <a:t> </a:t>
            </a:r>
            <a:r>
              <a:rPr sz="1600" dirty="0" err="1"/>
              <a:t>ключевые</a:t>
            </a:r>
            <a:r>
              <a:rPr sz="1600" dirty="0"/>
              <a:t> вызовы и </a:t>
            </a:r>
            <a:r>
              <a:rPr sz="1600" dirty="0" err="1"/>
              <a:t>вектор</a:t>
            </a:r>
            <a:r>
              <a:rPr lang="ru-RU" sz="1600" dirty="0"/>
              <a:t>ы</a:t>
            </a:r>
            <a:r>
              <a:rPr sz="1600" dirty="0"/>
              <a:t> </a:t>
            </a:r>
            <a:r>
              <a:rPr sz="1600" dirty="0" err="1"/>
              <a:t>развития</a:t>
            </a:r>
            <a:r>
              <a:rPr sz="1600" dirty="0"/>
              <a:t> </a:t>
            </a:r>
            <a:r>
              <a:rPr sz="1600" dirty="0" err="1"/>
              <a:t>университетов</a:t>
            </a:r>
            <a:r>
              <a:rPr sz="1600" dirty="0"/>
              <a:t> и </a:t>
            </a:r>
            <a:r>
              <a:rPr sz="1600" dirty="0" err="1"/>
              <a:t>задают</a:t>
            </a:r>
            <a:r>
              <a:rPr sz="1600" dirty="0"/>
              <a:t> </a:t>
            </a:r>
            <a:r>
              <a:rPr lang="ru-RU" sz="1600" b="1" dirty="0"/>
              <a:t>содержательные ориентиры и </a:t>
            </a:r>
            <a:br>
              <a:rPr lang="ru-RU" sz="1600" b="1" dirty="0"/>
            </a:br>
            <a:r>
              <a:rPr sz="1600" b="1" dirty="0" err="1"/>
              <a:t>модел</a:t>
            </a:r>
            <a:r>
              <a:rPr lang="ru-RU" sz="1600" b="1" dirty="0"/>
              <a:t>и </a:t>
            </a:r>
            <a:r>
              <a:rPr sz="1600" b="1" dirty="0" err="1"/>
              <a:t>управления</a:t>
            </a:r>
            <a:r>
              <a:rPr lang="ru-RU" sz="1600" b="1" dirty="0"/>
              <a:t> </a:t>
            </a:r>
            <a:r>
              <a:rPr sz="1600" b="1" dirty="0" err="1"/>
              <a:t>качеством</a:t>
            </a:r>
            <a:endParaRPr sz="1600" b="1" dirty="0"/>
          </a:p>
        </p:txBody>
      </p:sp>
      <p:sp>
        <p:nvSpPr>
          <p:cNvPr id="51" name="object 13"/>
          <p:cNvSpPr/>
          <p:nvPr/>
        </p:nvSpPr>
        <p:spPr>
          <a:xfrm>
            <a:off x="4839197" y="1573264"/>
            <a:ext cx="3138770" cy="3858520"/>
          </a:xfrm>
          <a:custGeom>
            <a:avLst/>
            <a:gdLst/>
            <a:ahLst/>
            <a:cxnLst/>
            <a:rect l="l" t="t" r="r" b="b"/>
            <a:pathLst>
              <a:path w="4533900" h="5981700">
                <a:moveTo>
                  <a:pt x="4090197" y="0"/>
                </a:moveTo>
                <a:lnTo>
                  <a:pt x="445574" y="0"/>
                </a:lnTo>
                <a:lnTo>
                  <a:pt x="375283" y="173"/>
                </a:lnTo>
                <a:lnTo>
                  <a:pt x="317198" y="1391"/>
                </a:lnTo>
                <a:lnTo>
                  <a:pt x="268026" y="4695"/>
                </a:lnTo>
                <a:lnTo>
                  <a:pt x="224475" y="11130"/>
                </a:lnTo>
                <a:lnTo>
                  <a:pt x="183252" y="21738"/>
                </a:lnTo>
                <a:lnTo>
                  <a:pt x="140253" y="41821"/>
                </a:lnTo>
                <a:lnTo>
                  <a:pt x="101840" y="68775"/>
                </a:lnTo>
                <a:lnTo>
                  <a:pt x="68775" y="101841"/>
                </a:lnTo>
                <a:lnTo>
                  <a:pt x="41820" y="140254"/>
                </a:lnTo>
                <a:lnTo>
                  <a:pt x="21738" y="183253"/>
                </a:lnTo>
                <a:lnTo>
                  <a:pt x="11127" y="224476"/>
                </a:lnTo>
                <a:lnTo>
                  <a:pt x="4687" y="268027"/>
                </a:lnTo>
                <a:lnTo>
                  <a:pt x="1391" y="316773"/>
                </a:lnTo>
                <a:lnTo>
                  <a:pt x="173" y="374274"/>
                </a:lnTo>
                <a:lnTo>
                  <a:pt x="0" y="443603"/>
                </a:lnTo>
                <a:lnTo>
                  <a:pt x="4" y="5537551"/>
                </a:lnTo>
                <a:lnTo>
                  <a:pt x="173" y="5605870"/>
                </a:lnTo>
                <a:lnTo>
                  <a:pt x="1391" y="5663955"/>
                </a:lnTo>
                <a:lnTo>
                  <a:pt x="4714" y="5713253"/>
                </a:lnTo>
                <a:lnTo>
                  <a:pt x="11134" y="5756694"/>
                </a:lnTo>
                <a:lnTo>
                  <a:pt x="21738" y="5797901"/>
                </a:lnTo>
                <a:lnTo>
                  <a:pt x="41820" y="5840900"/>
                </a:lnTo>
                <a:lnTo>
                  <a:pt x="68775" y="5879313"/>
                </a:lnTo>
                <a:lnTo>
                  <a:pt x="101840" y="5912378"/>
                </a:lnTo>
                <a:lnTo>
                  <a:pt x="140253" y="5939333"/>
                </a:lnTo>
                <a:lnTo>
                  <a:pt x="183252" y="5959415"/>
                </a:lnTo>
                <a:lnTo>
                  <a:pt x="224459" y="5970023"/>
                </a:lnTo>
                <a:lnTo>
                  <a:pt x="267900" y="5976458"/>
                </a:lnTo>
                <a:lnTo>
                  <a:pt x="316772" y="5979762"/>
                </a:lnTo>
                <a:lnTo>
                  <a:pt x="374273" y="5980979"/>
                </a:lnTo>
                <a:lnTo>
                  <a:pt x="443602" y="5981153"/>
                </a:lnTo>
                <a:lnTo>
                  <a:pt x="4088225" y="5981153"/>
                </a:lnTo>
                <a:lnTo>
                  <a:pt x="4158516" y="5980979"/>
                </a:lnTo>
                <a:lnTo>
                  <a:pt x="4216601" y="5979762"/>
                </a:lnTo>
                <a:lnTo>
                  <a:pt x="4265773" y="5976458"/>
                </a:lnTo>
                <a:lnTo>
                  <a:pt x="4309324" y="5970023"/>
                </a:lnTo>
                <a:lnTo>
                  <a:pt x="4350547" y="5959415"/>
                </a:lnTo>
                <a:lnTo>
                  <a:pt x="4393546" y="5939333"/>
                </a:lnTo>
                <a:lnTo>
                  <a:pt x="4431959" y="5912378"/>
                </a:lnTo>
                <a:lnTo>
                  <a:pt x="4465024" y="5879313"/>
                </a:lnTo>
                <a:lnTo>
                  <a:pt x="4491979" y="5840900"/>
                </a:lnTo>
                <a:lnTo>
                  <a:pt x="4512062" y="5797901"/>
                </a:lnTo>
                <a:lnTo>
                  <a:pt x="4522673" y="5756678"/>
                </a:lnTo>
                <a:lnTo>
                  <a:pt x="4529113" y="5713127"/>
                </a:lnTo>
                <a:lnTo>
                  <a:pt x="4532409" y="5664381"/>
                </a:lnTo>
                <a:lnTo>
                  <a:pt x="4533627" y="5606879"/>
                </a:lnTo>
                <a:lnTo>
                  <a:pt x="4533800" y="5537551"/>
                </a:lnTo>
                <a:lnTo>
                  <a:pt x="4533796" y="443603"/>
                </a:lnTo>
                <a:lnTo>
                  <a:pt x="4533627" y="375284"/>
                </a:lnTo>
                <a:lnTo>
                  <a:pt x="4532409" y="317199"/>
                </a:lnTo>
                <a:lnTo>
                  <a:pt x="4529086" y="267901"/>
                </a:lnTo>
                <a:lnTo>
                  <a:pt x="4522666" y="224460"/>
                </a:lnTo>
                <a:lnTo>
                  <a:pt x="4512062" y="183253"/>
                </a:lnTo>
                <a:lnTo>
                  <a:pt x="4491979" y="140254"/>
                </a:lnTo>
                <a:lnTo>
                  <a:pt x="4465024" y="101841"/>
                </a:lnTo>
                <a:lnTo>
                  <a:pt x="4431959" y="68775"/>
                </a:lnTo>
                <a:lnTo>
                  <a:pt x="4393546" y="41821"/>
                </a:lnTo>
                <a:lnTo>
                  <a:pt x="4350547" y="21738"/>
                </a:lnTo>
                <a:lnTo>
                  <a:pt x="4309340" y="11130"/>
                </a:lnTo>
                <a:lnTo>
                  <a:pt x="4265899" y="4695"/>
                </a:lnTo>
                <a:lnTo>
                  <a:pt x="4217027" y="1391"/>
                </a:lnTo>
                <a:lnTo>
                  <a:pt x="4159526" y="173"/>
                </a:lnTo>
                <a:lnTo>
                  <a:pt x="4090197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52" name="object 14"/>
          <p:cNvSpPr txBox="1"/>
          <p:nvPr/>
        </p:nvSpPr>
        <p:spPr>
          <a:xfrm>
            <a:off x="5272097" y="1779079"/>
            <a:ext cx="2784929" cy="676820"/>
          </a:xfrm>
          <a:prstGeom prst="rect">
            <a:avLst/>
          </a:prstGeom>
        </p:spPr>
        <p:txBody>
          <a:bodyPr vert="horz" wrap="square" lIns="108000" tIns="11906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5" marR="4763" defTabSz="857199">
              <a:lnSpc>
                <a:spcPct val="90000"/>
              </a:lnSpc>
              <a:spcBef>
                <a:spcPts val="93"/>
              </a:spcBef>
            </a:pPr>
            <a:r>
              <a:rPr sz="1600" dirty="0"/>
              <a:t>Конструктор </a:t>
            </a:r>
            <a:r>
              <a:rPr sz="1600" dirty="0" err="1"/>
              <a:t>стратегий</a:t>
            </a:r>
            <a:r>
              <a:rPr sz="1600" dirty="0"/>
              <a:t> </a:t>
            </a:r>
            <a:br>
              <a:rPr lang="ru-RU" sz="1600" dirty="0"/>
            </a:br>
            <a:r>
              <a:rPr sz="1600" dirty="0"/>
              <a:t>и</a:t>
            </a:r>
            <a:r>
              <a:rPr lang="ru-RU" sz="1600" dirty="0"/>
              <a:t> </a:t>
            </a:r>
            <a:r>
              <a:rPr sz="1600" dirty="0" err="1"/>
              <a:t>решений</a:t>
            </a:r>
            <a:r>
              <a:rPr sz="1600" dirty="0"/>
              <a:t> </a:t>
            </a:r>
            <a:r>
              <a:rPr sz="1600" dirty="0" err="1"/>
              <a:t>для</a:t>
            </a:r>
            <a:r>
              <a:rPr sz="1600" dirty="0"/>
              <a:t> </a:t>
            </a:r>
            <a:r>
              <a:rPr sz="1600" dirty="0" err="1"/>
              <a:t>развития</a:t>
            </a:r>
            <a:r>
              <a:rPr lang="ru-RU" sz="1600" dirty="0"/>
              <a:t> </a:t>
            </a:r>
            <a:r>
              <a:rPr sz="1600" dirty="0" err="1"/>
              <a:t>университетов</a:t>
            </a:r>
            <a:endParaRPr sz="1600" dirty="0"/>
          </a:p>
        </p:txBody>
      </p:sp>
      <p:grpSp>
        <p:nvGrpSpPr>
          <p:cNvPr id="96" name="Группа 95"/>
          <p:cNvGrpSpPr/>
          <p:nvPr/>
        </p:nvGrpSpPr>
        <p:grpSpPr>
          <a:xfrm>
            <a:off x="4167852" y="4228125"/>
            <a:ext cx="4130328" cy="941255"/>
            <a:chOff x="3080968" y="3252021"/>
            <a:chExt cx="3865253" cy="705941"/>
          </a:xfrm>
        </p:grpSpPr>
        <p:sp>
          <p:nvSpPr>
            <p:cNvPr id="70" name="object 17"/>
            <p:cNvSpPr/>
            <p:nvPr/>
          </p:nvSpPr>
          <p:spPr>
            <a:xfrm>
              <a:off x="3080969" y="3252021"/>
              <a:ext cx="3865252" cy="0"/>
            </a:xfrm>
            <a:custGeom>
              <a:avLst/>
              <a:gdLst/>
              <a:ahLst/>
              <a:cxnLst/>
              <a:rect l="l" t="t" r="r" b="b"/>
              <a:pathLst>
                <a:path w="5182870">
                  <a:moveTo>
                    <a:pt x="0" y="0"/>
                  </a:moveTo>
                  <a:lnTo>
                    <a:pt x="5170022" y="0"/>
                  </a:lnTo>
                  <a:lnTo>
                    <a:pt x="518272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triangle" w="lg" len="lg"/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57199">
                <a:lnSpc>
                  <a:spcPct val="90000"/>
                </a:lnSpc>
              </a:pPr>
              <a:endParaRPr sz="1500">
                <a:solidFill>
                  <a:prstClr val="black"/>
                </a:solidFill>
              </a:endParaRPr>
            </a:p>
          </p:txBody>
        </p:sp>
        <p:sp>
          <p:nvSpPr>
            <p:cNvPr id="72" name="object 19"/>
            <p:cNvSpPr/>
            <p:nvPr/>
          </p:nvSpPr>
          <p:spPr>
            <a:xfrm>
              <a:off x="3080969" y="3608737"/>
              <a:ext cx="3865252" cy="0"/>
            </a:xfrm>
            <a:custGeom>
              <a:avLst/>
              <a:gdLst/>
              <a:ahLst/>
              <a:cxnLst/>
              <a:rect l="l" t="t" r="r" b="b"/>
              <a:pathLst>
                <a:path w="5182870">
                  <a:moveTo>
                    <a:pt x="0" y="0"/>
                  </a:moveTo>
                  <a:lnTo>
                    <a:pt x="5170022" y="0"/>
                  </a:lnTo>
                  <a:lnTo>
                    <a:pt x="518272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triangle" w="lg" len="lg"/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57199">
                <a:lnSpc>
                  <a:spcPct val="90000"/>
                </a:lnSpc>
              </a:pPr>
              <a:endParaRPr sz="1500">
                <a:solidFill>
                  <a:prstClr val="black"/>
                </a:solidFill>
              </a:endParaRPr>
            </a:p>
          </p:txBody>
        </p:sp>
        <p:sp>
          <p:nvSpPr>
            <p:cNvPr id="74" name="object 21"/>
            <p:cNvSpPr/>
            <p:nvPr/>
          </p:nvSpPr>
          <p:spPr>
            <a:xfrm>
              <a:off x="3080968" y="3957962"/>
              <a:ext cx="3865252" cy="0"/>
            </a:xfrm>
            <a:custGeom>
              <a:avLst/>
              <a:gdLst/>
              <a:ahLst/>
              <a:cxnLst/>
              <a:rect l="l" t="t" r="r" b="b"/>
              <a:pathLst>
                <a:path w="5182870">
                  <a:moveTo>
                    <a:pt x="0" y="0"/>
                  </a:moveTo>
                  <a:lnTo>
                    <a:pt x="5170022" y="0"/>
                  </a:lnTo>
                  <a:lnTo>
                    <a:pt x="518272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triangle" w="lg" len="lg"/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57199">
                <a:lnSpc>
                  <a:spcPct val="90000"/>
                </a:lnSpc>
              </a:pPr>
              <a:endParaRPr sz="1500">
                <a:solidFill>
                  <a:prstClr val="black"/>
                </a:solidFill>
              </a:endParaRPr>
            </a:p>
          </p:txBody>
        </p:sp>
      </p:grpSp>
      <p:sp>
        <p:nvSpPr>
          <p:cNvPr id="76" name="object 23"/>
          <p:cNvSpPr/>
          <p:nvPr/>
        </p:nvSpPr>
        <p:spPr>
          <a:xfrm>
            <a:off x="3965074" y="4147545"/>
            <a:ext cx="206828" cy="1121861"/>
          </a:xfrm>
          <a:custGeom>
            <a:avLst/>
            <a:gdLst/>
            <a:ahLst/>
            <a:cxnLst/>
            <a:rect l="l" t="t" r="r" b="b"/>
            <a:pathLst>
              <a:path w="324485" h="1746884">
                <a:moveTo>
                  <a:pt x="324294" y="1584553"/>
                </a:moveTo>
                <a:lnTo>
                  <a:pt x="319024" y="1543418"/>
                </a:lnTo>
                <a:lnTo>
                  <a:pt x="303187" y="1504467"/>
                </a:lnTo>
                <a:lnTo>
                  <a:pt x="276809" y="1469885"/>
                </a:lnTo>
                <a:lnTo>
                  <a:pt x="242227" y="1443507"/>
                </a:lnTo>
                <a:lnTo>
                  <a:pt x="203276" y="1427670"/>
                </a:lnTo>
                <a:lnTo>
                  <a:pt x="162140" y="1422400"/>
                </a:lnTo>
                <a:lnTo>
                  <a:pt x="121018" y="1427670"/>
                </a:lnTo>
                <a:lnTo>
                  <a:pt x="82067" y="1443507"/>
                </a:lnTo>
                <a:lnTo>
                  <a:pt x="47485" y="1469885"/>
                </a:lnTo>
                <a:lnTo>
                  <a:pt x="21107" y="1504467"/>
                </a:lnTo>
                <a:lnTo>
                  <a:pt x="5270" y="1543418"/>
                </a:lnTo>
                <a:lnTo>
                  <a:pt x="0" y="1584553"/>
                </a:lnTo>
                <a:lnTo>
                  <a:pt x="5270" y="1625676"/>
                </a:lnTo>
                <a:lnTo>
                  <a:pt x="21107" y="1664627"/>
                </a:lnTo>
                <a:lnTo>
                  <a:pt x="47485" y="1699209"/>
                </a:lnTo>
                <a:lnTo>
                  <a:pt x="82067" y="1725587"/>
                </a:lnTo>
                <a:lnTo>
                  <a:pt x="121018" y="1741424"/>
                </a:lnTo>
                <a:lnTo>
                  <a:pt x="162140" y="1746694"/>
                </a:lnTo>
                <a:lnTo>
                  <a:pt x="203276" y="1741424"/>
                </a:lnTo>
                <a:lnTo>
                  <a:pt x="242227" y="1725587"/>
                </a:lnTo>
                <a:lnTo>
                  <a:pt x="276809" y="1699209"/>
                </a:lnTo>
                <a:lnTo>
                  <a:pt x="303187" y="1664627"/>
                </a:lnTo>
                <a:lnTo>
                  <a:pt x="319024" y="1625676"/>
                </a:lnTo>
                <a:lnTo>
                  <a:pt x="324294" y="1584553"/>
                </a:lnTo>
                <a:close/>
              </a:path>
              <a:path w="324485" h="1746884">
                <a:moveTo>
                  <a:pt x="324294" y="873353"/>
                </a:moveTo>
                <a:lnTo>
                  <a:pt x="319024" y="832218"/>
                </a:lnTo>
                <a:lnTo>
                  <a:pt x="303187" y="793267"/>
                </a:lnTo>
                <a:lnTo>
                  <a:pt x="276809" y="758685"/>
                </a:lnTo>
                <a:lnTo>
                  <a:pt x="242227" y="732307"/>
                </a:lnTo>
                <a:lnTo>
                  <a:pt x="203276" y="716470"/>
                </a:lnTo>
                <a:lnTo>
                  <a:pt x="162140" y="711200"/>
                </a:lnTo>
                <a:lnTo>
                  <a:pt x="121018" y="716470"/>
                </a:lnTo>
                <a:lnTo>
                  <a:pt x="82067" y="732307"/>
                </a:lnTo>
                <a:lnTo>
                  <a:pt x="47485" y="758685"/>
                </a:lnTo>
                <a:lnTo>
                  <a:pt x="21107" y="793267"/>
                </a:lnTo>
                <a:lnTo>
                  <a:pt x="5270" y="832218"/>
                </a:lnTo>
                <a:lnTo>
                  <a:pt x="0" y="873353"/>
                </a:lnTo>
                <a:lnTo>
                  <a:pt x="5270" y="914476"/>
                </a:lnTo>
                <a:lnTo>
                  <a:pt x="21107" y="953427"/>
                </a:lnTo>
                <a:lnTo>
                  <a:pt x="47485" y="988009"/>
                </a:lnTo>
                <a:lnTo>
                  <a:pt x="82067" y="1014387"/>
                </a:lnTo>
                <a:lnTo>
                  <a:pt x="121018" y="1030224"/>
                </a:lnTo>
                <a:lnTo>
                  <a:pt x="162140" y="1035494"/>
                </a:lnTo>
                <a:lnTo>
                  <a:pt x="203276" y="1030224"/>
                </a:lnTo>
                <a:lnTo>
                  <a:pt x="242227" y="1014387"/>
                </a:lnTo>
                <a:lnTo>
                  <a:pt x="276809" y="988009"/>
                </a:lnTo>
                <a:lnTo>
                  <a:pt x="303187" y="953427"/>
                </a:lnTo>
                <a:lnTo>
                  <a:pt x="319024" y="914476"/>
                </a:lnTo>
                <a:lnTo>
                  <a:pt x="324294" y="873353"/>
                </a:lnTo>
                <a:close/>
              </a:path>
              <a:path w="324485" h="1746884">
                <a:moveTo>
                  <a:pt x="324294" y="162153"/>
                </a:moveTo>
                <a:lnTo>
                  <a:pt x="319024" y="121018"/>
                </a:lnTo>
                <a:lnTo>
                  <a:pt x="303187" y="82067"/>
                </a:lnTo>
                <a:lnTo>
                  <a:pt x="276809" y="47485"/>
                </a:lnTo>
                <a:lnTo>
                  <a:pt x="242227" y="21107"/>
                </a:lnTo>
                <a:lnTo>
                  <a:pt x="203276" y="5270"/>
                </a:lnTo>
                <a:lnTo>
                  <a:pt x="162140" y="0"/>
                </a:lnTo>
                <a:lnTo>
                  <a:pt x="121018" y="5270"/>
                </a:lnTo>
                <a:lnTo>
                  <a:pt x="82067" y="21107"/>
                </a:lnTo>
                <a:lnTo>
                  <a:pt x="47485" y="47485"/>
                </a:lnTo>
                <a:lnTo>
                  <a:pt x="21107" y="82067"/>
                </a:lnTo>
                <a:lnTo>
                  <a:pt x="5270" y="121018"/>
                </a:lnTo>
                <a:lnTo>
                  <a:pt x="0" y="162153"/>
                </a:lnTo>
                <a:lnTo>
                  <a:pt x="5270" y="203276"/>
                </a:lnTo>
                <a:lnTo>
                  <a:pt x="21107" y="242227"/>
                </a:lnTo>
                <a:lnTo>
                  <a:pt x="47485" y="276809"/>
                </a:lnTo>
                <a:lnTo>
                  <a:pt x="82067" y="303187"/>
                </a:lnTo>
                <a:lnTo>
                  <a:pt x="121018" y="319024"/>
                </a:lnTo>
                <a:lnTo>
                  <a:pt x="162140" y="324294"/>
                </a:lnTo>
                <a:lnTo>
                  <a:pt x="203276" y="319024"/>
                </a:lnTo>
                <a:lnTo>
                  <a:pt x="242227" y="303187"/>
                </a:lnTo>
                <a:lnTo>
                  <a:pt x="276809" y="276809"/>
                </a:lnTo>
                <a:lnTo>
                  <a:pt x="303187" y="242227"/>
                </a:lnTo>
                <a:lnTo>
                  <a:pt x="319024" y="203276"/>
                </a:lnTo>
                <a:lnTo>
                  <a:pt x="324294" y="1621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77" name="object 24"/>
          <p:cNvSpPr/>
          <p:nvPr/>
        </p:nvSpPr>
        <p:spPr>
          <a:xfrm>
            <a:off x="5594184" y="4069494"/>
            <a:ext cx="1385648" cy="1267828"/>
          </a:xfrm>
          <a:custGeom>
            <a:avLst/>
            <a:gdLst/>
            <a:ahLst/>
            <a:cxnLst/>
            <a:rect l="l" t="t" r="r" b="b"/>
            <a:pathLst>
              <a:path w="2130425" h="1913254">
                <a:moveTo>
                  <a:pt x="490651" y="245338"/>
                </a:moveTo>
                <a:lnTo>
                  <a:pt x="245325" y="0"/>
                </a:lnTo>
                <a:lnTo>
                  <a:pt x="0" y="245338"/>
                </a:lnTo>
                <a:lnTo>
                  <a:pt x="245325" y="490664"/>
                </a:lnTo>
                <a:lnTo>
                  <a:pt x="490651" y="245338"/>
                </a:lnTo>
                <a:close/>
              </a:path>
              <a:path w="2130425" h="1913254">
                <a:moveTo>
                  <a:pt x="1235925" y="956538"/>
                </a:moveTo>
                <a:lnTo>
                  <a:pt x="990600" y="711200"/>
                </a:lnTo>
                <a:lnTo>
                  <a:pt x="745261" y="956538"/>
                </a:lnTo>
                <a:lnTo>
                  <a:pt x="990600" y="1201864"/>
                </a:lnTo>
                <a:lnTo>
                  <a:pt x="1235925" y="956538"/>
                </a:lnTo>
                <a:close/>
              </a:path>
              <a:path w="2130425" h="1913254">
                <a:moveTo>
                  <a:pt x="2130209" y="1667738"/>
                </a:moveTo>
                <a:lnTo>
                  <a:pt x="1884883" y="1422400"/>
                </a:lnTo>
                <a:lnTo>
                  <a:pt x="1639544" y="1667738"/>
                </a:lnTo>
                <a:lnTo>
                  <a:pt x="1884883" y="1913064"/>
                </a:lnTo>
                <a:lnTo>
                  <a:pt x="2130209" y="1667738"/>
                </a:lnTo>
                <a:close/>
              </a:path>
              <a:path w="2130425" h="1913254">
                <a:moveTo>
                  <a:pt x="2130209" y="245338"/>
                </a:moveTo>
                <a:lnTo>
                  <a:pt x="1884883" y="0"/>
                </a:lnTo>
                <a:lnTo>
                  <a:pt x="1639544" y="245338"/>
                </a:lnTo>
                <a:lnTo>
                  <a:pt x="1884883" y="490664"/>
                </a:lnTo>
                <a:lnTo>
                  <a:pt x="2130209" y="24533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78" name="object 25"/>
          <p:cNvSpPr/>
          <p:nvPr/>
        </p:nvSpPr>
        <p:spPr>
          <a:xfrm>
            <a:off x="4839197" y="5597602"/>
            <a:ext cx="3138770" cy="989463"/>
          </a:xfrm>
          <a:custGeom>
            <a:avLst/>
            <a:gdLst/>
            <a:ahLst/>
            <a:cxnLst/>
            <a:rect l="l" t="t" r="r" b="b"/>
            <a:pathLst>
              <a:path w="4526915" h="1167765">
                <a:moveTo>
                  <a:pt x="4240209" y="0"/>
                </a:moveTo>
                <a:lnTo>
                  <a:pt x="287836" y="0"/>
                </a:lnTo>
                <a:lnTo>
                  <a:pt x="232392" y="219"/>
                </a:lnTo>
                <a:lnTo>
                  <a:pt x="188437" y="1755"/>
                </a:lnTo>
                <a:lnTo>
                  <a:pt x="118379" y="14043"/>
                </a:lnTo>
                <a:lnTo>
                  <a:pt x="84101" y="30972"/>
                </a:lnTo>
                <a:lnTo>
                  <a:pt x="30971" y="84102"/>
                </a:lnTo>
                <a:lnTo>
                  <a:pt x="14042" y="118379"/>
                </a:lnTo>
                <a:lnTo>
                  <a:pt x="1749" y="188438"/>
                </a:lnTo>
                <a:lnTo>
                  <a:pt x="219" y="231855"/>
                </a:lnTo>
                <a:lnTo>
                  <a:pt x="0" y="286562"/>
                </a:lnTo>
                <a:lnTo>
                  <a:pt x="5" y="880824"/>
                </a:lnTo>
                <a:lnTo>
                  <a:pt x="219" y="934994"/>
                </a:lnTo>
                <a:lnTo>
                  <a:pt x="1773" y="979108"/>
                </a:lnTo>
                <a:lnTo>
                  <a:pt x="14042" y="1049007"/>
                </a:lnTo>
                <a:lnTo>
                  <a:pt x="30971" y="1083284"/>
                </a:lnTo>
                <a:lnTo>
                  <a:pt x="84101" y="1136414"/>
                </a:lnTo>
                <a:lnTo>
                  <a:pt x="118379" y="1153343"/>
                </a:lnTo>
                <a:lnTo>
                  <a:pt x="188278" y="1165631"/>
                </a:lnTo>
                <a:lnTo>
                  <a:pt x="231854" y="1167167"/>
                </a:lnTo>
                <a:lnTo>
                  <a:pt x="286561" y="1167386"/>
                </a:lnTo>
                <a:lnTo>
                  <a:pt x="4238936" y="1167386"/>
                </a:lnTo>
                <a:lnTo>
                  <a:pt x="4294379" y="1167167"/>
                </a:lnTo>
                <a:lnTo>
                  <a:pt x="4338334" y="1165631"/>
                </a:lnTo>
                <a:lnTo>
                  <a:pt x="4408392" y="1153343"/>
                </a:lnTo>
                <a:lnTo>
                  <a:pt x="4442669" y="1136414"/>
                </a:lnTo>
                <a:lnTo>
                  <a:pt x="4495799" y="1083284"/>
                </a:lnTo>
                <a:lnTo>
                  <a:pt x="4512729" y="1049007"/>
                </a:lnTo>
                <a:lnTo>
                  <a:pt x="4525021" y="978948"/>
                </a:lnTo>
                <a:lnTo>
                  <a:pt x="4526552" y="935531"/>
                </a:lnTo>
                <a:lnTo>
                  <a:pt x="4526771" y="880824"/>
                </a:lnTo>
                <a:lnTo>
                  <a:pt x="4526766" y="286562"/>
                </a:lnTo>
                <a:lnTo>
                  <a:pt x="4526552" y="232393"/>
                </a:lnTo>
                <a:lnTo>
                  <a:pt x="4524998" y="188279"/>
                </a:lnTo>
                <a:lnTo>
                  <a:pt x="4512729" y="118379"/>
                </a:lnTo>
                <a:lnTo>
                  <a:pt x="4495799" y="84102"/>
                </a:lnTo>
                <a:lnTo>
                  <a:pt x="4442669" y="30972"/>
                </a:lnTo>
                <a:lnTo>
                  <a:pt x="4408392" y="14043"/>
                </a:lnTo>
                <a:lnTo>
                  <a:pt x="4338493" y="1755"/>
                </a:lnTo>
                <a:lnTo>
                  <a:pt x="4294916" y="219"/>
                </a:lnTo>
                <a:lnTo>
                  <a:pt x="424020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79" name="object 26"/>
          <p:cNvSpPr/>
          <p:nvPr/>
        </p:nvSpPr>
        <p:spPr>
          <a:xfrm flipV="1">
            <a:off x="5740073" y="4541602"/>
            <a:ext cx="0" cy="1056000"/>
          </a:xfrm>
          <a:custGeom>
            <a:avLst/>
            <a:gdLst/>
            <a:ahLst/>
            <a:cxnLst/>
            <a:rect l="l" t="t" r="r" b="b"/>
            <a:pathLst>
              <a:path h="1928495">
                <a:moveTo>
                  <a:pt x="0" y="0"/>
                </a:moveTo>
                <a:lnTo>
                  <a:pt x="0" y="1928286"/>
                </a:lnTo>
              </a:path>
            </a:pathLst>
          </a:custGeom>
          <a:ln w="28575">
            <a:solidFill>
              <a:schemeClr val="accent1"/>
            </a:solidFill>
            <a:prstDash val="sysDash"/>
            <a:headEnd type="none" w="med" len="med"/>
            <a:tailEnd type="triangle" w="sm" len="lg"/>
          </a:ln>
        </p:spPr>
        <p:txBody>
          <a:bodyPr wrap="square" lIns="0" tIns="0" rIns="0" bIns="0" rtlCol="0"/>
          <a:lstStyle/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69" name="object 31"/>
          <p:cNvSpPr/>
          <p:nvPr/>
        </p:nvSpPr>
        <p:spPr>
          <a:xfrm>
            <a:off x="8488264" y="1573264"/>
            <a:ext cx="2907637" cy="4723697"/>
          </a:xfrm>
          <a:custGeom>
            <a:avLst/>
            <a:gdLst/>
            <a:ahLst/>
            <a:cxnLst/>
            <a:rect l="l" t="t" r="r" b="b"/>
            <a:pathLst>
              <a:path w="3175000" h="5424805">
                <a:moveTo>
                  <a:pt x="2888338" y="0"/>
                </a:moveTo>
                <a:lnTo>
                  <a:pt x="287835" y="0"/>
                </a:lnTo>
                <a:lnTo>
                  <a:pt x="232391" y="219"/>
                </a:lnTo>
                <a:lnTo>
                  <a:pt x="188437" y="1755"/>
                </a:lnTo>
                <a:lnTo>
                  <a:pt x="118379" y="14042"/>
                </a:lnTo>
                <a:lnTo>
                  <a:pt x="84101" y="30971"/>
                </a:lnTo>
                <a:lnTo>
                  <a:pt x="30971" y="84101"/>
                </a:lnTo>
                <a:lnTo>
                  <a:pt x="14042" y="118379"/>
                </a:lnTo>
                <a:lnTo>
                  <a:pt x="1749" y="188437"/>
                </a:lnTo>
                <a:lnTo>
                  <a:pt x="219" y="231854"/>
                </a:lnTo>
                <a:lnTo>
                  <a:pt x="0" y="286561"/>
                </a:lnTo>
                <a:lnTo>
                  <a:pt x="5" y="5138173"/>
                </a:lnTo>
                <a:lnTo>
                  <a:pt x="219" y="5192343"/>
                </a:lnTo>
                <a:lnTo>
                  <a:pt x="1773" y="5236457"/>
                </a:lnTo>
                <a:lnTo>
                  <a:pt x="14042" y="5306356"/>
                </a:lnTo>
                <a:lnTo>
                  <a:pt x="30971" y="5340633"/>
                </a:lnTo>
                <a:lnTo>
                  <a:pt x="84101" y="5393763"/>
                </a:lnTo>
                <a:lnTo>
                  <a:pt x="118379" y="5410692"/>
                </a:lnTo>
                <a:lnTo>
                  <a:pt x="188278" y="5422980"/>
                </a:lnTo>
                <a:lnTo>
                  <a:pt x="231854" y="5424516"/>
                </a:lnTo>
                <a:lnTo>
                  <a:pt x="286561" y="5424735"/>
                </a:lnTo>
                <a:lnTo>
                  <a:pt x="2887064" y="5424735"/>
                </a:lnTo>
                <a:lnTo>
                  <a:pt x="2942507" y="5424516"/>
                </a:lnTo>
                <a:lnTo>
                  <a:pt x="2986462" y="5422980"/>
                </a:lnTo>
                <a:lnTo>
                  <a:pt x="3056521" y="5410692"/>
                </a:lnTo>
                <a:lnTo>
                  <a:pt x="3090798" y="5393763"/>
                </a:lnTo>
                <a:lnTo>
                  <a:pt x="3143927" y="5340633"/>
                </a:lnTo>
                <a:lnTo>
                  <a:pt x="3160857" y="5306356"/>
                </a:lnTo>
                <a:lnTo>
                  <a:pt x="3173149" y="5236298"/>
                </a:lnTo>
                <a:lnTo>
                  <a:pt x="3174680" y="5192880"/>
                </a:lnTo>
                <a:lnTo>
                  <a:pt x="3174899" y="5138173"/>
                </a:lnTo>
                <a:lnTo>
                  <a:pt x="3174894" y="286561"/>
                </a:lnTo>
                <a:lnTo>
                  <a:pt x="3174680" y="232392"/>
                </a:lnTo>
                <a:lnTo>
                  <a:pt x="3173126" y="188278"/>
                </a:lnTo>
                <a:lnTo>
                  <a:pt x="3160857" y="118379"/>
                </a:lnTo>
                <a:lnTo>
                  <a:pt x="3143927" y="84101"/>
                </a:lnTo>
                <a:lnTo>
                  <a:pt x="3090798" y="30971"/>
                </a:lnTo>
                <a:lnTo>
                  <a:pt x="3056521" y="14042"/>
                </a:lnTo>
                <a:lnTo>
                  <a:pt x="2986621" y="1755"/>
                </a:lnTo>
                <a:lnTo>
                  <a:pt x="2943045" y="219"/>
                </a:lnTo>
                <a:lnTo>
                  <a:pt x="2888338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9">
              <a:lnSpc>
                <a:spcPct val="90000"/>
              </a:lnSpc>
            </a:pPr>
            <a:endParaRPr sz="1500">
              <a:solidFill>
                <a:prstClr val="black"/>
              </a:solidFill>
            </a:endParaRPr>
          </a:p>
        </p:txBody>
      </p:sp>
      <p:sp>
        <p:nvSpPr>
          <p:cNvPr id="58" name="object 34"/>
          <p:cNvSpPr txBox="1"/>
          <p:nvPr/>
        </p:nvSpPr>
        <p:spPr>
          <a:xfrm>
            <a:off x="8894951" y="1779079"/>
            <a:ext cx="2458849" cy="3865385"/>
          </a:xfrm>
          <a:prstGeom prst="rect">
            <a:avLst/>
          </a:prstGeom>
        </p:spPr>
        <p:txBody>
          <a:bodyPr vert="horz" wrap="square" lIns="108000" tIns="11906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5" marR="4763" defTabSz="857199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/>
              <a:t>Экспертная поддержка: </a:t>
            </a:r>
            <a:br>
              <a:rPr lang="ru-RU" sz="1600" dirty="0"/>
            </a:br>
            <a:r>
              <a:rPr lang="ru-RU" sz="1600" dirty="0"/>
              <a:t>проектно-аналитические сессии, разработка ДК</a:t>
            </a:r>
          </a:p>
          <a:p>
            <a:pPr marL="11905" marR="4763" defTabSz="857199">
              <a:lnSpc>
                <a:spcPct val="90000"/>
              </a:lnSpc>
              <a:spcAft>
                <a:spcPts val="1200"/>
              </a:spcAft>
            </a:pPr>
            <a:r>
              <a:rPr sz="1600" b="1" dirty="0" err="1"/>
              <a:t>Методическая</a:t>
            </a:r>
            <a:r>
              <a:rPr lang="ru-RU" sz="1600" b="1" dirty="0"/>
              <a:t> </a:t>
            </a:r>
            <a:r>
              <a:rPr sz="1600" b="1" dirty="0" err="1"/>
              <a:t>поддержка</a:t>
            </a:r>
            <a:r>
              <a:rPr lang="ru-RU" sz="1600" b="1" dirty="0"/>
              <a:t>:</a:t>
            </a:r>
            <a:r>
              <a:rPr sz="1600" b="1" dirty="0"/>
              <a:t> </a:t>
            </a:r>
            <a:br>
              <a:rPr lang="ru-RU" sz="1600" dirty="0"/>
            </a:br>
            <a:r>
              <a:rPr sz="1600" dirty="0" err="1"/>
              <a:t>консультации</a:t>
            </a:r>
            <a:r>
              <a:rPr sz="1600" dirty="0"/>
              <a:t> </a:t>
            </a:r>
            <a:br>
              <a:rPr lang="ru-RU" sz="1600" dirty="0"/>
            </a:br>
            <a:r>
              <a:rPr sz="1600" dirty="0" err="1"/>
              <a:t>по</a:t>
            </a:r>
            <a:r>
              <a:rPr lang="ru-RU" sz="1600" dirty="0"/>
              <a:t> </a:t>
            </a:r>
            <a:r>
              <a:rPr sz="1600" dirty="0" err="1"/>
              <a:t>внедрению</a:t>
            </a:r>
            <a:r>
              <a:rPr lang="ru-RU" sz="1600" dirty="0"/>
              <a:t> новых инструментов</a:t>
            </a:r>
          </a:p>
          <a:p>
            <a:pPr marL="11905" marR="4763" defTabSz="857199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/>
              <a:t>Сетевые коммуникации: </a:t>
            </a:r>
            <a:r>
              <a:rPr lang="ru-RU" sz="1600" dirty="0"/>
              <a:t>конференции, проекты, стажировки, образовательные программы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72098" y="2869917"/>
            <a:ext cx="2705870" cy="9110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/>
              <a:t>Открытая электронная картотека практик</a:t>
            </a:r>
            <a:br>
              <a:rPr lang="ru-RU" sz="1600" b="1" dirty="0"/>
            </a:br>
            <a:r>
              <a:rPr lang="ru-RU" sz="1600" b="1" dirty="0"/>
              <a:t>и инструментов развития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272098" y="5681122"/>
            <a:ext cx="2705870" cy="911015"/>
          </a:xfrm>
          <a:prstGeom prst="rect">
            <a:avLst/>
          </a:prstGeom>
        </p:spPr>
        <p:txBody>
          <a:bodyPr wrap="square" lIns="108000" tIns="60958" rIns="121917" bIns="60958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/>
              <a:t>Сквозная исследовательская повестка</a:t>
            </a:r>
            <a:br>
              <a:rPr lang="ru-RU" sz="1600" b="1" dirty="0"/>
            </a:br>
            <a:r>
              <a:rPr lang="ru-RU" sz="1600" b="1" dirty="0"/>
              <a:t>и ее реализация</a:t>
            </a:r>
          </a:p>
        </p:txBody>
      </p:sp>
      <p:sp>
        <p:nvSpPr>
          <p:cNvPr id="39" name="Стрелка"/>
          <p:cNvSpPr/>
          <p:nvPr/>
        </p:nvSpPr>
        <p:spPr>
          <a:xfrm>
            <a:off x="944380" y="4083533"/>
            <a:ext cx="348512" cy="348512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/>
          <a:p>
            <a:pPr algn="ctr" defTabSz="857199">
              <a:lnSpc>
                <a:spcPct val="90000"/>
              </a:lnSpc>
            </a:pPr>
            <a:r>
              <a:rPr lang="ru-RU" sz="1500" b="1" dirty="0">
                <a:solidFill>
                  <a:schemeClr val="bg1"/>
                </a:solidFill>
              </a:rPr>
              <a:t>1</a:t>
            </a:r>
            <a:endParaRPr sz="1500" b="1" dirty="0">
              <a:solidFill>
                <a:schemeClr val="bg1"/>
              </a:solidFill>
            </a:endParaRPr>
          </a:p>
        </p:txBody>
      </p:sp>
      <p:sp>
        <p:nvSpPr>
          <p:cNvPr id="40" name="Стрелка"/>
          <p:cNvSpPr/>
          <p:nvPr/>
        </p:nvSpPr>
        <p:spPr>
          <a:xfrm>
            <a:off x="4923585" y="1787512"/>
            <a:ext cx="348512" cy="348512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/>
          <a:p>
            <a:pPr algn="ctr" defTabSz="857199">
              <a:lnSpc>
                <a:spcPct val="90000"/>
              </a:lnSpc>
            </a:pPr>
            <a:r>
              <a:rPr lang="ru-RU" sz="1500" b="1" dirty="0">
                <a:solidFill>
                  <a:schemeClr val="bg1"/>
                </a:solidFill>
              </a:rPr>
              <a:t>2</a:t>
            </a:r>
            <a:endParaRPr sz="1500" b="1" dirty="0">
              <a:solidFill>
                <a:schemeClr val="bg1"/>
              </a:solidFill>
            </a:endParaRPr>
          </a:p>
        </p:txBody>
      </p:sp>
      <p:sp>
        <p:nvSpPr>
          <p:cNvPr id="41" name="Стрелка"/>
          <p:cNvSpPr/>
          <p:nvPr/>
        </p:nvSpPr>
        <p:spPr>
          <a:xfrm>
            <a:off x="4923585" y="5716097"/>
            <a:ext cx="348512" cy="348512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/>
          <a:p>
            <a:pPr algn="ctr" defTabSz="857199">
              <a:lnSpc>
                <a:spcPct val="90000"/>
              </a:lnSpc>
            </a:pPr>
            <a:r>
              <a:rPr lang="ru-RU" sz="1500" b="1" dirty="0">
                <a:solidFill>
                  <a:schemeClr val="bg1"/>
                </a:solidFill>
              </a:rPr>
              <a:t>3</a:t>
            </a:r>
            <a:endParaRPr sz="1500" b="1" dirty="0">
              <a:solidFill>
                <a:schemeClr val="bg1"/>
              </a:solidFill>
            </a:endParaRPr>
          </a:p>
        </p:txBody>
      </p:sp>
      <p:sp>
        <p:nvSpPr>
          <p:cNvPr id="42" name="Стрелка"/>
          <p:cNvSpPr/>
          <p:nvPr/>
        </p:nvSpPr>
        <p:spPr>
          <a:xfrm>
            <a:off x="8567323" y="1787512"/>
            <a:ext cx="348512" cy="348512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/>
          <a:p>
            <a:pPr algn="ctr" defTabSz="857199">
              <a:lnSpc>
                <a:spcPct val="90000"/>
              </a:lnSpc>
            </a:pPr>
            <a:r>
              <a:rPr lang="ru-RU" sz="1500" b="1" dirty="0">
                <a:solidFill>
                  <a:schemeClr val="bg1"/>
                </a:solidFill>
              </a:rPr>
              <a:t>4</a:t>
            </a:r>
            <a:endParaRPr sz="15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C4F2F-9AF9-362A-379F-62328071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Механика университетской национальной инициативы качества образования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36F939-B7F4-0A6A-9F47-22A8CF44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72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Что получает участник"/>
          <p:cNvSpPr txBox="1"/>
          <p:nvPr/>
        </p:nvSpPr>
        <p:spPr>
          <a:xfrm>
            <a:off x="389202" y="149522"/>
            <a:ext cx="738175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500" b="0"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3" name="Доступ к банку практик, в т.ч. возможность представить свою практику"/>
          <p:cNvSpPr txBox="1"/>
          <p:nvPr/>
        </p:nvSpPr>
        <p:spPr>
          <a:xfrm>
            <a:off x="1974847" y="1495130"/>
            <a:ext cx="7599389" cy="927042"/>
          </a:xfrm>
          <a:prstGeom prst="roundRect">
            <a:avLst/>
          </a:prstGeom>
          <a:noFill/>
          <a:ln w="12700">
            <a:solidFill>
              <a:schemeClr val="tx2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lvl1pPr algn="l">
              <a:defRPr sz="2500" b="0">
                <a:solidFill>
                  <a:srgbClr val="FFFFFF"/>
                </a:solidFill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Доступ к банку практик, 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в т. ч. возможность представить свою практику</a:t>
            </a:r>
          </a:p>
        </p:txBody>
      </p:sp>
      <p:sp>
        <p:nvSpPr>
          <p:cNvPr id="44" name="Участие в стажировках и совместных образовательных событиях"/>
          <p:cNvSpPr txBox="1"/>
          <p:nvPr/>
        </p:nvSpPr>
        <p:spPr>
          <a:xfrm>
            <a:off x="1974847" y="2714915"/>
            <a:ext cx="7599389" cy="927042"/>
          </a:xfrm>
          <a:prstGeom prst="roundRect">
            <a:avLst/>
          </a:prstGeom>
          <a:noFill/>
          <a:ln w="12700">
            <a:solidFill>
              <a:schemeClr val="tx2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lvl1pPr algn="l">
              <a:defRPr sz="2500" b="0">
                <a:solidFill>
                  <a:srgbClr val="FFFFFF"/>
                </a:solidFill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Участие в проектных сессиях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и совместных образовательных событиях</a:t>
            </a:r>
          </a:p>
        </p:txBody>
      </p:sp>
      <p:sp>
        <p:nvSpPr>
          <p:cNvPr id="46" name="Возможность получения консультаций и методической поддержки"/>
          <p:cNvSpPr txBox="1"/>
          <p:nvPr/>
        </p:nvSpPr>
        <p:spPr>
          <a:xfrm>
            <a:off x="1974847" y="3934700"/>
            <a:ext cx="7599389" cy="927042"/>
          </a:xfrm>
          <a:prstGeom prst="roundRect">
            <a:avLst/>
          </a:prstGeom>
          <a:noFill/>
          <a:ln w="12700">
            <a:solidFill>
              <a:schemeClr val="tx2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lvl1pPr algn="l">
              <a:defRPr sz="2500" b="0">
                <a:solidFill>
                  <a:srgbClr val="FFFFFF"/>
                </a:solidFill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Возможность получения консультаций 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и методической поддержки </a:t>
            </a:r>
          </a:p>
        </p:txBody>
      </p:sp>
      <p:sp>
        <p:nvSpPr>
          <p:cNvPr id="48" name="Участие в исследованиях и возможность первым получать их результаты"/>
          <p:cNvSpPr txBox="1"/>
          <p:nvPr/>
        </p:nvSpPr>
        <p:spPr>
          <a:xfrm>
            <a:off x="1974846" y="5154486"/>
            <a:ext cx="7599389" cy="927042"/>
          </a:xfrm>
          <a:prstGeom prst="roundRect">
            <a:avLst/>
          </a:prstGeom>
          <a:noFill/>
          <a:ln w="12700">
            <a:solidFill>
              <a:schemeClr val="tx2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lvl1pPr algn="l">
              <a:defRPr sz="2500" b="0">
                <a:solidFill>
                  <a:srgbClr val="FFFFFF"/>
                </a:solidFill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Участие в исследованиях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и возможность первым получать их результаты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6A2B0-2A0D-66FA-A4C4-75840609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получает участник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5D34250-93D6-164F-108E-B16C2046ED36}"/>
              </a:ext>
            </a:extLst>
          </p:cNvPr>
          <p:cNvSpPr/>
          <p:nvPr/>
        </p:nvSpPr>
        <p:spPr>
          <a:xfrm>
            <a:off x="838200" y="1495130"/>
            <a:ext cx="928800" cy="928800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C5E15AF-BA2E-24B3-BA5F-2013AA59B22C}"/>
              </a:ext>
            </a:extLst>
          </p:cNvPr>
          <p:cNvSpPr/>
          <p:nvPr/>
        </p:nvSpPr>
        <p:spPr>
          <a:xfrm>
            <a:off x="838200" y="2716005"/>
            <a:ext cx="928800" cy="928800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94428882-8C84-FBD4-B499-19897178826A}"/>
              </a:ext>
            </a:extLst>
          </p:cNvPr>
          <p:cNvSpPr/>
          <p:nvPr/>
        </p:nvSpPr>
        <p:spPr>
          <a:xfrm>
            <a:off x="838200" y="3936880"/>
            <a:ext cx="928800" cy="928800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2DEE965-6808-71F1-901F-24A7AA9DB494}"/>
              </a:ext>
            </a:extLst>
          </p:cNvPr>
          <p:cNvSpPr/>
          <p:nvPr/>
        </p:nvSpPr>
        <p:spPr>
          <a:xfrm>
            <a:off x="838200" y="5157756"/>
            <a:ext cx="928800" cy="928800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523E31-F202-F544-5362-AFAAD72E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2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Что получает участник"/>
          <p:cNvSpPr txBox="1"/>
          <p:nvPr/>
        </p:nvSpPr>
        <p:spPr>
          <a:xfrm>
            <a:off x="389202" y="149522"/>
            <a:ext cx="738175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500" b="0">
                <a:latin typeface="Museo Sans Cyrl 700"/>
                <a:ea typeface="Museo Sans Cyrl 700"/>
                <a:cs typeface="Museo Sans Cyrl 700"/>
                <a:sym typeface="Museo Sans Cyrl 700"/>
              </a:defRPr>
            </a:lvl1pPr>
          </a:lstStyle>
          <a:p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3" name="Доступ к банку практик, в т.ч. возможность представить свою практику"/>
          <p:cNvSpPr txBox="1"/>
          <p:nvPr/>
        </p:nvSpPr>
        <p:spPr>
          <a:xfrm>
            <a:off x="1974847" y="1495130"/>
            <a:ext cx="8468564" cy="927042"/>
          </a:xfrm>
          <a:prstGeom prst="roundRect">
            <a:avLst/>
          </a:prstGeom>
          <a:noFill/>
          <a:ln w="12700">
            <a:solidFill>
              <a:schemeClr val="accent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500" b="0">
                <a:solidFill>
                  <a:schemeClr val="bg1"/>
                </a:solidFill>
                <a:ea typeface="Museo Sans Cyrl 700"/>
                <a:cs typeface="Museo Sans Cyrl 70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Формирование совместного «стандарта»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управления качеством в университете </a:t>
            </a:r>
          </a:p>
        </p:txBody>
      </p:sp>
      <p:sp>
        <p:nvSpPr>
          <p:cNvPr id="44" name="Участие в стажировках и совместных образовательных событиях"/>
          <p:cNvSpPr txBox="1"/>
          <p:nvPr/>
        </p:nvSpPr>
        <p:spPr>
          <a:xfrm>
            <a:off x="1974847" y="2714915"/>
            <a:ext cx="8468564" cy="927042"/>
          </a:xfrm>
          <a:prstGeom prst="roundRect">
            <a:avLst/>
          </a:prstGeom>
          <a:noFill/>
          <a:ln w="12700">
            <a:solidFill>
              <a:schemeClr val="accent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500" b="0">
                <a:solidFill>
                  <a:schemeClr val="bg1"/>
                </a:solidFill>
                <a:ea typeface="Museo Sans Cyrl 700"/>
                <a:cs typeface="Museo Sans Cyrl 70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Обмен лучшими практиками и опытом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между университетами, укрепление сети</a:t>
            </a:r>
          </a:p>
        </p:txBody>
      </p:sp>
      <p:sp>
        <p:nvSpPr>
          <p:cNvPr id="46" name="Возможность получения консультаций и методической поддержки"/>
          <p:cNvSpPr txBox="1"/>
          <p:nvPr/>
        </p:nvSpPr>
        <p:spPr>
          <a:xfrm>
            <a:off x="1974847" y="3934700"/>
            <a:ext cx="8468564" cy="927042"/>
          </a:xfrm>
          <a:prstGeom prst="roundRect">
            <a:avLst/>
          </a:prstGeom>
          <a:noFill/>
          <a:ln w="12700">
            <a:solidFill>
              <a:schemeClr val="accent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500" b="0">
                <a:solidFill>
                  <a:schemeClr val="bg1"/>
                </a:solidFill>
                <a:ea typeface="Museo Sans Cyrl 700"/>
                <a:cs typeface="Museo Sans Cyrl 70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Включение вузов в масштабные исследования качества образования, постановка исследовательской культуры</a:t>
            </a:r>
          </a:p>
        </p:txBody>
      </p:sp>
      <p:sp>
        <p:nvSpPr>
          <p:cNvPr id="48" name="Участие в исследованиях и возможность первым получать их результаты"/>
          <p:cNvSpPr txBox="1"/>
          <p:nvPr/>
        </p:nvSpPr>
        <p:spPr>
          <a:xfrm>
            <a:off x="1974846" y="5154486"/>
            <a:ext cx="8468565" cy="927042"/>
          </a:xfrm>
          <a:prstGeom prst="roundRect">
            <a:avLst/>
          </a:prstGeom>
          <a:noFill/>
          <a:ln w="12700">
            <a:solidFill>
              <a:schemeClr val="accent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72000" rIns="0" bIns="7200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500" b="0">
                <a:solidFill>
                  <a:schemeClr val="bg1"/>
                </a:solidFill>
                <a:ea typeface="Museo Sans Cyrl 700"/>
                <a:cs typeface="Museo Sans Cyrl 70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Формирование дополнительного ресурса для поиска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вузами практик развития в рамках Приоритета 2030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6A2B0-2A0D-66FA-A4C4-75840609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Эффекты для системы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5D34250-93D6-164F-108E-B16C2046ED36}"/>
              </a:ext>
            </a:extLst>
          </p:cNvPr>
          <p:cNvSpPr/>
          <p:nvPr/>
        </p:nvSpPr>
        <p:spPr>
          <a:xfrm>
            <a:off x="838200" y="1495130"/>
            <a:ext cx="928800" cy="928800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C5E15AF-BA2E-24B3-BA5F-2013AA59B22C}"/>
              </a:ext>
            </a:extLst>
          </p:cNvPr>
          <p:cNvSpPr/>
          <p:nvPr/>
        </p:nvSpPr>
        <p:spPr>
          <a:xfrm>
            <a:off x="838200" y="2716005"/>
            <a:ext cx="928800" cy="928800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94428882-8C84-FBD4-B499-19897178826A}"/>
              </a:ext>
            </a:extLst>
          </p:cNvPr>
          <p:cNvSpPr/>
          <p:nvPr/>
        </p:nvSpPr>
        <p:spPr>
          <a:xfrm>
            <a:off x="838200" y="3936880"/>
            <a:ext cx="928800" cy="928800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2DEE965-6808-71F1-901F-24A7AA9DB494}"/>
              </a:ext>
            </a:extLst>
          </p:cNvPr>
          <p:cNvSpPr/>
          <p:nvPr/>
        </p:nvSpPr>
        <p:spPr>
          <a:xfrm>
            <a:off x="838200" y="5157756"/>
            <a:ext cx="928800" cy="928800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8E7114-522F-F893-38AF-7021993B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6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44C0E4E-291F-812C-354D-26DFCB7DB7F2}"/>
              </a:ext>
            </a:extLst>
          </p:cNvPr>
          <p:cNvGrpSpPr/>
          <p:nvPr/>
        </p:nvGrpSpPr>
        <p:grpSpPr>
          <a:xfrm>
            <a:off x="8113797" y="1810562"/>
            <a:ext cx="3240000" cy="3932512"/>
            <a:chOff x="838200" y="1585972"/>
            <a:chExt cx="3240000" cy="3932512"/>
          </a:xfrm>
        </p:grpSpPr>
        <p:sp>
          <p:nvSpPr>
            <p:cNvPr id="24" name="Прямоугольник: скругленные верхние углы 23">
              <a:extLst>
                <a:ext uri="{FF2B5EF4-FFF2-40B4-BE49-F238E27FC236}">
                  <a16:creationId xmlns:a16="http://schemas.microsoft.com/office/drawing/2014/main" id="{8D809D3F-199C-E520-8F59-8FFCE2E8CBB1}"/>
                </a:ext>
              </a:extLst>
            </p:cNvPr>
            <p:cNvSpPr/>
            <p:nvPr/>
          </p:nvSpPr>
          <p:spPr>
            <a:xfrm>
              <a:off x="838200" y="1585972"/>
              <a:ext cx="3240000" cy="65590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</p:spPr>
          <p:txBody>
            <a:bodyPr wrap="none" tIns="0" bIns="0" anchor="ctr" anchorCtr="0">
              <a:noAutofit/>
            </a:bodyPr>
            <a:lstStyle/>
            <a:p>
              <a:pPr algn="ctr">
                <a:tabLst>
                  <a:tab pos="630555" algn="l"/>
                </a:tabLst>
              </a:pPr>
              <a:r>
                <a:rPr lang="ru-RU" sz="2400" b="1" dirty="0">
                  <a:solidFill>
                    <a:schemeClr val="bg1"/>
                  </a:solidFill>
                </a:rPr>
                <a:t>ПОЛЬЗОВАТЕЛЬ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3C2F501-8700-5A8B-0C7B-8639FE5C645B}"/>
                </a:ext>
              </a:extLst>
            </p:cNvPr>
            <p:cNvSpPr/>
            <p:nvPr/>
          </p:nvSpPr>
          <p:spPr>
            <a:xfrm>
              <a:off x="838200" y="1585972"/>
              <a:ext cx="3239999" cy="3932512"/>
            </a:xfrm>
            <a:prstGeom prst="roundRect">
              <a:avLst>
                <a:gd name="adj" fmla="val 10230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: скругленные верхние углы 18">
            <a:extLst>
              <a:ext uri="{FF2B5EF4-FFF2-40B4-BE49-F238E27FC236}">
                <a16:creationId xmlns:a16="http://schemas.microsoft.com/office/drawing/2014/main" id="{23C71277-1104-1CED-5D7E-EA1D89164E9F}"/>
              </a:ext>
            </a:extLst>
          </p:cNvPr>
          <p:cNvSpPr/>
          <p:nvPr/>
        </p:nvSpPr>
        <p:spPr>
          <a:xfrm>
            <a:off x="4475999" y="1826808"/>
            <a:ext cx="3240000" cy="655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</p:spPr>
        <p:txBody>
          <a:bodyPr wrap="none" tIns="0" bIns="0" anchor="ctr" anchorCtr="0">
            <a:noAutofit/>
          </a:bodyPr>
          <a:lstStyle/>
          <a:p>
            <a:pPr algn="ctr">
              <a:tabLst>
                <a:tab pos="630555" algn="l"/>
              </a:tabLst>
            </a:pPr>
            <a:r>
              <a:rPr lang="ru-RU" sz="2400" b="1" dirty="0">
                <a:solidFill>
                  <a:schemeClr val="bg1"/>
                </a:solidFill>
              </a:rPr>
              <a:t>ИССЛЕДОВАТЕЛЬ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5B8255F-8CE1-EAB2-B1FD-98DD0015CCB0}"/>
              </a:ext>
            </a:extLst>
          </p:cNvPr>
          <p:cNvSpPr/>
          <p:nvPr/>
        </p:nvSpPr>
        <p:spPr>
          <a:xfrm>
            <a:off x="4475999" y="1826808"/>
            <a:ext cx="3239999" cy="3932512"/>
          </a:xfrm>
          <a:prstGeom prst="roundRect">
            <a:avLst>
              <a:gd name="adj" fmla="val 1023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EA6DCE6-36FA-C6DA-0C9B-1560FF7C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Позиции университетов в проекте УНИКО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727D6-A041-472B-9CBA-B88ACB889E51}"/>
              </a:ext>
            </a:extLst>
          </p:cNvPr>
          <p:cNvSpPr txBox="1"/>
          <p:nvPr/>
        </p:nvSpPr>
        <p:spPr>
          <a:xfrm>
            <a:off x="838200" y="2805402"/>
            <a:ext cx="3239999" cy="230832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lnSpc>
                <a:spcPct val="90000"/>
              </a:lnSpc>
              <a:tabLst>
                <a:tab pos="630555" algn="l"/>
              </a:tabLs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Университет г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отов представить в общий банк свою практику развития качества образования и обеспечить консультации </a:t>
            </a:r>
            <a:b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ее диссеминации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ED790-F7CF-4326-97E7-71844DEF1103}"/>
              </a:ext>
            </a:extLst>
          </p:cNvPr>
          <p:cNvSpPr txBox="1"/>
          <p:nvPr/>
        </p:nvSpPr>
        <p:spPr>
          <a:xfrm>
            <a:off x="4475999" y="2806254"/>
            <a:ext cx="3240001" cy="230832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lnSpc>
                <a:spcPct val="90000"/>
              </a:lnSpc>
              <a:tabLst>
                <a:tab pos="630555" algn="l"/>
              </a:tabLs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Университет г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отов включиться в проведение исследований качества образования на своей базе и/или на базе университетов- партнеров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76F9A-0755-4E93-8F65-ACBABB8D1B28}"/>
              </a:ext>
            </a:extLst>
          </p:cNvPr>
          <p:cNvSpPr txBox="1"/>
          <p:nvPr/>
        </p:nvSpPr>
        <p:spPr>
          <a:xfrm>
            <a:off x="8113800" y="2805402"/>
            <a:ext cx="3239999" cy="230832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lnSpc>
                <a:spcPct val="90000"/>
              </a:lnSpc>
              <a:tabLst>
                <a:tab pos="630555" algn="l"/>
              </a:tabLs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Университет г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отов к трансферу представленных моделей/ методик/ инструментов развития качества образования в практику своего университета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верхние углы 1"/>
          <p:cNvSpPr/>
          <p:nvPr/>
        </p:nvSpPr>
        <p:spPr>
          <a:xfrm>
            <a:off x="838200" y="1810562"/>
            <a:ext cx="3240000" cy="655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</p:spPr>
        <p:txBody>
          <a:bodyPr wrap="none" tIns="0" bIns="0" anchor="ctr" anchorCtr="0">
            <a:noAutofit/>
          </a:bodyPr>
          <a:lstStyle/>
          <a:p>
            <a:pPr algn="ctr">
              <a:tabLst>
                <a:tab pos="630555" algn="l"/>
              </a:tabLst>
            </a:pPr>
            <a:r>
              <a:rPr lang="ru-RU" sz="2400" b="1" dirty="0">
                <a:solidFill>
                  <a:schemeClr val="bg1"/>
                </a:solidFill>
              </a:rPr>
              <a:t>АВТОР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5E56C80-4BE0-1585-AA30-9DB74FF20145}"/>
              </a:ext>
            </a:extLst>
          </p:cNvPr>
          <p:cNvSpPr/>
          <p:nvPr/>
        </p:nvSpPr>
        <p:spPr>
          <a:xfrm>
            <a:off x="838200" y="1810562"/>
            <a:ext cx="3239999" cy="3932512"/>
          </a:xfrm>
          <a:prstGeom prst="roundRect">
            <a:avLst>
              <a:gd name="adj" fmla="val 1023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954C6B18-7BC7-2D3D-573B-6C308F39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B688-F2C0-4F49-974E-962DB1A10B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4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C9001-ACA3-F262-7ABF-45AE4F04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Открытая  электронная картотека  </a:t>
            </a:r>
            <a:br>
              <a:rPr lang="ru-RU" sz="4800" dirty="0"/>
            </a:br>
            <a:r>
              <a:rPr lang="ru-RU" sz="4800" dirty="0"/>
              <a:t>практик развития качества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B93B8-53DE-1FDA-C25F-3987514FA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уже сейчас есть в картотеке?</a:t>
            </a:r>
          </a:p>
        </p:txBody>
      </p:sp>
    </p:spTree>
    <p:extLst>
      <p:ext uri="{BB962C8B-B14F-4D97-AF65-F5344CB8AC3E}">
        <p14:creationId xmlns:p14="http://schemas.microsoft.com/office/powerpoint/2010/main" val="96784164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УНИКО">
      <a:dk1>
        <a:sysClr val="windowText" lastClr="000000"/>
      </a:dk1>
      <a:lt1>
        <a:sysClr val="window" lastClr="FFFFFF"/>
      </a:lt1>
      <a:dk2>
        <a:srgbClr val="038175"/>
      </a:dk2>
      <a:lt2>
        <a:srgbClr val="FFE3B3"/>
      </a:lt2>
      <a:accent1>
        <a:srgbClr val="DC176F"/>
      </a:accent1>
      <a:accent2>
        <a:srgbClr val="94DD8B"/>
      </a:accent2>
      <a:accent3>
        <a:srgbClr val="A5A5A5"/>
      </a:accent3>
      <a:accent4>
        <a:srgbClr val="336699"/>
      </a:accent4>
      <a:accent5>
        <a:srgbClr val="9999CC"/>
      </a:accent5>
      <a:accent6>
        <a:srgbClr val="336666"/>
      </a:accent6>
      <a:hlink>
        <a:srgbClr val="0563C1"/>
      </a:hlink>
      <a:folHlink>
        <a:srgbClr val="954F72"/>
      </a:folHlink>
    </a:clrScheme>
    <a:fontScheme name="Содействие занятост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3665</TotalTime>
  <Words>1169</Words>
  <Application>Microsoft Office PowerPoint</Application>
  <PresentationFormat>Широкоэкранный</PresentationFormat>
  <Paragraphs>201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Tahoma</vt:lpstr>
      <vt:lpstr>Wingdings</vt:lpstr>
      <vt:lpstr>1_Тема Office</vt:lpstr>
      <vt:lpstr>Презентация PowerPoint</vt:lpstr>
      <vt:lpstr>Контексты проблемы качества образования   </vt:lpstr>
      <vt:lpstr>Исследования условий влияния </vt:lpstr>
      <vt:lpstr>Университетская национальная инициатива качества образования </vt:lpstr>
      <vt:lpstr>Механика университетской национальной инициативы качества образования</vt:lpstr>
      <vt:lpstr>Что получает участник</vt:lpstr>
      <vt:lpstr>Эффекты для системы</vt:lpstr>
      <vt:lpstr>Позиции университетов в проекте УНИКО</vt:lpstr>
      <vt:lpstr>Открытая  электронная картотека   практик развития качества образования</vt:lpstr>
      <vt:lpstr>Исследование 2020–2022 гг. выявило факторы,  влияющие на  качество образовательных результатов </vt:lpstr>
      <vt:lpstr>Кейсы практик с доказательной эффективностью</vt:lpstr>
      <vt:lpstr>Кейсы практик с доказательной эффективностью</vt:lpstr>
      <vt:lpstr>Кейсы практик с доказательной эффективностью</vt:lpstr>
      <vt:lpstr>Кейсы практик с доказательной эффективностью</vt:lpstr>
      <vt:lpstr>Логистика, содержание и продукты совместной деятельности участников сети УНИКО в 2022 г.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Суханова</dc:creator>
  <cp:lastModifiedBy>Скидан Полина</cp:lastModifiedBy>
  <cp:revision>53</cp:revision>
  <dcterms:created xsi:type="dcterms:W3CDTF">2022-02-16T11:21:22Z</dcterms:created>
  <dcterms:modified xsi:type="dcterms:W3CDTF">2022-05-25T06:48:48Z</dcterms:modified>
</cp:coreProperties>
</file>