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354" r:id="rId3"/>
    <p:sldId id="349" r:id="rId4"/>
    <p:sldId id="359" r:id="rId5"/>
    <p:sldId id="352" r:id="rId6"/>
    <p:sldId id="350" r:id="rId7"/>
    <p:sldId id="356" r:id="rId8"/>
    <p:sldId id="266" r:id="rId9"/>
    <p:sldId id="357" r:id="rId10"/>
    <p:sldId id="358" r:id="rId11"/>
    <p:sldId id="353" r:id="rId12"/>
    <p:sldId id="348"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500"/>
    <a:srgbClr val="C92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2"/>
    <p:restoredTop sz="94201"/>
  </p:normalViewPr>
  <p:slideViewPr>
    <p:cSldViewPr snapToGrid="0" snapToObjects="1">
      <p:cViewPr varScale="1">
        <p:scale>
          <a:sx n="100" d="100"/>
          <a:sy n="100" d="100"/>
        </p:scale>
        <p:origin x="8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00F04-0ECA-46A9-97A7-84236A369DFA}" type="datetimeFigureOut">
              <a:rPr lang="ru-RU" smtClean="0"/>
              <a:t>05.12.2022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E1FC1-EE1B-4228-81C3-A5167E474819}" type="slidenum">
              <a:rPr lang="ru-RU" smtClean="0"/>
              <a:t>‹#›</a:t>
            </a:fld>
            <a:endParaRPr lang="ru-RU"/>
          </a:p>
        </p:txBody>
      </p:sp>
    </p:spTree>
    <p:extLst>
      <p:ext uri="{BB962C8B-B14F-4D97-AF65-F5344CB8AC3E}">
        <p14:creationId xmlns:p14="http://schemas.microsoft.com/office/powerpoint/2010/main" val="239517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AFE1FC1-EE1B-4228-81C3-A5167E474819}" type="slidenum">
              <a:rPr lang="ru-RU" smtClean="0"/>
              <a:t>7</a:t>
            </a:fld>
            <a:endParaRPr lang="ru-RU"/>
          </a:p>
        </p:txBody>
      </p:sp>
    </p:spTree>
    <p:extLst>
      <p:ext uri="{BB962C8B-B14F-4D97-AF65-F5344CB8AC3E}">
        <p14:creationId xmlns:p14="http://schemas.microsoft.com/office/powerpoint/2010/main" val="161037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63077D-55D8-2847-A552-077EF5C6466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425C62F-614C-364F-A847-E3EC19FDD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3609450-075A-A346-A453-966B54A5ECD5}"/>
              </a:ext>
            </a:extLst>
          </p:cNvPr>
          <p:cNvSpPr>
            <a:spLocks noGrp="1"/>
          </p:cNvSpPr>
          <p:nvPr>
            <p:ph type="dt" sz="half" idx="10"/>
          </p:nvPr>
        </p:nvSpPr>
        <p:spPr/>
        <p:txBody>
          <a:bodyPr/>
          <a:lstStyle/>
          <a:p>
            <a:fld id="{9C5AFA86-C9CB-EF45-A0E9-C9436BE4B88A}" type="datetimeFigureOut">
              <a:rPr lang="ru-RU" smtClean="0"/>
              <a:t>05.12.2022</a:t>
            </a:fld>
            <a:endParaRPr lang="ru-RU"/>
          </a:p>
        </p:txBody>
      </p:sp>
      <p:sp>
        <p:nvSpPr>
          <p:cNvPr id="5" name="Нижний колонтитул 4">
            <a:extLst>
              <a:ext uri="{FF2B5EF4-FFF2-40B4-BE49-F238E27FC236}">
                <a16:creationId xmlns:a16="http://schemas.microsoft.com/office/drawing/2014/main" id="{5C2EADB9-30F8-C941-B300-9C3D88790D9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BA7EE1A-CF94-5346-8312-D7E6BD61A1B1}"/>
              </a:ext>
            </a:extLst>
          </p:cNvPr>
          <p:cNvSpPr>
            <a:spLocks noGrp="1"/>
          </p:cNvSpPr>
          <p:nvPr>
            <p:ph type="sldNum" sz="quarter" idx="12"/>
          </p:nvPr>
        </p:nvSpPr>
        <p:spPr/>
        <p:txBody>
          <a:bodyPr/>
          <a:lstStyle/>
          <a:p>
            <a:fld id="{915464F5-A138-834A-952B-501BAE0D314C}" type="slidenum">
              <a:rPr lang="ru-RU" smtClean="0"/>
              <a:t>‹#›</a:t>
            </a:fld>
            <a:endParaRPr lang="ru-RU"/>
          </a:p>
        </p:txBody>
      </p:sp>
    </p:spTree>
    <p:extLst>
      <p:ext uri="{BB962C8B-B14F-4D97-AF65-F5344CB8AC3E}">
        <p14:creationId xmlns:p14="http://schemas.microsoft.com/office/powerpoint/2010/main" val="318375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48DFC6-7A76-3E45-81DC-1004CB8A76A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F2B3EDA-5503-CF4A-A8F6-21D32E4E50A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DB50BE1-3688-4D4A-9D02-BD39764890D1}"/>
              </a:ext>
            </a:extLst>
          </p:cNvPr>
          <p:cNvSpPr>
            <a:spLocks noGrp="1"/>
          </p:cNvSpPr>
          <p:nvPr>
            <p:ph type="dt" sz="half" idx="10"/>
          </p:nvPr>
        </p:nvSpPr>
        <p:spPr/>
        <p:txBody>
          <a:bodyPr/>
          <a:lstStyle/>
          <a:p>
            <a:fld id="{9C5AFA86-C9CB-EF45-A0E9-C9436BE4B88A}" type="datetimeFigureOut">
              <a:rPr lang="ru-RU" smtClean="0"/>
              <a:t>05.12.2022</a:t>
            </a:fld>
            <a:endParaRPr lang="ru-RU"/>
          </a:p>
        </p:txBody>
      </p:sp>
      <p:sp>
        <p:nvSpPr>
          <p:cNvPr id="5" name="Нижний колонтитул 4">
            <a:extLst>
              <a:ext uri="{FF2B5EF4-FFF2-40B4-BE49-F238E27FC236}">
                <a16:creationId xmlns:a16="http://schemas.microsoft.com/office/drawing/2014/main" id="{B9ACE890-0BC5-B94D-86F3-F10C88E75D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F175B2A-5437-2B41-82B9-393CAF0CF876}"/>
              </a:ext>
            </a:extLst>
          </p:cNvPr>
          <p:cNvSpPr>
            <a:spLocks noGrp="1"/>
          </p:cNvSpPr>
          <p:nvPr>
            <p:ph type="sldNum" sz="quarter" idx="12"/>
          </p:nvPr>
        </p:nvSpPr>
        <p:spPr/>
        <p:txBody>
          <a:bodyPr/>
          <a:lstStyle/>
          <a:p>
            <a:fld id="{915464F5-A138-834A-952B-501BAE0D314C}" type="slidenum">
              <a:rPr lang="ru-RU" smtClean="0"/>
              <a:t>‹#›</a:t>
            </a:fld>
            <a:endParaRPr lang="ru-RU"/>
          </a:p>
        </p:txBody>
      </p:sp>
    </p:spTree>
    <p:extLst>
      <p:ext uri="{BB962C8B-B14F-4D97-AF65-F5344CB8AC3E}">
        <p14:creationId xmlns:p14="http://schemas.microsoft.com/office/powerpoint/2010/main" val="362083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CE78686-4E11-9447-B986-428121B72B7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B3BA3B3-5B2F-8748-8739-E4DB6DB23E9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1EDC4C8-9ED1-1849-8F9E-9BC236663A63}"/>
              </a:ext>
            </a:extLst>
          </p:cNvPr>
          <p:cNvSpPr>
            <a:spLocks noGrp="1"/>
          </p:cNvSpPr>
          <p:nvPr>
            <p:ph type="dt" sz="half" idx="10"/>
          </p:nvPr>
        </p:nvSpPr>
        <p:spPr/>
        <p:txBody>
          <a:bodyPr/>
          <a:lstStyle/>
          <a:p>
            <a:fld id="{9C5AFA86-C9CB-EF45-A0E9-C9436BE4B88A}" type="datetimeFigureOut">
              <a:rPr lang="ru-RU" smtClean="0"/>
              <a:t>05.12.2022</a:t>
            </a:fld>
            <a:endParaRPr lang="ru-RU"/>
          </a:p>
        </p:txBody>
      </p:sp>
      <p:sp>
        <p:nvSpPr>
          <p:cNvPr id="5" name="Нижний колонтитул 4">
            <a:extLst>
              <a:ext uri="{FF2B5EF4-FFF2-40B4-BE49-F238E27FC236}">
                <a16:creationId xmlns:a16="http://schemas.microsoft.com/office/drawing/2014/main" id="{2D110BFC-8023-4240-A335-830B69182B9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BB8CDEB-1707-3445-8FDE-4F3E07683F70}"/>
              </a:ext>
            </a:extLst>
          </p:cNvPr>
          <p:cNvSpPr>
            <a:spLocks noGrp="1"/>
          </p:cNvSpPr>
          <p:nvPr>
            <p:ph type="sldNum" sz="quarter" idx="12"/>
          </p:nvPr>
        </p:nvSpPr>
        <p:spPr/>
        <p:txBody>
          <a:bodyPr/>
          <a:lstStyle/>
          <a:p>
            <a:fld id="{915464F5-A138-834A-952B-501BAE0D314C}" type="slidenum">
              <a:rPr lang="ru-RU" smtClean="0"/>
              <a:t>‹#›</a:t>
            </a:fld>
            <a:endParaRPr lang="ru-RU"/>
          </a:p>
        </p:txBody>
      </p:sp>
    </p:spTree>
    <p:extLst>
      <p:ext uri="{BB962C8B-B14F-4D97-AF65-F5344CB8AC3E}">
        <p14:creationId xmlns:p14="http://schemas.microsoft.com/office/powerpoint/2010/main" val="8367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15F79E-9883-0040-B230-FE6F2874F42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5E405DD-E951-EF42-A6E9-91EE50D858E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9991AD0-DA33-1F4A-BCB9-CE3988B75F89}"/>
              </a:ext>
            </a:extLst>
          </p:cNvPr>
          <p:cNvSpPr>
            <a:spLocks noGrp="1"/>
          </p:cNvSpPr>
          <p:nvPr>
            <p:ph type="dt" sz="half" idx="10"/>
          </p:nvPr>
        </p:nvSpPr>
        <p:spPr/>
        <p:txBody>
          <a:bodyPr/>
          <a:lstStyle/>
          <a:p>
            <a:fld id="{9C5AFA86-C9CB-EF45-A0E9-C9436BE4B88A}" type="datetimeFigureOut">
              <a:rPr lang="ru-RU" smtClean="0"/>
              <a:t>05.12.2022</a:t>
            </a:fld>
            <a:endParaRPr lang="ru-RU"/>
          </a:p>
        </p:txBody>
      </p:sp>
      <p:sp>
        <p:nvSpPr>
          <p:cNvPr id="5" name="Нижний колонтитул 4">
            <a:extLst>
              <a:ext uri="{FF2B5EF4-FFF2-40B4-BE49-F238E27FC236}">
                <a16:creationId xmlns:a16="http://schemas.microsoft.com/office/drawing/2014/main" id="{B0B50D1C-CB63-EB4E-9EA1-E587A2B97D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891FADE-A43C-AF4C-A630-B97D7731093A}"/>
              </a:ext>
            </a:extLst>
          </p:cNvPr>
          <p:cNvSpPr>
            <a:spLocks noGrp="1"/>
          </p:cNvSpPr>
          <p:nvPr>
            <p:ph type="sldNum" sz="quarter" idx="12"/>
          </p:nvPr>
        </p:nvSpPr>
        <p:spPr/>
        <p:txBody>
          <a:bodyPr/>
          <a:lstStyle/>
          <a:p>
            <a:fld id="{915464F5-A138-834A-952B-501BAE0D314C}" type="slidenum">
              <a:rPr lang="ru-RU" smtClean="0"/>
              <a:t>‹#›</a:t>
            </a:fld>
            <a:endParaRPr lang="ru-RU"/>
          </a:p>
        </p:txBody>
      </p:sp>
    </p:spTree>
    <p:extLst>
      <p:ext uri="{BB962C8B-B14F-4D97-AF65-F5344CB8AC3E}">
        <p14:creationId xmlns:p14="http://schemas.microsoft.com/office/powerpoint/2010/main" val="319379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AF6693-6F0D-3D4F-B414-2DE2F70623A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CF45CDF-ACD7-0B49-BF44-07B027000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B1CDE2C-A9E3-EE42-A6B1-12E9CE293A61}"/>
              </a:ext>
            </a:extLst>
          </p:cNvPr>
          <p:cNvSpPr>
            <a:spLocks noGrp="1"/>
          </p:cNvSpPr>
          <p:nvPr>
            <p:ph type="dt" sz="half" idx="10"/>
          </p:nvPr>
        </p:nvSpPr>
        <p:spPr/>
        <p:txBody>
          <a:bodyPr/>
          <a:lstStyle/>
          <a:p>
            <a:fld id="{9C5AFA86-C9CB-EF45-A0E9-C9436BE4B88A}" type="datetimeFigureOut">
              <a:rPr lang="ru-RU" smtClean="0"/>
              <a:t>05.12.2022</a:t>
            </a:fld>
            <a:endParaRPr lang="ru-RU"/>
          </a:p>
        </p:txBody>
      </p:sp>
      <p:sp>
        <p:nvSpPr>
          <p:cNvPr id="5" name="Нижний колонтитул 4">
            <a:extLst>
              <a:ext uri="{FF2B5EF4-FFF2-40B4-BE49-F238E27FC236}">
                <a16:creationId xmlns:a16="http://schemas.microsoft.com/office/drawing/2014/main" id="{E2B1D303-AD55-8745-A566-E22C324289A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BBEDCE-7720-0048-9D6A-AC886B8F79A0}"/>
              </a:ext>
            </a:extLst>
          </p:cNvPr>
          <p:cNvSpPr>
            <a:spLocks noGrp="1"/>
          </p:cNvSpPr>
          <p:nvPr>
            <p:ph type="sldNum" sz="quarter" idx="12"/>
          </p:nvPr>
        </p:nvSpPr>
        <p:spPr/>
        <p:txBody>
          <a:bodyPr/>
          <a:lstStyle/>
          <a:p>
            <a:fld id="{915464F5-A138-834A-952B-501BAE0D314C}" type="slidenum">
              <a:rPr lang="ru-RU" smtClean="0"/>
              <a:t>‹#›</a:t>
            </a:fld>
            <a:endParaRPr lang="ru-RU"/>
          </a:p>
        </p:txBody>
      </p:sp>
    </p:spTree>
    <p:extLst>
      <p:ext uri="{BB962C8B-B14F-4D97-AF65-F5344CB8AC3E}">
        <p14:creationId xmlns:p14="http://schemas.microsoft.com/office/powerpoint/2010/main" val="345078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30ED5-30DD-1B4B-8D2C-049B0BCA8D6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86227A2-12C5-4949-AD7F-7CB4F6B9970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BF08E53-593F-6349-8BBC-9BA6360082D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67766F6-AC6F-5841-96E8-85E2FD9A53FB}"/>
              </a:ext>
            </a:extLst>
          </p:cNvPr>
          <p:cNvSpPr>
            <a:spLocks noGrp="1"/>
          </p:cNvSpPr>
          <p:nvPr>
            <p:ph type="dt" sz="half" idx="10"/>
          </p:nvPr>
        </p:nvSpPr>
        <p:spPr/>
        <p:txBody>
          <a:bodyPr/>
          <a:lstStyle/>
          <a:p>
            <a:fld id="{9C5AFA86-C9CB-EF45-A0E9-C9436BE4B88A}" type="datetimeFigureOut">
              <a:rPr lang="ru-RU" smtClean="0"/>
              <a:t>05.12.2022</a:t>
            </a:fld>
            <a:endParaRPr lang="ru-RU"/>
          </a:p>
        </p:txBody>
      </p:sp>
      <p:sp>
        <p:nvSpPr>
          <p:cNvPr id="6" name="Нижний колонтитул 5">
            <a:extLst>
              <a:ext uri="{FF2B5EF4-FFF2-40B4-BE49-F238E27FC236}">
                <a16:creationId xmlns:a16="http://schemas.microsoft.com/office/drawing/2014/main" id="{C014DAEE-F651-004E-8E36-BF7BE127B91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DC4654D-CDC1-B943-99FF-FE3544980168}"/>
              </a:ext>
            </a:extLst>
          </p:cNvPr>
          <p:cNvSpPr>
            <a:spLocks noGrp="1"/>
          </p:cNvSpPr>
          <p:nvPr>
            <p:ph type="sldNum" sz="quarter" idx="12"/>
          </p:nvPr>
        </p:nvSpPr>
        <p:spPr/>
        <p:txBody>
          <a:bodyPr/>
          <a:lstStyle/>
          <a:p>
            <a:fld id="{915464F5-A138-834A-952B-501BAE0D314C}" type="slidenum">
              <a:rPr lang="ru-RU" smtClean="0"/>
              <a:t>‹#›</a:t>
            </a:fld>
            <a:endParaRPr lang="ru-RU"/>
          </a:p>
        </p:txBody>
      </p:sp>
    </p:spTree>
    <p:extLst>
      <p:ext uri="{BB962C8B-B14F-4D97-AF65-F5344CB8AC3E}">
        <p14:creationId xmlns:p14="http://schemas.microsoft.com/office/powerpoint/2010/main" val="17262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81CF91-5E06-6244-89C3-0109C7DC061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D41D61E-7B15-EC4B-A707-83B0533E8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958A4E8-1C43-594F-874F-31A5A48B8CA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69B0543-2C7C-1648-A627-EA4EFA07A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F4CD899-952D-0947-B492-AC3BC1CCCEF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121874A-D259-1442-AB39-EDD9FAF6A33E}"/>
              </a:ext>
            </a:extLst>
          </p:cNvPr>
          <p:cNvSpPr>
            <a:spLocks noGrp="1"/>
          </p:cNvSpPr>
          <p:nvPr>
            <p:ph type="dt" sz="half" idx="10"/>
          </p:nvPr>
        </p:nvSpPr>
        <p:spPr/>
        <p:txBody>
          <a:bodyPr/>
          <a:lstStyle/>
          <a:p>
            <a:fld id="{9C5AFA86-C9CB-EF45-A0E9-C9436BE4B88A}" type="datetimeFigureOut">
              <a:rPr lang="ru-RU" smtClean="0"/>
              <a:t>05.12.2022</a:t>
            </a:fld>
            <a:endParaRPr lang="ru-RU"/>
          </a:p>
        </p:txBody>
      </p:sp>
      <p:sp>
        <p:nvSpPr>
          <p:cNvPr id="8" name="Нижний колонтитул 7">
            <a:extLst>
              <a:ext uri="{FF2B5EF4-FFF2-40B4-BE49-F238E27FC236}">
                <a16:creationId xmlns:a16="http://schemas.microsoft.com/office/drawing/2014/main" id="{13258348-334E-0944-994B-A3F755DA3FE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325802E-D882-8545-A179-6AAEE7C6D564}"/>
              </a:ext>
            </a:extLst>
          </p:cNvPr>
          <p:cNvSpPr>
            <a:spLocks noGrp="1"/>
          </p:cNvSpPr>
          <p:nvPr>
            <p:ph type="sldNum" sz="quarter" idx="12"/>
          </p:nvPr>
        </p:nvSpPr>
        <p:spPr/>
        <p:txBody>
          <a:bodyPr/>
          <a:lstStyle/>
          <a:p>
            <a:fld id="{915464F5-A138-834A-952B-501BAE0D314C}" type="slidenum">
              <a:rPr lang="ru-RU" smtClean="0"/>
              <a:t>‹#›</a:t>
            </a:fld>
            <a:endParaRPr lang="ru-RU"/>
          </a:p>
        </p:txBody>
      </p:sp>
    </p:spTree>
    <p:extLst>
      <p:ext uri="{BB962C8B-B14F-4D97-AF65-F5344CB8AC3E}">
        <p14:creationId xmlns:p14="http://schemas.microsoft.com/office/powerpoint/2010/main" val="229606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C89952-E320-7B42-ACBA-5D1E40C1EAE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DA4526B-A4EB-B344-B525-074D2A4D8969}"/>
              </a:ext>
            </a:extLst>
          </p:cNvPr>
          <p:cNvSpPr>
            <a:spLocks noGrp="1"/>
          </p:cNvSpPr>
          <p:nvPr>
            <p:ph type="dt" sz="half" idx="10"/>
          </p:nvPr>
        </p:nvSpPr>
        <p:spPr/>
        <p:txBody>
          <a:bodyPr/>
          <a:lstStyle/>
          <a:p>
            <a:fld id="{9C5AFA86-C9CB-EF45-A0E9-C9436BE4B88A}" type="datetimeFigureOut">
              <a:rPr lang="ru-RU" smtClean="0"/>
              <a:t>05.12.2022</a:t>
            </a:fld>
            <a:endParaRPr lang="ru-RU"/>
          </a:p>
        </p:txBody>
      </p:sp>
      <p:sp>
        <p:nvSpPr>
          <p:cNvPr id="4" name="Нижний колонтитул 3">
            <a:extLst>
              <a:ext uri="{FF2B5EF4-FFF2-40B4-BE49-F238E27FC236}">
                <a16:creationId xmlns:a16="http://schemas.microsoft.com/office/drawing/2014/main" id="{C08EC036-5C5B-AE4F-8377-EA0A94EBF78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0727E36-424B-C146-8741-AD63BA080804}"/>
              </a:ext>
            </a:extLst>
          </p:cNvPr>
          <p:cNvSpPr>
            <a:spLocks noGrp="1"/>
          </p:cNvSpPr>
          <p:nvPr>
            <p:ph type="sldNum" sz="quarter" idx="12"/>
          </p:nvPr>
        </p:nvSpPr>
        <p:spPr/>
        <p:txBody>
          <a:bodyPr/>
          <a:lstStyle/>
          <a:p>
            <a:fld id="{915464F5-A138-834A-952B-501BAE0D314C}" type="slidenum">
              <a:rPr lang="ru-RU" smtClean="0"/>
              <a:t>‹#›</a:t>
            </a:fld>
            <a:endParaRPr lang="ru-RU"/>
          </a:p>
        </p:txBody>
      </p:sp>
    </p:spTree>
    <p:extLst>
      <p:ext uri="{BB962C8B-B14F-4D97-AF65-F5344CB8AC3E}">
        <p14:creationId xmlns:p14="http://schemas.microsoft.com/office/powerpoint/2010/main" val="78066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5521934-D20A-D54A-8E53-5C0F1DF16535}"/>
              </a:ext>
            </a:extLst>
          </p:cNvPr>
          <p:cNvSpPr>
            <a:spLocks noGrp="1"/>
          </p:cNvSpPr>
          <p:nvPr>
            <p:ph type="dt" sz="half" idx="10"/>
          </p:nvPr>
        </p:nvSpPr>
        <p:spPr/>
        <p:txBody>
          <a:bodyPr/>
          <a:lstStyle/>
          <a:p>
            <a:fld id="{9C5AFA86-C9CB-EF45-A0E9-C9436BE4B88A}" type="datetimeFigureOut">
              <a:rPr lang="ru-RU" smtClean="0"/>
              <a:t>05.12.2022</a:t>
            </a:fld>
            <a:endParaRPr lang="ru-RU"/>
          </a:p>
        </p:txBody>
      </p:sp>
      <p:sp>
        <p:nvSpPr>
          <p:cNvPr id="3" name="Нижний колонтитул 2">
            <a:extLst>
              <a:ext uri="{FF2B5EF4-FFF2-40B4-BE49-F238E27FC236}">
                <a16:creationId xmlns:a16="http://schemas.microsoft.com/office/drawing/2014/main" id="{8CD84D80-2223-B94E-B4D0-3546665C380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CE867B5-2917-BC4B-A971-DF7647F006BB}"/>
              </a:ext>
            </a:extLst>
          </p:cNvPr>
          <p:cNvSpPr>
            <a:spLocks noGrp="1"/>
          </p:cNvSpPr>
          <p:nvPr>
            <p:ph type="sldNum" sz="quarter" idx="12"/>
          </p:nvPr>
        </p:nvSpPr>
        <p:spPr/>
        <p:txBody>
          <a:bodyPr/>
          <a:lstStyle/>
          <a:p>
            <a:fld id="{915464F5-A138-834A-952B-501BAE0D314C}" type="slidenum">
              <a:rPr lang="ru-RU" smtClean="0"/>
              <a:t>‹#›</a:t>
            </a:fld>
            <a:endParaRPr lang="ru-RU"/>
          </a:p>
        </p:txBody>
      </p:sp>
    </p:spTree>
    <p:extLst>
      <p:ext uri="{BB962C8B-B14F-4D97-AF65-F5344CB8AC3E}">
        <p14:creationId xmlns:p14="http://schemas.microsoft.com/office/powerpoint/2010/main" val="41153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B92DCF-906A-9847-A081-0C3D4246111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1488FE0-A61C-1F4D-BB02-5BD37E3AA2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E6CD764-998C-934B-962F-C1E34E4A5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9EA2929-8147-2E41-9E49-17BA02EC8E28}"/>
              </a:ext>
            </a:extLst>
          </p:cNvPr>
          <p:cNvSpPr>
            <a:spLocks noGrp="1"/>
          </p:cNvSpPr>
          <p:nvPr>
            <p:ph type="dt" sz="half" idx="10"/>
          </p:nvPr>
        </p:nvSpPr>
        <p:spPr/>
        <p:txBody>
          <a:bodyPr/>
          <a:lstStyle/>
          <a:p>
            <a:fld id="{9C5AFA86-C9CB-EF45-A0E9-C9436BE4B88A}" type="datetimeFigureOut">
              <a:rPr lang="ru-RU" smtClean="0"/>
              <a:t>05.12.2022</a:t>
            </a:fld>
            <a:endParaRPr lang="ru-RU"/>
          </a:p>
        </p:txBody>
      </p:sp>
      <p:sp>
        <p:nvSpPr>
          <p:cNvPr id="6" name="Нижний колонтитул 5">
            <a:extLst>
              <a:ext uri="{FF2B5EF4-FFF2-40B4-BE49-F238E27FC236}">
                <a16:creationId xmlns:a16="http://schemas.microsoft.com/office/drawing/2014/main" id="{E111BEF8-53D3-C947-A524-FA4F72F1E52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D333071-E6A0-4B48-ABB1-65FA5709FD0C}"/>
              </a:ext>
            </a:extLst>
          </p:cNvPr>
          <p:cNvSpPr>
            <a:spLocks noGrp="1"/>
          </p:cNvSpPr>
          <p:nvPr>
            <p:ph type="sldNum" sz="quarter" idx="12"/>
          </p:nvPr>
        </p:nvSpPr>
        <p:spPr/>
        <p:txBody>
          <a:bodyPr/>
          <a:lstStyle/>
          <a:p>
            <a:fld id="{915464F5-A138-834A-952B-501BAE0D314C}" type="slidenum">
              <a:rPr lang="ru-RU" smtClean="0"/>
              <a:t>‹#›</a:t>
            </a:fld>
            <a:endParaRPr lang="ru-RU"/>
          </a:p>
        </p:txBody>
      </p:sp>
    </p:spTree>
    <p:extLst>
      <p:ext uri="{BB962C8B-B14F-4D97-AF65-F5344CB8AC3E}">
        <p14:creationId xmlns:p14="http://schemas.microsoft.com/office/powerpoint/2010/main" val="201245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7C5193-4E3A-3042-A706-0F2B4D22A6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727F682-4132-EB45-AC8E-387D8D8FB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2418F36-1FFB-BC44-A085-04DB7B2CF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883FFFB-A118-CB43-AE41-6584D972F916}"/>
              </a:ext>
            </a:extLst>
          </p:cNvPr>
          <p:cNvSpPr>
            <a:spLocks noGrp="1"/>
          </p:cNvSpPr>
          <p:nvPr>
            <p:ph type="dt" sz="half" idx="10"/>
          </p:nvPr>
        </p:nvSpPr>
        <p:spPr/>
        <p:txBody>
          <a:bodyPr/>
          <a:lstStyle/>
          <a:p>
            <a:fld id="{9C5AFA86-C9CB-EF45-A0E9-C9436BE4B88A}" type="datetimeFigureOut">
              <a:rPr lang="ru-RU" smtClean="0"/>
              <a:t>05.12.2022</a:t>
            </a:fld>
            <a:endParaRPr lang="ru-RU"/>
          </a:p>
        </p:txBody>
      </p:sp>
      <p:sp>
        <p:nvSpPr>
          <p:cNvPr id="6" name="Нижний колонтитул 5">
            <a:extLst>
              <a:ext uri="{FF2B5EF4-FFF2-40B4-BE49-F238E27FC236}">
                <a16:creationId xmlns:a16="http://schemas.microsoft.com/office/drawing/2014/main" id="{2F4C066E-6A13-6740-882F-2DC339EB673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531CCC6-E862-0A43-8ECC-E57E0B77964B}"/>
              </a:ext>
            </a:extLst>
          </p:cNvPr>
          <p:cNvSpPr>
            <a:spLocks noGrp="1"/>
          </p:cNvSpPr>
          <p:nvPr>
            <p:ph type="sldNum" sz="quarter" idx="12"/>
          </p:nvPr>
        </p:nvSpPr>
        <p:spPr/>
        <p:txBody>
          <a:bodyPr/>
          <a:lstStyle/>
          <a:p>
            <a:fld id="{915464F5-A138-834A-952B-501BAE0D314C}" type="slidenum">
              <a:rPr lang="ru-RU" smtClean="0"/>
              <a:t>‹#›</a:t>
            </a:fld>
            <a:endParaRPr lang="ru-RU"/>
          </a:p>
        </p:txBody>
      </p:sp>
    </p:spTree>
    <p:extLst>
      <p:ext uri="{BB962C8B-B14F-4D97-AF65-F5344CB8AC3E}">
        <p14:creationId xmlns:p14="http://schemas.microsoft.com/office/powerpoint/2010/main" val="148214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A17ABD-0898-2247-B923-82F5771F10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DBF5BDB-D0DF-8D4C-825F-F3BD4234E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9C165D2-1D7F-6A4F-BAED-3D0EFC0002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AFA86-C9CB-EF45-A0E9-C9436BE4B88A}" type="datetimeFigureOut">
              <a:rPr lang="ru-RU" smtClean="0"/>
              <a:t>05.12.2022</a:t>
            </a:fld>
            <a:endParaRPr lang="ru-RU"/>
          </a:p>
        </p:txBody>
      </p:sp>
      <p:sp>
        <p:nvSpPr>
          <p:cNvPr id="5" name="Нижний колонтитул 4">
            <a:extLst>
              <a:ext uri="{FF2B5EF4-FFF2-40B4-BE49-F238E27FC236}">
                <a16:creationId xmlns:a16="http://schemas.microsoft.com/office/drawing/2014/main" id="{C9CB23D3-A07C-744D-82C6-62C925F8C7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43A6D9F-6E08-9A4F-B49D-44136B7E18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464F5-A138-834A-952B-501BAE0D314C}" type="slidenum">
              <a:rPr lang="ru-RU" smtClean="0"/>
              <a:t>‹#›</a:t>
            </a:fld>
            <a:endParaRPr lang="ru-RU"/>
          </a:p>
        </p:txBody>
      </p:sp>
    </p:spTree>
    <p:extLst>
      <p:ext uri="{BB962C8B-B14F-4D97-AF65-F5344CB8AC3E}">
        <p14:creationId xmlns:p14="http://schemas.microsoft.com/office/powerpoint/2010/main" val="1672868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EC6854-F0A4-6C40-9C51-6981F9C45578}"/>
              </a:ext>
            </a:extLst>
          </p:cNvPr>
          <p:cNvSpPr>
            <a:spLocks noGrp="1"/>
          </p:cNvSpPr>
          <p:nvPr>
            <p:ph type="ctrTitle"/>
          </p:nvPr>
        </p:nvSpPr>
        <p:spPr>
          <a:xfrm>
            <a:off x="785813" y="1006561"/>
            <a:ext cx="9215437" cy="2657475"/>
          </a:xfrm>
        </p:spPr>
        <p:txBody>
          <a:bodyPr>
            <a:normAutofit/>
          </a:bodyPr>
          <a:lstStyle/>
          <a:p>
            <a:pPr algn="l"/>
            <a:r>
              <a:rPr lang="ru-RU" sz="4800" b="1" dirty="0">
                <a:solidFill>
                  <a:schemeClr val="bg1"/>
                </a:solidFill>
                <a:latin typeface="Arial" panose="020B0604020202020204" pitchFamily="34" charset="0"/>
                <a:cs typeface="Arial" panose="020B0604020202020204" pitchFamily="34" charset="0"/>
              </a:rPr>
              <a:t>Поддержка образовательных переходов: взгляд детского сада, школы и семьи</a:t>
            </a:r>
          </a:p>
        </p:txBody>
      </p:sp>
      <p:sp>
        <p:nvSpPr>
          <p:cNvPr id="3" name="Подзаголовок 2">
            <a:extLst>
              <a:ext uri="{FF2B5EF4-FFF2-40B4-BE49-F238E27FC236}">
                <a16:creationId xmlns:a16="http://schemas.microsoft.com/office/drawing/2014/main" id="{077D0C9B-D6AE-DD4D-A07D-9B4924018C35}"/>
              </a:ext>
            </a:extLst>
          </p:cNvPr>
          <p:cNvSpPr>
            <a:spLocks noGrp="1"/>
          </p:cNvSpPr>
          <p:nvPr>
            <p:ph type="subTitle" idx="1"/>
          </p:nvPr>
        </p:nvSpPr>
        <p:spPr>
          <a:xfrm>
            <a:off x="6096000" y="5214938"/>
            <a:ext cx="5762626" cy="1357312"/>
          </a:xfrm>
        </p:spPr>
        <p:txBody>
          <a:bodyPr/>
          <a:lstStyle/>
          <a:p>
            <a:pPr algn="r"/>
            <a:r>
              <a:rPr lang="ru-RU" sz="2000" b="1" dirty="0">
                <a:solidFill>
                  <a:schemeClr val="bg1"/>
                </a:solidFill>
                <a:latin typeface="Arial" panose="020B0604020202020204" pitchFamily="34" charset="0"/>
                <a:cs typeface="Arial" panose="020B0604020202020204" pitchFamily="34" charset="0"/>
              </a:rPr>
              <a:t>Савенков Александр Ильич,</a:t>
            </a:r>
          </a:p>
          <a:p>
            <a:pPr algn="r">
              <a:lnSpc>
                <a:spcPct val="50000"/>
              </a:lnSpc>
            </a:pPr>
            <a:r>
              <a:rPr lang="ru-RU" sz="1400" dirty="0">
                <a:solidFill>
                  <a:schemeClr val="bg1"/>
                </a:solidFill>
                <a:latin typeface="Helvetica" pitchFamily="2" charset="0"/>
                <a:cs typeface="Arial" panose="020B0604020202020204" pitchFamily="34" charset="0"/>
              </a:rPr>
              <a:t>член-корреспондент Российской академии образования, </a:t>
            </a:r>
          </a:p>
          <a:p>
            <a:pPr algn="r">
              <a:lnSpc>
                <a:spcPct val="50000"/>
              </a:lnSpc>
            </a:pPr>
            <a:r>
              <a:rPr lang="ru-RU" sz="1400" dirty="0">
                <a:solidFill>
                  <a:schemeClr val="bg1"/>
                </a:solidFill>
                <a:latin typeface="Helvetica" pitchFamily="2" charset="0"/>
                <a:cs typeface="Arial" panose="020B0604020202020204" pitchFamily="34" charset="0"/>
              </a:rPr>
              <a:t>доктор психологических наук, профессор, директор института</a:t>
            </a:r>
          </a:p>
          <a:p>
            <a:pPr algn="r">
              <a:lnSpc>
                <a:spcPct val="50000"/>
              </a:lnSpc>
            </a:pPr>
            <a:r>
              <a:rPr lang="ru-RU" sz="1400" dirty="0">
                <a:solidFill>
                  <a:schemeClr val="bg1"/>
                </a:solidFill>
                <a:latin typeface="Helvetica" pitchFamily="2" charset="0"/>
                <a:cs typeface="Arial" panose="020B0604020202020204" pitchFamily="34" charset="0"/>
              </a:rPr>
              <a:t> педагогики и психологии образования МГПУ</a:t>
            </a:r>
          </a:p>
        </p:txBody>
      </p:sp>
    </p:spTree>
    <p:extLst>
      <p:ext uri="{BB962C8B-B14F-4D97-AF65-F5344CB8AC3E}">
        <p14:creationId xmlns:p14="http://schemas.microsoft.com/office/powerpoint/2010/main" val="137158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Очень много психологов склоняются к тому, что методики раннего развития при...">
            <a:extLst>
              <a:ext uri="{FF2B5EF4-FFF2-40B4-BE49-F238E27FC236}">
                <a16:creationId xmlns:a16="http://schemas.microsoft.com/office/drawing/2014/main" id="{EED5EA48-B047-06FD-32AD-42BB68C647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1" r="3997"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5114E392-3D19-943D-5C19-96D9851B1DFB}"/>
              </a:ext>
            </a:extLst>
          </p:cNvPr>
          <p:cNvSpPr>
            <a:spLocks noGrp="1"/>
          </p:cNvSpPr>
          <p:nvPr>
            <p:ph type="title"/>
          </p:nvPr>
        </p:nvSpPr>
        <p:spPr>
          <a:xfrm>
            <a:off x="838200" y="365125"/>
            <a:ext cx="3822189" cy="1899912"/>
          </a:xfrm>
        </p:spPr>
        <p:txBody>
          <a:bodyPr>
            <a:normAutofit/>
          </a:bodyPr>
          <a:lstStyle/>
          <a:p>
            <a:r>
              <a:rPr lang="ru-RU" sz="3100" b="1" dirty="0">
                <a:latin typeface="Arial" panose="020B0604020202020204" pitchFamily="34" charset="0"/>
                <a:cs typeface="Arial" panose="020B0604020202020204" pitchFamily="34" charset="0"/>
              </a:rPr>
              <a:t>МЕТОДИКИ РАННЕГО ОБУЧЕНИЯ</a:t>
            </a:r>
            <a:endParaRPr lang="ru-RU" sz="3100" b="1" dirty="0">
              <a:solidFill>
                <a:srgbClr val="FF000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69A777C5-5740-10AA-E180-05A7BE49B842}"/>
              </a:ext>
            </a:extLst>
          </p:cNvPr>
          <p:cNvSpPr>
            <a:spLocks noGrp="1"/>
          </p:cNvSpPr>
          <p:nvPr>
            <p:ph idx="1"/>
          </p:nvPr>
        </p:nvSpPr>
        <p:spPr>
          <a:xfrm>
            <a:off x="838200" y="2434201"/>
            <a:ext cx="3822189" cy="3742762"/>
          </a:xfrm>
        </p:spPr>
        <p:txBody>
          <a:bodyPr>
            <a:normAutofit/>
          </a:bodyPr>
          <a:lstStyle/>
          <a:p>
            <a:r>
              <a:rPr lang="ru-RU" sz="2000" dirty="0"/>
              <a:t>Обучение чтению;</a:t>
            </a:r>
          </a:p>
          <a:p>
            <a:r>
              <a:rPr lang="ru-RU" sz="2000" dirty="0"/>
              <a:t>«Энциклопедическим» знаниям;</a:t>
            </a:r>
          </a:p>
          <a:p>
            <a:r>
              <a:rPr lang="ru-RU" sz="2000" dirty="0"/>
              <a:t>Иностранным языкам</a:t>
            </a:r>
          </a:p>
          <a:p>
            <a:r>
              <a:rPr lang="ru-RU" sz="2000" dirty="0"/>
              <a:t>Обучение математике…</a:t>
            </a:r>
          </a:p>
          <a:p>
            <a:endParaRPr lang="ru-RU" sz="2000" dirty="0"/>
          </a:p>
          <a:p>
            <a:pPr marL="0" indent="0">
              <a:buNone/>
            </a:pPr>
            <a:endParaRPr lang="ru-RU" sz="2000" dirty="0"/>
          </a:p>
        </p:txBody>
      </p:sp>
      <p:cxnSp>
        <p:nvCxnSpPr>
          <p:cNvPr id="5" name="Прямая соединительная линия 4">
            <a:extLst>
              <a:ext uri="{FF2B5EF4-FFF2-40B4-BE49-F238E27FC236}">
                <a16:creationId xmlns:a16="http://schemas.microsoft.com/office/drawing/2014/main" id="{50AB0037-6C20-1828-67ED-34E5DBEED5E5}"/>
              </a:ext>
            </a:extLst>
          </p:cNvPr>
          <p:cNvCxnSpPr>
            <a:cxnSpLocks/>
          </p:cNvCxnSpPr>
          <p:nvPr/>
        </p:nvCxnSpPr>
        <p:spPr>
          <a:xfrm flipH="1">
            <a:off x="7743825" y="885825"/>
            <a:ext cx="114300" cy="24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89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71ED59-7A8A-2C4B-822A-CD72A8B5C6FC}"/>
              </a:ext>
            </a:extLst>
          </p:cNvPr>
          <p:cNvSpPr>
            <a:spLocks noGrp="1"/>
          </p:cNvSpPr>
          <p:nvPr>
            <p:ph type="title"/>
          </p:nvPr>
        </p:nvSpPr>
        <p:spPr/>
        <p:txBody>
          <a:bodyPr>
            <a:normAutofit/>
          </a:bodyPr>
          <a:lstStyle/>
          <a:p>
            <a:r>
              <a:rPr lang="ru-RU" sz="3200" b="1" dirty="0">
                <a:latin typeface="Arial" panose="020B0604020202020204" pitchFamily="34" charset="0"/>
                <a:cs typeface="Arial" panose="020B0604020202020204" pitchFamily="34" charset="0"/>
              </a:rPr>
              <a:t>ПРИНЦИПЫ РАННЕГО ОБУЧЕНИЯ Г. ДОМАНА</a:t>
            </a:r>
          </a:p>
        </p:txBody>
      </p:sp>
      <p:sp>
        <p:nvSpPr>
          <p:cNvPr id="3" name="Объект 2">
            <a:extLst>
              <a:ext uri="{FF2B5EF4-FFF2-40B4-BE49-F238E27FC236}">
                <a16:creationId xmlns:a16="http://schemas.microsoft.com/office/drawing/2014/main" id="{6F6E0BC8-AC87-190E-FE07-83F2B1150F49}"/>
              </a:ext>
            </a:extLst>
          </p:cNvPr>
          <p:cNvSpPr>
            <a:spLocks noGrp="1"/>
          </p:cNvSpPr>
          <p:nvPr>
            <p:ph idx="1"/>
          </p:nvPr>
        </p:nvSpPr>
        <p:spPr/>
        <p:txBody>
          <a:bodyPr>
            <a:normAutofit fontScale="85000" lnSpcReduction="20000"/>
          </a:bodyPr>
          <a:lstStyle/>
          <a:p>
            <a:r>
              <a:rPr lang="ru-RU" dirty="0"/>
              <a:t>Начинайте с самого раннего возраста;</a:t>
            </a:r>
          </a:p>
          <a:p>
            <a:r>
              <a:rPr lang="ru-RU" dirty="0"/>
              <a:t>Во время всего процесса обучения сохраняйте веселое настроение;</a:t>
            </a:r>
          </a:p>
          <a:p>
            <a:r>
              <a:rPr lang="ru-RU" dirty="0"/>
              <a:t>относитесь с уважением к вашему ребенку;</a:t>
            </a:r>
          </a:p>
          <a:p>
            <a:r>
              <a:rPr lang="ru-RU" dirty="0"/>
              <a:t>Обучайте его лишь тогда, когда и вы и он пребываете в хорошем настроении;</a:t>
            </a:r>
          </a:p>
          <a:p>
            <a:r>
              <a:rPr lang="ru-RU" dirty="0"/>
              <a:t>Останавливайтесь прежде, чем ваш ребенок сам этого захочет;</a:t>
            </a:r>
          </a:p>
          <a:p>
            <a:r>
              <a:rPr lang="ru-RU" dirty="0"/>
              <a:t>Демонстрируйте учебный материал быстро;</a:t>
            </a:r>
          </a:p>
          <a:p>
            <a:r>
              <a:rPr lang="ru-RU" dirty="0"/>
              <a:t>Как можно чаще вводите новые учебные материалы;</a:t>
            </a:r>
          </a:p>
          <a:p>
            <a:r>
              <a:rPr lang="ru-RU" dirty="0"/>
              <a:t>Выполняйте вашу программу последовательно;</a:t>
            </a:r>
          </a:p>
          <a:p>
            <a:r>
              <a:rPr lang="ru-RU" dirty="0"/>
              <a:t>Тщательно и заранее готовьте учебные материалы;</a:t>
            </a:r>
          </a:p>
          <a:p>
            <a:r>
              <a:rPr lang="ru-RU" dirty="0"/>
              <a:t>Помните – и вы, и ваш ребенок должны чувствовать, что прекрасно проводите время.</a:t>
            </a:r>
          </a:p>
          <a:p>
            <a:endParaRPr lang="ru-RU" dirty="0"/>
          </a:p>
          <a:p>
            <a:endParaRPr lang="ru-RU" dirty="0"/>
          </a:p>
        </p:txBody>
      </p:sp>
    </p:spTree>
    <p:extLst>
      <p:ext uri="{BB962C8B-B14F-4D97-AF65-F5344CB8AC3E}">
        <p14:creationId xmlns:p14="http://schemas.microsoft.com/office/powerpoint/2010/main" val="169019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778AD1-42E4-CD51-8EA0-EABE9D1926B7}"/>
              </a:ext>
            </a:extLst>
          </p:cNvPr>
          <p:cNvSpPr txBox="1"/>
          <p:nvPr/>
        </p:nvSpPr>
        <p:spPr>
          <a:xfrm>
            <a:off x="685800" y="2767280"/>
            <a:ext cx="8391525" cy="1323439"/>
          </a:xfrm>
          <a:prstGeom prst="rect">
            <a:avLst/>
          </a:prstGeom>
          <a:noFill/>
        </p:spPr>
        <p:txBody>
          <a:bodyPr wrap="square">
            <a:spAutoFit/>
          </a:bodyPr>
          <a:lstStyle/>
          <a:p>
            <a:r>
              <a:rPr lang="ru-RU" sz="3200" b="1" dirty="0">
                <a:latin typeface="Arial" panose="020B0604020202020204" pitchFamily="34" charset="0"/>
                <a:cs typeface="Arial" panose="020B0604020202020204" pitchFamily="34" charset="0"/>
              </a:rPr>
              <a:t>БЛАГОДАРЮ ЗА ВНИМАНИЕ</a:t>
            </a:r>
          </a:p>
          <a:p>
            <a:endParaRPr lang="ru-RU" sz="3200"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asavenkov@mgpu.ru</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B90037-85D2-514E-396A-B2781C4F3015}"/>
              </a:ext>
            </a:extLst>
          </p:cNvPr>
          <p:cNvSpPr>
            <a:spLocks noGrp="1"/>
          </p:cNvSpPr>
          <p:nvPr>
            <p:ph type="title"/>
          </p:nvPr>
        </p:nvSpPr>
        <p:spPr>
          <a:xfrm>
            <a:off x="4965430" y="629268"/>
            <a:ext cx="6586491" cy="1286160"/>
          </a:xfrm>
        </p:spPr>
        <p:txBody>
          <a:bodyPr anchor="b">
            <a:normAutofit/>
          </a:bodyPr>
          <a:lstStyle/>
          <a:p>
            <a:r>
              <a:rPr lang="ru-RU" sz="4100" b="1" dirty="0">
                <a:solidFill>
                  <a:srgbClr val="FF0000"/>
                </a:solidFill>
                <a:latin typeface="Arial" panose="020B0604020202020204" pitchFamily="34" charset="0"/>
                <a:cs typeface="Arial" panose="020B0604020202020204" pitchFamily="34" charset="0"/>
              </a:rPr>
              <a:t>ДО</a:t>
            </a:r>
            <a:r>
              <a:rPr lang="ru-RU" sz="4100" b="1" dirty="0">
                <a:latin typeface="Arial" panose="020B0604020202020204" pitchFamily="34" charset="0"/>
                <a:cs typeface="Arial" panose="020B0604020202020204" pitchFamily="34" charset="0"/>
              </a:rPr>
              <a:t>ШКОЛЬНИК – МЛАДШИЙ ШКОЛЬНИК</a:t>
            </a:r>
          </a:p>
        </p:txBody>
      </p:sp>
      <p:sp>
        <p:nvSpPr>
          <p:cNvPr id="3" name="Объект 2">
            <a:extLst>
              <a:ext uri="{FF2B5EF4-FFF2-40B4-BE49-F238E27FC236}">
                <a16:creationId xmlns:a16="http://schemas.microsoft.com/office/drawing/2014/main" id="{82621F07-CAE8-2B3E-682E-DACC1F8AF17F}"/>
              </a:ext>
            </a:extLst>
          </p:cNvPr>
          <p:cNvSpPr>
            <a:spLocks noGrp="1"/>
          </p:cNvSpPr>
          <p:nvPr>
            <p:ph idx="1"/>
          </p:nvPr>
        </p:nvSpPr>
        <p:spPr>
          <a:xfrm>
            <a:off x="4965431" y="2438400"/>
            <a:ext cx="6586489" cy="3785419"/>
          </a:xfrm>
        </p:spPr>
        <p:txBody>
          <a:bodyPr>
            <a:normAutofit/>
          </a:bodyPr>
          <a:lstStyle/>
          <a:p>
            <a:pPr marL="0" indent="0">
              <a:buNone/>
            </a:pPr>
            <a:r>
              <a:rPr lang="ru-RU" sz="2000" b="0" i="0" dirty="0">
                <a:effectLst/>
                <a:latin typeface="Georgia" panose="02040502050405020303" pitchFamily="18" charset="0"/>
              </a:rPr>
              <a:t>«</a:t>
            </a:r>
            <a:r>
              <a:rPr lang="ru-RU" sz="2000" b="0" i="0" dirty="0">
                <a:effectLst/>
                <a:latin typeface="Arial" panose="020B0604020202020204" pitchFamily="34" charset="0"/>
                <a:cs typeface="Arial" panose="020B0604020202020204" pitchFamily="34" charset="0"/>
              </a:rPr>
              <a:t>Существовала некогда пословица,</a:t>
            </a:r>
            <a:br>
              <a:rPr lang="ru-RU" sz="2000" dirty="0">
                <a:latin typeface="Arial" panose="020B0604020202020204" pitchFamily="34" charset="0"/>
                <a:cs typeface="Arial" panose="020B0604020202020204" pitchFamily="34" charset="0"/>
              </a:rPr>
            </a:br>
            <a:r>
              <a:rPr lang="ru-RU" sz="2000" b="0" i="0" dirty="0">
                <a:effectLst/>
                <a:latin typeface="Arial" panose="020B0604020202020204" pitchFamily="34" charset="0"/>
                <a:cs typeface="Arial" panose="020B0604020202020204" pitchFamily="34" charset="0"/>
              </a:rPr>
              <a:t>Что дети не живут, а жить готовятся.</a:t>
            </a:r>
            <a:br>
              <a:rPr lang="ru-RU" sz="2000" dirty="0">
                <a:latin typeface="Arial" panose="020B0604020202020204" pitchFamily="34" charset="0"/>
                <a:cs typeface="Arial" panose="020B0604020202020204" pitchFamily="34" charset="0"/>
              </a:rPr>
            </a:br>
            <a:r>
              <a:rPr lang="ru-RU" sz="2000" b="0" i="0" dirty="0">
                <a:effectLst/>
                <a:latin typeface="Arial" panose="020B0604020202020204" pitchFamily="34" charset="0"/>
                <a:cs typeface="Arial" panose="020B0604020202020204" pitchFamily="34" charset="0"/>
              </a:rPr>
              <a:t>Но вряд ли в жизни пригодится тот,</a:t>
            </a:r>
            <a:br>
              <a:rPr lang="ru-RU" sz="2000" dirty="0">
                <a:latin typeface="Arial" panose="020B0604020202020204" pitchFamily="34" charset="0"/>
                <a:cs typeface="Arial" panose="020B0604020202020204" pitchFamily="34" charset="0"/>
              </a:rPr>
            </a:br>
            <a:r>
              <a:rPr lang="ru-RU" sz="2000" b="0" i="0" dirty="0">
                <a:effectLst/>
                <a:latin typeface="Arial" panose="020B0604020202020204" pitchFamily="34" charset="0"/>
                <a:cs typeface="Arial" panose="020B0604020202020204" pitchFamily="34" charset="0"/>
              </a:rPr>
              <a:t>Кто, жить готовясь, в детстве не живет». </a:t>
            </a:r>
          </a:p>
          <a:p>
            <a:pPr marL="0" indent="0">
              <a:buNone/>
            </a:pPr>
            <a:r>
              <a:rPr lang="ru-RU" sz="1700" b="0" i="0" dirty="0">
                <a:effectLst/>
                <a:latin typeface="Arial" panose="020B0604020202020204" pitchFamily="34" charset="0"/>
                <a:cs typeface="Arial" panose="020B0604020202020204" pitchFamily="34" charset="0"/>
              </a:rPr>
              <a:t>                                                  С. Маршак</a:t>
            </a:r>
            <a:endParaRPr lang="ru-RU" sz="1700" b="1" dirty="0">
              <a:latin typeface="Arial" panose="020B0604020202020204" pitchFamily="34" charset="0"/>
              <a:cs typeface="Arial" panose="020B0604020202020204" pitchFamily="34" charset="0"/>
            </a:endParaRPr>
          </a:p>
          <a:p>
            <a:endParaRPr lang="ru-RU" sz="1700" b="1" dirty="0">
              <a:latin typeface="Arial" panose="020B0604020202020204" pitchFamily="34" charset="0"/>
              <a:cs typeface="Arial" panose="020B0604020202020204" pitchFamily="34" charset="0"/>
            </a:endParaRPr>
          </a:p>
          <a:p>
            <a:endParaRPr lang="ru-RU" sz="1700" b="1" dirty="0">
              <a:latin typeface="Arial" panose="020B0604020202020204" pitchFamily="34" charset="0"/>
              <a:cs typeface="Arial" panose="020B0604020202020204" pitchFamily="34" charset="0"/>
            </a:endParaRPr>
          </a:p>
          <a:p>
            <a:endParaRPr lang="ru-RU" sz="1700" b="1" dirty="0">
              <a:latin typeface="Arial" panose="020B0604020202020204" pitchFamily="34" charset="0"/>
              <a:cs typeface="Arial" panose="020B0604020202020204" pitchFamily="34" charset="0"/>
            </a:endParaRPr>
          </a:p>
          <a:p>
            <a:pPr marL="0" indent="0">
              <a:buNone/>
            </a:pPr>
            <a:endParaRPr lang="ru-RU" sz="1700" dirty="0">
              <a:latin typeface="Arial" panose="020B0604020202020204" pitchFamily="34" charset="0"/>
              <a:cs typeface="Arial" panose="020B0604020202020204" pitchFamily="34" charset="0"/>
            </a:endParaRPr>
          </a:p>
          <a:p>
            <a:pPr marL="0" indent="0">
              <a:buNone/>
            </a:pPr>
            <a:r>
              <a:rPr lang="ru-RU" sz="1700" dirty="0">
                <a:latin typeface="Arial" panose="020B0604020202020204" pitchFamily="34" charset="0"/>
                <a:cs typeface="Arial" panose="020B0604020202020204" pitchFamily="34" charset="0"/>
              </a:rPr>
              <a:t>По классификации ЮНЕСКО дети младшего возраста от рождения и до десяти лет</a:t>
            </a:r>
          </a:p>
          <a:p>
            <a:endParaRPr lang="ru-RU" sz="1700" dirty="0"/>
          </a:p>
        </p:txBody>
      </p:sp>
      <p:pic>
        <p:nvPicPr>
          <p:cNvPr id="3074" name="Picture 2" descr="Изображение выглядит как трава, внешний, дерево, маленький&#10;&#10;Автоматически созданное описание">
            <a:extLst>
              <a:ext uri="{FF2B5EF4-FFF2-40B4-BE49-F238E27FC236}">
                <a16:creationId xmlns:a16="http://schemas.microsoft.com/office/drawing/2014/main" id="{8204B1C4-F02B-0345-B1A2-F03B1381FE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01" r="3025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083" name="Straight Connector 307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8F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0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0156F6-FC45-777B-9F59-632FCB593B4F}"/>
              </a:ext>
            </a:extLst>
          </p:cNvPr>
          <p:cNvSpPr>
            <a:spLocks noGrp="1"/>
          </p:cNvSpPr>
          <p:nvPr>
            <p:ph type="title"/>
          </p:nvPr>
        </p:nvSpPr>
        <p:spPr>
          <a:xfrm>
            <a:off x="838200" y="365126"/>
            <a:ext cx="10515600" cy="844550"/>
          </a:xfrm>
        </p:spPr>
        <p:txBody>
          <a:bodyPr>
            <a:normAutofit/>
          </a:bodyPr>
          <a:lstStyle/>
          <a:p>
            <a:r>
              <a:rPr lang="ru-RU" sz="3200" b="1" dirty="0">
                <a:latin typeface="Arial" panose="020B0604020202020204" pitchFamily="34" charset="0"/>
                <a:cs typeface="Arial" panose="020B0604020202020204" pitchFamily="34" charset="0"/>
              </a:rPr>
              <a:t>КРИЗИСЫ ДЕТСКОГО РАЗВИТИЯ</a:t>
            </a:r>
          </a:p>
        </p:txBody>
      </p:sp>
      <p:sp>
        <p:nvSpPr>
          <p:cNvPr id="3" name="Объект 2">
            <a:extLst>
              <a:ext uri="{FF2B5EF4-FFF2-40B4-BE49-F238E27FC236}">
                <a16:creationId xmlns:a16="http://schemas.microsoft.com/office/drawing/2014/main" id="{296BCBA8-0917-5329-DF84-DD8702BFEABB}"/>
              </a:ext>
            </a:extLst>
          </p:cNvPr>
          <p:cNvSpPr>
            <a:spLocks noGrp="1"/>
          </p:cNvSpPr>
          <p:nvPr>
            <p:ph idx="1"/>
          </p:nvPr>
        </p:nvSpPr>
        <p:spPr>
          <a:xfrm>
            <a:off x="838200" y="1409700"/>
            <a:ext cx="10515600" cy="4767263"/>
          </a:xfrm>
        </p:spPr>
        <p:txBody>
          <a:bodyPr/>
          <a:lstStyle/>
          <a:p>
            <a:pPr algn="l"/>
            <a:r>
              <a:rPr lang="ru-RU" b="0" i="0" dirty="0">
                <a:solidFill>
                  <a:srgbClr val="333333"/>
                </a:solidFill>
                <a:effectLst/>
                <a:latin typeface="YS Text"/>
              </a:rPr>
              <a:t>новорожденности – в 6-8 недель</a:t>
            </a:r>
          </a:p>
          <a:p>
            <a:pPr algn="l"/>
            <a:r>
              <a:rPr lang="ru-RU" b="0" i="0" dirty="0">
                <a:solidFill>
                  <a:srgbClr val="333333"/>
                </a:solidFill>
                <a:effectLst/>
                <a:latin typeface="YS Text"/>
              </a:rPr>
              <a:t>раннего детства – в 1-1,5 года</a:t>
            </a:r>
          </a:p>
          <a:p>
            <a:pPr algn="l"/>
            <a:r>
              <a:rPr lang="ru-RU" b="0" i="0" dirty="0">
                <a:solidFill>
                  <a:srgbClr val="333333"/>
                </a:solidFill>
                <a:effectLst/>
                <a:latin typeface="YS Text"/>
              </a:rPr>
              <a:t>3-х лет – между 2 и 4 годами</a:t>
            </a:r>
          </a:p>
          <a:p>
            <a:pPr algn="l"/>
            <a:r>
              <a:rPr lang="ru-RU" b="0" i="0" dirty="0">
                <a:solidFill>
                  <a:srgbClr val="333333"/>
                </a:solidFill>
                <a:effectLst/>
                <a:latin typeface="YS Text"/>
              </a:rPr>
              <a:t>7-лет – между 6 и 8 годами</a:t>
            </a:r>
          </a:p>
          <a:p>
            <a:pPr algn="l"/>
            <a:r>
              <a:rPr lang="ru-RU" b="0" i="0" dirty="0">
                <a:solidFill>
                  <a:srgbClr val="333333"/>
                </a:solidFill>
                <a:effectLst/>
                <a:latin typeface="YS Text"/>
              </a:rPr>
              <a:t>пубертатный – в 12-14 лет</a:t>
            </a:r>
            <a:endParaRPr lang="ru-RU" dirty="0"/>
          </a:p>
          <a:p>
            <a:endParaRPr lang="ru-RU" dirty="0"/>
          </a:p>
          <a:p>
            <a:pPr marL="0" indent="0">
              <a:buNone/>
            </a:pPr>
            <a:endParaRPr lang="ru-RU" dirty="0"/>
          </a:p>
        </p:txBody>
      </p:sp>
      <p:pic>
        <p:nvPicPr>
          <p:cNvPr id="5" name="Рисунок 4" descr="Ползающий ребенок контур">
            <a:extLst>
              <a:ext uri="{FF2B5EF4-FFF2-40B4-BE49-F238E27FC236}">
                <a16:creationId xmlns:a16="http://schemas.microsoft.com/office/drawing/2014/main" id="{1B23B28C-C89F-7C06-2594-202BEB68AC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5050" y="3614539"/>
            <a:ext cx="1587500" cy="1587500"/>
          </a:xfrm>
          <a:prstGeom prst="rect">
            <a:avLst/>
          </a:prstGeom>
        </p:spPr>
      </p:pic>
      <p:pic>
        <p:nvPicPr>
          <p:cNvPr id="7" name="Рисунок 6" descr="Мужчина меняет малышу подгузник контур">
            <a:extLst>
              <a:ext uri="{FF2B5EF4-FFF2-40B4-BE49-F238E27FC236}">
                <a16:creationId xmlns:a16="http://schemas.microsoft.com/office/drawing/2014/main" id="{B0908BFD-E5AE-3E63-78AA-6C2D21BAEE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8249" y="4452938"/>
            <a:ext cx="1400175" cy="1400175"/>
          </a:xfrm>
          <a:prstGeom prst="rect">
            <a:avLst/>
          </a:prstGeom>
        </p:spPr>
      </p:pic>
      <p:pic>
        <p:nvPicPr>
          <p:cNvPr id="9" name="Рисунок 8" descr="Смущенный человек контур">
            <a:extLst>
              <a:ext uri="{FF2B5EF4-FFF2-40B4-BE49-F238E27FC236}">
                <a16:creationId xmlns:a16="http://schemas.microsoft.com/office/drawing/2014/main" id="{B70EC4E8-B1C3-E387-FC68-684D02F596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7033" y="2265561"/>
            <a:ext cx="2142728" cy="2142728"/>
          </a:xfrm>
          <a:prstGeom prst="rect">
            <a:avLst/>
          </a:prstGeom>
        </p:spPr>
      </p:pic>
    </p:spTree>
    <p:extLst>
      <p:ext uri="{BB962C8B-B14F-4D97-AF65-F5344CB8AC3E}">
        <p14:creationId xmlns:p14="http://schemas.microsoft.com/office/powerpoint/2010/main" val="163212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D383A7-3B9D-2824-92FB-FD80C06EE712}"/>
              </a:ext>
            </a:extLst>
          </p:cNvPr>
          <p:cNvSpPr>
            <a:spLocks noGrp="1"/>
          </p:cNvSpPr>
          <p:nvPr>
            <p:ph type="title"/>
          </p:nvPr>
        </p:nvSpPr>
        <p:spPr/>
        <p:txBody>
          <a:bodyPr>
            <a:normAutofit/>
          </a:bodyPr>
          <a:lstStyle/>
          <a:p>
            <a:r>
              <a:rPr lang="ru-RU" sz="3200" b="1" dirty="0">
                <a:latin typeface="Arial" panose="020B0604020202020204" pitchFamily="34" charset="0"/>
                <a:cs typeface="Arial" panose="020B0604020202020204" pitchFamily="34" charset="0"/>
              </a:rPr>
              <a:t>ЧЕМ МЛАДШЕ РЕБЕНОК, ТЕМ ВЫШЕ ДОЛЖНА БЫТЬ КВАЛИФИКАЦИЯ ПЕДАГОГА</a:t>
            </a:r>
          </a:p>
        </p:txBody>
      </p:sp>
      <p:sp>
        <p:nvSpPr>
          <p:cNvPr id="3" name="Объект 2">
            <a:extLst>
              <a:ext uri="{FF2B5EF4-FFF2-40B4-BE49-F238E27FC236}">
                <a16:creationId xmlns:a16="http://schemas.microsoft.com/office/drawing/2014/main" id="{11EDBB67-6805-638A-15F7-BB220BFB4B40}"/>
              </a:ext>
            </a:extLst>
          </p:cNvPr>
          <p:cNvSpPr>
            <a:spLocks noGrp="1"/>
          </p:cNvSpPr>
          <p:nvPr>
            <p:ph idx="1"/>
          </p:nvPr>
        </p:nvSpPr>
        <p:spPr>
          <a:xfrm>
            <a:off x="838200" y="1609726"/>
            <a:ext cx="10515600" cy="5076824"/>
          </a:xfrm>
        </p:spPr>
        <p:txBody>
          <a:bodyPr>
            <a:normAutofit lnSpcReduction="10000"/>
          </a:bodyPr>
          <a:lstStyle/>
          <a:p>
            <a:pPr indent="450215" algn="just">
              <a:tabLst>
                <a:tab pos="342900" algn="l"/>
              </a:tabLst>
            </a:pPr>
            <a:r>
              <a:rPr lang="ru-RU" sz="1800" dirty="0">
                <a:effectLst/>
                <a:latin typeface="Arial" panose="020B0604020202020204" pitchFamily="34" charset="0"/>
                <a:ea typeface="Times New Roman" panose="02020603050405020304" pitchFamily="18" charset="0"/>
                <a:cs typeface="Times New Roman" panose="02020603050405020304" pitchFamily="18" charset="0"/>
              </a:rPr>
              <a:t>«…младенец – не сенсомоторный индивид, лишенный упорядоченных ментальных структур, «погруженный в хаос ощущений». Младенец - репрезентативный индивид, наделенный способностью структурировать и упорядочивать мир. Младенческие понятия далеки от сознательных понятий взрослых, оперирующих абстракциями. Однако, без базовых, начальных, неосознаваемых конструктов, направляющих и регулирующих взаимодействие ребенка с миром, невозможно представить континуальность развития мышления человека;   </a:t>
            </a:r>
          </a:p>
          <a:p>
            <a:pPr indent="450215" algn="just">
              <a:tabLst>
                <a:tab pos="342900" algn="l"/>
              </a:tabLst>
            </a:pPr>
            <a:r>
              <a:rPr lang="ru-RU" sz="1800" dirty="0">
                <a:effectLst/>
                <a:latin typeface="Arial" panose="020B0604020202020204" pitchFamily="34" charset="0"/>
                <a:ea typeface="Times New Roman" panose="02020603050405020304" pitchFamily="18" charset="0"/>
                <a:cs typeface="Times New Roman" panose="02020603050405020304" pitchFamily="18" charset="0"/>
              </a:rPr>
              <a:t>В рамках классических теорий психического развития предполагалось, что формирование понятий происходит благодаря действиям ребенка (Пиаже, 1993; Леонтьев 1972). Современные исследования в области психологии развития показали, что ребенок еще не обретший способности к осуществлению манипуляций с объектами и активному перемещению, более </a:t>
            </a:r>
            <a:r>
              <a:rPr lang="ru-RU" sz="1800" dirty="0" err="1">
                <a:effectLst/>
                <a:latin typeface="Arial" panose="020B0604020202020204" pitchFamily="34" charset="0"/>
                <a:ea typeface="Times New Roman" panose="02020603050405020304" pitchFamily="18" charset="0"/>
                <a:cs typeface="Times New Roman" panose="02020603050405020304" pitchFamily="18" charset="0"/>
              </a:rPr>
              <a:t>когнитивно</a:t>
            </a:r>
            <a:r>
              <a:rPr lang="ru-RU" sz="1800" dirty="0">
                <a:effectLst/>
                <a:latin typeface="Arial" panose="020B0604020202020204" pitchFamily="34" charset="0"/>
                <a:ea typeface="Times New Roman" panose="02020603050405020304" pitchFamily="18" charset="0"/>
                <a:cs typeface="Times New Roman" panose="02020603050405020304" pitchFamily="18" charset="0"/>
              </a:rPr>
              <a:t> компетентен, чем представляли до сих пор. Восприятие и действие – неотъемлемые составляющие единой системы взаимодействия, управляемые общими законами.</a:t>
            </a:r>
          </a:p>
          <a:p>
            <a:pPr indent="450215" algn="just">
              <a:tabLst>
                <a:tab pos="342900" algn="l"/>
              </a:tabLst>
            </a:pPr>
            <a:r>
              <a:rPr lang="ru-RU" sz="1800" dirty="0">
                <a:effectLst/>
                <a:latin typeface="Arial" panose="020B0604020202020204" pitchFamily="34" charset="0"/>
                <a:ea typeface="Times New Roman" panose="02020603050405020304" pitchFamily="18" charset="0"/>
                <a:cs typeface="Times New Roman" panose="02020603050405020304" pitchFamily="18" charset="0"/>
              </a:rPr>
              <a:t>…раннее развитие ребенка находится под значительно большим генетическим контролем, чем в более старшем возрасте, а тем более во взрослом периоде, доминирующих не только у большинства людей, но и у специалистов. Революционные изменения этих представлений связаны с данными </a:t>
            </a:r>
            <a:r>
              <a:rPr lang="ru-RU" sz="1800" dirty="0" err="1">
                <a:effectLst/>
                <a:latin typeface="Arial" panose="020B0604020202020204" pitchFamily="34" charset="0"/>
                <a:ea typeface="Times New Roman" panose="02020603050405020304" pitchFamily="18" charset="0"/>
                <a:cs typeface="Times New Roman" panose="02020603050405020304" pitchFamily="18" charset="0"/>
              </a:rPr>
              <a:t>психогенетики</a:t>
            </a:r>
            <a:r>
              <a:rPr lang="ru-RU" sz="1800" dirty="0">
                <a:effectLst/>
                <a:latin typeface="Arial" panose="020B0604020202020204" pitchFamily="34" charset="0"/>
                <a:ea typeface="Times New Roman" panose="02020603050405020304" pitchFamily="18" charset="0"/>
                <a:cs typeface="Times New Roman" panose="02020603050405020304" pitchFamily="18" charset="0"/>
              </a:rPr>
              <a:t>, показавшей, что генетические влияния на развитие интеллекта в младенческом возрасте минимальны, их значение повышается с возрастом, а максимальные значения достигаются у пожилых людей» [</a:t>
            </a:r>
            <a:r>
              <a:rPr lang="ru-RU" sz="1800" dirty="0" err="1">
                <a:effectLst/>
                <a:latin typeface="Arial" panose="020B0604020202020204" pitchFamily="34" charset="0"/>
                <a:ea typeface="Times New Roman" panose="02020603050405020304" pitchFamily="18" charset="0"/>
                <a:cs typeface="Times New Roman" panose="02020603050405020304" pitchFamily="18" charset="0"/>
              </a:rPr>
              <a:t>Сергиеенко</a:t>
            </a:r>
            <a:r>
              <a:rPr lang="ru-RU" sz="1800" dirty="0">
                <a:effectLst/>
                <a:latin typeface="Arial" panose="020B0604020202020204" pitchFamily="34" charset="0"/>
                <a:ea typeface="Times New Roman" panose="02020603050405020304" pitchFamily="18" charset="0"/>
                <a:cs typeface="Times New Roman" panose="02020603050405020304" pitchFamily="18" charset="0"/>
              </a:rPr>
              <a:t> Е.А. – С.14-15].   </a:t>
            </a:r>
          </a:p>
          <a:p>
            <a:endParaRPr lang="ru-RU" dirty="0"/>
          </a:p>
        </p:txBody>
      </p:sp>
    </p:spTree>
    <p:extLst>
      <p:ext uri="{BB962C8B-B14F-4D97-AF65-F5344CB8AC3E}">
        <p14:creationId xmlns:p14="http://schemas.microsoft.com/office/powerpoint/2010/main" val="63786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1412B5-9752-04BC-E9EB-E838FA8D0693}"/>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2600" b="1"/>
              <a:t>ПРИНЦИП ПРИРОДОСООБРАЗНОСТИ </a:t>
            </a:r>
            <a:br>
              <a:rPr lang="en-US" sz="2600" b="1"/>
            </a:br>
            <a:r>
              <a:rPr lang="en-US" sz="2600" b="1"/>
              <a:t>Я.А. КОМЕНСКОГО</a:t>
            </a:r>
          </a:p>
        </p:txBody>
      </p:sp>
      <p:pic>
        <p:nvPicPr>
          <p:cNvPr id="4" name="Picture 4">
            <a:extLst>
              <a:ext uri="{FF2B5EF4-FFF2-40B4-BE49-F238E27FC236}">
                <a16:creationId xmlns:a16="http://schemas.microsoft.com/office/drawing/2014/main" id="{C2BA7916-BDF2-9CDF-DDB8-0780F82B896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0234"/>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5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7912AE-C267-8842-34D8-18D8EA7E8CB5}"/>
              </a:ext>
            </a:extLst>
          </p:cNvPr>
          <p:cNvSpPr>
            <a:spLocks noGrp="1"/>
          </p:cNvSpPr>
          <p:nvPr>
            <p:ph type="title"/>
          </p:nvPr>
        </p:nvSpPr>
        <p:spPr/>
        <p:txBody>
          <a:bodyPr>
            <a:normAutofit/>
          </a:bodyPr>
          <a:lstStyle/>
          <a:p>
            <a:r>
              <a:rPr lang="ru-RU" sz="3200" b="1" dirty="0">
                <a:latin typeface="Arial" panose="020B0604020202020204" pitchFamily="34" charset="0"/>
                <a:cs typeface="Arial" panose="020B0604020202020204" pitchFamily="34" charset="0"/>
              </a:rPr>
              <a:t>О ПРЕДИКТОРАХ АКАДЕМИЧЕСКОЙ И ЖИЗНЕННОЙ УСПЕШНОСТИ</a:t>
            </a:r>
          </a:p>
        </p:txBody>
      </p:sp>
      <p:sp>
        <p:nvSpPr>
          <p:cNvPr id="3" name="Объект 2">
            <a:extLst>
              <a:ext uri="{FF2B5EF4-FFF2-40B4-BE49-F238E27FC236}">
                <a16:creationId xmlns:a16="http://schemas.microsoft.com/office/drawing/2014/main" id="{1D339C85-72B7-EA73-7D6F-86FBDBE7B989}"/>
              </a:ext>
            </a:extLst>
          </p:cNvPr>
          <p:cNvSpPr>
            <a:spLocks noGrp="1"/>
          </p:cNvSpPr>
          <p:nvPr>
            <p:ph idx="1"/>
          </p:nvPr>
        </p:nvSpPr>
        <p:spPr/>
        <p:txBody>
          <a:bodyPr/>
          <a:lstStyle/>
          <a:p>
            <a:r>
              <a:rPr lang="ru-RU" dirty="0"/>
              <a:t>Оценки родителей;</a:t>
            </a:r>
          </a:p>
          <a:p>
            <a:r>
              <a:rPr lang="ru-RU" dirty="0"/>
              <a:t>Рейтинги педагогов;</a:t>
            </a:r>
          </a:p>
          <a:p>
            <a:r>
              <a:rPr lang="ru-RU" dirty="0"/>
              <a:t>Результаты психологических обследований (когнитивные способности, психосоциальное развитие, психомоторное развитие)</a:t>
            </a:r>
          </a:p>
        </p:txBody>
      </p:sp>
    </p:spTree>
    <p:extLst>
      <p:ext uri="{BB962C8B-B14F-4D97-AF65-F5344CB8AC3E}">
        <p14:creationId xmlns:p14="http://schemas.microsoft.com/office/powerpoint/2010/main" val="81049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6F5EA0-5E38-3169-4D19-0DC1BA6DB66E}"/>
              </a:ext>
            </a:extLst>
          </p:cNvPr>
          <p:cNvSpPr>
            <a:spLocks noGrp="1"/>
          </p:cNvSpPr>
          <p:nvPr>
            <p:ph type="title"/>
          </p:nvPr>
        </p:nvSpPr>
        <p:spPr/>
        <p:txBody>
          <a:bodyPr>
            <a:normAutofit/>
          </a:bodyPr>
          <a:lstStyle/>
          <a:p>
            <a:r>
              <a:rPr lang="ru-RU" sz="3200" b="1" dirty="0">
                <a:latin typeface="Arial" panose="020B0604020202020204" pitchFamily="34" charset="0"/>
                <a:cs typeface="Arial" panose="020B0604020202020204" pitchFamily="34" charset="0"/>
              </a:rPr>
              <a:t>БАЗОВЫЕ ХАРАКТЕРИСТИКИ ПРЕЕМСТВЕННОСТИ</a:t>
            </a:r>
          </a:p>
        </p:txBody>
      </p:sp>
      <p:sp>
        <p:nvSpPr>
          <p:cNvPr id="3" name="Объект 2">
            <a:extLst>
              <a:ext uri="{FF2B5EF4-FFF2-40B4-BE49-F238E27FC236}">
                <a16:creationId xmlns:a16="http://schemas.microsoft.com/office/drawing/2014/main" id="{2D992289-5315-991A-BEA3-ABEB180AAA7C}"/>
              </a:ext>
            </a:extLst>
          </p:cNvPr>
          <p:cNvSpPr>
            <a:spLocks noGrp="1"/>
          </p:cNvSpPr>
          <p:nvPr>
            <p:ph idx="1"/>
          </p:nvPr>
        </p:nvSpPr>
        <p:spPr/>
        <p:txBody>
          <a:bodyPr>
            <a:normAutofit/>
          </a:bodyPr>
          <a:lstStyle/>
          <a:p>
            <a:pPr marL="0" indent="0">
              <a:buNone/>
            </a:pPr>
            <a:r>
              <a:rPr lang="ru-RU" sz="2000" dirty="0"/>
              <a:t>Содержательная рамка проблемы преемственности дошкольного и начального школьного образования в современной России задается двумя нормативными документами: федеральным государственным образовательным стандартом дошкольного образования и федеральным государственным стандартом общего среднего образования.</a:t>
            </a:r>
          </a:p>
          <a:p>
            <a:pPr marL="0" indent="0">
              <a:buNone/>
            </a:pPr>
            <a:r>
              <a:rPr lang="ru-RU" sz="2000" dirty="0"/>
              <a:t>Преемственность </a:t>
            </a:r>
            <a:r>
              <a:rPr lang="ru-RU" sz="2000" b="1" dirty="0"/>
              <a:t>содержания </a:t>
            </a:r>
            <a:r>
              <a:rPr lang="ru-RU" sz="2000" dirty="0"/>
              <a:t>– построение единой содержательной линии в изучаемых предметных областях, исключающей необоснованные перегрузки на дошкольном этапе, форсированное обучение предметным знаниям, дублирующим школьные программы;</a:t>
            </a:r>
          </a:p>
          <a:p>
            <a:pPr marL="0" indent="0">
              <a:buNone/>
            </a:pPr>
            <a:r>
              <a:rPr lang="ru-RU" sz="2000" dirty="0"/>
              <a:t>Преемственность </a:t>
            </a:r>
            <a:r>
              <a:rPr lang="ru-RU" sz="2000" b="1" dirty="0"/>
              <a:t>форм организации учебной деятельности </a:t>
            </a:r>
            <a:r>
              <a:rPr lang="ru-RU" sz="2000" dirty="0"/>
              <a:t>в детском саду и начальной школе ориентирована не на их унификацию, а на поиск соответствующих возрастным особенностям детей способов её организации; </a:t>
            </a:r>
          </a:p>
          <a:p>
            <a:pPr marL="0" indent="0">
              <a:buNone/>
            </a:pPr>
            <a:r>
              <a:rPr lang="ru-RU" sz="2000" dirty="0"/>
              <a:t>Преемственность </a:t>
            </a:r>
            <a:r>
              <a:rPr lang="ru-RU" sz="2000" b="1" dirty="0"/>
              <a:t>методов</a:t>
            </a:r>
            <a:r>
              <a:rPr lang="ru-RU" sz="2000" dirty="0"/>
              <a:t> образовательной деятельности в детском саду и начальной школе - поиск оптимального для каждой возрастной группы детей сочетания продуктивных и репродуктивных методов обучения. </a:t>
            </a:r>
          </a:p>
        </p:txBody>
      </p:sp>
    </p:spTree>
    <p:extLst>
      <p:ext uri="{BB962C8B-B14F-4D97-AF65-F5344CB8AC3E}">
        <p14:creationId xmlns:p14="http://schemas.microsoft.com/office/powerpoint/2010/main" val="311688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67930"/>
          </a:xfrm>
        </p:spPr>
        <p:txBody>
          <a:bodyPr>
            <a:normAutofit/>
          </a:bodyPr>
          <a:lstStyle/>
          <a:p>
            <a:r>
              <a:rPr lang="ru-RU" sz="3200" b="1" dirty="0">
                <a:latin typeface="Arial" panose="020B0604020202020204" pitchFamily="34" charset="0"/>
                <a:cs typeface="Arial" panose="020B0604020202020204" pitchFamily="34" charset="0"/>
              </a:rPr>
              <a:t>«ДЕТИ ОДАРЕНЕЕ ВЗРОСЛЫХ» – Н.С. </a:t>
            </a:r>
            <a:r>
              <a:rPr lang="ru-RU" sz="3200" b="1" dirty="0" err="1">
                <a:latin typeface="Arial" panose="020B0604020202020204" pitchFamily="34" charset="0"/>
                <a:cs typeface="Arial" panose="020B0604020202020204" pitchFamily="34" charset="0"/>
              </a:rPr>
              <a:t>Лейтес</a:t>
            </a:r>
            <a:endParaRPr lang="ru-RU" sz="3200"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233057"/>
            <a:ext cx="10515600" cy="4987634"/>
          </a:xfrm>
        </p:spPr>
        <p:txBody>
          <a:bodyPr>
            <a:noAutofit/>
          </a:bodyPr>
          <a:lstStyle/>
          <a:p>
            <a:r>
              <a:rPr lang="ru-RU" sz="2000" b="1" dirty="0">
                <a:latin typeface="Arial" panose="020B0604020202020204" pitchFamily="34" charset="0"/>
                <a:cs typeface="Arial" panose="020B0604020202020204" pitchFamily="34" charset="0"/>
              </a:rPr>
              <a:t>Основные признаки одаренности, проявляющейся в годы школьного детства - повышенная восприимчивость к учению; более быстрый темп продвижения и более выраженные творческие проявления</a:t>
            </a:r>
          </a:p>
          <a:p>
            <a:r>
              <a:rPr lang="ru-RU" sz="2000" b="1" dirty="0">
                <a:latin typeface="Arial" panose="020B0604020202020204" pitchFamily="34" charset="0"/>
                <a:cs typeface="Arial" panose="020B0604020202020204" pitchFamily="34" charset="0"/>
              </a:rPr>
              <a:t>«…с годами возрастают не только умственные возможности, но и происходит ограничение, вытеснение более ранних свойств, становление новых»</a:t>
            </a:r>
          </a:p>
          <a:p>
            <a:r>
              <a:rPr lang="ru-RU" sz="2000" b="1" dirty="0">
                <a:latin typeface="Arial" panose="020B0604020202020204" pitchFamily="34" charset="0"/>
                <a:cs typeface="Arial" panose="020B0604020202020204" pitchFamily="34" charset="0"/>
              </a:rPr>
              <a:t>высокий динамизм умственного развития у всех детей, даже при относительно одинаковых условиях приводит к разным результатам.</a:t>
            </a:r>
          </a:p>
          <a:p>
            <a:r>
              <a:rPr lang="ru-RU" sz="2000" b="1" dirty="0">
                <a:latin typeface="Arial" panose="020B0604020202020204" pitchFamily="34" charset="0"/>
                <a:cs typeface="Arial" panose="020B0604020202020204" pitchFamily="34" charset="0"/>
              </a:rPr>
              <a:t>переход от одного возраста другому «…связан не только с приобретениями, но и с потерями».</a:t>
            </a:r>
          </a:p>
          <a:p>
            <a:r>
              <a:rPr lang="ru-RU" sz="2000" b="1" dirty="0">
                <a:latin typeface="Arial" panose="020B0604020202020204" pitchFamily="34" charset="0"/>
                <a:cs typeface="Arial" panose="020B0604020202020204" pitchFamily="34" charset="0"/>
              </a:rPr>
              <a:t>умственная одаренность в школьные годы еще весьма сильно отличается от тех развитых специализированных достоинств ума, которые свойственны взрослым, при этом проявившиеся типологические различия играют вполне осязаемую роль, могут указывать на некоторые будущие черты индивидуальности и во многом обусловить дальнейший ход умственного развития</a:t>
            </a:r>
          </a:p>
        </p:txBody>
      </p:sp>
    </p:spTree>
    <p:extLst>
      <p:ext uri="{BB962C8B-B14F-4D97-AF65-F5344CB8AC3E}">
        <p14:creationId xmlns:p14="http://schemas.microsoft.com/office/powerpoint/2010/main" val="175802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B21FCD-481C-4682-2BB2-781FFB433105}"/>
              </a:ext>
            </a:extLst>
          </p:cNvPr>
          <p:cNvSpPr>
            <a:spLocks noGrp="1"/>
          </p:cNvSpPr>
          <p:nvPr>
            <p:ph type="title"/>
          </p:nvPr>
        </p:nvSpPr>
        <p:spPr/>
        <p:txBody>
          <a:bodyPr>
            <a:normAutofit/>
          </a:bodyPr>
          <a:lstStyle/>
          <a:p>
            <a:r>
              <a:rPr lang="ru-RU" sz="3200" b="1" dirty="0">
                <a:latin typeface="Arial" panose="020B0604020202020204" pitchFamily="34" charset="0"/>
                <a:cs typeface="Arial" panose="020B0604020202020204" pitchFamily="34" charset="0"/>
              </a:rPr>
              <a:t>ОДАРЕННОСТЬ И ВОЗРАСТ. ИНТЕРВЕНЦИЯ</a:t>
            </a:r>
          </a:p>
        </p:txBody>
      </p:sp>
      <p:sp>
        <p:nvSpPr>
          <p:cNvPr id="3" name="Объект 2">
            <a:extLst>
              <a:ext uri="{FF2B5EF4-FFF2-40B4-BE49-F238E27FC236}">
                <a16:creationId xmlns:a16="http://schemas.microsoft.com/office/drawing/2014/main" id="{886B726F-1905-15A4-5C42-60F96D335EFB}"/>
              </a:ext>
            </a:extLst>
          </p:cNvPr>
          <p:cNvSpPr>
            <a:spLocks noGrp="1"/>
          </p:cNvSpPr>
          <p:nvPr>
            <p:ph idx="1"/>
          </p:nvPr>
        </p:nvSpPr>
        <p:spPr/>
        <p:txBody>
          <a:bodyPr/>
          <a:lstStyle/>
          <a:p>
            <a:r>
              <a:rPr lang="ru-RU" dirty="0"/>
              <a:t>Ускорение</a:t>
            </a:r>
          </a:p>
          <a:p>
            <a:r>
              <a:rPr lang="ru-RU" dirty="0"/>
              <a:t>Интенсификация</a:t>
            </a:r>
          </a:p>
          <a:p>
            <a:r>
              <a:rPr lang="ru-RU" dirty="0"/>
              <a:t>Обогащение </a:t>
            </a:r>
          </a:p>
          <a:p>
            <a:pPr marL="0" indent="0">
              <a:buNone/>
            </a:pPr>
            <a:endParaRPr lang="ru-RU" dirty="0"/>
          </a:p>
          <a:p>
            <a:pPr marL="0" indent="0">
              <a:buNone/>
            </a:pPr>
            <a:endParaRPr lang="ru-RU" dirty="0"/>
          </a:p>
          <a:p>
            <a:pPr marL="0" indent="0">
              <a:buNone/>
            </a:pPr>
            <a:r>
              <a:rPr lang="ru-RU" dirty="0"/>
              <a:t>«Чем раньше функция включена в использование, тем больших результатов можно добиться в её развитии»</a:t>
            </a:r>
            <a:r>
              <a:rPr lang="ru-RU" b="1" dirty="0">
                <a:solidFill>
                  <a:srgbClr val="FF0000"/>
                </a:solidFill>
              </a:rPr>
              <a:t>?</a:t>
            </a:r>
          </a:p>
        </p:txBody>
      </p:sp>
    </p:spTree>
    <p:extLst>
      <p:ext uri="{BB962C8B-B14F-4D97-AF65-F5344CB8AC3E}">
        <p14:creationId xmlns:p14="http://schemas.microsoft.com/office/powerpoint/2010/main" val="9811869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781</Words>
  <Application>Microsoft Office PowerPoint</Application>
  <PresentationFormat>Широкоэкранный</PresentationFormat>
  <Paragraphs>66</Paragraphs>
  <Slides>12</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Calibri Light</vt:lpstr>
      <vt:lpstr>Georgia</vt:lpstr>
      <vt:lpstr>Helvetica</vt:lpstr>
      <vt:lpstr>YS Text</vt:lpstr>
      <vt:lpstr>Тема Office</vt:lpstr>
      <vt:lpstr>Поддержка образовательных переходов: взгляд детского сада, школы и семьи</vt:lpstr>
      <vt:lpstr>ДОШКОЛЬНИК – МЛАДШИЙ ШКОЛЬНИК</vt:lpstr>
      <vt:lpstr>КРИЗИСЫ ДЕТСКОГО РАЗВИТИЯ</vt:lpstr>
      <vt:lpstr>ЧЕМ МЛАДШЕ РЕБЕНОК, ТЕМ ВЫШЕ ДОЛЖНА БЫТЬ КВАЛИФИКАЦИЯ ПЕДАГОГА</vt:lpstr>
      <vt:lpstr>ПРИНЦИП ПРИРОДОСООБРАЗНОСТИ  Я.А. КОМЕНСКОГО</vt:lpstr>
      <vt:lpstr>О ПРЕДИКТОРАХ АКАДЕМИЧЕСКОЙ И ЖИЗНЕННОЙ УСПЕШНОСТИ</vt:lpstr>
      <vt:lpstr>БАЗОВЫЕ ХАРАКТЕРИСТИКИ ПРЕЕМСТВЕННОСТИ</vt:lpstr>
      <vt:lpstr>«ДЕТИ ОДАРЕНЕЕ ВЗРОСЛЫХ» – Н.С. Лейтес</vt:lpstr>
      <vt:lpstr>ОДАРЕННОСТЬ И ВОЗРАСТ. ИНТЕРВЕНЦИЯ</vt:lpstr>
      <vt:lpstr>МЕТОДИКИ РАННЕГО ОБУЧЕНИЯ</vt:lpstr>
      <vt:lpstr>ПРИНЦИПЫ РАННЕГО ОБУЧЕНИЯ Г. ДОМАНА</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 ВЫРАВНИВАНИЕ ПО ЛЕВОМУ КРАЮ, СЕМЕЙСТВО ШРИФТОВ: ARIAL</dc:title>
  <dc:creator>Дунаев Анатолий Игоревич</dc:creator>
  <cp:lastModifiedBy>Савенков Александр Ильич</cp:lastModifiedBy>
  <cp:revision>53</cp:revision>
  <dcterms:created xsi:type="dcterms:W3CDTF">2021-05-20T06:45:43Z</dcterms:created>
  <dcterms:modified xsi:type="dcterms:W3CDTF">2022-12-05T20:40:55Z</dcterms:modified>
</cp:coreProperties>
</file>