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60" r:id="rId8"/>
    <p:sldId id="261" r:id="rId9"/>
    <p:sldId id="262" r:id="rId10"/>
    <p:sldId id="266" r:id="rId11"/>
    <p:sldId id="263" r:id="rId12"/>
    <p:sldId id="264" r:id="rId13"/>
    <p:sldId id="267" r:id="rId14"/>
    <p:sldId id="268" r:id="rId15"/>
    <p:sldId id="283" r:id="rId16"/>
    <p:sldId id="284" r:id="rId17"/>
    <p:sldId id="277" r:id="rId18"/>
    <p:sldId id="278" r:id="rId19"/>
    <p:sldId id="265" r:id="rId20"/>
    <p:sldId id="269" r:id="rId21"/>
    <p:sldId id="270" r:id="rId22"/>
    <p:sldId id="275" r:id="rId23"/>
    <p:sldId id="271" r:id="rId24"/>
    <p:sldId id="279" r:id="rId25"/>
    <p:sldId id="276" r:id="rId26"/>
    <p:sldId id="272" r:id="rId27"/>
    <p:sldId id="285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D5162-4F61-31B5-D8F4-D5E17F1E2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197285-DBD5-B3E6-0639-3F87CF3B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E4978B-9A0F-09F3-8FE1-9733E098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5F466-E9AC-FFAA-D842-BA1DFEF3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E4243-2DBC-6990-25CC-36B7D3F3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2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79C01-5151-207B-17DF-5547D87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23FDE7-C296-6647-A2AB-9F6DEDA17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C8048-0733-B112-F9D3-FDB02E4D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A30CA-A704-C65D-6177-CFA5022B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C209F-C2BD-00FE-2B84-D47EB258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71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E81DAA-A5E2-312D-C038-4E081C12E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CAEBA6-51BC-376D-E9AA-046C7ED6D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E4A84-90DD-222E-D1EB-4A39D74F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BEEEBA-FAD4-67FB-0C9B-9516BC68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970AC-867A-7DAC-04AF-2D250A9E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7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FB760-5591-79F9-BC44-0B428B8B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02469-2787-BF6B-B370-AEAC9A208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A13DA6-262E-EE72-15B6-AB9E3C01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954743-2E71-461C-2265-C70E3E56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10FEB4-D8BA-501F-0CFF-44755CA8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1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896E5-99D2-48C2-F3EA-343970FF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31FB1F-DA40-F819-9BC1-D013372BC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6728C-EEF8-FE2B-33A5-14811DBD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5EEDA-F1B3-BCF8-9B8A-7FE20E52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135997-CF36-361E-1F7E-89FF2CA3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0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FFA655-FFC1-8999-77DF-1EAC89C5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72E2A-17BB-A4B6-CF34-096A6D587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DD6E67-A7C2-23DB-C14F-ADA107057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9BA482-C880-3C69-38A7-E1C96386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759CDD-534F-C919-051E-F22AE809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9289E8-56F6-F51D-7F2D-7B192BA7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37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15A1F-2838-4AB5-969E-63CC1211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4F7A1-356C-E23E-4109-B0E3568C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AED4B4-BCD1-BAA4-365C-7552FDB2B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7D08AE-A68D-AE9E-2D80-26F40C8A3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269AF4-1D20-2438-E9EC-26679B0E3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9C757C-5827-687D-E7AF-2CBADCF5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D9FA80-7BEA-13AB-7B4F-751FA73E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FCF645-C4C4-F488-5E9F-50134AB8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16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21D08-545C-FCF9-A398-F23FC253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84C216-CD3F-E88D-C238-4A10805C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A4210-A859-FE79-7348-603DDA1A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DAB84A-ED41-1855-6C28-7899FB58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77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D710D-56CF-3FE9-6D75-2AA4C06F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84ECFA-979F-2EC3-4BC7-C887D83E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6B20C0-1F62-623A-F308-E141F43C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2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83C1D-682D-69F7-F024-6AF736C2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193CCA-E24F-A72D-8558-BE706FA0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67CA35-0508-0106-1A9D-246ECCE6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E652FA-8BB1-37BE-76B1-8E0004A1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AB05DC-ACCB-48CA-27B4-6C13AE3F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485B14-2741-676C-C9C7-70214157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6EF02-4042-F22A-4C06-9287C43E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2BE074-66A7-5BE7-1D83-AA7366637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1714BD-D27E-3F07-3575-C699BC211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2A5C27-F775-F8B5-426C-748C70EB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B3F4EC-E850-5BD0-934E-A9B5F6BB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0720BF-5A0A-6323-3440-2274572A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25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494D01-3164-FD25-19DE-89C02821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C7213B-8F63-1CBF-55F8-C2BC5DD9F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E9AE6A-88DA-58AA-8FCE-766309C59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9844-4D21-429C-BB01-3932442436B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E8B779-641F-46CF-AF1F-8CD37B620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CCAEBA-F4BB-209E-5775-61175A593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5B76-B9FB-4C3B-B27A-1787D3ECB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9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web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8DAA9-F56A-901A-E772-8F2DE7133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Система школьного образования во Франции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2DB13E-AC4B-5F5D-3CC7-7D4894713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Уго Кавитт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D4D929-4D4B-3FAC-9D43-6ADFE641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5" b="22515"/>
          <a:stretch/>
        </p:blipFill>
        <p:spPr>
          <a:xfrm>
            <a:off x="8604133" y="4342351"/>
            <a:ext cx="3469064" cy="2387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D490A8-2331-772B-F87B-F52A854B3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92" y="1"/>
            <a:ext cx="2829008" cy="19702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89F508-E66A-4E70-46A1-B94B9B41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7" y="4044262"/>
            <a:ext cx="2611225" cy="2611225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086747C7-75B9-2821-7B4F-B530F976C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387" y="223389"/>
            <a:ext cx="2133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2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E31A7C1-9DDB-B2A9-AF9E-C36F42D8E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4" y="154887"/>
            <a:ext cx="8325514" cy="65482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876736-0611-65D1-8387-71D2F9E71E2C}"/>
              </a:ext>
            </a:extLst>
          </p:cNvPr>
          <p:cNvSpPr txBox="1"/>
          <p:nvPr/>
        </p:nvSpPr>
        <p:spPr>
          <a:xfrm>
            <a:off x="8750469" y="179109"/>
            <a:ext cx="3344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■</a:t>
            </a:r>
            <a:r>
              <a:rPr lang="fr-FR" sz="2800" dirty="0"/>
              <a:t> </a:t>
            </a:r>
            <a:r>
              <a:rPr lang="ru-RU" sz="2800" dirty="0"/>
              <a:t>Средняя школа</a:t>
            </a:r>
            <a:endParaRPr lang="fr-FR" sz="2800" dirty="0"/>
          </a:p>
          <a:p>
            <a:endParaRPr lang="fr-FR" sz="2800" dirty="0"/>
          </a:p>
          <a:p>
            <a:r>
              <a:rPr lang="fr-FR" sz="2800" b="1" dirty="0">
                <a:solidFill>
                  <a:srgbClr val="00B050"/>
                </a:solidFill>
              </a:rPr>
              <a:t>■</a:t>
            </a:r>
            <a:r>
              <a:rPr lang="ru-RU" sz="2800" dirty="0"/>
              <a:t> Посёлки, чьи дети ходят в среднюю школу </a:t>
            </a:r>
            <a:r>
              <a:rPr lang="fr-FR" sz="2800" dirty="0"/>
              <a:t>Pont-à-Marcq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chemeClr val="accent2"/>
                </a:solidFill>
              </a:rPr>
              <a:t>■</a:t>
            </a:r>
            <a:r>
              <a:rPr lang="fr-FR" sz="2800" dirty="0"/>
              <a:t> </a:t>
            </a:r>
            <a:r>
              <a:rPr lang="ru-RU" sz="2800" dirty="0"/>
              <a:t>Место сдачи </a:t>
            </a:r>
            <a:r>
              <a:rPr lang="fr-FR" sz="2800" dirty="0"/>
              <a:t>brevet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rgbClr val="FF0000"/>
                </a:solidFill>
              </a:rPr>
              <a:t>■</a:t>
            </a:r>
            <a:r>
              <a:rPr lang="fr-FR" sz="2800" dirty="0"/>
              <a:t> </a:t>
            </a:r>
            <a:r>
              <a:rPr lang="ru-RU" sz="2800" dirty="0"/>
              <a:t>Старшая школа, в которую ходят выпускники средней школы </a:t>
            </a:r>
            <a:r>
              <a:rPr lang="fr-FR" sz="2800" dirty="0"/>
              <a:t>Pont-à-Marcq</a:t>
            </a:r>
          </a:p>
        </p:txBody>
      </p:sp>
    </p:spTree>
    <p:extLst>
      <p:ext uri="{BB962C8B-B14F-4D97-AF65-F5344CB8AC3E}">
        <p14:creationId xmlns:p14="http://schemas.microsoft.com/office/powerpoint/2010/main" val="301810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39AB1BF-F66C-828F-36AC-50C2C4812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35059"/>
              </p:ext>
            </p:extLst>
          </p:nvPr>
        </p:nvGraphicFramePr>
        <p:xfrm>
          <a:off x="612743" y="65988"/>
          <a:ext cx="10784260" cy="6326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852">
                  <a:extLst>
                    <a:ext uri="{9D8B030D-6E8A-4147-A177-3AD203B41FA5}">
                      <a16:colId xmlns:a16="http://schemas.microsoft.com/office/drawing/2014/main" val="3227349312"/>
                    </a:ext>
                  </a:extLst>
                </a:gridCol>
                <a:gridCol w="2156852">
                  <a:extLst>
                    <a:ext uri="{9D8B030D-6E8A-4147-A177-3AD203B41FA5}">
                      <a16:colId xmlns:a16="http://schemas.microsoft.com/office/drawing/2014/main" val="2719188069"/>
                    </a:ext>
                  </a:extLst>
                </a:gridCol>
                <a:gridCol w="2156852">
                  <a:extLst>
                    <a:ext uri="{9D8B030D-6E8A-4147-A177-3AD203B41FA5}">
                      <a16:colId xmlns:a16="http://schemas.microsoft.com/office/drawing/2014/main" val="1439294084"/>
                    </a:ext>
                  </a:extLst>
                </a:gridCol>
                <a:gridCol w="2156852">
                  <a:extLst>
                    <a:ext uri="{9D8B030D-6E8A-4147-A177-3AD203B41FA5}">
                      <a16:colId xmlns:a16="http://schemas.microsoft.com/office/drawing/2014/main" val="2500873964"/>
                    </a:ext>
                  </a:extLst>
                </a:gridCol>
                <a:gridCol w="2156852">
                  <a:extLst>
                    <a:ext uri="{9D8B030D-6E8A-4147-A177-3AD203B41FA5}">
                      <a16:colId xmlns:a16="http://schemas.microsoft.com/office/drawing/2014/main" val="931992687"/>
                    </a:ext>
                  </a:extLst>
                </a:gridCol>
              </a:tblGrid>
              <a:tr h="51690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  <a:r>
                        <a:rPr lang="fr-FR" baseline="30000" dirty="0"/>
                        <a:t>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  <a:r>
                        <a:rPr lang="fr-FR" baseline="30000" dirty="0"/>
                        <a:t>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  <a:r>
                        <a:rPr lang="fr-FR" baseline="30000" dirty="0"/>
                        <a:t>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18666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Французский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4,5 часа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69041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4,5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3,5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38776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История-география и </a:t>
                      </a:r>
                      <a:r>
                        <a:rPr lang="fr-FR" dirty="0"/>
                        <a:t>EMC</a:t>
                      </a:r>
                      <a:r>
                        <a:rPr lang="ru-RU" dirty="0"/>
                        <a:t>*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27103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Первый язык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89515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Второй язык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225346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Биология-геология</a:t>
                      </a:r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55037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Физика-химия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5631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Технология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79727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Спорт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55001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Искусство</a:t>
                      </a:r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90220"/>
                  </a:ext>
                </a:extLst>
              </a:tr>
              <a:tr h="516903">
                <a:tc>
                  <a:txBody>
                    <a:bodyPr/>
                    <a:lstStyle/>
                    <a:p>
                      <a:r>
                        <a:rPr lang="ru-RU" dirty="0"/>
                        <a:t>Музыка</a:t>
                      </a:r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88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AF6C322-EACD-42D5-9D28-7DD987434858}"/>
              </a:ext>
            </a:extLst>
          </p:cNvPr>
          <p:cNvSpPr txBox="1"/>
          <p:nvPr/>
        </p:nvSpPr>
        <p:spPr>
          <a:xfrm>
            <a:off x="1095080" y="6385816"/>
            <a:ext cx="100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fr-FR" dirty="0"/>
              <a:t>EMC – enseignement moral et civique – </a:t>
            </a:r>
            <a:r>
              <a:rPr lang="ru-RU" dirty="0"/>
              <a:t>гражданское и моральное обучение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36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4531BDA-524F-4505-2BFE-2F01E140DF42}"/>
              </a:ext>
            </a:extLst>
          </p:cNvPr>
          <p:cNvSpPr txBox="1"/>
          <p:nvPr/>
        </p:nvSpPr>
        <p:spPr>
          <a:xfrm>
            <a:off x="527901" y="452487"/>
            <a:ext cx="7381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10 </a:t>
            </a:r>
            <a:r>
              <a:rPr lang="ru-RU" sz="2400" dirty="0"/>
              <a:t>часов «жизни класса» в год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3 часа «персонализированного сопровождения»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Факультативы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Языки и культуры античности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«Двуязычный»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Региональные языки и культуры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Европейские языки и культуры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Возможные дополнительные занятия (спорт, шахматы, театр…)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864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E559CF-2DA7-8B03-E5E0-6109CB1D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4" y="0"/>
            <a:ext cx="11182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87A03-9067-E344-19E0-B07B0150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" y="0"/>
            <a:ext cx="12087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CFB560-14BE-EBE6-C748-83C0D757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7860" y="857250"/>
            <a:ext cx="6858003" cy="51435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DED98F-5C24-0EB7-F535-F5DE8CB92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0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0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7AAE83-452D-6669-771F-2365E8764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9484" r="4120" b="25361"/>
          <a:stretch/>
        </p:blipFill>
        <p:spPr>
          <a:xfrm>
            <a:off x="3009588" y="-10356"/>
            <a:ext cx="6172824" cy="68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7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5244D-CD26-CA75-06B6-835FB13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Экзамен </a:t>
            </a:r>
            <a:r>
              <a:rPr lang="fr-FR" dirty="0"/>
              <a:t>« Brevet / DNB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94B9FA-CD38-95AC-D30A-51654168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210773" cy="44054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Письменная часть: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 Французский (3 часа)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 Математика (2 часа)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 История-география (2 часа)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 2 науки </a:t>
            </a:r>
            <a:r>
              <a:rPr lang="fr-FR" dirty="0"/>
              <a:t>[</a:t>
            </a:r>
            <a:r>
              <a:rPr lang="ru-RU" dirty="0"/>
              <a:t>физика-химия, биология-геология, технология</a:t>
            </a:r>
            <a:r>
              <a:rPr lang="fr-FR" dirty="0"/>
              <a:t>]</a:t>
            </a:r>
            <a:r>
              <a:rPr lang="ru-RU" dirty="0"/>
              <a:t> (час)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Устная часть: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 Презентация и собеседование по проекту по истории искусства</a:t>
            </a:r>
            <a:r>
              <a:rPr lang="fr-FR" dirty="0"/>
              <a:t> </a:t>
            </a:r>
            <a:r>
              <a:rPr lang="ru-RU" dirty="0"/>
              <a:t>или</a:t>
            </a:r>
            <a:r>
              <a:rPr lang="fr-FR" dirty="0"/>
              <a:t> </a:t>
            </a:r>
            <a:r>
              <a:rPr lang="ru-RU" dirty="0"/>
              <a:t>межпредметной практике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Факультатив приносят 10 или 20 бонусных баллов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09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8E7C424-DDC7-C666-954E-46B5DA49B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81501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74729">
                  <a:extLst>
                    <a:ext uri="{9D8B030D-6E8A-4147-A177-3AD203B41FA5}">
                      <a16:colId xmlns:a16="http://schemas.microsoft.com/office/drawing/2014/main" val="1993044253"/>
                    </a:ext>
                  </a:extLst>
                </a:gridCol>
                <a:gridCol w="2317271">
                  <a:extLst>
                    <a:ext uri="{9D8B030D-6E8A-4147-A177-3AD203B41FA5}">
                      <a16:colId xmlns:a16="http://schemas.microsoft.com/office/drawing/2014/main" val="2498040430"/>
                    </a:ext>
                  </a:extLst>
                </a:gridCol>
              </a:tblGrid>
              <a:tr h="662642">
                <a:tc>
                  <a:txBody>
                    <a:bodyPr/>
                    <a:lstStyle/>
                    <a:p>
                      <a:r>
                        <a:rPr lang="ru-RU" sz="2000" dirty="0"/>
                        <a:t>Обсуждение владения 8 компетентностями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400 баллов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09173"/>
                  </a:ext>
                </a:extLst>
              </a:tr>
              <a:tr h="662642">
                <a:tc>
                  <a:txBody>
                    <a:bodyPr/>
                    <a:lstStyle/>
                    <a:p>
                      <a:r>
                        <a:rPr lang="ru-RU" sz="2000" dirty="0"/>
                        <a:t>Письменная часть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300 баллов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55962"/>
                  </a:ext>
                </a:extLst>
              </a:tr>
              <a:tr h="77843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000" dirty="0"/>
                        <a:t>Французский (3 часа)</a:t>
                      </a:r>
                    </a:p>
                    <a:p>
                      <a:endParaRPr lang="fr-FR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100</a:t>
                      </a:r>
                      <a:endParaRPr lang="fr-FR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05652"/>
                  </a:ext>
                </a:extLst>
              </a:tr>
              <a:tr h="662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000" dirty="0"/>
                        <a:t>Математика (2 часа)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100</a:t>
                      </a:r>
                      <a:endParaRPr lang="fr-FR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69306"/>
                  </a:ext>
                </a:extLst>
              </a:tr>
              <a:tr h="662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000" dirty="0"/>
                        <a:t>История-география (2 часа)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50</a:t>
                      </a:r>
                      <a:endParaRPr lang="fr-FR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0815"/>
                  </a:ext>
                </a:extLst>
              </a:tr>
              <a:tr h="662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000" dirty="0"/>
                        <a:t>2 науки </a:t>
                      </a:r>
                      <a:r>
                        <a:rPr lang="fr-FR" sz="2000" dirty="0"/>
                        <a:t>[</a:t>
                      </a:r>
                      <a:r>
                        <a:rPr lang="ru-RU" sz="2000" dirty="0"/>
                        <a:t>физика-химия, биология-геология, технология</a:t>
                      </a:r>
                      <a:r>
                        <a:rPr lang="fr-FR" sz="2000" dirty="0"/>
                        <a:t>]</a:t>
                      </a:r>
                      <a:r>
                        <a:rPr lang="ru-RU" sz="2000" dirty="0"/>
                        <a:t> (час)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50</a:t>
                      </a:r>
                      <a:endParaRPr lang="fr-FR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08684"/>
                  </a:ext>
                </a:extLst>
              </a:tr>
              <a:tr h="662642">
                <a:tc>
                  <a:txBody>
                    <a:bodyPr/>
                    <a:lstStyle/>
                    <a:p>
                      <a:r>
                        <a:rPr lang="ru-RU" sz="2000" dirty="0"/>
                        <a:t>Устная часть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100 баллов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370234"/>
                  </a:ext>
                </a:extLst>
              </a:tr>
              <a:tr h="77843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000" dirty="0"/>
                        <a:t>Презентация и собеседование по проекту по истории искусства</a:t>
                      </a:r>
                      <a:r>
                        <a:rPr lang="fr-FR" sz="2000" dirty="0"/>
                        <a:t> </a:t>
                      </a:r>
                      <a:r>
                        <a:rPr lang="ru-RU" sz="2000" dirty="0"/>
                        <a:t>или</a:t>
                      </a:r>
                      <a:r>
                        <a:rPr lang="fr-FR" sz="2000" dirty="0"/>
                        <a:t> </a:t>
                      </a:r>
                      <a:r>
                        <a:rPr lang="ru-RU" sz="2000" dirty="0"/>
                        <a:t>межпредметной практике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100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39022"/>
                  </a:ext>
                </a:extLst>
              </a:tr>
              <a:tr h="662642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848819"/>
                  </a:ext>
                </a:extLst>
              </a:tr>
              <a:tr h="662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Факультатив приносит 10 или 20 бонусных баллов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+ 20 баллов</a:t>
                      </a:r>
                      <a:endParaRPr lang="fr-F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5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10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57DEC14-944E-FC3E-8433-20784E59C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8382"/>
              </p:ext>
            </p:extLst>
          </p:nvPr>
        </p:nvGraphicFramePr>
        <p:xfrm>
          <a:off x="316320" y="436862"/>
          <a:ext cx="5518871" cy="1889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388413">
                  <a:extLst>
                    <a:ext uri="{9D8B030D-6E8A-4147-A177-3AD203B41FA5}">
                      <a16:colId xmlns:a16="http://schemas.microsoft.com/office/drawing/2014/main" val="229569802"/>
                    </a:ext>
                  </a:extLst>
                </a:gridCol>
                <a:gridCol w="2130458">
                  <a:extLst>
                    <a:ext uri="{9D8B030D-6E8A-4147-A177-3AD203B41FA5}">
                      <a16:colId xmlns:a16="http://schemas.microsoft.com/office/drawing/2014/main" val="4127179587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fr-FR" sz="2800" dirty="0"/>
                        <a:t>Le lycée</a:t>
                      </a:r>
                      <a:endParaRPr lang="ru-RU" sz="2800" dirty="0"/>
                    </a:p>
                    <a:p>
                      <a:r>
                        <a:rPr lang="ru-RU" sz="2800" dirty="0"/>
                        <a:t>Старшая школа</a:t>
                      </a:r>
                    </a:p>
                    <a:p>
                      <a:r>
                        <a:rPr lang="ru-RU" sz="2800" dirty="0"/>
                        <a:t>(с 15 до 18 лет)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2</a:t>
                      </a:r>
                      <a:r>
                        <a:rPr lang="fr-FR" sz="2000" baseline="30000" dirty="0"/>
                        <a:t>nde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93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</a:t>
                      </a:r>
                      <a:r>
                        <a:rPr lang="fr-FR" sz="2000" baseline="30000" dirty="0"/>
                        <a:t>ère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202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T</a:t>
                      </a:r>
                      <a:r>
                        <a:rPr lang="fr-FR" sz="2000" baseline="30000" dirty="0"/>
                        <a:t>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73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 baccalauréat</a:t>
                      </a:r>
                      <a:r>
                        <a:rPr lang="ru-RU" sz="2800" dirty="0"/>
                        <a:t> </a:t>
                      </a:r>
                      <a:r>
                        <a:rPr lang="fr-FR" sz="2800" dirty="0"/>
                        <a:t>(le bac)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6764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3AFB515-9D67-E564-A84D-D31FA4A51759}"/>
              </a:ext>
            </a:extLst>
          </p:cNvPr>
          <p:cNvSpPr txBox="1"/>
          <p:nvPr/>
        </p:nvSpPr>
        <p:spPr>
          <a:xfrm>
            <a:off x="6356810" y="436862"/>
            <a:ext cx="56058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Нагрузка</a:t>
            </a: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28,5 (</a:t>
            </a:r>
            <a:r>
              <a:rPr lang="fr-FR" sz="2400" dirty="0"/>
              <a:t>23,5 + 2 + 3</a:t>
            </a:r>
            <a:r>
              <a:rPr lang="ru-RU" sz="2400" dirty="0"/>
              <a:t>) часов в неделю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/>
              <a:t>27 / </a:t>
            </a:r>
            <a:r>
              <a:rPr lang="ru-RU" sz="2400" dirty="0"/>
              <a:t>29 (24 + 2 + 1 + 2 </a:t>
            </a:r>
            <a:r>
              <a:rPr lang="fr-FR" sz="2400" dirty="0"/>
              <a:t>[</a:t>
            </a:r>
            <a:r>
              <a:rPr lang="ru-RU" sz="2400" dirty="0"/>
              <a:t>факультатив</a:t>
            </a:r>
            <a:r>
              <a:rPr lang="fr-FR" sz="2400" dirty="0"/>
              <a:t>]</a:t>
            </a:r>
            <a:r>
              <a:rPr lang="ru-RU" sz="24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28 / 30 (24 + 2 + 2 </a:t>
            </a:r>
            <a:r>
              <a:rPr lang="fr-FR" sz="2400" dirty="0"/>
              <a:t>[</a:t>
            </a:r>
            <a:r>
              <a:rPr lang="ru-RU" sz="2400" dirty="0" err="1"/>
              <a:t>сп</a:t>
            </a:r>
            <a:r>
              <a:rPr lang="ru-RU" sz="2400" dirty="0"/>
              <a:t>.</a:t>
            </a:r>
            <a:r>
              <a:rPr lang="fr-FR" sz="2400" dirty="0"/>
              <a:t>]</a:t>
            </a:r>
            <a:r>
              <a:rPr lang="ru-RU" sz="2400" dirty="0"/>
              <a:t> + 2 </a:t>
            </a:r>
            <a:r>
              <a:rPr lang="fr-FR" sz="2400" dirty="0"/>
              <a:t>[</a:t>
            </a:r>
            <a:r>
              <a:rPr lang="ru-RU" sz="2400" dirty="0"/>
              <a:t>фак.</a:t>
            </a:r>
            <a:r>
              <a:rPr lang="fr-FR" sz="2400" dirty="0"/>
              <a:t>]</a:t>
            </a:r>
            <a:r>
              <a:rPr lang="ru-RU" sz="2400" dirty="0"/>
              <a:t>)</a:t>
            </a:r>
            <a:endParaRPr lang="fr-FR" sz="2400" dirty="0"/>
          </a:p>
          <a:p>
            <a:pPr lvl="1"/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Уроки от понедельника по пятницу. Можно и по субботам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Оценки по всем предметам из 20-и. Средняя арифметическая взвешенная оценка с 1</a:t>
            </a:r>
            <a:r>
              <a:rPr lang="fr-FR" sz="2400" baseline="30000" dirty="0"/>
              <a:t>ère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baseline="30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Искусство и музыка пропадают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9812ED-F62A-DB8B-DD1A-C52A81D7F745}"/>
              </a:ext>
            </a:extLst>
          </p:cNvPr>
          <p:cNvSpPr txBox="1"/>
          <p:nvPr/>
        </p:nvSpPr>
        <p:spPr>
          <a:xfrm>
            <a:off x="316320" y="3026004"/>
            <a:ext cx="5313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Те же перерывы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ДЗ даётся свободно</a:t>
            </a:r>
          </a:p>
        </p:txBody>
      </p:sp>
    </p:spTree>
    <p:extLst>
      <p:ext uri="{BB962C8B-B14F-4D97-AF65-F5344CB8AC3E}">
        <p14:creationId xmlns:p14="http://schemas.microsoft.com/office/powerpoint/2010/main" val="82240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8ADAF6C-2D14-7753-3725-B37AA214C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79138"/>
              </p:ext>
            </p:extLst>
          </p:nvPr>
        </p:nvGraphicFramePr>
        <p:xfrm>
          <a:off x="316321" y="436862"/>
          <a:ext cx="5518871" cy="11887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388843">
                  <a:extLst>
                    <a:ext uri="{9D8B030D-6E8A-4147-A177-3AD203B41FA5}">
                      <a16:colId xmlns:a16="http://schemas.microsoft.com/office/drawing/2014/main" val="3626757876"/>
                    </a:ext>
                  </a:extLst>
                </a:gridCol>
                <a:gridCol w="2130028">
                  <a:extLst>
                    <a:ext uri="{9D8B030D-6E8A-4147-A177-3AD203B41FA5}">
                      <a16:colId xmlns:a16="http://schemas.microsoft.com/office/drawing/2014/main" val="229828990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fr-FR" sz="2800" dirty="0"/>
                        <a:t>L’école maternelle</a:t>
                      </a:r>
                    </a:p>
                    <a:p>
                      <a:r>
                        <a:rPr lang="ru-RU" sz="2800" dirty="0"/>
                        <a:t>Садик (с 3 до 6 лет)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Petite 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879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Moyenne 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12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Grande 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59131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57DEC14-944E-FC3E-8433-20784E59C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08651"/>
              </p:ext>
            </p:extLst>
          </p:nvPr>
        </p:nvGraphicFramePr>
        <p:xfrm>
          <a:off x="316320" y="2699295"/>
          <a:ext cx="5518871" cy="1981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388413">
                  <a:extLst>
                    <a:ext uri="{9D8B030D-6E8A-4147-A177-3AD203B41FA5}">
                      <a16:colId xmlns:a16="http://schemas.microsoft.com/office/drawing/2014/main" val="229569802"/>
                    </a:ext>
                  </a:extLst>
                </a:gridCol>
                <a:gridCol w="2130458">
                  <a:extLst>
                    <a:ext uri="{9D8B030D-6E8A-4147-A177-3AD203B41FA5}">
                      <a16:colId xmlns:a16="http://schemas.microsoft.com/office/drawing/2014/main" val="4127179587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r>
                        <a:rPr lang="fr-FR" sz="2800" dirty="0"/>
                        <a:t>L’école primaire</a:t>
                      </a:r>
                      <a:endParaRPr lang="ru-RU" sz="2800" dirty="0"/>
                    </a:p>
                    <a:p>
                      <a:r>
                        <a:rPr lang="ru-RU" sz="2800" dirty="0"/>
                        <a:t>Начальная школа</a:t>
                      </a:r>
                    </a:p>
                    <a:p>
                      <a:r>
                        <a:rPr lang="ru-RU" sz="2800" dirty="0"/>
                        <a:t>(с 6 до 11 лет)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93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202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7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CM1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17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14501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3AFB515-9D67-E564-A84D-D31FA4A51759}"/>
              </a:ext>
            </a:extLst>
          </p:cNvPr>
          <p:cNvSpPr txBox="1"/>
          <p:nvPr/>
        </p:nvSpPr>
        <p:spPr>
          <a:xfrm>
            <a:off x="6356810" y="436862"/>
            <a:ext cx="53135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24 часа в неделю: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Пн</a:t>
            </a:r>
            <a:r>
              <a:rPr lang="ru-RU" sz="2400" dirty="0"/>
              <a:t>/вт/</a:t>
            </a:r>
            <a:r>
              <a:rPr lang="ru-RU" sz="2400" dirty="0" err="1"/>
              <a:t>чт</a:t>
            </a:r>
            <a:r>
              <a:rPr lang="ru-RU" sz="2400" dirty="0"/>
              <a:t>/</a:t>
            </a:r>
            <a:r>
              <a:rPr lang="ru-RU" sz="2400" dirty="0" err="1"/>
              <a:t>пт</a:t>
            </a:r>
            <a:r>
              <a:rPr lang="ru-RU" sz="2400" dirty="0"/>
              <a:t> с 8:30 до 16:30</a:t>
            </a:r>
            <a:endParaRPr lang="fr-FR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4400" indent="-284400">
              <a:buFont typeface="Wingdings" panose="05000000000000000000" pitchFamily="2" charset="2"/>
              <a:buChar char="v"/>
            </a:pPr>
            <a:r>
              <a:rPr lang="ru-RU" sz="2400" dirty="0"/>
              <a:t>Бывают школы, в которых учатся по средовым и субботним утрам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Перерывы 15-и минут в 10:00 и в 15:00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Перерыв на обед с 11:30 до 13:30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Оценочная система бывает разной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ДЗ незаконно, но оно даётся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9716D8-1DC8-DA5A-9F5D-447103359028}"/>
              </a:ext>
            </a:extLst>
          </p:cNvPr>
          <p:cNvSpPr txBox="1"/>
          <p:nvPr/>
        </p:nvSpPr>
        <p:spPr>
          <a:xfrm>
            <a:off x="316320" y="5154043"/>
            <a:ext cx="551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Нет точного расписания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970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87EE0F-7526-3254-C590-F022EB516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8344" r="5701" b="7177"/>
          <a:stretch/>
        </p:blipFill>
        <p:spPr>
          <a:xfrm rot="16200000">
            <a:off x="2732308" y="-943909"/>
            <a:ext cx="6858001" cy="87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5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076DAA6-6FA5-5EC3-DB58-81B60E57B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81164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985806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30422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20518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82323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87858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48214047"/>
                    </a:ext>
                  </a:extLst>
                </a:gridCol>
                <a:gridCol w="454581">
                  <a:extLst>
                    <a:ext uri="{9D8B030D-6E8A-4147-A177-3AD203B41FA5}">
                      <a16:colId xmlns:a16="http://schemas.microsoft.com/office/drawing/2014/main" val="4086277697"/>
                    </a:ext>
                  </a:extLst>
                </a:gridCol>
                <a:gridCol w="1577419">
                  <a:extLst>
                    <a:ext uri="{9D8B030D-6E8A-4147-A177-3AD203B41FA5}">
                      <a16:colId xmlns:a16="http://schemas.microsoft.com/office/drawing/2014/main" val="3272142152"/>
                    </a:ext>
                  </a:extLst>
                </a:gridCol>
              </a:tblGrid>
              <a:tr h="601025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2800" baseline="30000" dirty="0">
                          <a:solidFill>
                            <a:schemeClr val="tx1"/>
                          </a:solidFill>
                        </a:rPr>
                        <a:t>ère </a:t>
                      </a:r>
                      <a:r>
                        <a:rPr lang="fr-FR" sz="2800" baseline="0" dirty="0">
                          <a:solidFill>
                            <a:schemeClr val="tx1"/>
                          </a:solidFill>
                        </a:rPr>
                        <a:t>S-SVT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Понедельник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Вторник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Среда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Четверг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Пятница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32182"/>
                  </a:ext>
                </a:extLst>
              </a:tr>
              <a:tr h="601025"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  <a:r>
                        <a:rPr lang="ru-RU" dirty="0"/>
                        <a:t>:00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Биология-геология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Физика-химия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Ист-гео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34578"/>
                  </a:ext>
                </a:extLst>
              </a:tr>
              <a:tr h="683266">
                <a:tc>
                  <a:txBody>
                    <a:bodyPr/>
                    <a:lstStyle/>
                    <a:p>
                      <a:r>
                        <a:rPr lang="fr-FR" dirty="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Французский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Немецкий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Немецкий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История-география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0089"/>
                  </a:ext>
                </a:extLst>
              </a:tr>
              <a:tr h="683266">
                <a:tc>
                  <a:txBody>
                    <a:bodyPr/>
                    <a:lstStyle/>
                    <a:p>
                      <a:r>
                        <a:rPr lang="fr-FR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История-география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Физика-химия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Физкультура</a:t>
                      </a:r>
                      <a:endParaRPr lang="fr-F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Английский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24031"/>
                  </a:ext>
                </a:extLst>
              </a:tr>
              <a:tr h="601025">
                <a:tc>
                  <a:txBody>
                    <a:bodyPr/>
                    <a:lstStyle/>
                    <a:p>
                      <a:r>
                        <a:rPr lang="fr-FR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117096"/>
                  </a:ext>
                </a:extLst>
              </a:tr>
              <a:tr h="601025">
                <a:tc>
                  <a:txBody>
                    <a:bodyPr/>
                    <a:lstStyle/>
                    <a:p>
                      <a:r>
                        <a:rPr lang="fr-FR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Регби (2 часа)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297708"/>
                  </a:ext>
                </a:extLst>
              </a:tr>
              <a:tr h="601025">
                <a:tc>
                  <a:txBody>
                    <a:bodyPr/>
                    <a:lstStyle/>
                    <a:p>
                      <a:r>
                        <a:rPr lang="fr-FR" dirty="0"/>
                        <a:t>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076016"/>
                  </a:ext>
                </a:extLst>
              </a:tr>
              <a:tr h="601025">
                <a:tc>
                  <a:txBody>
                    <a:bodyPr/>
                    <a:lstStyle/>
                    <a:p>
                      <a:r>
                        <a:rPr lang="fr-FR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Английский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Французский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Французский</a:t>
                      </a:r>
                      <a:endParaRPr lang="fr-F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47241"/>
                  </a:ext>
                </a:extLst>
              </a:tr>
              <a:tr h="683266">
                <a:tc>
                  <a:txBody>
                    <a:bodyPr/>
                    <a:lstStyle/>
                    <a:p>
                      <a:r>
                        <a:rPr lang="fr-FR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Английский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Гражд</a:t>
                      </a:r>
                      <a:r>
                        <a:rPr lang="ru-RU" dirty="0"/>
                        <a:t>. и мор. об.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32846"/>
                  </a:ext>
                </a:extLst>
              </a:tr>
              <a:tr h="601025">
                <a:tc>
                  <a:txBody>
                    <a:bodyPr/>
                    <a:lstStyle/>
                    <a:p>
                      <a:r>
                        <a:rPr lang="fr-FR" dirty="0"/>
                        <a:t>16:00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Персонализированное сопровождение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Биология-геология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44608"/>
                  </a:ext>
                </a:extLst>
              </a:tr>
              <a:tr h="601025">
                <a:tc>
                  <a:txBody>
                    <a:bodyPr/>
                    <a:lstStyle/>
                    <a:p>
                      <a:r>
                        <a:rPr lang="fr-FR" dirty="0"/>
                        <a:t>17:00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5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67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EDC7E8B-F5E8-D011-6977-1F955EA70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9485" r="2233" b="7354"/>
          <a:stretch/>
        </p:blipFill>
        <p:spPr>
          <a:xfrm>
            <a:off x="688157" y="1102"/>
            <a:ext cx="10551685" cy="68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1BDD500E-F8EB-4F00-65B5-60FE23A1E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94371"/>
              </p:ext>
            </p:extLst>
          </p:nvPr>
        </p:nvGraphicFramePr>
        <p:xfrm>
          <a:off x="0" y="0"/>
          <a:ext cx="12192000" cy="6872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739039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9368235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2526723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385181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66601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302816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9194981"/>
                    </a:ext>
                  </a:extLst>
                </a:gridCol>
              </a:tblGrid>
              <a:tr h="636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1800" baseline="30000" dirty="0">
                          <a:solidFill>
                            <a:schemeClr val="tx1"/>
                          </a:solidFill>
                        </a:rPr>
                        <a:t>ale 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S-SVT spé. maths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Понедельник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Вторник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Среда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Четверг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Пятница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926177"/>
                  </a:ext>
                </a:extLst>
              </a:tr>
              <a:tr h="567118"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  <a:r>
                        <a:rPr lang="ru-RU" dirty="0"/>
                        <a:t>:00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Английский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Физкультура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Английский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35660"/>
                  </a:ext>
                </a:extLst>
              </a:tr>
              <a:tr h="636501">
                <a:tc>
                  <a:txBody>
                    <a:bodyPr/>
                    <a:lstStyle/>
                    <a:p>
                      <a:r>
                        <a:rPr lang="fr-FR" dirty="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История-география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Философия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21739"/>
                  </a:ext>
                </a:extLst>
              </a:tr>
              <a:tr h="636501">
                <a:tc>
                  <a:txBody>
                    <a:bodyPr/>
                    <a:lstStyle/>
                    <a:p>
                      <a:r>
                        <a:rPr lang="fr-FR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История-география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Немецкий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6018"/>
                  </a:ext>
                </a:extLst>
              </a:tr>
              <a:tr h="567118">
                <a:tc>
                  <a:txBody>
                    <a:bodyPr/>
                    <a:lstStyle/>
                    <a:p>
                      <a:r>
                        <a:rPr lang="fr-FR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Философия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1688"/>
                  </a:ext>
                </a:extLst>
              </a:tr>
              <a:tr h="567118">
                <a:tc>
                  <a:txBody>
                    <a:bodyPr/>
                    <a:lstStyle/>
                    <a:p>
                      <a:r>
                        <a:rPr lang="fr-FR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73509"/>
                  </a:ext>
                </a:extLst>
              </a:tr>
              <a:tr h="636501">
                <a:tc>
                  <a:txBody>
                    <a:bodyPr/>
                    <a:lstStyle/>
                    <a:p>
                      <a:r>
                        <a:rPr lang="fr-FR" dirty="0"/>
                        <a:t>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Регби (2 часа)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История-география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16391"/>
                  </a:ext>
                </a:extLst>
              </a:tr>
              <a:tr h="567118">
                <a:tc>
                  <a:txBody>
                    <a:bodyPr/>
                    <a:lstStyle/>
                    <a:p>
                      <a:r>
                        <a:rPr lang="fr-FR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Физика-химия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Физика-химия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Физика-химия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67368"/>
                  </a:ext>
                </a:extLst>
              </a:tr>
              <a:tr h="567118">
                <a:tc>
                  <a:txBody>
                    <a:bodyPr/>
                    <a:lstStyle/>
                    <a:p>
                      <a:r>
                        <a:rPr lang="fr-FR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Биология-геология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Математика как специализация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793613"/>
                  </a:ext>
                </a:extLst>
              </a:tr>
              <a:tr h="909287">
                <a:tc>
                  <a:txBody>
                    <a:bodyPr/>
                    <a:lstStyle/>
                    <a:p>
                      <a:r>
                        <a:rPr lang="fr-FR" dirty="0"/>
                        <a:t>16:00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Персонализированное сопровождение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Биол.-геол.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EMC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Биология-геология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67667"/>
                  </a:ext>
                </a:extLst>
              </a:tr>
              <a:tr h="567118">
                <a:tc>
                  <a:txBody>
                    <a:bodyPr/>
                    <a:lstStyle/>
                    <a:p>
                      <a:r>
                        <a:rPr lang="fr-FR" dirty="0"/>
                        <a:t>17:00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Немецкий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5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028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5244D-CD26-CA75-06B6-835FB13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Экзамен </a:t>
            </a:r>
            <a:r>
              <a:rPr lang="fr-FR" dirty="0"/>
              <a:t>« Baccalauréat / bac »</a:t>
            </a:r>
            <a:r>
              <a:rPr lang="ru-RU" dirty="0"/>
              <a:t> (тогда)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94B9FA-CD38-95AC-D30A-51654168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4159" cy="47731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Все предметы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Не учитывается текущий контроль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Некоторые предметы сдаются в </a:t>
            </a: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ru-RU" baseline="30000" dirty="0"/>
              <a:t> </a:t>
            </a:r>
            <a:r>
              <a:rPr lang="ru-RU" dirty="0"/>
              <a:t>(</a:t>
            </a:r>
            <a:r>
              <a:rPr lang="fr-FR" dirty="0"/>
              <a:t>TPE, </a:t>
            </a:r>
            <a:r>
              <a:rPr lang="ru-RU" dirty="0"/>
              <a:t>французский…)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До двух факультативов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Средняя арифметическая взвешенная оценка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38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0667E5-2CBF-6C89-962C-791A0E5E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5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0E0BD4-5DAA-D741-37AB-35A1FADC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2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3BD8A3-7220-89BC-A885-3F47B4611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00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496E0D-2FED-8E90-A0D2-0E8958CE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D0FF98-1F55-79B1-5E14-C8A39136C8A8}"/>
              </a:ext>
            </a:extLst>
          </p:cNvPr>
          <p:cNvSpPr txBox="1"/>
          <p:nvPr/>
        </p:nvSpPr>
        <p:spPr>
          <a:xfrm>
            <a:off x="5750351" y="4025246"/>
            <a:ext cx="51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C92707-5361-796B-24FA-CFD63DB65EB0}"/>
              </a:ext>
            </a:extLst>
          </p:cNvPr>
          <p:cNvSpPr txBox="1"/>
          <p:nvPr/>
        </p:nvSpPr>
        <p:spPr>
          <a:xfrm>
            <a:off x="9277546" y="2659559"/>
            <a:ext cx="51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C74CD8-96C7-16C9-8F40-75FB3E2B39A4}"/>
              </a:ext>
            </a:extLst>
          </p:cNvPr>
          <p:cNvSpPr txBox="1"/>
          <p:nvPr/>
        </p:nvSpPr>
        <p:spPr>
          <a:xfrm>
            <a:off x="7882380" y="4794687"/>
            <a:ext cx="51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11D29D-A9AB-36C2-0275-0DE663936CA5}"/>
              </a:ext>
            </a:extLst>
          </p:cNvPr>
          <p:cNvSpPr txBox="1"/>
          <p:nvPr/>
        </p:nvSpPr>
        <p:spPr>
          <a:xfrm>
            <a:off x="3300953" y="1670116"/>
            <a:ext cx="51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C9E21D-7D06-614B-5650-307C54D560FF}"/>
              </a:ext>
            </a:extLst>
          </p:cNvPr>
          <p:cNvSpPr txBox="1"/>
          <p:nvPr/>
        </p:nvSpPr>
        <p:spPr>
          <a:xfrm>
            <a:off x="9277546" y="416351"/>
            <a:ext cx="51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2DD04F-D7C0-CCD4-3633-A79B05DFB5FD}"/>
              </a:ext>
            </a:extLst>
          </p:cNvPr>
          <p:cNvSpPr txBox="1"/>
          <p:nvPr/>
        </p:nvSpPr>
        <p:spPr>
          <a:xfrm>
            <a:off x="7026112" y="3640525"/>
            <a:ext cx="51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9819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0F1D64-28B5-8B7C-5547-C939EDC8E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7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058621-7A9C-7680-4E1E-9D3BD6B2A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8" y="0"/>
            <a:ext cx="11108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E1E3F7-1FBE-2FFF-928E-2C32F1CD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C865478-5497-24F7-65D6-314D9D9B6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13"/>
          <a:stretch/>
        </p:blipFill>
        <p:spPr>
          <a:xfrm>
            <a:off x="794937" y="1157140"/>
            <a:ext cx="10602125" cy="45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4D4EDA3-DD91-3EE5-2065-8EBA771ED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76383"/>
              </p:ext>
            </p:extLst>
          </p:nvPr>
        </p:nvGraphicFramePr>
        <p:xfrm>
          <a:off x="377071" y="574291"/>
          <a:ext cx="11566688" cy="580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1672">
                  <a:extLst>
                    <a:ext uri="{9D8B030D-6E8A-4147-A177-3AD203B41FA5}">
                      <a16:colId xmlns:a16="http://schemas.microsoft.com/office/drawing/2014/main" val="3246943061"/>
                    </a:ext>
                  </a:extLst>
                </a:gridCol>
                <a:gridCol w="2891672">
                  <a:extLst>
                    <a:ext uri="{9D8B030D-6E8A-4147-A177-3AD203B41FA5}">
                      <a16:colId xmlns:a16="http://schemas.microsoft.com/office/drawing/2014/main" val="3483588990"/>
                    </a:ext>
                  </a:extLst>
                </a:gridCol>
                <a:gridCol w="2891672">
                  <a:extLst>
                    <a:ext uri="{9D8B030D-6E8A-4147-A177-3AD203B41FA5}">
                      <a16:colId xmlns:a16="http://schemas.microsoft.com/office/drawing/2014/main" val="2736225984"/>
                    </a:ext>
                  </a:extLst>
                </a:gridCol>
                <a:gridCol w="2891672">
                  <a:extLst>
                    <a:ext uri="{9D8B030D-6E8A-4147-A177-3AD203B41FA5}">
                      <a16:colId xmlns:a16="http://schemas.microsoft.com/office/drawing/2014/main" val="4087469910"/>
                    </a:ext>
                  </a:extLst>
                </a:gridCol>
              </a:tblGrid>
              <a:tr h="81563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Зона А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Зона В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Зона С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44140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r>
                        <a:rPr lang="fr-FR" dirty="0"/>
                        <a:t>Rentrée des classes</a:t>
                      </a:r>
                    </a:p>
                    <a:p>
                      <a:r>
                        <a:rPr lang="ru-RU" dirty="0"/>
                        <a:t>Первый день школы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01.09.2022</a:t>
                      </a:r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02444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r>
                        <a:rPr lang="fr-FR" dirty="0"/>
                        <a:t>Vacances de la Toussaint / d’octobre</a:t>
                      </a:r>
                    </a:p>
                    <a:p>
                      <a:r>
                        <a:rPr lang="ru-RU" dirty="0"/>
                        <a:t>Октябрьские каникулы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22.10 до 07.11</a:t>
                      </a:r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13921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r>
                        <a:rPr lang="fr-FR" dirty="0"/>
                        <a:t>Vacances de Noël</a:t>
                      </a:r>
                      <a:endParaRPr lang="ru-RU" dirty="0"/>
                    </a:p>
                    <a:p>
                      <a:r>
                        <a:rPr lang="ru-RU" dirty="0"/>
                        <a:t>Рождественские каникулы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17.12 до 03.01</a:t>
                      </a:r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05683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r>
                        <a:rPr lang="fr-FR" dirty="0"/>
                        <a:t>Vacances d’hiver</a:t>
                      </a:r>
                    </a:p>
                    <a:p>
                      <a:r>
                        <a:rPr lang="ru-RU" dirty="0"/>
                        <a:t>Зимние каникулы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04.02 до 20.02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11.02 до 27.02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18.02 до 06.03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803759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r>
                        <a:rPr lang="fr-FR" dirty="0"/>
                        <a:t>Vacances de printemps</a:t>
                      </a:r>
                    </a:p>
                    <a:p>
                      <a:r>
                        <a:rPr lang="ru-RU" dirty="0"/>
                        <a:t>Весенние каникулы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08.04 до 24.04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15.04 до 02.05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22.04 до 09.05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147140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r>
                        <a:rPr lang="fr-FR" dirty="0"/>
                        <a:t>Vacances d’été</a:t>
                      </a:r>
                    </a:p>
                    <a:p>
                      <a:r>
                        <a:rPr lang="ru-RU" dirty="0"/>
                        <a:t>Летние каникулы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 08.07</a:t>
                      </a:r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7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20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557DEC14-944E-FC3E-8433-20784E59C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18848"/>
              </p:ext>
            </p:extLst>
          </p:nvPr>
        </p:nvGraphicFramePr>
        <p:xfrm>
          <a:off x="316320" y="436862"/>
          <a:ext cx="5518871" cy="2103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388413">
                  <a:extLst>
                    <a:ext uri="{9D8B030D-6E8A-4147-A177-3AD203B41FA5}">
                      <a16:colId xmlns:a16="http://schemas.microsoft.com/office/drawing/2014/main" val="229569802"/>
                    </a:ext>
                  </a:extLst>
                </a:gridCol>
                <a:gridCol w="2130458">
                  <a:extLst>
                    <a:ext uri="{9D8B030D-6E8A-4147-A177-3AD203B41FA5}">
                      <a16:colId xmlns:a16="http://schemas.microsoft.com/office/drawing/2014/main" val="4127179587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fr-FR" sz="2800" dirty="0"/>
                        <a:t>Le collège</a:t>
                      </a:r>
                      <a:endParaRPr lang="ru-RU" sz="2800" dirty="0"/>
                    </a:p>
                    <a:p>
                      <a:r>
                        <a:rPr lang="ru-RU" sz="2800" dirty="0"/>
                        <a:t>Средняя школа</a:t>
                      </a:r>
                    </a:p>
                    <a:p>
                      <a:r>
                        <a:rPr lang="ru-RU" sz="2800" dirty="0"/>
                        <a:t>(с 11 до 15 лет)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6</a:t>
                      </a:r>
                      <a:r>
                        <a:rPr lang="fr-FR" sz="2000" baseline="30000" dirty="0"/>
                        <a:t>ème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93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5</a:t>
                      </a:r>
                      <a:r>
                        <a:rPr lang="fr-FR" sz="2000" baseline="30000" dirty="0"/>
                        <a:t>ème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202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4</a:t>
                      </a:r>
                      <a:r>
                        <a:rPr lang="fr-FR" sz="2000" baseline="30000" dirty="0"/>
                        <a:t>ème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7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</a:t>
                      </a:r>
                      <a:r>
                        <a:rPr lang="fr-FR" sz="2000" baseline="30000" dirty="0"/>
                        <a:t>ème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217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Le brevet (DNB)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6764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3AFB515-9D67-E564-A84D-D31FA4A51759}"/>
              </a:ext>
            </a:extLst>
          </p:cNvPr>
          <p:cNvSpPr txBox="1"/>
          <p:nvPr/>
        </p:nvSpPr>
        <p:spPr>
          <a:xfrm>
            <a:off x="6356810" y="436862"/>
            <a:ext cx="53135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2</a:t>
            </a:r>
            <a:r>
              <a:rPr lang="fr-FR" sz="2400" dirty="0"/>
              <a:t>6</a:t>
            </a:r>
            <a:r>
              <a:rPr lang="ru-RU" sz="2400" dirty="0"/>
              <a:t> часов в неделю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5 дней в неделю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Перерывы 10-и минут примерно в 10:00 и в 15:00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Перерыв на обед с 11:00 до 14:00 (от часа до двух)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ДЗ даётся свободно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Ученики ходят по аудиториям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Продолжительность урока – час (из него 5 на смену аудитории)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384BE-696C-8231-82BF-739F40DD5432}"/>
              </a:ext>
            </a:extLst>
          </p:cNvPr>
          <p:cNvSpPr txBox="1"/>
          <p:nvPr/>
        </p:nvSpPr>
        <p:spPr>
          <a:xfrm>
            <a:off x="316320" y="3026004"/>
            <a:ext cx="5313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Оценки по всем предметам из 20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Нужно выше 10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Средняя арифметическая</a:t>
            </a:r>
          </a:p>
        </p:txBody>
      </p:sp>
    </p:spTree>
    <p:extLst>
      <p:ext uri="{BB962C8B-B14F-4D97-AF65-F5344CB8AC3E}">
        <p14:creationId xmlns:p14="http://schemas.microsoft.com/office/powerpoint/2010/main" val="41598202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755</Words>
  <Application>Microsoft Office PowerPoint</Application>
  <PresentationFormat>Grand écran</PresentationFormat>
  <Paragraphs>279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Thème Office</vt:lpstr>
      <vt:lpstr>Система школьного образования во Франции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Экзамен « Brevet / DNB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Экзамен « Baccalauréat / bac » (тогда)</vt:lpstr>
      <vt:lpstr>Présentation PowerPoint</vt:lpstr>
      <vt:lpstr>Présentation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система во Франции</dc:title>
  <dc:creator>Ugo Cavitte</dc:creator>
  <cp:lastModifiedBy>Ugo Cavitte</cp:lastModifiedBy>
  <cp:revision>32</cp:revision>
  <dcterms:created xsi:type="dcterms:W3CDTF">2023-01-10T18:12:13Z</dcterms:created>
  <dcterms:modified xsi:type="dcterms:W3CDTF">2023-01-19T14:50:00Z</dcterms:modified>
</cp:coreProperties>
</file>