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0" r:id="rId5"/>
    <p:sldMasterId id="2147483804" r:id="rId6"/>
    <p:sldMasterId id="2147483840" r:id="rId7"/>
    <p:sldMasterId id="2147483867" r:id="rId8"/>
  </p:sldMasterIdLst>
  <p:notesMasterIdLst>
    <p:notesMasterId r:id="rId41"/>
  </p:notesMasterIdLst>
  <p:sldIdLst>
    <p:sldId id="361" r:id="rId9"/>
    <p:sldId id="369" r:id="rId10"/>
    <p:sldId id="360" r:id="rId11"/>
    <p:sldId id="362" r:id="rId12"/>
    <p:sldId id="387" r:id="rId13"/>
    <p:sldId id="330" r:id="rId14"/>
    <p:sldId id="260" r:id="rId15"/>
    <p:sldId id="367" r:id="rId16"/>
    <p:sldId id="309" r:id="rId17"/>
    <p:sldId id="293" r:id="rId18"/>
    <p:sldId id="392" r:id="rId19"/>
    <p:sldId id="384" r:id="rId20"/>
    <p:sldId id="296" r:id="rId21"/>
    <p:sldId id="297" r:id="rId22"/>
    <p:sldId id="338" r:id="rId23"/>
    <p:sldId id="393" r:id="rId24"/>
    <p:sldId id="394" r:id="rId25"/>
    <p:sldId id="388" r:id="rId26"/>
    <p:sldId id="390" r:id="rId27"/>
    <p:sldId id="389" r:id="rId28"/>
    <p:sldId id="395" r:id="rId29"/>
    <p:sldId id="397" r:id="rId30"/>
    <p:sldId id="398" r:id="rId31"/>
    <p:sldId id="401" r:id="rId32"/>
    <p:sldId id="365" r:id="rId33"/>
    <p:sldId id="366" r:id="rId34"/>
    <p:sldId id="403" r:id="rId35"/>
    <p:sldId id="382" r:id="rId36"/>
    <p:sldId id="375" r:id="rId37"/>
    <p:sldId id="287" r:id="rId38"/>
    <p:sldId id="347" r:id="rId39"/>
    <p:sldId id="38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843BD-BDA9-46E1-A085-2F0AF46079DE}" v="2" dt="2023-01-30T11:07:22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77157" autoAdjust="0"/>
  </p:normalViewPr>
  <p:slideViewPr>
    <p:cSldViewPr snapToGrid="0">
      <p:cViewPr varScale="1">
        <p:scale>
          <a:sx n="40" d="100"/>
          <a:sy n="40" d="100"/>
        </p:scale>
        <p:origin x="1138" y="1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_Уваров" userId="c647bbfc-25ec-4905-b25a-7c9227a3e8a0" providerId="ADAL" clId="{CDD843BD-BDA9-46E1-A085-2F0AF46079DE}"/>
    <pc:docChg chg="undo custSel addSld delSld modSld sldOrd">
      <pc:chgData name="Александр_Уваров" userId="c647bbfc-25ec-4905-b25a-7c9227a3e8a0" providerId="ADAL" clId="{CDD843BD-BDA9-46E1-A085-2F0AF46079DE}" dt="2023-01-30T12:15:03.739" v="572" actId="6549"/>
      <pc:docMkLst>
        <pc:docMk/>
      </pc:docMkLst>
      <pc:sldChg chg="del ord">
        <pc:chgData name="Александр_Уваров" userId="c647bbfc-25ec-4905-b25a-7c9227a3e8a0" providerId="ADAL" clId="{CDD843BD-BDA9-46E1-A085-2F0AF46079DE}" dt="2023-01-30T11:12:52.662" v="515" actId="47"/>
        <pc:sldMkLst>
          <pc:docMk/>
          <pc:sldMk cId="3935238821" sldId="259"/>
        </pc:sldMkLst>
      </pc:sldChg>
      <pc:sldChg chg="modSp mod">
        <pc:chgData name="Александр_Уваров" userId="c647bbfc-25ec-4905-b25a-7c9227a3e8a0" providerId="ADAL" clId="{CDD843BD-BDA9-46E1-A085-2F0AF46079DE}" dt="2023-01-30T10:45:39.638" v="243" actId="108"/>
        <pc:sldMkLst>
          <pc:docMk/>
          <pc:sldMk cId="511825510" sldId="287"/>
        </pc:sldMkLst>
        <pc:spChg chg="mod">
          <ac:chgData name="Александр_Уваров" userId="c647bbfc-25ec-4905-b25a-7c9227a3e8a0" providerId="ADAL" clId="{CDD843BD-BDA9-46E1-A085-2F0AF46079DE}" dt="2023-01-30T10:40:18.606" v="85" actId="14100"/>
          <ac:spMkLst>
            <pc:docMk/>
            <pc:sldMk cId="511825510" sldId="287"/>
            <ac:spMk id="2" creationId="{00000000-0000-0000-0000-000000000000}"/>
          </ac:spMkLst>
        </pc:spChg>
        <pc:spChg chg="mod">
          <ac:chgData name="Александр_Уваров" userId="c647bbfc-25ec-4905-b25a-7c9227a3e8a0" providerId="ADAL" clId="{CDD843BD-BDA9-46E1-A085-2F0AF46079DE}" dt="2023-01-30T10:45:39.638" v="243" actId="108"/>
          <ac:spMkLst>
            <pc:docMk/>
            <pc:sldMk cId="511825510" sldId="287"/>
            <ac:spMk id="3" creationId="{00000000-0000-0000-0000-000000000000}"/>
          </ac:spMkLst>
        </pc:spChg>
      </pc:sldChg>
      <pc:sldChg chg="del ord">
        <pc:chgData name="Александр_Уваров" userId="c647bbfc-25ec-4905-b25a-7c9227a3e8a0" providerId="ADAL" clId="{CDD843BD-BDA9-46E1-A085-2F0AF46079DE}" dt="2023-01-30T11:12:52.662" v="515" actId="47"/>
        <pc:sldMkLst>
          <pc:docMk/>
          <pc:sldMk cId="4125098812" sldId="299"/>
        </pc:sldMkLst>
      </pc:sldChg>
      <pc:sldChg chg="modSp mod">
        <pc:chgData name="Александр_Уваров" userId="c647bbfc-25ec-4905-b25a-7c9227a3e8a0" providerId="ADAL" clId="{CDD843BD-BDA9-46E1-A085-2F0AF46079DE}" dt="2023-01-30T12:15:03.739" v="572" actId="6549"/>
        <pc:sldMkLst>
          <pc:docMk/>
          <pc:sldMk cId="896470391" sldId="301"/>
        </pc:sldMkLst>
        <pc:spChg chg="mod">
          <ac:chgData name="Александр_Уваров" userId="c647bbfc-25ec-4905-b25a-7c9227a3e8a0" providerId="ADAL" clId="{CDD843BD-BDA9-46E1-A085-2F0AF46079DE}" dt="2023-01-30T12:15:03.739" v="572" actId="6549"/>
          <ac:spMkLst>
            <pc:docMk/>
            <pc:sldMk cId="896470391" sldId="301"/>
            <ac:spMk id="2" creationId="{00000000-0000-0000-0000-000000000000}"/>
          </ac:spMkLst>
        </pc:spChg>
      </pc:sldChg>
      <pc:sldChg chg="modSp mod">
        <pc:chgData name="Александр_Уваров" userId="c647bbfc-25ec-4905-b25a-7c9227a3e8a0" providerId="ADAL" clId="{CDD843BD-BDA9-46E1-A085-2F0AF46079DE}" dt="2023-01-30T12:14:37.382" v="558" actId="122"/>
        <pc:sldMkLst>
          <pc:docMk/>
          <pc:sldMk cId="3724742338" sldId="303"/>
        </pc:sldMkLst>
        <pc:spChg chg="mod">
          <ac:chgData name="Александр_Уваров" userId="c647bbfc-25ec-4905-b25a-7c9227a3e8a0" providerId="ADAL" clId="{CDD843BD-BDA9-46E1-A085-2F0AF46079DE}" dt="2023-01-30T12:14:37.382" v="558" actId="122"/>
          <ac:spMkLst>
            <pc:docMk/>
            <pc:sldMk cId="3724742338" sldId="303"/>
            <ac:spMk id="2" creationId="{00000000-0000-0000-0000-000000000000}"/>
          </ac:spMkLst>
        </pc:spChg>
      </pc:sldChg>
      <pc:sldChg chg="modSp mod">
        <pc:chgData name="Александр_Уваров" userId="c647bbfc-25ec-4905-b25a-7c9227a3e8a0" providerId="ADAL" clId="{CDD843BD-BDA9-46E1-A085-2F0AF46079DE}" dt="2023-01-30T12:13:52.473" v="537" actId="6549"/>
        <pc:sldMkLst>
          <pc:docMk/>
          <pc:sldMk cId="57454445" sldId="316"/>
        </pc:sldMkLst>
        <pc:spChg chg="mod">
          <ac:chgData name="Александр_Уваров" userId="c647bbfc-25ec-4905-b25a-7c9227a3e8a0" providerId="ADAL" clId="{CDD843BD-BDA9-46E1-A085-2F0AF46079DE}" dt="2023-01-30T12:13:52.473" v="537" actId="6549"/>
          <ac:spMkLst>
            <pc:docMk/>
            <pc:sldMk cId="57454445" sldId="316"/>
            <ac:spMk id="2" creationId="{00000000-0000-0000-0000-000000000000}"/>
          </ac:spMkLst>
        </pc:spChg>
      </pc:sldChg>
      <pc:sldChg chg="modSp mod">
        <pc:chgData name="Александр_Уваров" userId="c647bbfc-25ec-4905-b25a-7c9227a3e8a0" providerId="ADAL" clId="{CDD843BD-BDA9-46E1-A085-2F0AF46079DE}" dt="2023-01-30T11:01:08.393" v="256" actId="20577"/>
        <pc:sldMkLst>
          <pc:docMk/>
          <pc:sldMk cId="1199337944" sldId="345"/>
        </pc:sldMkLst>
        <pc:spChg chg="mod">
          <ac:chgData name="Александр_Уваров" userId="c647bbfc-25ec-4905-b25a-7c9227a3e8a0" providerId="ADAL" clId="{CDD843BD-BDA9-46E1-A085-2F0AF46079DE}" dt="2023-01-30T11:01:08.393" v="256" actId="20577"/>
          <ac:spMkLst>
            <pc:docMk/>
            <pc:sldMk cId="1199337944" sldId="345"/>
            <ac:spMk id="2" creationId="{00000000-0000-0000-0000-000000000000}"/>
          </ac:spMkLst>
        </pc:spChg>
        <pc:spChg chg="mod">
          <ac:chgData name="Александр_Уваров" userId="c647bbfc-25ec-4905-b25a-7c9227a3e8a0" providerId="ADAL" clId="{CDD843BD-BDA9-46E1-A085-2F0AF46079DE}" dt="2023-01-30T11:00:35.521" v="253" actId="21"/>
          <ac:spMkLst>
            <pc:docMk/>
            <pc:sldMk cId="1199337944" sldId="345"/>
            <ac:spMk id="5" creationId="{00000000-0000-0000-0000-000000000000}"/>
          </ac:spMkLst>
        </pc:spChg>
      </pc:sldChg>
      <pc:sldChg chg="del">
        <pc:chgData name="Александр_Уваров" userId="c647bbfc-25ec-4905-b25a-7c9227a3e8a0" providerId="ADAL" clId="{CDD843BD-BDA9-46E1-A085-2F0AF46079DE}" dt="2023-01-30T10:37:11.879" v="0" actId="47"/>
        <pc:sldMkLst>
          <pc:docMk/>
          <pc:sldMk cId="933153344" sldId="350"/>
        </pc:sldMkLst>
      </pc:sldChg>
      <pc:sldChg chg="del ord">
        <pc:chgData name="Александр_Уваров" userId="c647bbfc-25ec-4905-b25a-7c9227a3e8a0" providerId="ADAL" clId="{CDD843BD-BDA9-46E1-A085-2F0AF46079DE}" dt="2023-01-30T11:12:52.662" v="515" actId="47"/>
        <pc:sldMkLst>
          <pc:docMk/>
          <pc:sldMk cId="1377767340" sldId="363"/>
        </pc:sldMkLst>
      </pc:sldChg>
      <pc:sldChg chg="modSp del mod">
        <pc:chgData name="Александр_Уваров" userId="c647bbfc-25ec-4905-b25a-7c9227a3e8a0" providerId="ADAL" clId="{CDD843BD-BDA9-46E1-A085-2F0AF46079DE}" dt="2023-01-30T11:08:26.289" v="418" actId="47"/>
        <pc:sldMkLst>
          <pc:docMk/>
          <pc:sldMk cId="883249811" sldId="364"/>
        </pc:sldMkLst>
        <pc:spChg chg="mod">
          <ac:chgData name="Александр_Уваров" userId="c647bbfc-25ec-4905-b25a-7c9227a3e8a0" providerId="ADAL" clId="{CDD843BD-BDA9-46E1-A085-2F0AF46079DE}" dt="2023-01-30T11:07:08.432" v="411" actId="27636"/>
          <ac:spMkLst>
            <pc:docMk/>
            <pc:sldMk cId="883249811" sldId="364"/>
            <ac:spMk id="2" creationId="{BC27A505-7370-A426-F435-BC2068428AB0}"/>
          </ac:spMkLst>
        </pc:spChg>
      </pc:sldChg>
      <pc:sldChg chg="modSp add del mod ord">
        <pc:chgData name="Александр_Уваров" userId="c647bbfc-25ec-4905-b25a-7c9227a3e8a0" providerId="ADAL" clId="{CDD843BD-BDA9-46E1-A085-2F0AF46079DE}" dt="2023-01-30T11:11:25.334" v="506" actId="1076"/>
        <pc:sldMkLst>
          <pc:docMk/>
          <pc:sldMk cId="4264774844" sldId="370"/>
        </pc:sldMkLst>
        <pc:spChg chg="mod">
          <ac:chgData name="Александр_Уваров" userId="c647bbfc-25ec-4905-b25a-7c9227a3e8a0" providerId="ADAL" clId="{CDD843BD-BDA9-46E1-A085-2F0AF46079DE}" dt="2023-01-30T11:11:25.334" v="506" actId="1076"/>
          <ac:spMkLst>
            <pc:docMk/>
            <pc:sldMk cId="4264774844" sldId="370"/>
            <ac:spMk id="2" creationId="{972F7402-C656-5127-36E0-1A8C402D2D72}"/>
          </ac:spMkLst>
        </pc:spChg>
        <pc:picChg chg="mod">
          <ac:chgData name="Александр_Уваров" userId="c647bbfc-25ec-4905-b25a-7c9227a3e8a0" providerId="ADAL" clId="{CDD843BD-BDA9-46E1-A085-2F0AF46079DE}" dt="2023-01-30T11:10:10.520" v="424" actId="1076"/>
          <ac:picMkLst>
            <pc:docMk/>
            <pc:sldMk cId="4264774844" sldId="370"/>
            <ac:picMk id="4" creationId="{8DA0D206-1471-97C9-C956-1E056B924C46}"/>
          </ac:picMkLst>
        </pc:picChg>
      </pc:sldChg>
      <pc:sldChg chg="addSp modSp mod">
        <pc:chgData name="Александр_Уваров" userId="c647bbfc-25ec-4905-b25a-7c9227a3e8a0" providerId="ADAL" clId="{CDD843BD-BDA9-46E1-A085-2F0AF46079DE}" dt="2023-01-30T11:11:46.005" v="514" actId="6549"/>
        <pc:sldMkLst>
          <pc:docMk/>
          <pc:sldMk cId="1809967350" sldId="373"/>
        </pc:sldMkLst>
        <pc:spChg chg="add mod">
          <ac:chgData name="Александр_Уваров" userId="c647bbfc-25ec-4905-b25a-7c9227a3e8a0" providerId="ADAL" clId="{CDD843BD-BDA9-46E1-A085-2F0AF46079DE}" dt="2023-01-30T11:11:46.005" v="514" actId="6549"/>
          <ac:spMkLst>
            <pc:docMk/>
            <pc:sldMk cId="1809967350" sldId="373"/>
            <ac:spMk id="2" creationId="{46583ED6-8CF7-8B05-BADC-3481579DFCF2}"/>
          </ac:spMkLst>
        </pc:spChg>
        <pc:spChg chg="mod">
          <ac:chgData name="Александр_Уваров" userId="c647bbfc-25ec-4905-b25a-7c9227a3e8a0" providerId="ADAL" clId="{CDD843BD-BDA9-46E1-A085-2F0AF46079DE}" dt="2023-01-30T11:06:11.831" v="320" actId="1076"/>
          <ac:spMkLst>
            <pc:docMk/>
            <pc:sldMk cId="1809967350" sldId="373"/>
            <ac:spMk id="5" creationId="{3F87F216-C67D-D30B-23D7-7BFDECAB7455}"/>
          </ac:spMkLst>
        </pc:spChg>
        <pc:picChg chg="mod">
          <ac:chgData name="Александр_Уваров" userId="c647bbfc-25ec-4905-b25a-7c9227a3e8a0" providerId="ADAL" clId="{CDD843BD-BDA9-46E1-A085-2F0AF46079DE}" dt="2023-01-30T11:07:40.868" v="414" actId="14100"/>
          <ac:picMkLst>
            <pc:docMk/>
            <pc:sldMk cId="1809967350" sldId="373"/>
            <ac:picMk id="4" creationId="{85500659-3AC4-7D3D-2503-EEA26D60FF5F}"/>
          </ac:picMkLst>
        </pc:picChg>
      </pc:sldChg>
      <pc:sldChg chg="del">
        <pc:chgData name="Александр_Уваров" userId="c647bbfc-25ec-4905-b25a-7c9227a3e8a0" providerId="ADAL" clId="{CDD843BD-BDA9-46E1-A085-2F0AF46079DE}" dt="2023-01-30T10:37:11.879" v="0" actId="47"/>
        <pc:sldMkLst>
          <pc:docMk/>
          <pc:sldMk cId="2938797451" sldId="378"/>
        </pc:sldMkLst>
      </pc:sldChg>
      <pc:sldChg chg="del">
        <pc:chgData name="Александр_Уваров" userId="c647bbfc-25ec-4905-b25a-7c9227a3e8a0" providerId="ADAL" clId="{CDD843BD-BDA9-46E1-A085-2F0AF46079DE}" dt="2023-01-30T10:37:11.879" v="0" actId="47"/>
        <pc:sldMkLst>
          <pc:docMk/>
          <pc:sldMk cId="3274788448" sldId="381"/>
        </pc:sldMkLst>
      </pc:sldChg>
      <pc:sldChg chg="delSp modSp mod">
        <pc:chgData name="Александр_Уваров" userId="c647bbfc-25ec-4905-b25a-7c9227a3e8a0" providerId="ADAL" clId="{CDD843BD-BDA9-46E1-A085-2F0AF46079DE}" dt="2023-01-30T11:05:30.873" v="318" actId="14100"/>
        <pc:sldMkLst>
          <pc:docMk/>
          <pc:sldMk cId="1364551637" sldId="395"/>
        </pc:sldMkLst>
        <pc:spChg chg="del mod">
          <ac:chgData name="Александр_Уваров" userId="c647bbfc-25ec-4905-b25a-7c9227a3e8a0" providerId="ADAL" clId="{CDD843BD-BDA9-46E1-A085-2F0AF46079DE}" dt="2023-01-30T11:03:55.422" v="259" actId="478"/>
          <ac:spMkLst>
            <pc:docMk/>
            <pc:sldMk cId="1364551637" sldId="395"/>
            <ac:spMk id="6" creationId="{2CAF1568-77F3-536F-1245-813FC202A815}"/>
          </ac:spMkLst>
        </pc:spChg>
        <pc:spChg chg="mod">
          <ac:chgData name="Александр_Уваров" userId="c647bbfc-25ec-4905-b25a-7c9227a3e8a0" providerId="ADAL" clId="{CDD843BD-BDA9-46E1-A085-2F0AF46079DE}" dt="2023-01-30T11:05:30.873" v="318" actId="14100"/>
          <ac:spMkLst>
            <pc:docMk/>
            <pc:sldMk cId="1364551637" sldId="395"/>
            <ac:spMk id="7" creationId="{00000000-0000-0000-0000-000000000000}"/>
          </ac:spMkLst>
        </pc:spChg>
      </pc:sldChg>
      <pc:sldChg chg="new del">
        <pc:chgData name="Александр_Уваров" userId="c647bbfc-25ec-4905-b25a-7c9227a3e8a0" providerId="ADAL" clId="{CDD843BD-BDA9-46E1-A085-2F0AF46079DE}" dt="2023-01-30T11:01:02.867" v="255" actId="680"/>
        <pc:sldMkLst>
          <pc:docMk/>
          <pc:sldMk cId="2665079887" sldId="3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Оценка экспертов проекта «мониторинг цифровой трансформации образования» весна 2021</a:t>
            </a:r>
            <a:endParaRPr lang="en-US" sz="2800" dirty="0"/>
          </a:p>
        </c:rich>
      </c:tx>
      <c:layout>
        <c:manualLayout>
          <c:xMode val="edge"/>
          <c:yMode val="edge"/>
          <c:x val="6.719350537545329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10131803497779E-3"/>
          <c:y val="0.13567330057734536"/>
          <c:w val="0.97432590334410163"/>
          <c:h val="0.7676312879511526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Компьютеризация</c:v>
                </c:pt>
                <c:pt idx="1">
                  <c:v>Ранняя информатизация</c:v>
                </c:pt>
                <c:pt idx="2">
                  <c:v>Поздняя информатизация</c:v>
                </c:pt>
                <c:pt idx="3">
                  <c:v>Цифровая трансформация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0.43</c:v>
                </c:pt>
                <c:pt idx="2">
                  <c:v>0.27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6-4DF2-8302-F66E5B8F29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45176896"/>
        <c:axId val="545177880"/>
        <c:axId val="0"/>
      </c:bar3DChart>
      <c:catAx>
        <c:axId val="54517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177880"/>
        <c:crosses val="autoZero"/>
        <c:auto val="1"/>
        <c:lblAlgn val="ctr"/>
        <c:lblOffset val="100"/>
        <c:noMultiLvlLbl val="0"/>
      </c:catAx>
      <c:valAx>
        <c:axId val="545177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517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0A659-3C78-43D3-BFE2-0F99BA0209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16CFD4-C444-4103-BF32-B231AA7BC237}">
      <dgm:prSet phldrT="[Текст]"/>
      <dgm:spPr/>
      <dgm:t>
        <a:bodyPr/>
        <a:lstStyle/>
        <a:p>
          <a:r>
            <a:rPr lang="ru-RU" dirty="0"/>
            <a:t>1960</a:t>
          </a:r>
        </a:p>
      </dgm:t>
    </dgm:pt>
    <dgm:pt modelId="{6131A2DA-22BA-4969-8C0D-9560192AA221}" type="parTrans" cxnId="{955A311C-92FC-481B-85A4-8B930853C671}">
      <dgm:prSet/>
      <dgm:spPr/>
      <dgm:t>
        <a:bodyPr/>
        <a:lstStyle/>
        <a:p>
          <a:endParaRPr lang="ru-RU"/>
        </a:p>
      </dgm:t>
    </dgm:pt>
    <dgm:pt modelId="{BC16BA6D-647A-43D5-9A01-D9D416A47A63}" type="sibTrans" cxnId="{955A311C-92FC-481B-85A4-8B930853C671}">
      <dgm:prSet/>
      <dgm:spPr/>
      <dgm:t>
        <a:bodyPr/>
        <a:lstStyle/>
        <a:p>
          <a:endParaRPr lang="ru-RU"/>
        </a:p>
      </dgm:t>
    </dgm:pt>
    <dgm:pt modelId="{1296A2F6-3827-4640-BA45-B2F860455C12}">
      <dgm:prSet phldrT="[Текст]"/>
      <dgm:spPr/>
      <dgm:t>
        <a:bodyPr/>
        <a:lstStyle/>
        <a:p>
          <a:r>
            <a:rPr lang="ru-RU" dirty="0"/>
            <a:t>1965</a:t>
          </a:r>
        </a:p>
      </dgm:t>
    </dgm:pt>
    <dgm:pt modelId="{779A2CFC-E888-40DA-9148-4C9627C00172}" type="parTrans" cxnId="{98F70AD2-C073-46F0-B60D-1F5FB46A20AE}">
      <dgm:prSet/>
      <dgm:spPr/>
      <dgm:t>
        <a:bodyPr/>
        <a:lstStyle/>
        <a:p>
          <a:endParaRPr lang="ru-RU"/>
        </a:p>
      </dgm:t>
    </dgm:pt>
    <dgm:pt modelId="{A30B25F1-F4C7-4811-98D2-6D47F0C92D4F}" type="sibTrans" cxnId="{98F70AD2-C073-46F0-B60D-1F5FB46A20AE}">
      <dgm:prSet/>
      <dgm:spPr/>
      <dgm:t>
        <a:bodyPr/>
        <a:lstStyle/>
        <a:p>
          <a:endParaRPr lang="ru-RU"/>
        </a:p>
      </dgm:t>
    </dgm:pt>
    <dgm:pt modelId="{64FBCA6E-C525-4AC7-A43F-C466E8BA3367}">
      <dgm:prSet phldrT="[Текст]"/>
      <dgm:spPr/>
      <dgm:t>
        <a:bodyPr/>
        <a:lstStyle/>
        <a:p>
          <a:r>
            <a:rPr lang="ru-RU" dirty="0"/>
            <a:t>1985</a:t>
          </a:r>
        </a:p>
      </dgm:t>
    </dgm:pt>
    <dgm:pt modelId="{CD5ACA72-C4E3-4698-87D6-91E8B8481412}" type="parTrans" cxnId="{9C24416F-D0CB-4FA4-AC23-E3B4B1566D36}">
      <dgm:prSet/>
      <dgm:spPr/>
      <dgm:t>
        <a:bodyPr/>
        <a:lstStyle/>
        <a:p>
          <a:endParaRPr lang="ru-RU"/>
        </a:p>
      </dgm:t>
    </dgm:pt>
    <dgm:pt modelId="{CDF99938-961F-4B0D-BD86-B188B11516BF}" type="sibTrans" cxnId="{9C24416F-D0CB-4FA4-AC23-E3B4B1566D36}">
      <dgm:prSet/>
      <dgm:spPr/>
      <dgm:t>
        <a:bodyPr/>
        <a:lstStyle/>
        <a:p>
          <a:endParaRPr lang="ru-RU"/>
        </a:p>
      </dgm:t>
    </dgm:pt>
    <dgm:pt modelId="{017D486F-24DB-4DCB-98E8-2EC451AFC069}">
      <dgm:prSet phldrT="[Текст]"/>
      <dgm:spPr/>
      <dgm:t>
        <a:bodyPr/>
        <a:lstStyle/>
        <a:p>
          <a:r>
            <a:rPr lang="ru-RU" dirty="0"/>
            <a:t>1991</a:t>
          </a:r>
        </a:p>
      </dgm:t>
    </dgm:pt>
    <dgm:pt modelId="{BDA89055-713A-4D88-B8BC-F496445BE752}" type="parTrans" cxnId="{E8FD5030-BF87-40F0-A626-C5F5F38F6476}">
      <dgm:prSet/>
      <dgm:spPr/>
      <dgm:t>
        <a:bodyPr/>
        <a:lstStyle/>
        <a:p>
          <a:endParaRPr lang="ru-RU"/>
        </a:p>
      </dgm:t>
    </dgm:pt>
    <dgm:pt modelId="{C0FC109F-559B-4FF7-9983-E416AF9CFBC3}" type="sibTrans" cxnId="{E8FD5030-BF87-40F0-A626-C5F5F38F6476}">
      <dgm:prSet/>
      <dgm:spPr/>
      <dgm:t>
        <a:bodyPr/>
        <a:lstStyle/>
        <a:p>
          <a:endParaRPr lang="ru-RU"/>
        </a:p>
      </dgm:t>
    </dgm:pt>
    <dgm:pt modelId="{042FE7C9-4FDF-4991-8CDF-C6D72AB9B36F}">
      <dgm:prSet phldrT="[Текст]"/>
      <dgm:spPr/>
      <dgm:t>
        <a:bodyPr/>
        <a:lstStyle/>
        <a:p>
          <a:r>
            <a:rPr lang="ru-RU" dirty="0"/>
            <a:t>2001</a:t>
          </a:r>
        </a:p>
      </dgm:t>
    </dgm:pt>
    <dgm:pt modelId="{A9569335-7A1E-4BB6-841C-56072006D381}" type="parTrans" cxnId="{20F5944E-2288-4372-A655-85ADDC5F2BC1}">
      <dgm:prSet/>
      <dgm:spPr/>
      <dgm:t>
        <a:bodyPr/>
        <a:lstStyle/>
        <a:p>
          <a:endParaRPr lang="ru-RU"/>
        </a:p>
      </dgm:t>
    </dgm:pt>
    <dgm:pt modelId="{5909E7CB-8294-45DB-B088-7A328664CAEA}" type="sibTrans" cxnId="{20F5944E-2288-4372-A655-85ADDC5F2BC1}">
      <dgm:prSet/>
      <dgm:spPr/>
      <dgm:t>
        <a:bodyPr/>
        <a:lstStyle/>
        <a:p>
          <a:endParaRPr lang="ru-RU"/>
        </a:p>
      </dgm:t>
    </dgm:pt>
    <dgm:pt modelId="{2C1DC365-EC62-4AA5-BA5C-F959DEC80A33}">
      <dgm:prSet phldrT="[Текст]"/>
      <dgm:spPr/>
      <dgm:t>
        <a:bodyPr/>
        <a:lstStyle/>
        <a:p>
          <a:r>
            <a:rPr lang="ru-RU" dirty="0"/>
            <a:t>2005</a:t>
          </a:r>
        </a:p>
      </dgm:t>
    </dgm:pt>
    <dgm:pt modelId="{31908140-3A33-45A1-BDE9-C709E41E613F}" type="parTrans" cxnId="{07D65DF5-D4AA-4ED7-9C55-42102931DF95}">
      <dgm:prSet/>
      <dgm:spPr/>
      <dgm:t>
        <a:bodyPr/>
        <a:lstStyle/>
        <a:p>
          <a:endParaRPr lang="ru-RU"/>
        </a:p>
      </dgm:t>
    </dgm:pt>
    <dgm:pt modelId="{4B2A9A51-FAFA-4BCF-96B0-90EA1689C93F}" type="sibTrans" cxnId="{07D65DF5-D4AA-4ED7-9C55-42102931DF95}">
      <dgm:prSet/>
      <dgm:spPr/>
      <dgm:t>
        <a:bodyPr/>
        <a:lstStyle/>
        <a:p>
          <a:endParaRPr lang="ru-RU"/>
        </a:p>
      </dgm:t>
    </dgm:pt>
    <dgm:pt modelId="{F9D9CE71-E301-44EB-8C04-416BC2C0A022}">
      <dgm:prSet phldrT="[Текст]"/>
      <dgm:spPr/>
      <dgm:t>
        <a:bodyPr/>
        <a:lstStyle/>
        <a:p>
          <a:r>
            <a:rPr lang="ru-RU" dirty="0"/>
            <a:t>2019</a:t>
          </a:r>
        </a:p>
      </dgm:t>
    </dgm:pt>
    <dgm:pt modelId="{83348E4D-97F4-412F-BE57-4A432615BA86}" type="parTrans" cxnId="{C7AD7BCD-23BA-4593-A21C-4E9984691D60}">
      <dgm:prSet/>
      <dgm:spPr/>
      <dgm:t>
        <a:bodyPr/>
        <a:lstStyle/>
        <a:p>
          <a:endParaRPr lang="ru-RU"/>
        </a:p>
      </dgm:t>
    </dgm:pt>
    <dgm:pt modelId="{B3E4B6E7-943B-4230-80C5-64A38CE59DE4}" type="sibTrans" cxnId="{C7AD7BCD-23BA-4593-A21C-4E9984691D60}">
      <dgm:prSet/>
      <dgm:spPr/>
      <dgm:t>
        <a:bodyPr/>
        <a:lstStyle/>
        <a:p>
          <a:endParaRPr lang="ru-RU"/>
        </a:p>
      </dgm:t>
    </dgm:pt>
    <dgm:pt modelId="{7AD9ACBD-AA88-4347-A1E5-479081A62B30}">
      <dgm:prSet phldrT="[Текст]"/>
      <dgm:spPr/>
      <dgm:t>
        <a:bodyPr/>
        <a:lstStyle/>
        <a:p>
          <a:r>
            <a:rPr lang="ru-RU" dirty="0"/>
            <a:t>2022 </a:t>
          </a:r>
        </a:p>
      </dgm:t>
    </dgm:pt>
    <dgm:pt modelId="{0200C663-A40F-4B7D-9851-55082192801E}" type="parTrans" cxnId="{09B0FABE-E7EA-4373-A95F-225954798290}">
      <dgm:prSet/>
      <dgm:spPr/>
      <dgm:t>
        <a:bodyPr/>
        <a:lstStyle/>
        <a:p>
          <a:endParaRPr lang="ru-RU"/>
        </a:p>
      </dgm:t>
    </dgm:pt>
    <dgm:pt modelId="{0B6BF061-2484-455B-95B4-8AF619F83D5B}" type="sibTrans" cxnId="{09B0FABE-E7EA-4373-A95F-225954798290}">
      <dgm:prSet/>
      <dgm:spPr/>
      <dgm:t>
        <a:bodyPr/>
        <a:lstStyle/>
        <a:p>
          <a:endParaRPr lang="ru-RU"/>
        </a:p>
      </dgm:t>
    </dgm:pt>
    <dgm:pt modelId="{F0A649F9-78F2-462F-9FF6-B731C8C068C3}" type="pres">
      <dgm:prSet presAssocID="{51B0A659-3C78-43D3-BFE2-0F99BA020941}" presName="Name0" presStyleCnt="0">
        <dgm:presLayoutVars>
          <dgm:dir/>
          <dgm:animLvl val="lvl"/>
          <dgm:resizeHandles val="exact"/>
        </dgm:presLayoutVars>
      </dgm:prSet>
      <dgm:spPr/>
    </dgm:pt>
    <dgm:pt modelId="{211CBAB3-4F3A-43A3-A541-071F4C195962}" type="pres">
      <dgm:prSet presAssocID="{1916CFD4-C444-4103-BF32-B231AA7BC237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F503B-D3F7-435E-9898-20BEC381A171}" type="pres">
      <dgm:prSet presAssocID="{BC16BA6D-647A-43D5-9A01-D9D416A47A63}" presName="parTxOnlySpace" presStyleCnt="0"/>
      <dgm:spPr/>
    </dgm:pt>
    <dgm:pt modelId="{61F2C34A-695B-470F-BC2B-252AF264A376}" type="pres">
      <dgm:prSet presAssocID="{1296A2F6-3827-4640-BA45-B2F860455C12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E707F-BD47-4239-9B3C-29881D0FE882}" type="pres">
      <dgm:prSet presAssocID="{A30B25F1-F4C7-4811-98D2-6D47F0C92D4F}" presName="parTxOnlySpace" presStyleCnt="0"/>
      <dgm:spPr/>
    </dgm:pt>
    <dgm:pt modelId="{81DC7BFD-4ABD-42CF-B591-60CC144A6BD1}" type="pres">
      <dgm:prSet presAssocID="{64FBCA6E-C525-4AC7-A43F-C466E8BA3367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AF65-0CFA-4526-A173-66945B786525}" type="pres">
      <dgm:prSet presAssocID="{CDF99938-961F-4B0D-BD86-B188B11516BF}" presName="parTxOnlySpace" presStyleCnt="0"/>
      <dgm:spPr/>
    </dgm:pt>
    <dgm:pt modelId="{F2BF9124-30F0-4B32-9B39-E5061E78D346}" type="pres">
      <dgm:prSet presAssocID="{017D486F-24DB-4DCB-98E8-2EC451AFC069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A5CD2-1CBC-4396-B9AB-24C89948D3F0}" type="pres">
      <dgm:prSet presAssocID="{C0FC109F-559B-4FF7-9983-E416AF9CFBC3}" presName="parTxOnlySpace" presStyleCnt="0"/>
      <dgm:spPr/>
    </dgm:pt>
    <dgm:pt modelId="{172C8EE1-17D9-4C6A-BB57-42C7DFF34841}" type="pres">
      <dgm:prSet presAssocID="{042FE7C9-4FDF-4991-8CDF-C6D72AB9B36F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F861-3CB2-47F8-BD2B-2B995D0C3A3F}" type="pres">
      <dgm:prSet presAssocID="{5909E7CB-8294-45DB-B088-7A328664CAEA}" presName="parTxOnlySpace" presStyleCnt="0"/>
      <dgm:spPr/>
    </dgm:pt>
    <dgm:pt modelId="{DD7326F4-60B8-49E9-9906-536B8EEF2A51}" type="pres">
      <dgm:prSet presAssocID="{2C1DC365-EC62-4AA5-BA5C-F959DEC80A33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0D00A-48EA-4DAD-A8B3-972FE8AEEDA8}" type="pres">
      <dgm:prSet presAssocID="{4B2A9A51-FAFA-4BCF-96B0-90EA1689C93F}" presName="parTxOnlySpace" presStyleCnt="0"/>
      <dgm:spPr/>
    </dgm:pt>
    <dgm:pt modelId="{D7D6479B-6F51-4BE8-9A3A-D264684180F7}" type="pres">
      <dgm:prSet presAssocID="{F9D9CE71-E301-44EB-8C04-416BC2C0A02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D2AC-5A65-4DCB-BCCB-8EFC346FDDFF}" type="pres">
      <dgm:prSet presAssocID="{B3E4B6E7-943B-4230-80C5-64A38CE59DE4}" presName="parTxOnlySpace" presStyleCnt="0"/>
      <dgm:spPr/>
    </dgm:pt>
    <dgm:pt modelId="{8E9A5ED9-03CA-4CDF-854C-0748F6059DAE}" type="pres">
      <dgm:prSet presAssocID="{7AD9ACBD-AA88-4347-A1E5-479081A62B30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E0C64-701E-4123-A49E-25B0150510D4}" type="presOf" srcId="{51B0A659-3C78-43D3-BFE2-0F99BA020941}" destId="{F0A649F9-78F2-462F-9FF6-B731C8C068C3}" srcOrd="0" destOrd="0" presId="urn:microsoft.com/office/officeart/2005/8/layout/chevron1"/>
    <dgm:cxn modelId="{955A311C-92FC-481B-85A4-8B930853C671}" srcId="{51B0A659-3C78-43D3-BFE2-0F99BA020941}" destId="{1916CFD4-C444-4103-BF32-B231AA7BC237}" srcOrd="0" destOrd="0" parTransId="{6131A2DA-22BA-4969-8C0D-9560192AA221}" sibTransId="{BC16BA6D-647A-43D5-9A01-D9D416A47A63}"/>
    <dgm:cxn modelId="{3D1F0980-8BF0-451D-873A-CE2012B86CBA}" type="presOf" srcId="{017D486F-24DB-4DCB-98E8-2EC451AFC069}" destId="{F2BF9124-30F0-4B32-9B39-E5061E78D346}" srcOrd="0" destOrd="0" presId="urn:microsoft.com/office/officeart/2005/8/layout/chevron1"/>
    <dgm:cxn modelId="{C7AD7BCD-23BA-4593-A21C-4E9984691D60}" srcId="{51B0A659-3C78-43D3-BFE2-0F99BA020941}" destId="{F9D9CE71-E301-44EB-8C04-416BC2C0A022}" srcOrd="6" destOrd="0" parTransId="{83348E4D-97F4-412F-BE57-4A432615BA86}" sibTransId="{B3E4B6E7-943B-4230-80C5-64A38CE59DE4}"/>
    <dgm:cxn modelId="{98F70AD2-C073-46F0-B60D-1F5FB46A20AE}" srcId="{51B0A659-3C78-43D3-BFE2-0F99BA020941}" destId="{1296A2F6-3827-4640-BA45-B2F860455C12}" srcOrd="1" destOrd="0" parTransId="{779A2CFC-E888-40DA-9148-4C9627C00172}" sibTransId="{A30B25F1-F4C7-4811-98D2-6D47F0C92D4F}"/>
    <dgm:cxn modelId="{3474DB60-4130-4B00-B673-7160CBF9DA62}" type="presOf" srcId="{7AD9ACBD-AA88-4347-A1E5-479081A62B30}" destId="{8E9A5ED9-03CA-4CDF-854C-0748F6059DAE}" srcOrd="0" destOrd="0" presId="urn:microsoft.com/office/officeart/2005/8/layout/chevron1"/>
    <dgm:cxn modelId="{4EE95834-F89B-487E-9838-44E029DED04D}" type="presOf" srcId="{1296A2F6-3827-4640-BA45-B2F860455C12}" destId="{61F2C34A-695B-470F-BC2B-252AF264A376}" srcOrd="0" destOrd="0" presId="urn:microsoft.com/office/officeart/2005/8/layout/chevron1"/>
    <dgm:cxn modelId="{F964976B-D694-49CE-99B3-523D694537D3}" type="presOf" srcId="{F9D9CE71-E301-44EB-8C04-416BC2C0A022}" destId="{D7D6479B-6F51-4BE8-9A3A-D264684180F7}" srcOrd="0" destOrd="0" presId="urn:microsoft.com/office/officeart/2005/8/layout/chevron1"/>
    <dgm:cxn modelId="{09B0FABE-E7EA-4373-A95F-225954798290}" srcId="{51B0A659-3C78-43D3-BFE2-0F99BA020941}" destId="{7AD9ACBD-AA88-4347-A1E5-479081A62B30}" srcOrd="7" destOrd="0" parTransId="{0200C663-A40F-4B7D-9851-55082192801E}" sibTransId="{0B6BF061-2484-455B-95B4-8AF619F83D5B}"/>
    <dgm:cxn modelId="{8D4611B0-B09D-4E06-8AD2-21D7C3AD2C35}" type="presOf" srcId="{2C1DC365-EC62-4AA5-BA5C-F959DEC80A33}" destId="{DD7326F4-60B8-49E9-9906-536B8EEF2A51}" srcOrd="0" destOrd="0" presId="urn:microsoft.com/office/officeart/2005/8/layout/chevron1"/>
    <dgm:cxn modelId="{638A1C44-CDF0-433A-A1AA-27132C02F5ED}" type="presOf" srcId="{64FBCA6E-C525-4AC7-A43F-C466E8BA3367}" destId="{81DC7BFD-4ABD-42CF-B591-60CC144A6BD1}" srcOrd="0" destOrd="0" presId="urn:microsoft.com/office/officeart/2005/8/layout/chevron1"/>
    <dgm:cxn modelId="{20F5944E-2288-4372-A655-85ADDC5F2BC1}" srcId="{51B0A659-3C78-43D3-BFE2-0F99BA020941}" destId="{042FE7C9-4FDF-4991-8CDF-C6D72AB9B36F}" srcOrd="4" destOrd="0" parTransId="{A9569335-7A1E-4BB6-841C-56072006D381}" sibTransId="{5909E7CB-8294-45DB-B088-7A328664CAEA}"/>
    <dgm:cxn modelId="{E8FD5030-BF87-40F0-A626-C5F5F38F6476}" srcId="{51B0A659-3C78-43D3-BFE2-0F99BA020941}" destId="{017D486F-24DB-4DCB-98E8-2EC451AFC069}" srcOrd="3" destOrd="0" parTransId="{BDA89055-713A-4D88-B8BC-F496445BE752}" sibTransId="{C0FC109F-559B-4FF7-9983-E416AF9CFBC3}"/>
    <dgm:cxn modelId="{940539F0-45D5-4AA9-B8CE-4DF786270BA3}" type="presOf" srcId="{042FE7C9-4FDF-4991-8CDF-C6D72AB9B36F}" destId="{172C8EE1-17D9-4C6A-BB57-42C7DFF34841}" srcOrd="0" destOrd="0" presId="urn:microsoft.com/office/officeart/2005/8/layout/chevron1"/>
    <dgm:cxn modelId="{9C24416F-D0CB-4FA4-AC23-E3B4B1566D36}" srcId="{51B0A659-3C78-43D3-BFE2-0F99BA020941}" destId="{64FBCA6E-C525-4AC7-A43F-C466E8BA3367}" srcOrd="2" destOrd="0" parTransId="{CD5ACA72-C4E3-4698-87D6-91E8B8481412}" sibTransId="{CDF99938-961F-4B0D-BD86-B188B11516BF}"/>
    <dgm:cxn modelId="{3C5ACADA-6489-44C1-BC04-BE617CD25FA9}" type="presOf" srcId="{1916CFD4-C444-4103-BF32-B231AA7BC237}" destId="{211CBAB3-4F3A-43A3-A541-071F4C195962}" srcOrd="0" destOrd="0" presId="urn:microsoft.com/office/officeart/2005/8/layout/chevron1"/>
    <dgm:cxn modelId="{07D65DF5-D4AA-4ED7-9C55-42102931DF95}" srcId="{51B0A659-3C78-43D3-BFE2-0F99BA020941}" destId="{2C1DC365-EC62-4AA5-BA5C-F959DEC80A33}" srcOrd="5" destOrd="0" parTransId="{31908140-3A33-45A1-BDE9-C709E41E613F}" sibTransId="{4B2A9A51-FAFA-4BCF-96B0-90EA1689C93F}"/>
    <dgm:cxn modelId="{C08464D4-CBB1-4CC9-B033-6F21C5300885}" type="presParOf" srcId="{F0A649F9-78F2-462F-9FF6-B731C8C068C3}" destId="{211CBAB3-4F3A-43A3-A541-071F4C195962}" srcOrd="0" destOrd="0" presId="urn:microsoft.com/office/officeart/2005/8/layout/chevron1"/>
    <dgm:cxn modelId="{D44F85B5-9FFA-4B10-8382-17D05DFA406A}" type="presParOf" srcId="{F0A649F9-78F2-462F-9FF6-B731C8C068C3}" destId="{44FF503B-D3F7-435E-9898-20BEC381A171}" srcOrd="1" destOrd="0" presId="urn:microsoft.com/office/officeart/2005/8/layout/chevron1"/>
    <dgm:cxn modelId="{2F0733A0-84F6-48EF-8112-285DF6B7ED08}" type="presParOf" srcId="{F0A649F9-78F2-462F-9FF6-B731C8C068C3}" destId="{61F2C34A-695B-470F-BC2B-252AF264A376}" srcOrd="2" destOrd="0" presId="urn:microsoft.com/office/officeart/2005/8/layout/chevron1"/>
    <dgm:cxn modelId="{811562F7-E394-4744-9D86-1C459473F5F7}" type="presParOf" srcId="{F0A649F9-78F2-462F-9FF6-B731C8C068C3}" destId="{0D7E707F-BD47-4239-9B3C-29881D0FE882}" srcOrd="3" destOrd="0" presId="urn:microsoft.com/office/officeart/2005/8/layout/chevron1"/>
    <dgm:cxn modelId="{A1C6E28B-58AE-4398-990E-3159754B5037}" type="presParOf" srcId="{F0A649F9-78F2-462F-9FF6-B731C8C068C3}" destId="{81DC7BFD-4ABD-42CF-B591-60CC144A6BD1}" srcOrd="4" destOrd="0" presId="urn:microsoft.com/office/officeart/2005/8/layout/chevron1"/>
    <dgm:cxn modelId="{9839E1A2-DB68-4E33-B9A1-C01347B94D75}" type="presParOf" srcId="{F0A649F9-78F2-462F-9FF6-B731C8C068C3}" destId="{C0FFAF65-0CFA-4526-A173-66945B786525}" srcOrd="5" destOrd="0" presId="urn:microsoft.com/office/officeart/2005/8/layout/chevron1"/>
    <dgm:cxn modelId="{6CD5F09F-94DC-4994-932A-CDC678BD1F81}" type="presParOf" srcId="{F0A649F9-78F2-462F-9FF6-B731C8C068C3}" destId="{F2BF9124-30F0-4B32-9B39-E5061E78D346}" srcOrd="6" destOrd="0" presId="urn:microsoft.com/office/officeart/2005/8/layout/chevron1"/>
    <dgm:cxn modelId="{B710E1ED-7F63-4FD7-A78C-98CB6628AD8A}" type="presParOf" srcId="{F0A649F9-78F2-462F-9FF6-B731C8C068C3}" destId="{A45A5CD2-1CBC-4396-B9AB-24C89948D3F0}" srcOrd="7" destOrd="0" presId="urn:microsoft.com/office/officeart/2005/8/layout/chevron1"/>
    <dgm:cxn modelId="{62A2463B-64B0-4483-B625-BD3B60FC2A1D}" type="presParOf" srcId="{F0A649F9-78F2-462F-9FF6-B731C8C068C3}" destId="{172C8EE1-17D9-4C6A-BB57-42C7DFF34841}" srcOrd="8" destOrd="0" presId="urn:microsoft.com/office/officeart/2005/8/layout/chevron1"/>
    <dgm:cxn modelId="{14D6C417-E823-4CFC-A9A5-6E40B6F4CAAC}" type="presParOf" srcId="{F0A649F9-78F2-462F-9FF6-B731C8C068C3}" destId="{A364F861-3CB2-47F8-BD2B-2B995D0C3A3F}" srcOrd="9" destOrd="0" presId="urn:microsoft.com/office/officeart/2005/8/layout/chevron1"/>
    <dgm:cxn modelId="{57ADFDBC-EBBA-4B2C-832A-9A459185F781}" type="presParOf" srcId="{F0A649F9-78F2-462F-9FF6-B731C8C068C3}" destId="{DD7326F4-60B8-49E9-9906-536B8EEF2A51}" srcOrd="10" destOrd="0" presId="urn:microsoft.com/office/officeart/2005/8/layout/chevron1"/>
    <dgm:cxn modelId="{E6576188-290C-4341-900C-A1101A2A995E}" type="presParOf" srcId="{F0A649F9-78F2-462F-9FF6-B731C8C068C3}" destId="{5490D00A-48EA-4DAD-A8B3-972FE8AEEDA8}" srcOrd="11" destOrd="0" presId="urn:microsoft.com/office/officeart/2005/8/layout/chevron1"/>
    <dgm:cxn modelId="{3CA40B4E-1AC9-4586-86CE-89BA1F4FD875}" type="presParOf" srcId="{F0A649F9-78F2-462F-9FF6-B731C8C068C3}" destId="{D7D6479B-6F51-4BE8-9A3A-D264684180F7}" srcOrd="12" destOrd="0" presId="urn:microsoft.com/office/officeart/2005/8/layout/chevron1"/>
    <dgm:cxn modelId="{38E30D03-AEDB-4730-87E2-0C838483D2BD}" type="presParOf" srcId="{F0A649F9-78F2-462F-9FF6-B731C8C068C3}" destId="{3815D2AC-5A65-4DCB-BCCB-8EFC346FDDFF}" srcOrd="13" destOrd="0" presId="urn:microsoft.com/office/officeart/2005/8/layout/chevron1"/>
    <dgm:cxn modelId="{CECF351C-303C-461E-8D02-3F80CE5D62AB}" type="presParOf" srcId="{F0A649F9-78F2-462F-9FF6-B731C8C068C3}" destId="{8E9A5ED9-03CA-4CDF-854C-0748F6059D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BAB3-4F3A-43A3-A541-071F4C195962}">
      <dsp:nvSpPr>
        <dsp:cNvPr id="0" name=""/>
        <dsp:cNvSpPr/>
      </dsp:nvSpPr>
      <dsp:spPr>
        <a:xfrm>
          <a:off x="1008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1960</a:t>
          </a:r>
        </a:p>
      </dsp:txBody>
      <dsp:txXfrm>
        <a:off x="324194" y="718214"/>
        <a:ext cx="969558" cy="646371"/>
      </dsp:txXfrm>
    </dsp:sp>
    <dsp:sp modelId="{61F2C34A-695B-470F-BC2B-252AF264A376}">
      <dsp:nvSpPr>
        <dsp:cNvPr id="0" name=""/>
        <dsp:cNvSpPr/>
      </dsp:nvSpPr>
      <dsp:spPr>
        <a:xfrm>
          <a:off x="1455344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1965</a:t>
          </a:r>
        </a:p>
      </dsp:txBody>
      <dsp:txXfrm>
        <a:off x="1778530" y="718214"/>
        <a:ext cx="969558" cy="646371"/>
      </dsp:txXfrm>
    </dsp:sp>
    <dsp:sp modelId="{81DC7BFD-4ABD-42CF-B591-60CC144A6BD1}">
      <dsp:nvSpPr>
        <dsp:cNvPr id="0" name=""/>
        <dsp:cNvSpPr/>
      </dsp:nvSpPr>
      <dsp:spPr>
        <a:xfrm>
          <a:off x="2909680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1985</a:t>
          </a:r>
        </a:p>
      </dsp:txBody>
      <dsp:txXfrm>
        <a:off x="3232866" y="718214"/>
        <a:ext cx="969558" cy="646371"/>
      </dsp:txXfrm>
    </dsp:sp>
    <dsp:sp modelId="{F2BF9124-30F0-4B32-9B39-E5061E78D346}">
      <dsp:nvSpPr>
        <dsp:cNvPr id="0" name=""/>
        <dsp:cNvSpPr/>
      </dsp:nvSpPr>
      <dsp:spPr>
        <a:xfrm>
          <a:off x="4364017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1991</a:t>
          </a:r>
        </a:p>
      </dsp:txBody>
      <dsp:txXfrm>
        <a:off x="4687203" y="718214"/>
        <a:ext cx="969558" cy="646371"/>
      </dsp:txXfrm>
    </dsp:sp>
    <dsp:sp modelId="{172C8EE1-17D9-4C6A-BB57-42C7DFF34841}">
      <dsp:nvSpPr>
        <dsp:cNvPr id="0" name=""/>
        <dsp:cNvSpPr/>
      </dsp:nvSpPr>
      <dsp:spPr>
        <a:xfrm>
          <a:off x="5818353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2001</a:t>
          </a:r>
        </a:p>
      </dsp:txBody>
      <dsp:txXfrm>
        <a:off x="6141539" y="718214"/>
        <a:ext cx="969558" cy="646371"/>
      </dsp:txXfrm>
    </dsp:sp>
    <dsp:sp modelId="{DD7326F4-60B8-49E9-9906-536B8EEF2A51}">
      <dsp:nvSpPr>
        <dsp:cNvPr id="0" name=""/>
        <dsp:cNvSpPr/>
      </dsp:nvSpPr>
      <dsp:spPr>
        <a:xfrm>
          <a:off x="7272689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2005</a:t>
          </a:r>
        </a:p>
      </dsp:txBody>
      <dsp:txXfrm>
        <a:off x="7595875" y="718214"/>
        <a:ext cx="969558" cy="646371"/>
      </dsp:txXfrm>
    </dsp:sp>
    <dsp:sp modelId="{D7D6479B-6F51-4BE8-9A3A-D264684180F7}">
      <dsp:nvSpPr>
        <dsp:cNvPr id="0" name=""/>
        <dsp:cNvSpPr/>
      </dsp:nvSpPr>
      <dsp:spPr>
        <a:xfrm>
          <a:off x="8727026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2019</a:t>
          </a:r>
        </a:p>
      </dsp:txBody>
      <dsp:txXfrm>
        <a:off x="9050212" y="718214"/>
        <a:ext cx="969558" cy="646371"/>
      </dsp:txXfrm>
    </dsp:sp>
    <dsp:sp modelId="{8E9A5ED9-03CA-4CDF-854C-0748F6059DAE}">
      <dsp:nvSpPr>
        <dsp:cNvPr id="0" name=""/>
        <dsp:cNvSpPr/>
      </dsp:nvSpPr>
      <dsp:spPr>
        <a:xfrm>
          <a:off x="10181362" y="718214"/>
          <a:ext cx="1615929" cy="646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2022 </a:t>
          </a:r>
        </a:p>
      </dsp:txBody>
      <dsp:txXfrm>
        <a:off x="10504548" y="718214"/>
        <a:ext cx="969558" cy="64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8FBF-2C06-4EC0-BF52-3DB9F79E5F8D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38BD-BAE0-4764-87D8-681575931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1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2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F5593-3D09-4296-B500-E01C171E9D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5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4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F5593-3D09-4296-B500-E01C171E9D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3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F5593-3D09-4296-B500-E01C171E9D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F7B31-A5C1-44CE-ADAA-4E3EB19F33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09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5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F7B31-A5C1-44CE-ADAA-4E3EB19F33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61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39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96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5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0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83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1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7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61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54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9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0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3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D38BD-BAE0-4764-87D8-681575931B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3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Два значения слова смарт: </a:t>
            </a:r>
          </a:p>
          <a:p>
            <a:pPr marL="171450" indent="-171450">
              <a:buFontTx/>
              <a:buChar char="-"/>
            </a:pPr>
            <a:r>
              <a:rPr lang="ru-RU" dirty="0"/>
              <a:t>Умное устройство</a:t>
            </a:r>
          </a:p>
          <a:p>
            <a:pPr marL="171450" indent="-171450">
              <a:buFontTx/>
              <a:buChar char="-"/>
            </a:pPr>
            <a:r>
              <a:rPr lang="ru-RU" dirty="0" err="1"/>
              <a:t>Абривиатура</a:t>
            </a:r>
            <a:endParaRPr lang="ru-RU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38BD-BAE0-4764-87D8-681575931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06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5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6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29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1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75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0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77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13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1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1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2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8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4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8CA6-DB1E-463F-AB7E-2653BECA1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13FC1-F2CE-481B-A412-345F43E58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1D13-DF92-4036-997F-FE541900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909B1-252D-42B7-B4EF-3F5BF837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ED2DC-2509-4E14-AAF6-7E5DD790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2819-F432-48CD-B3E8-9A93DB73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2A07-D36D-4B82-971E-FEF0AEC4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1102-9E40-4AC6-8C38-2DF4B4D0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7C7A9-28C0-46CC-AC5E-E3B5F281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1B653-DB38-4C8C-BDE7-E7B42D4B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7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9E7B-D1EB-4D41-BA8F-2AF794FF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AB64A-ADED-4753-9CF7-F541FB2B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216B-434F-496D-A1A3-FFF8DFEC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5D9-3E5E-4A7F-86C9-DFDF5E59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8ACEB-7782-4327-8FAD-326B79AF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93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2153-F99B-47E8-93DB-41A2119C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EC8B-EA24-4472-998E-DA56C433A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84875-69C8-4E56-BA88-C595E51E3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6EADA-6F5C-4D74-804D-98974B7D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8F3A2-5350-4E6C-9C1C-9A0724FD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7AC78-A182-4778-A041-965C3B25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113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C858-48EE-4DA4-8B03-F51EB3C0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81B49-3BDA-4799-8826-A220D52FB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AE1E7-3DDD-4950-ABE7-A1361917D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1A12E-809E-469B-A822-B5ADEE48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4E55A-52B1-4EAF-A54B-726FE4FB3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032D2-DF8D-41ED-9B35-60B1455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1FCA8-C289-4E04-8F7D-4CE80F57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EA6D7-6CEF-4962-B7B7-B7CE9443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75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2D18-94C3-42FD-808E-9FC2FB07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0B66-809B-463D-99CB-3E51F9C8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CA588-9241-4238-AD5D-DB75944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D0A61-425D-4ED3-973A-D2043DF3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3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A4B88-D24A-420E-8B36-B80C75F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890DB-23DF-4847-9C59-158E1D1F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417ED-56CC-4C05-9888-8B8FB9D3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2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761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A401-47F9-4269-B3A7-D584D61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E6F1-92FE-4A4E-84AD-674CCF40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F88DD-86F3-477C-92BD-CEC40B558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72729-9772-4629-9FFA-065DB3D8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C4AA-97B5-4862-B041-C4A16A91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150D-0734-40ED-A6EE-6811BC69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658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5CD3-7EE8-465B-88AD-FA475E49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64C02-CE5E-4EAB-8962-DF430262E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DC349-A832-4A00-8BE4-F75B644E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6C144-6BF2-43AA-89B7-B1D53D0A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1C2A4-EF7A-426F-B882-263D5B0F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18B82-C94D-41D1-85EF-D12F5A9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157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31BB-DF49-4211-80B3-1D4B7E2D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F2177-7D5A-4A5C-97DF-559741B53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D475-154A-428E-B26A-03899D1C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AEAF-D134-40A4-A976-487A008D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4AEFC-472E-4B1B-9940-529F12F4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235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159D8-DD76-4676-BE8B-A696C02C3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D427C-B464-408B-94C1-19D76E51C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923F-6DF7-48B1-94E1-489A2517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3D473-CBCB-4C4C-A2A4-4FEC1702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6462-9A80-48C2-8028-AABABBD3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470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38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45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5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44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82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37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53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63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0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10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4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EE16-2C31-4053-8AA0-147011F12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39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 userDrawn="1"/>
        </p:nvGrpSpPr>
        <p:grpSpPr>
          <a:xfrm>
            <a:off x="0" y="-926323"/>
            <a:ext cx="5233485" cy="491067"/>
            <a:chOff x="2851874" y="910944"/>
            <a:chExt cx="5233485" cy="491067"/>
          </a:xfrm>
        </p:grpSpPr>
        <p:sp>
          <p:nvSpPr>
            <p:cNvPr id="17" name="Rectángulo 16"/>
            <p:cNvSpPr/>
            <p:nvPr userDrawn="1"/>
          </p:nvSpPr>
          <p:spPr bwMode="auto">
            <a:xfrm>
              <a:off x="2851874" y="910944"/>
              <a:ext cx="582304" cy="491067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ángulo 17"/>
            <p:cNvSpPr/>
            <p:nvPr userDrawn="1"/>
          </p:nvSpPr>
          <p:spPr bwMode="auto">
            <a:xfrm>
              <a:off x="4847391" y="910944"/>
              <a:ext cx="582304" cy="491067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Rectángulo 18"/>
            <p:cNvSpPr/>
            <p:nvPr userDrawn="1"/>
          </p:nvSpPr>
          <p:spPr bwMode="auto">
            <a:xfrm>
              <a:off x="6839558" y="910944"/>
              <a:ext cx="582304" cy="49106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Rectángulo 19"/>
            <p:cNvSpPr/>
            <p:nvPr userDrawn="1"/>
          </p:nvSpPr>
          <p:spPr bwMode="auto">
            <a:xfrm>
              <a:off x="7503055" y="910944"/>
              <a:ext cx="582304" cy="491067"/>
            </a:xfrm>
            <a:prstGeom prst="rect">
              <a:avLst/>
            </a:prstGeom>
            <a:solidFill>
              <a:srgbClr val="64656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Rectángulo 20"/>
            <p:cNvSpPr/>
            <p:nvPr userDrawn="1"/>
          </p:nvSpPr>
          <p:spPr bwMode="auto">
            <a:xfrm>
              <a:off x="3517047" y="910944"/>
              <a:ext cx="582304" cy="491067"/>
            </a:xfrm>
            <a:prstGeom prst="rect">
              <a:avLst/>
            </a:prstGeom>
            <a:solidFill>
              <a:srgbClr val="006FB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ángulo 21"/>
            <p:cNvSpPr/>
            <p:nvPr userDrawn="1"/>
          </p:nvSpPr>
          <p:spPr bwMode="auto">
            <a:xfrm>
              <a:off x="4182219" y="910944"/>
              <a:ext cx="582304" cy="491067"/>
            </a:xfrm>
            <a:prstGeom prst="rect">
              <a:avLst/>
            </a:prstGeom>
            <a:solidFill>
              <a:srgbClr val="5090C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Rectángulo 22"/>
            <p:cNvSpPr/>
            <p:nvPr userDrawn="1"/>
          </p:nvSpPr>
          <p:spPr bwMode="auto">
            <a:xfrm>
              <a:off x="5512564" y="910944"/>
              <a:ext cx="582304" cy="491067"/>
            </a:xfrm>
            <a:prstGeom prst="rect">
              <a:avLst/>
            </a:prstGeom>
            <a:solidFill>
              <a:srgbClr val="FFD61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Rectángulo 23"/>
            <p:cNvSpPr/>
            <p:nvPr userDrawn="1"/>
          </p:nvSpPr>
          <p:spPr bwMode="auto">
            <a:xfrm>
              <a:off x="6176061" y="910944"/>
              <a:ext cx="582304" cy="491067"/>
            </a:xfrm>
            <a:prstGeom prst="rect">
              <a:avLst/>
            </a:prstGeom>
            <a:solidFill>
              <a:srgbClr val="FABB2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665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4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5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516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1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88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4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8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76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7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6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33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5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71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29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Версия 1.1 от 17.12.20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48FB-8129-403F-843E-829C7583A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9F7A-15A1-4869-B4FF-046D8F66EF0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F939-EF31-41D3-A536-0332A52D87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9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142AC-2BC4-47FE-876C-66F9D7D4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E4B81-CEC8-4575-839C-D4840D1F2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A566-0E02-4F67-8ACB-DF68FCFB7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BF77-9E22-48F7-B1E5-2C2548E2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667F-22B1-4933-9797-A2F3F53C1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6538-EE28-4030-AF24-3B2869D83B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5E19-3811-4DBE-8737-C4F588914CA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A901-9F55-419E-AAFA-98D1A7030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Версия 1.1 от 17.12.20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sistema-personalizirovannogo-obucheniya-v-shkolnom-obrazovanii-problemy-vnedreniya-i-adaptatsi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gcedclearinghouse.org/sites/default/files/resources/190151eng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4357/1992226420030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hse.ru/pubs/share/direct/418229279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5" y="452712"/>
            <a:ext cx="3983665" cy="6084685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Высшая школа экономики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Открытый семинар ВШЭ </a:t>
            </a:r>
            <a:b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образованию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 Москва,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31.01.23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41907" y="467043"/>
            <a:ext cx="6951040" cy="296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Цифровое 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обновление 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образования: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на пути к смарт-школе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905055" y="4162926"/>
            <a:ext cx="6684160" cy="258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Александр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Юрьевич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Уваров </a:t>
            </a:r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кибернетики и образовательной информатики им. А.И. Берга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ФИЦ ИУ РАН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Институт образования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НИУ ВШЭ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почта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auvarov@mail.ru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1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358580"/>
            <a:ext cx="4048019" cy="3039713"/>
          </a:xfrm>
        </p:spPr>
        <p:txBody>
          <a:bodyPr anchor="b"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Главные черты трансформированной школы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132" y="2672"/>
            <a:ext cx="8180820" cy="6950604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Школа стала (основным, базовым) культурным центром местного сообщества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Классно-урочная система обучения расширилась до персонализировано-результативной организации образовательного процесса (ПРО)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Школа обеспечивает личностное развития </a:t>
            </a:r>
            <a:r>
              <a:rPr lang="ru-RU" sz="2600" b="1" dirty="0"/>
              <a:t>КАЖДОГО </a:t>
            </a:r>
            <a:r>
              <a:rPr lang="ru-RU" sz="2600" dirty="0"/>
              <a:t>обучаемого и достижение им требуемых образовательных результатов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Школа превратилась в обучающуюся организацию и: 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постоянно готовит и запускает новые проекты, чтобы поддерживать развитие местного сообщества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планомерно развивает образовательную среду местного сообщества  -  физическую, виртуальную и социальную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600" dirty="0"/>
              <a:t>обеспечивает непрерывное профессиональное развитие персонала  (члены местного сообщества, педагоги, администрация) с использованием доказательно-результативной  учебно-воспитательной работы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3125" y="5355657"/>
            <a:ext cx="3681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Уваров А. Ю. Цифровое обновление образования: на пути к «идеальной школе» // Информатика и образование. 2022; 37 (2) : 5–13.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958C8-98E2-D9BB-C11A-373272D3AB2A}"/>
              </a:ext>
            </a:extLst>
          </p:cNvPr>
          <p:cNvSpPr txBox="1"/>
          <p:nvPr/>
        </p:nvSpPr>
        <p:spPr>
          <a:xfrm>
            <a:off x="1" y="511387"/>
            <a:ext cx="400508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</a:rPr>
              <a:t>Смарт-Школа</a:t>
            </a:r>
            <a:r>
              <a:rPr lang="ru-RU" sz="1800" dirty="0">
                <a:solidFill>
                  <a:srgbClr val="FFFFFF"/>
                </a:solidFill>
              </a:rPr>
              <a:t/>
            </a:r>
            <a:br>
              <a:rPr lang="ru-RU" sz="1800" dirty="0">
                <a:solidFill>
                  <a:srgbClr val="FFFFFF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2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9340" y="442518"/>
            <a:ext cx="3058620" cy="983871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ru-RU" sz="2800" b="1" dirty="0"/>
              <a:t>Школа №550 Санкт Петербурга </a:t>
            </a: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3" cy="847207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45174" y="2692553"/>
            <a:ext cx="3944524" cy="372234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/>
          <a:p>
            <a:pPr marL="76198" marR="0" lvl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" y="110992"/>
            <a:ext cx="696000" cy="9059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CC85391-FE25-E77F-F2D6-FEF895D0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222" y="548640"/>
            <a:ext cx="6965778" cy="598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/>
          </a:scene3d>
          <a:sp3d contourW="12700">
            <a:contourClr>
              <a:schemeClr val="accent1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B3514-3613-E85E-09FC-FA8A92B3BBF6}"/>
              </a:ext>
            </a:extLst>
          </p:cNvPr>
          <p:cNvSpPr txBox="1"/>
          <p:nvPr/>
        </p:nvSpPr>
        <p:spPr>
          <a:xfrm>
            <a:off x="472021" y="2670861"/>
            <a:ext cx="404756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/>
              <a:t>Цифровая трансформация школ в России реальна! </a:t>
            </a:r>
          </a:p>
          <a:p>
            <a:pPr>
              <a:lnSpc>
                <a:spcPts val="3400"/>
              </a:lnSpc>
            </a:pP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10 лет внедрения персонализировано –результативной организации учебной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84EDB-9703-6338-88B2-BE23029DF094}"/>
              </a:ext>
            </a:extLst>
          </p:cNvPr>
          <p:cNvSpPr txBox="1"/>
          <p:nvPr/>
        </p:nvSpPr>
        <p:spPr>
          <a:xfrm>
            <a:off x="8089159" y="5545191"/>
            <a:ext cx="400508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</a:rPr>
              <a:t>«Смарт-Школа»</a:t>
            </a:r>
            <a:r>
              <a:rPr lang="ru-RU" sz="1800" dirty="0">
                <a:solidFill>
                  <a:srgbClr val="FFFFFF"/>
                </a:solidFill>
              </a:rPr>
              <a:t/>
            </a:r>
            <a:br>
              <a:rPr lang="ru-RU" sz="1800" dirty="0">
                <a:solidFill>
                  <a:srgbClr val="FFFFFF"/>
                </a:solidFill>
              </a:rPr>
            </a:b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5EA89-9EE1-AF67-9B3C-E958D1084B78}"/>
              </a:ext>
            </a:extLst>
          </p:cNvPr>
          <p:cNvSpPr txBox="1">
            <a:spLocks/>
          </p:cNvSpPr>
          <p:nvPr/>
        </p:nvSpPr>
        <p:spPr>
          <a:xfrm>
            <a:off x="1460962" y="1365856"/>
            <a:ext cx="3058620" cy="98387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ru-RU" sz="2800" b="1" dirty="0"/>
              <a:t>Инновационная площадка ФИРО</a:t>
            </a:r>
          </a:p>
          <a:p>
            <a:pPr algn="ctr" defTabSz="1219170"/>
            <a:r>
              <a:rPr lang="ru-RU" sz="2800" b="1" dirty="0"/>
              <a:t>2010 – 2018гг</a:t>
            </a:r>
          </a:p>
        </p:txBody>
      </p:sp>
    </p:spTree>
    <p:extLst>
      <p:ext uri="{BB962C8B-B14F-4D97-AF65-F5344CB8AC3E}">
        <p14:creationId xmlns:p14="http://schemas.microsoft.com/office/powerpoint/2010/main" val="416014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241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47BE966D-A1B7-1AA8-FB47-9BF2FD8DCC61}"/>
              </a:ext>
            </a:extLst>
          </p:cNvPr>
          <p:cNvSpPr/>
          <p:nvPr/>
        </p:nvSpPr>
        <p:spPr>
          <a:xfrm>
            <a:off x="230075" y="351166"/>
            <a:ext cx="3944524" cy="615566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t">
            <a:normAutofit fontScale="92500" lnSpcReduction="20000"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Трансформируются: 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Описание целей и результатов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учебной работы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Учебная программ и учебные циклы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Модели учебной работы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Психолого-педагогическая поддержка 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Устройство классной комнаты и помещений школы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Цифровая образовательная среда</a:t>
            </a: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6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" name="Picture 2" descr="C:\Users\vgm\SkyDrive\Общая\001.jpg">
            <a:extLst>
              <a:ext uri="{FF2B5EF4-FFF2-40B4-BE49-F238E27FC236}">
                <a16:creationId xmlns:a16="http://schemas.microsoft.com/office/drawing/2014/main" id="{CF142736-DFDE-452B-92CA-16DD00257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14819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264" y="524114"/>
            <a:ext cx="6288261" cy="1573149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2159" y="524114"/>
            <a:ext cx="4884336" cy="16385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Смарт-школа: изменение образовательной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среды (физической и социальной 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0" y="98373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3376" y="130611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5585" y="313826"/>
            <a:ext cx="11026815" cy="123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024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9069249C-427B-4ED5-A080-ADEBF67F0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1861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C0875-3E74-484F-B25A-DCD363AA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64" y="252423"/>
            <a:ext cx="5705089" cy="23476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700" dirty="0"/>
              <a:t>Смарт-школа: умная</a:t>
            </a:r>
            <a:br>
              <a:rPr lang="ru-RU" sz="3700" dirty="0"/>
            </a:br>
            <a:r>
              <a:rPr lang="ru-RU" sz="3700" dirty="0"/>
              <a:t>цифровая образовательная среда</a:t>
            </a:r>
            <a:endParaRPr lang="ru-RU" sz="2800" b="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Объект 7">
            <a:extLst>
              <a:ext uri="{FF2B5EF4-FFF2-40B4-BE49-F238E27FC236}">
                <a16:creationId xmlns:a16="http://schemas.microsoft.com/office/drawing/2014/main" id="{FED1D8CD-8E94-4773-9E55-D04233FF1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-4736" r="1033" b="35926"/>
          <a:stretch/>
        </p:blipFill>
        <p:spPr>
          <a:xfrm>
            <a:off x="-97011" y="3429001"/>
            <a:ext cx="7162375" cy="32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9069249C-427B-4ED5-A080-ADEBF67F0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1861"/>
          <a:stretch/>
        </p:blipFill>
        <p:spPr>
          <a:xfrm rot="5400000">
            <a:off x="4421074" y="-851114"/>
            <a:ext cx="6858000" cy="8668512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6389" y="339563"/>
            <a:ext cx="3964432" cy="359272"/>
          </a:xfrm>
        </p:spPr>
        <p:txBody>
          <a:bodyPr>
            <a:normAutofit fontScale="90000"/>
          </a:bodyPr>
          <a:lstStyle/>
          <a:p>
            <a:r>
              <a:rPr lang="ru-RU" dirty="0"/>
              <a:t>Публикации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764" y="968931"/>
            <a:ext cx="65301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Водопьян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Г. М., Уваров А. Ю. От компьютерной грамотности и внедрения ИКТ к трансформации работы школы // Информатика. 2016. № 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Крайнова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П. О., Обухов А. С. Система персонализированного обучения в школьном образовании: проблемы внедрения и адаптации // Интернет-журнал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Проблемы современного образования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», № 5, 2020.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С. 140-152. [Электронный ресурс, 5.07.2022]. URL: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https://cyberleninka.ru/article/n/sistema-personalizirovannogo-obucheniya-v-shkolnom-obrazovanii-problemy-vnedreniya-i-adaptatsii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Водопьян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Г.М. На пути к смарт-школе: взгляд из классной комнаты // Информатика  в школе  №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2, 2022.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С. 35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38.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Uvarov A.,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Varlamova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J. Anytime, anywhere learning for improved education results in Russia: Case study by the UNESCO-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Fazheng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project on best practices in mobile learning. UNESCO; 2019.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https://www.gcedclearinghouse.org/sites/default/files/resources/190151eng.pdf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9340" y="442518"/>
            <a:ext cx="3058620" cy="983871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ru-RU" sz="2800" b="1" dirty="0"/>
              <a:t>Школа №550 Санкт Петербурга </a:t>
            </a: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3" cy="847207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" y="110992"/>
            <a:ext cx="696000" cy="905941"/>
          </a:xfrm>
          <a:prstGeom prst="rect">
            <a:avLst/>
          </a:prstGeom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CD3B78F-3347-5739-51E1-90806BBF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" y="1833130"/>
            <a:ext cx="11125427" cy="49138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500" dirty="0"/>
              <a:t>«Главные проблемы – у нас в головах» (мнение руководителя)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Ригидность действующих нормы и практик управления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Дефицит качественных (результативных) методических разработок и учебных материалов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Изменение регламентации работы педагогов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Поддержка непрерывного профессионального развития персонала (учителя, администрация, родители)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Развитие образовательной среды (физическая, цифровая)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D30053-3FB0-F21A-3267-1219C7A921F0}"/>
              </a:ext>
            </a:extLst>
          </p:cNvPr>
          <p:cNvSpPr txBox="1">
            <a:spLocks/>
          </p:cNvSpPr>
          <p:nvPr/>
        </p:nvSpPr>
        <p:spPr>
          <a:xfrm>
            <a:off x="2879857" y="162544"/>
            <a:ext cx="9520158" cy="143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Проблемы с которыми </a:t>
            </a:r>
            <a:br>
              <a:rPr lang="ru-RU" b="1" dirty="0"/>
            </a:br>
            <a:r>
              <a:rPr lang="ru-RU" b="1" dirty="0"/>
              <a:t>столкнулась школа</a:t>
            </a:r>
          </a:p>
        </p:txBody>
      </p:sp>
    </p:spTree>
    <p:extLst>
      <p:ext uri="{BB962C8B-B14F-4D97-AF65-F5344CB8AC3E}">
        <p14:creationId xmlns:p14="http://schemas.microsoft.com/office/powerpoint/2010/main" val="361132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9340" y="442518"/>
            <a:ext cx="3058620" cy="983871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ru-RU" sz="2800" b="1" dirty="0"/>
              <a:t>Школа №550 Санкт Петербурга </a:t>
            </a: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3" cy="847207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" y="110992"/>
            <a:ext cx="696000" cy="905941"/>
          </a:xfrm>
          <a:prstGeom prst="rect">
            <a:avLst/>
          </a:prstGeom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CD3B78F-3347-5739-51E1-90806BBF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5" y="2102475"/>
            <a:ext cx="11292404" cy="4432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500" dirty="0"/>
              <a:t>Повысились образовательные результаты обучаемых (работа без отстающих) 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Выросла ответственность и организованность учеников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Формируется способность учиться и «навыки К-21»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Решена проблема перегрузки школьников</a:t>
            </a:r>
          </a:p>
          <a:p>
            <a:pPr>
              <a:lnSpc>
                <a:spcPct val="100000"/>
              </a:lnSpc>
            </a:pPr>
            <a:r>
              <a:rPr lang="ru-RU" sz="3500" dirty="0"/>
              <a:t>Выросла привлекательность школы для детей </a:t>
            </a:r>
            <a:br>
              <a:rPr lang="ru-RU" sz="3500" dirty="0"/>
            </a:br>
            <a:r>
              <a:rPr lang="ru-RU" sz="3500" dirty="0"/>
              <a:t>и родителей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D30053-3FB0-F21A-3267-1219C7A921F0}"/>
              </a:ext>
            </a:extLst>
          </p:cNvPr>
          <p:cNvSpPr txBox="1">
            <a:spLocks/>
          </p:cNvSpPr>
          <p:nvPr/>
        </p:nvSpPr>
        <p:spPr>
          <a:xfrm>
            <a:off x="2879857" y="162544"/>
            <a:ext cx="9520158" cy="143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Чем гордится школа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7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6951774E-7C27-4149-B268-8233F9EF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18" r="860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5701085" y="4709281"/>
            <a:ext cx="6398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пути цифрового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обновления: где массовая российская школа сегодня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392" y="0"/>
            <a:ext cx="5374608" cy="3941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F1568-77F3-536F-1245-813FC202A815}"/>
              </a:ext>
            </a:extLst>
          </p:cNvPr>
          <p:cNvSpPr txBox="1"/>
          <p:nvPr/>
        </p:nvSpPr>
        <p:spPr>
          <a:xfrm>
            <a:off x="6935852" y="1043810"/>
            <a:ext cx="4251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МЦТО - 2021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191425-D3D4-4509-BC26-E80976D93F84}"/>
              </a:ext>
            </a:extLst>
          </p:cNvPr>
          <p:cNvSpPr txBox="1"/>
          <p:nvPr/>
        </p:nvSpPr>
        <p:spPr>
          <a:xfrm>
            <a:off x="9681811" y="3055354"/>
            <a:ext cx="26930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экспертных оценок, полученных в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ходе проекта МЦТО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509 шк., 79 рег. РФ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CD23469-A925-009B-C09F-D55A8965EC0C}"/>
              </a:ext>
            </a:extLst>
          </p:cNvPr>
          <p:cNvGraphicFramePr>
            <a:graphicFrameLocks/>
          </p:cNvGraphicFramePr>
          <p:nvPr/>
        </p:nvGraphicFramePr>
        <p:xfrm>
          <a:off x="-258681" y="108284"/>
          <a:ext cx="11057021" cy="664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01F6D3-C3FE-8E0E-B20A-784363814E87}"/>
              </a:ext>
            </a:extLst>
          </p:cNvPr>
          <p:cNvSpPr txBox="1"/>
          <p:nvPr/>
        </p:nvSpPr>
        <p:spPr>
          <a:xfrm>
            <a:off x="6348228" y="1291311"/>
            <a:ext cx="5740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Dvoretskaya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I., Uvarov A.,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Kochak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 The Smart Education Progress Measurement: can Field Experts' Opinions Help? / in  J. Yang et al. (eds.), Resilience and Future of Smart Learning, Lecture Notes in Educational Technology, Springer Nature Singapore Pte Ltd., 2022. Pp. 226 – 232.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66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68CD-B887-BD4A-F3F8-9F1BE826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1183225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Цифровое обновление образования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Куда несёшься ты, птица-тройка практической психологии?..">
            <a:extLst>
              <a:ext uri="{FF2B5EF4-FFF2-40B4-BE49-F238E27FC236}">
                <a16:creationId xmlns:a16="http://schemas.microsoft.com/office/drawing/2014/main" id="{03A86128-08A7-CE10-DBED-B8C8F7A6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30" y="1863801"/>
            <a:ext cx="9348938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CD2A4-6E87-117B-70AF-2BC756735888}"/>
              </a:ext>
            </a:extLst>
          </p:cNvPr>
          <p:cNvSpPr txBox="1"/>
          <p:nvPr/>
        </p:nvSpPr>
        <p:spPr>
          <a:xfrm>
            <a:off x="5605211" y="6382244"/>
            <a:ext cx="6215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«Эх, тройка! птица тройка, кто тебя выдумал?»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3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" y="999593"/>
            <a:ext cx="2335655" cy="3458107"/>
          </a:xfrm>
        </p:spPr>
        <p:txBody>
          <a:bodyPr anchor="b"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/>
            </a:r>
            <a:br>
              <a:rPr lang="ru-RU" sz="3400" dirty="0">
                <a:solidFill>
                  <a:srgbClr val="FFFFFF"/>
                </a:solidFill>
              </a:rPr>
            </a:br>
            <a:r>
              <a:rPr lang="ru-RU" sz="3400" dirty="0">
                <a:solidFill>
                  <a:srgbClr val="FFFFFF"/>
                </a:solidFill>
              </a:rPr>
              <a:t>Провал в</a:t>
            </a:r>
            <a:br>
              <a:rPr lang="ru-RU" sz="3400" dirty="0">
                <a:solidFill>
                  <a:srgbClr val="FFFFFF"/>
                </a:solidFill>
              </a:rPr>
            </a:br>
            <a:r>
              <a:rPr lang="ru-RU" sz="3400" dirty="0">
                <a:solidFill>
                  <a:srgbClr val="FFFFFF"/>
                </a:solidFill>
              </a:rPr>
              <a:t>результатах</a:t>
            </a:r>
            <a:br>
              <a:rPr lang="ru-RU" sz="3400" dirty="0">
                <a:solidFill>
                  <a:srgbClr val="FFFFFF"/>
                </a:solidFill>
              </a:rPr>
            </a:br>
            <a:r>
              <a:rPr lang="ru-RU" sz="3400" dirty="0">
                <a:solidFill>
                  <a:srgbClr val="FFFFFF"/>
                </a:solidFill>
              </a:rPr>
              <a:t>обучения</a:t>
            </a:r>
            <a:br>
              <a:rPr lang="ru-RU" sz="3400" dirty="0">
                <a:solidFill>
                  <a:srgbClr val="FFFFFF"/>
                </a:solidFill>
              </a:rPr>
            </a:br>
            <a:endParaRPr lang="ru-RU" sz="34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6884" y="6524515"/>
            <a:ext cx="731706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Авдеева С.М, Уваров А.Ю., Тарасова К.В. Вопросы образования №1, 2022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Chart, bar chart&#10;&#10;Description automatically generated">
            <a:extLst>
              <a:ext uri="{FF2B5EF4-FFF2-40B4-BE49-F238E27FC236}">
                <a16:creationId xmlns:a16="http://schemas.microsoft.com/office/drawing/2014/main" id="{9E4CDCBD-E05A-3545-446A-52A6F8247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6" y="689285"/>
            <a:ext cx="9173666" cy="58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CCCDE-4BB6-D892-36E0-75BBD579EDC0}"/>
              </a:ext>
            </a:extLst>
          </p:cNvPr>
          <p:cNvSpPr txBox="1"/>
          <p:nvPr/>
        </p:nvSpPr>
        <p:spPr>
          <a:xfrm>
            <a:off x="9136651" y="105148"/>
            <a:ext cx="3101646" cy="35648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Пятая часть выпускников демонстрирую крайне низкий уровень ИК-компетентности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Развивающийся (1)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Преобладающий уровень ИК-компетентности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Ниже базового (2)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Менее трети демонстрируют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Базовый (3)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Восьмая часть с хорошей ИК-компетентностью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Выше базового (4)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EAD12-70DF-BC9F-267B-AC56BC0D63D2}"/>
              </a:ext>
            </a:extLst>
          </p:cNvPr>
          <p:cNvSpPr txBox="1"/>
          <p:nvPr/>
        </p:nvSpPr>
        <p:spPr>
          <a:xfrm>
            <a:off x="2133506" y="-10147"/>
            <a:ext cx="7098517" cy="1274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Информационно-коммуникационная компетентность учащихся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уч-ся 9 класс, 23 региона РФ</a:t>
            </a:r>
          </a:p>
        </p:txBody>
      </p:sp>
    </p:spTree>
    <p:extLst>
      <p:ext uri="{BB962C8B-B14F-4D97-AF65-F5344CB8AC3E}">
        <p14:creationId xmlns:p14="http://schemas.microsoft.com/office/powerpoint/2010/main" val="84032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6951774E-7C27-4149-B268-8233F9EF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18" r="860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5271715" y="4709281"/>
            <a:ext cx="6827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Главные препятствия на пути цифровой трансформации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российской школы сегодня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392" y="0"/>
            <a:ext cx="5374608" cy="39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15" y="913846"/>
            <a:ext cx="4048019" cy="3039713"/>
          </a:xfrm>
        </p:spPr>
        <p:txBody>
          <a:bodyPr anchor="b"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Есть передовые концептуальные разработки</a:t>
            </a:r>
          </a:p>
        </p:txBody>
      </p:sp>
      <p:pic>
        <p:nvPicPr>
          <p:cNvPr id="15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A0D206-1471-97C9-C956-1E056B924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" r="1" b="1"/>
          <a:stretch/>
        </p:blipFill>
        <p:spPr>
          <a:xfrm>
            <a:off x="5933128" y="238442"/>
            <a:ext cx="4631029" cy="63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8" y="3614442"/>
            <a:ext cx="4048019" cy="3039713"/>
          </a:xfrm>
        </p:spPr>
        <p:txBody>
          <a:bodyPr anchor="b">
            <a:no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Учащийся 10-го </a:t>
            </a:r>
            <a:r>
              <a:rPr lang="ru-RU" sz="2800" dirty="0" err="1" smtClean="0">
                <a:solidFill>
                  <a:srgbClr val="FFFFFF"/>
                </a:solidFill>
              </a:rPr>
              <a:t>кл</a:t>
            </a:r>
            <a:r>
              <a:rPr lang="ru-RU" sz="2800" dirty="0" smtClean="0">
                <a:solidFill>
                  <a:srgbClr val="FFFFFF"/>
                </a:solidFill>
              </a:rPr>
              <a:t>. </a:t>
            </a:r>
            <a:r>
              <a:rPr lang="ru-RU" sz="2800" dirty="0">
                <a:solidFill>
                  <a:srgbClr val="FFFFFF"/>
                </a:solidFill>
              </a:rPr>
              <a:t>московской школы №67 использует отечественный компьютер БК-0010 на занятии, которое ведет заслуженный учитель РФ А.А. Чеботарев (1991 г.)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958C8-98E2-D9BB-C11A-373272D3AB2A}"/>
              </a:ext>
            </a:extLst>
          </p:cNvPr>
          <p:cNvSpPr txBox="1"/>
          <p:nvPr/>
        </p:nvSpPr>
        <p:spPr>
          <a:xfrm>
            <a:off x="-100581" y="254227"/>
            <a:ext cx="4238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srgbClr val="FFFFFF"/>
                </a:solidFill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Есть методические разработки, цифровые </a:t>
            </a:r>
            <a: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инструменты</a:t>
            </a:r>
            <a: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ru-RU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18_физлаб">
            <a:extLst>
              <a:ext uri="{FF2B5EF4-FFF2-40B4-BE49-F238E27FC236}">
                <a16:creationId xmlns:a16="http://schemas.microsoft.com/office/drawing/2014/main" id="{85500659-3AC4-7D3D-2503-EEA26D60F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37" y="826317"/>
            <a:ext cx="6696646" cy="535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8" y="3614442"/>
            <a:ext cx="4048019" cy="3039713"/>
          </a:xfrm>
        </p:spPr>
        <p:txBody>
          <a:bodyPr anchor="b">
            <a:no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Программно-технический </a:t>
            </a:r>
            <a:r>
              <a:rPr lang="ru-RU" sz="2800" dirty="0">
                <a:solidFill>
                  <a:srgbClr val="FFFFFF"/>
                </a:solidFill>
              </a:rPr>
              <a:t>и методический комплекс формирование алгоритмического </a:t>
            </a:r>
            <a:r>
              <a:rPr lang="ru-RU" sz="2800" dirty="0" smtClean="0">
                <a:solidFill>
                  <a:srgbClr val="FFFFFF"/>
                </a:solidFill>
              </a:rPr>
              <a:t>мышления у школьников (2022)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958C8-98E2-D9BB-C11A-373272D3AB2A}"/>
              </a:ext>
            </a:extLst>
          </p:cNvPr>
          <p:cNvSpPr txBox="1"/>
          <p:nvPr/>
        </p:nvSpPr>
        <p:spPr>
          <a:xfrm>
            <a:off x="-100581" y="254227"/>
            <a:ext cx="42389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FFFFFF"/>
                </a:solidFill>
              </a:rPr>
              <a:t> </a:t>
            </a:r>
            <a:r>
              <a:rPr lang="ru-RU" sz="3600" dirty="0" smtClean="0">
                <a:solidFill>
                  <a:srgbClr val="FFFFFF"/>
                </a:solidFill>
              </a:rPr>
              <a:t>10 </a:t>
            </a:r>
            <a:r>
              <a:rPr lang="ru-RU" sz="3600" dirty="0">
                <a:solidFill>
                  <a:srgbClr val="FFFFFF"/>
                </a:solidFill>
              </a:rPr>
              <a:t>лет упорной работы</a:t>
            </a:r>
            <a:br>
              <a:rPr lang="ru-RU" sz="3600" dirty="0">
                <a:solidFill>
                  <a:srgbClr val="FFFFFF"/>
                </a:solidFill>
              </a:rPr>
            </a:br>
            <a:r>
              <a:rPr lang="ru-RU" sz="3600" dirty="0">
                <a:solidFill>
                  <a:srgbClr val="FFFFFF"/>
                </a:solidFill>
              </a:rPr>
              <a:t>ФГУ ФНЦ </a:t>
            </a:r>
            <a:r>
              <a:rPr lang="ru-RU" sz="3600" dirty="0" smtClean="0">
                <a:solidFill>
                  <a:srgbClr val="FFFFFF"/>
                </a:solidFill>
              </a:rPr>
              <a:t/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НИИСИ </a:t>
            </a:r>
            <a:r>
              <a:rPr lang="ru-RU" sz="3600" dirty="0">
                <a:solidFill>
                  <a:srgbClr val="FFFFFF"/>
                </a:solidFill>
              </a:rPr>
              <a:t>РАН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82" y="614065"/>
            <a:ext cx="5367476" cy="35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97F1253-BA48-9946-944B-6D961639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1" y="4492487"/>
            <a:ext cx="7404652" cy="222898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/>
              <a:t>В.Б. </a:t>
            </a:r>
            <a:r>
              <a:rPr lang="ru-RU" dirty="0" err="1"/>
              <a:t>Бетелин</a:t>
            </a:r>
            <a:r>
              <a:rPr lang="ru-RU" dirty="0"/>
              <a:t>, А.Г. Кушниренко, А.Г. </a:t>
            </a:r>
            <a:r>
              <a:rPr lang="ru-RU" dirty="0" smtClean="0"/>
              <a:t>Леонов </a:t>
            </a:r>
            <a:r>
              <a:rPr lang="ru-RU" b="1" dirty="0" smtClean="0"/>
              <a:t>Основные понятия программирования  в изложении для дошкольников</a:t>
            </a:r>
            <a:r>
              <a:rPr lang="ru-RU" b="1" baseline="30000" dirty="0">
                <a:solidFill>
                  <a:srgbClr val="FF0000"/>
                </a:solidFill>
              </a:rPr>
              <a:t> </a:t>
            </a:r>
            <a:r>
              <a:rPr lang="ru-RU" b="1" kern="1200" spc="-100" dirty="0" smtClean="0"/>
              <a:t>// Информатика </a:t>
            </a:r>
            <a:r>
              <a:rPr lang="ru-RU" b="1" kern="1200" spc="-100" dirty="0"/>
              <a:t>и ее приложения, 2020 . Т. 14. </a:t>
            </a:r>
            <a:r>
              <a:rPr lang="ru-RU" b="1" kern="1200" spc="-100" dirty="0" err="1"/>
              <a:t>Вып</a:t>
            </a:r>
            <a:r>
              <a:rPr lang="ru-RU" b="1" kern="1200" spc="-100" dirty="0"/>
              <a:t>. 3. С. </a:t>
            </a:r>
            <a:r>
              <a:rPr lang="ru-RU" b="1" kern="1200" spc="-100" dirty="0" smtClean="0"/>
              <a:t>56-62 </a:t>
            </a:r>
            <a:r>
              <a:rPr lang="ru-RU" b="1" kern="1200" spc="-100" dirty="0" smtClean="0">
                <a:solidFill>
                  <a:schemeClr val="bg1"/>
                </a:solidFill>
              </a:rPr>
              <a:t>6</a:t>
            </a:r>
            <a:r>
              <a:rPr lang="en-US" kern="1200" dirty="0">
                <a:solidFill>
                  <a:schemeClr val="lt1"/>
                </a:solidFill>
              </a:rPr>
              <a:t> </a:t>
            </a:r>
            <a:r>
              <a:rPr lang="en-US" u="sng" kern="1200" dirty="0">
                <a:solidFill>
                  <a:schemeClr val="lt1"/>
                </a:solidFill>
                <a:hlinkClick r:id="rId4" tooltip="DOI: https://doi.org/10.14357/19922264200308"/>
              </a:rPr>
              <a:t>https://</a:t>
            </a:r>
            <a:r>
              <a:rPr lang="en-US" u="sng" kern="1200" dirty="0" smtClean="0">
                <a:solidFill>
                  <a:schemeClr val="lt1"/>
                </a:solidFill>
                <a:hlinkClick r:id="rId4" tooltip="DOI: https://doi.org/10.14357/19922264200308"/>
              </a:rPr>
              <a:t>doi.org/10.14357/19922264200308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83364" y="3669780"/>
            <a:ext cx="398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Академик В.Б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Бетелин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8F9C91-E8E4-6FE9-02C8-E5124C24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01185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07DF80-1704-ACDC-99F3-7AAB6D157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44638"/>
              </p:ext>
            </p:extLst>
          </p:nvPr>
        </p:nvGraphicFramePr>
        <p:xfrm>
          <a:off x="168443" y="142645"/>
          <a:ext cx="11531600" cy="486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icture" r:id="rId3" imgW="6819897" imgH="2809823" progId="StaticMetafile">
                  <p:embed/>
                </p:oleObj>
              </mc:Choice>
              <mc:Fallback>
                <p:oleObj name="Picture" r:id="rId3" imgW="6819897" imgH="2809823" progId="StaticMetafil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807DF80-1704-ACDC-99F3-7AAB6D1577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43" y="142645"/>
                        <a:ext cx="11531600" cy="48641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3F1905-3EFF-7135-DF25-F8C58441BC7C}"/>
              </a:ext>
            </a:extLst>
          </p:cNvPr>
          <p:cNvSpPr txBox="1"/>
          <p:nvPr/>
        </p:nvSpPr>
        <p:spPr>
          <a:xfrm>
            <a:off x="336886" y="5006746"/>
            <a:ext cx="1153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Групповая работа школьников глазами </a:t>
            </a:r>
            <a:r>
              <a:rPr lang="ru-RU" sz="3600" dirty="0" smtClean="0"/>
              <a:t>робота-партнера. Робот – член группы, </a:t>
            </a:r>
            <a:r>
              <a:rPr lang="ru-RU" sz="3600" dirty="0"/>
              <a:t>который </a:t>
            </a:r>
            <a:r>
              <a:rPr lang="ru-RU" sz="3600" dirty="0" smtClean="0"/>
              <a:t>помогает </a:t>
            </a:r>
            <a:r>
              <a:rPr lang="ru-RU" sz="3600" dirty="0"/>
              <a:t>осваивать техники </a:t>
            </a:r>
            <a:r>
              <a:rPr lang="ru-RU" sz="3600" dirty="0" smtClean="0"/>
              <a:t>коммуникации и кооперации </a:t>
            </a:r>
            <a:r>
              <a:rPr lang="ru-RU" sz="3600" dirty="0"/>
              <a:t>в </a:t>
            </a:r>
            <a:r>
              <a:rPr lang="ru-RU" sz="3600" dirty="0" smtClean="0"/>
              <a:t>обучении</a:t>
            </a:r>
            <a:endParaRPr lang="ru-RU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CCDB2C-D5A0-B828-2883-FF0D5C7A9BC2}"/>
              </a:ext>
            </a:extLst>
          </p:cNvPr>
          <p:cNvSpPr txBox="1">
            <a:spLocks/>
          </p:cNvSpPr>
          <p:nvPr/>
        </p:nvSpPr>
        <p:spPr>
          <a:xfrm>
            <a:off x="0" y="214731"/>
            <a:ext cx="79889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Освоение учебных действий 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 поддержкой ИИ</a:t>
            </a:r>
          </a:p>
        </p:txBody>
      </p:sp>
    </p:spTree>
    <p:extLst>
      <p:ext uri="{BB962C8B-B14F-4D97-AF65-F5344CB8AC3E}">
        <p14:creationId xmlns:p14="http://schemas.microsoft.com/office/powerpoint/2010/main" val="33677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8A4AFD5-557F-0115-6999-DE9F2778162B}"/>
              </a:ext>
            </a:extLst>
          </p:cNvPr>
          <p:cNvGrpSpPr/>
          <p:nvPr/>
        </p:nvGrpSpPr>
        <p:grpSpPr>
          <a:xfrm>
            <a:off x="419100" y="264695"/>
            <a:ext cx="10258926" cy="4487779"/>
            <a:chOff x="5092366" y="1895642"/>
            <a:chExt cx="4591050" cy="2225675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6ED350A2-1AD7-E9D9-3980-668D8DF443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7422486"/>
                </p:ext>
              </p:extLst>
            </p:nvPr>
          </p:nvGraphicFramePr>
          <p:xfrm>
            <a:off x="5092366" y="1895642"/>
            <a:ext cx="1584325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Picture" r:id="rId3" imgW="2733917" imgH="3809669" progId="StaticMetafile">
                    <p:embed/>
                  </p:oleObj>
                </mc:Choice>
                <mc:Fallback>
                  <p:oleObj name="Picture" r:id="rId3" imgW="2733917" imgH="3809669" progId="StaticMetafile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6ED350A2-1AD7-E9D9-3980-668D8DF4434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2366" y="1895642"/>
                          <a:ext cx="1584325" cy="22098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212C323-E987-6D03-587B-BB1B39DF2D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8937843"/>
                </p:ext>
              </p:extLst>
            </p:nvPr>
          </p:nvGraphicFramePr>
          <p:xfrm>
            <a:off x="6800516" y="1895642"/>
            <a:ext cx="1270000" cy="222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Picture" r:id="rId5" imgW="2190947" imgH="3876501" progId="StaticMetafile">
                    <p:embed/>
                  </p:oleObj>
                </mc:Choice>
                <mc:Fallback>
                  <p:oleObj name="Picture" r:id="rId5" imgW="2190947" imgH="3876501" progId="StaticMetafile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212C323-E987-6D03-587B-BB1B39DF2DBC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516" y="1895642"/>
                          <a:ext cx="1270000" cy="22256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4DEF1E70-8109-78D7-84B8-E68AAE660C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3375907"/>
                </p:ext>
              </p:extLst>
            </p:nvPr>
          </p:nvGraphicFramePr>
          <p:xfrm>
            <a:off x="8070516" y="1905167"/>
            <a:ext cx="1612900" cy="2216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Picture" r:id="rId7" imgW="1628897" imgH="2238413" progId="StaticMetafile">
                    <p:embed/>
                  </p:oleObj>
                </mc:Choice>
                <mc:Fallback>
                  <p:oleObj name="Picture" r:id="rId7" imgW="1628897" imgH="2238413" progId="StaticMetafile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4DEF1E70-8109-78D7-84B8-E68AAE660C7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516" y="1905167"/>
                          <a:ext cx="1612900" cy="22161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3E8A5D6-36CE-852F-A525-2A4477FB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616" y="2065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37F490-B405-35B7-188C-6BA9B28E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616" y="73915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392E6-0BCA-D0BF-E205-ABE08F128D5A}"/>
              </a:ext>
            </a:extLst>
          </p:cNvPr>
          <p:cNvSpPr txBox="1"/>
          <p:nvPr/>
        </p:nvSpPr>
        <p:spPr>
          <a:xfrm>
            <a:off x="333374" y="5023645"/>
            <a:ext cx="115252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Kupriyanov R., Uvarov A., Makarova M., Unruh P.,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Vodopyan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G., Levin I.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Intelligent tool for developing student’s social skills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 EDULEARN20 Proceedings 12th International Conference on Education and New Learning Technologies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July 6th-7th, 2020. IATED Academy, 2020. Pages: 2408-2413.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ISBN: 978-84-09-17979-4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051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2" y="2156791"/>
            <a:ext cx="3787958" cy="3646199"/>
          </a:xfrm>
        </p:spPr>
        <p:txBody>
          <a:bodyPr anchor="b">
            <a:no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Почему ростки позитивных изменений 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в школе недостаточно </a:t>
            </a:r>
            <a:r>
              <a:rPr lang="ru-RU" sz="4000" dirty="0" err="1">
                <a:solidFill>
                  <a:srgbClr val="FFFFFF"/>
                </a:solidFill>
              </a:rPr>
              <a:t>разлечимы</a:t>
            </a:r>
            <a:r>
              <a:rPr lang="ru-RU" sz="4000" dirty="0">
                <a:solidFill>
                  <a:srgbClr val="FFFFFF"/>
                </a:solidFill>
              </a:rPr>
              <a:t>? </a:t>
            </a:r>
          </a:p>
        </p:txBody>
      </p:sp>
      <p:pic>
        <p:nvPicPr>
          <p:cNvPr id="15" name="Picture 2" descr="Image result for Ð¿ÑÐ¾ÑÐ°ÑÑÐ°ÑÑ Ð²ÑÑÐ¾Ð´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414098"/>
            <a:ext cx="4679542" cy="62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34" y="171821"/>
            <a:ext cx="10364451" cy="1326111"/>
          </a:xfr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180000" rIns="180000" bIns="180000" anchor="ctr" anchorCtr="0">
            <a:normAutofit fontScale="90000"/>
          </a:bodyPr>
          <a:lstStyle/>
          <a:p>
            <a:pPr algn="ctr">
              <a:buClr>
                <a:srgbClr val="FF1744"/>
              </a:buClr>
            </a:pPr>
            <a:r>
              <a:rPr lang="ru-RU" b="1" dirty="0"/>
              <a:t>Три группы теоретических (чистых) сценариев </a:t>
            </a:r>
            <a:br>
              <a:rPr lang="ru-RU" b="1" dirty="0"/>
            </a:br>
            <a:r>
              <a:rPr lang="ru-RU" b="1" dirty="0"/>
              <a:t>развития школы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80821"/>
              </p:ext>
            </p:extLst>
          </p:nvPr>
        </p:nvGraphicFramePr>
        <p:xfrm>
          <a:off x="436728" y="1497932"/>
          <a:ext cx="11546007" cy="29618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06111">
                  <a:extLst>
                    <a:ext uri="{9D8B030D-6E8A-4147-A177-3AD203B41FA5}">
                      <a16:colId xmlns:a16="http://schemas.microsoft.com/office/drawing/2014/main" val="478148747"/>
                    </a:ext>
                  </a:extLst>
                </a:gridCol>
                <a:gridCol w="4174179">
                  <a:extLst>
                    <a:ext uri="{9D8B030D-6E8A-4147-A177-3AD203B41FA5}">
                      <a16:colId xmlns:a16="http://schemas.microsoft.com/office/drawing/2014/main" val="1875820769"/>
                    </a:ext>
                  </a:extLst>
                </a:gridCol>
                <a:gridCol w="3465717">
                  <a:extLst>
                    <a:ext uri="{9D8B030D-6E8A-4147-A177-3AD203B41FA5}">
                      <a16:colId xmlns:a16="http://schemas.microsoft.com/office/drawing/2014/main" val="966698095"/>
                    </a:ext>
                  </a:extLst>
                </a:gridCol>
              </a:tblGrid>
              <a:tr h="767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Инерционные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сценарии</a:t>
                      </a:r>
                      <a:endParaRPr lang="ru-RU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Дивергентные</a:t>
                      </a:r>
                      <a:b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сценарии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 Трансформационные сценарии</a:t>
                      </a:r>
                      <a:endParaRPr lang="ru-RU" sz="2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373970"/>
                  </a:ext>
                </a:extLst>
              </a:tr>
              <a:tr h="1524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Усиление бюрократизированной школьной системы 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Размывания традиционной системы </a:t>
                      </a:r>
                      <a:r>
                        <a:rPr lang="ru-RU" sz="2400" b="0" dirty="0" smtClean="0">
                          <a:effectLst/>
                        </a:rPr>
                        <a:t>образования, </a:t>
                      </a:r>
                      <a:r>
                        <a:rPr lang="ru-RU" sz="2400" b="0" dirty="0">
                          <a:effectLst/>
                        </a:rPr>
                        <a:t>сетевое обучение, сетевые 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сообщества, фрагментация</a:t>
                      </a:r>
                      <a:r>
                        <a:rPr lang="ru-RU" sz="2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школы</a:t>
                      </a:r>
                      <a:endParaRPr lang="ru-R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превращается в центр местного сообщества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где 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учатся на протяжении всей жизни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83097"/>
                  </a:ext>
                </a:extLst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436728" y="4696965"/>
            <a:ext cx="11685088" cy="19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Теоретические сценарии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идеализации, теоретически описывающие  возможное.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Сегодня </a:t>
            </a:r>
            <a:r>
              <a:rPr lang="ru-RU" sz="2400" dirty="0">
                <a:solidFill>
                  <a:prstClr val="black"/>
                </a:solidFill>
              </a:rPr>
              <a:t>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 пытаются воплотиться в образовательных системах многих стран.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Каждый сценарий опирается на использование двух групп цифровых инструментов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Обще-пользовательские/профессиональные (не специфические для сценария)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Специализированные педагогические  (специфические для каждого сценария)</a:t>
            </a:r>
          </a:p>
        </p:txBody>
      </p:sp>
    </p:spTree>
    <p:extLst>
      <p:ext uri="{BB962C8B-B14F-4D97-AF65-F5344CB8AC3E}">
        <p14:creationId xmlns:p14="http://schemas.microsoft.com/office/powerpoint/2010/main" val="32660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CFAF-EE10-FBA6-D081-98D13757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63" y="372623"/>
            <a:ext cx="3872163" cy="419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группы 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вариативных 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сценариев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цифрового 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обновления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(ЦОШ)</a:t>
            </a:r>
            <a:endParaRPr lang="ru-RU" dirty="0"/>
          </a:p>
        </p:txBody>
      </p:sp>
      <p:grpSp>
        <p:nvGrpSpPr>
          <p:cNvPr id="4" name="Группа 43">
            <a:extLst>
              <a:ext uri="{FF2B5EF4-FFF2-40B4-BE49-F238E27FC236}">
                <a16:creationId xmlns:a16="http://schemas.microsoft.com/office/drawing/2014/main" id="{FD728D95-F1D0-A079-39B4-26FC3A2652DA}"/>
              </a:ext>
            </a:extLst>
          </p:cNvPr>
          <p:cNvGrpSpPr/>
          <p:nvPr/>
        </p:nvGrpSpPr>
        <p:grpSpPr>
          <a:xfrm>
            <a:off x="4251938" y="647278"/>
            <a:ext cx="7711081" cy="5845597"/>
            <a:chOff x="-327489" y="261523"/>
            <a:chExt cx="5592267" cy="4078362"/>
          </a:xfrm>
        </p:grpSpPr>
        <p:sp>
          <p:nvSpPr>
            <p:cNvPr id="6" name="Овал 44">
              <a:extLst>
                <a:ext uri="{FF2B5EF4-FFF2-40B4-BE49-F238E27FC236}">
                  <a16:creationId xmlns:a16="http://schemas.microsoft.com/office/drawing/2014/main" id="{55E565A6-41B1-094B-1A04-B19555B3EF5F}"/>
                </a:ext>
              </a:extLst>
            </p:cNvPr>
            <p:cNvSpPr/>
            <p:nvPr/>
          </p:nvSpPr>
          <p:spPr>
            <a:xfrm>
              <a:off x="1309219" y="261523"/>
              <a:ext cx="2589658" cy="24584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Надпись 45">
              <a:extLst>
                <a:ext uri="{FF2B5EF4-FFF2-40B4-BE49-F238E27FC236}">
                  <a16:creationId xmlns:a16="http://schemas.microsoft.com/office/drawing/2014/main" id="{288E4684-AD6B-B1EA-4900-429D93EE119D}"/>
                </a:ext>
              </a:extLst>
            </p:cNvPr>
            <p:cNvSpPr txBox="1"/>
            <p:nvPr/>
          </p:nvSpPr>
          <p:spPr>
            <a:xfrm>
              <a:off x="1677761" y="921547"/>
              <a:ext cx="1893834" cy="7115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Вариативные сценарии класса «Инерционный»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46">
              <a:extLst>
                <a:ext uri="{FF2B5EF4-FFF2-40B4-BE49-F238E27FC236}">
                  <a16:creationId xmlns:a16="http://schemas.microsoft.com/office/drawing/2014/main" id="{CDCE8D8D-C29E-F5A8-5C00-14ABFF8053AE}"/>
                </a:ext>
              </a:extLst>
            </p:cNvPr>
            <p:cNvGrpSpPr/>
            <p:nvPr/>
          </p:nvGrpSpPr>
          <p:grpSpPr>
            <a:xfrm>
              <a:off x="-95740" y="1828226"/>
              <a:ext cx="2891693" cy="2511659"/>
              <a:chOff x="-412673" y="132710"/>
              <a:chExt cx="2892402" cy="2512308"/>
            </a:xfrm>
          </p:grpSpPr>
          <p:sp>
            <p:nvSpPr>
              <p:cNvPr id="17" name="Овал 47">
                <a:extLst>
                  <a:ext uri="{FF2B5EF4-FFF2-40B4-BE49-F238E27FC236}">
                    <a16:creationId xmlns:a16="http://schemas.microsoft.com/office/drawing/2014/main" id="{DB8898BF-DD81-E040-ECA8-5112FC27D520}"/>
                  </a:ext>
                </a:extLst>
              </p:cNvPr>
              <p:cNvSpPr/>
              <p:nvPr/>
            </p:nvSpPr>
            <p:spPr>
              <a:xfrm>
                <a:off x="-329148" y="132710"/>
                <a:ext cx="2808877" cy="251230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6000"/>
                </a:schemeClr>
              </a:solidFill>
              <a:ln w="254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Надпись 48">
                <a:extLst>
                  <a:ext uri="{FF2B5EF4-FFF2-40B4-BE49-F238E27FC236}">
                    <a16:creationId xmlns:a16="http://schemas.microsoft.com/office/drawing/2014/main" id="{C450AAC9-7800-5E08-0665-51B5461A04C2}"/>
                  </a:ext>
                </a:extLst>
              </p:cNvPr>
              <p:cNvSpPr txBox="1"/>
              <p:nvPr/>
            </p:nvSpPr>
            <p:spPr>
              <a:xfrm>
                <a:off x="-412673" y="948077"/>
                <a:ext cx="2641764" cy="81592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Вариативные </a:t>
                </a:r>
                <a:b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сценарии класса «Трансформационный»</a:t>
                </a: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Группа 49">
              <a:extLst>
                <a:ext uri="{FF2B5EF4-FFF2-40B4-BE49-F238E27FC236}">
                  <a16:creationId xmlns:a16="http://schemas.microsoft.com/office/drawing/2014/main" id="{59A3B408-1FB8-786B-60B0-E97E38DB7492}"/>
                </a:ext>
              </a:extLst>
            </p:cNvPr>
            <p:cNvGrpSpPr/>
            <p:nvPr/>
          </p:nvGrpSpPr>
          <p:grpSpPr>
            <a:xfrm>
              <a:off x="2461872" y="1881433"/>
              <a:ext cx="2588964" cy="2458452"/>
              <a:chOff x="213355" y="52639"/>
              <a:chExt cx="2589704" cy="2458720"/>
            </a:xfrm>
          </p:grpSpPr>
          <p:sp>
            <p:nvSpPr>
              <p:cNvPr id="15" name="Овал 55">
                <a:extLst>
                  <a:ext uri="{FF2B5EF4-FFF2-40B4-BE49-F238E27FC236}">
                    <a16:creationId xmlns:a16="http://schemas.microsoft.com/office/drawing/2014/main" id="{D7FEB23B-B369-CD91-5B41-4750731C0FD0}"/>
                  </a:ext>
                </a:extLst>
              </p:cNvPr>
              <p:cNvSpPr/>
              <p:nvPr/>
            </p:nvSpPr>
            <p:spPr>
              <a:xfrm>
                <a:off x="213355" y="52639"/>
                <a:ext cx="2589704" cy="24587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6000"/>
                </a:schemeClr>
              </a:solidFill>
              <a:ln w="254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Надпись 56">
                <a:extLst>
                  <a:ext uri="{FF2B5EF4-FFF2-40B4-BE49-F238E27FC236}">
                    <a16:creationId xmlns:a16="http://schemas.microsoft.com/office/drawing/2014/main" id="{8BB02BBC-841A-D3AE-14BB-0BD926717263}"/>
                  </a:ext>
                </a:extLst>
              </p:cNvPr>
              <p:cNvSpPr txBox="1"/>
              <p:nvPr/>
            </p:nvSpPr>
            <p:spPr>
              <a:xfrm>
                <a:off x="769317" y="801206"/>
                <a:ext cx="1911606" cy="75016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Вариативные сценарии класса «Дивергентный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»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Надпись 57">
              <a:extLst>
                <a:ext uri="{FF2B5EF4-FFF2-40B4-BE49-F238E27FC236}">
                  <a16:creationId xmlns:a16="http://schemas.microsoft.com/office/drawing/2014/main" id="{0EBEA43F-28F9-725B-06D6-4BCE940FB5D4}"/>
                </a:ext>
              </a:extLst>
            </p:cNvPr>
            <p:cNvSpPr txBox="1"/>
            <p:nvPr/>
          </p:nvSpPr>
          <p:spPr>
            <a:xfrm>
              <a:off x="-327489" y="944374"/>
              <a:ext cx="1569149" cy="546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Смешанные вариативные сценарии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61">
              <a:extLst>
                <a:ext uri="{FF2B5EF4-FFF2-40B4-BE49-F238E27FC236}">
                  <a16:creationId xmlns:a16="http://schemas.microsoft.com/office/drawing/2014/main" id="{95E16149-E599-DA1F-2A47-72343A52E94F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7" y="1511034"/>
              <a:ext cx="1677640" cy="1147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62">
              <a:extLst>
                <a:ext uri="{FF2B5EF4-FFF2-40B4-BE49-F238E27FC236}">
                  <a16:creationId xmlns:a16="http://schemas.microsoft.com/office/drawing/2014/main" id="{6AD778BD-87CE-9057-EE80-FFE11524C768}"/>
                </a:ext>
              </a:extLst>
            </p:cNvPr>
            <p:cNvGrpSpPr/>
            <p:nvPr/>
          </p:nvGrpSpPr>
          <p:grpSpPr>
            <a:xfrm rot="685507">
              <a:off x="3643393" y="805649"/>
              <a:ext cx="1621385" cy="821115"/>
              <a:chOff x="-184053" y="-46588"/>
              <a:chExt cx="1621536" cy="821181"/>
            </a:xfrm>
          </p:grpSpPr>
          <p:sp>
            <p:nvSpPr>
              <p:cNvPr id="13" name="Стрелка вниз 63">
                <a:extLst>
                  <a:ext uri="{FF2B5EF4-FFF2-40B4-BE49-F238E27FC236}">
                    <a16:creationId xmlns:a16="http://schemas.microsoft.com/office/drawing/2014/main" id="{EC59291D-630F-352A-3801-E1C8DBB97BFC}"/>
                  </a:ext>
                </a:extLst>
              </p:cNvPr>
              <p:cNvSpPr/>
              <p:nvPr/>
            </p:nvSpPr>
            <p:spPr>
              <a:xfrm rot="1915198">
                <a:off x="-184053" y="-46588"/>
                <a:ext cx="1621536" cy="821181"/>
              </a:xfrm>
              <a:prstGeom prst="downArrow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Надпись 1024">
                <a:extLst>
                  <a:ext uri="{FF2B5EF4-FFF2-40B4-BE49-F238E27FC236}">
                    <a16:creationId xmlns:a16="http://schemas.microsoft.com/office/drawing/2014/main" id="{57AFFB73-8C33-1A35-5363-24866BFE8AAE}"/>
                  </a:ext>
                </a:extLst>
              </p:cNvPr>
              <p:cNvSpPr txBox="1"/>
              <p:nvPr/>
            </p:nvSpPr>
            <p:spPr>
              <a:xfrm rot="2020336">
                <a:off x="188668" y="99005"/>
                <a:ext cx="953770" cy="5029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Внешние влияния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C5C1E33-1E5E-0F1A-5A48-E18D0837082D}"/>
              </a:ext>
            </a:extLst>
          </p:cNvPr>
          <p:cNvSpPr txBox="1">
            <a:spLocks/>
          </p:cNvSpPr>
          <p:nvPr/>
        </p:nvSpPr>
        <p:spPr>
          <a:xfrm>
            <a:off x="431667" y="5432907"/>
            <a:ext cx="4661503" cy="193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Уваров А.Ю. Цифровая трансформация и сценарии развития школы. 2020.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3"/>
              </a:rPr>
              <a:t>https://ioe.hse.ru/pubs/share/direct/418229279.pdf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8022D-F6EE-FB0A-030F-CEF67B1059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03682" y="2430379"/>
            <a:ext cx="6463465" cy="4010844"/>
          </a:xfrm>
          <a:prstGeom prst="rect">
            <a:avLst/>
          </a:prstGeom>
          <a:solidFill>
            <a:srgbClr val="DAEEF3">
              <a:alpha val="20000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90500" dir="10800000" algn="ctr" rotWithShape="0">
                    <a:srgbClr val="F7964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274320" tIns="274320" rIns="274320" bIns="274320" anchor="ctr" anchorCtr="0" upright="1">
            <a:noAutofit/>
          </a:bodyPr>
          <a:lstStyle/>
          <a:p>
            <a:pPr indent="269875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«Пришел к нам из РОНО приказ: послать одного учителя на курсы по информатике и компьютерам. Мы собрались в учительской и бросили жребий. Выпало мне. Я поплакала, поплакала и поехала». </a:t>
            </a:r>
            <a:endParaRPr lang="ru-RU" sz="2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indent="270510" algn="r"/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Из воспоминаний </a:t>
            </a:r>
            <a:b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учительницы информатики, 1985 г. </a:t>
            </a:r>
            <a:endParaRPr lang="ru-RU" sz="2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6C589-BC1C-B32E-90BF-A74DD06F9E02}"/>
              </a:ext>
            </a:extLst>
          </p:cNvPr>
          <p:cNvSpPr txBox="1"/>
          <p:nvPr/>
        </p:nvSpPr>
        <p:spPr>
          <a:xfrm>
            <a:off x="601579" y="284430"/>
            <a:ext cx="10329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Постановление ЦК КПСС и СМ СССР от 28.03.1985 № 271 «О мерах по обеспечению компьютерной грамотности учащихся и широкого внедрения электронно-вычислительной техники в учебный процесс» </a:t>
            </a:r>
            <a:endParaRPr lang="ru-RU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Государственное бюджетное дошкольное образовательное учреждение детский сад  № 117 Невского района Санкт-Петербурга - С компьютером на - &quot;Ты&quot; !!!">
            <a:extLst>
              <a:ext uri="{FF2B5EF4-FFF2-40B4-BE49-F238E27FC236}">
                <a16:creationId xmlns:a16="http://schemas.microsoft.com/office/drawing/2014/main" id="{3128B5A6-4241-53FA-E852-114EF7E5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579" y="3306996"/>
            <a:ext cx="3355568" cy="32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48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50" y="0"/>
            <a:ext cx="10817437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Сегодня </a:t>
            </a:r>
            <a:r>
              <a:rPr lang="ru-RU" b="1" dirty="0"/>
              <a:t>мы умеем отвечать на </a:t>
            </a:r>
            <a:r>
              <a:rPr lang="ru-RU" b="1" dirty="0" smtClean="0"/>
              <a:t>вопросы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2250" y="1325563"/>
            <a:ext cx="11255072" cy="5394959"/>
          </a:xfrm>
        </p:spPr>
        <p:txBody>
          <a:bodyPr>
            <a:normAutofit/>
          </a:bodyPr>
          <a:lstStyle/>
          <a:p>
            <a:r>
              <a:rPr lang="ru-RU" sz="3200" dirty="0"/>
              <a:t>Что такое цифровое обновление школы и каковы его этапы?</a:t>
            </a:r>
          </a:p>
          <a:p>
            <a:r>
              <a:rPr lang="ru-RU" sz="3200" dirty="0"/>
              <a:t>В чем состоит цифровая трансформация образования?</a:t>
            </a:r>
          </a:p>
          <a:p>
            <a:r>
              <a:rPr lang="ru-RU" sz="3200" dirty="0"/>
              <a:t>Что такое Персонализированная, ориентированная на Результат (</a:t>
            </a:r>
            <a:r>
              <a:rPr lang="ru-RU" sz="3200" dirty="0" err="1"/>
              <a:t>компетентностно</a:t>
            </a:r>
            <a:r>
              <a:rPr lang="ru-RU" sz="3200" dirty="0"/>
              <a:t>-ориентированная) Организация обучения - ПРО?</a:t>
            </a:r>
          </a:p>
          <a:p>
            <a:r>
              <a:rPr lang="ru-RU" sz="3200" dirty="0"/>
              <a:t>Что такое смарт-школа? </a:t>
            </a:r>
          </a:p>
          <a:p>
            <a:r>
              <a:rPr lang="ru-RU" sz="3200" b="1" dirty="0"/>
              <a:t>Где находятся российские школы на пути к цифровой трансформации образования?</a:t>
            </a:r>
          </a:p>
          <a:p>
            <a:r>
              <a:rPr lang="ru-RU" sz="3200" dirty="0"/>
              <a:t>Каковы возможные макро-сценарии обновления школы?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DB457-D36B-4A21-BB26-51C4EA9F1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6" r="558" b="1"/>
          <a:stretch/>
        </p:blipFill>
        <p:spPr>
          <a:xfrm>
            <a:off x="0" y="0"/>
            <a:ext cx="12290445" cy="73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5" y="452712"/>
            <a:ext cx="3983665" cy="6084685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Высшая школа экономики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Открытый семинар ВШЭ </a:t>
            </a:r>
            <a:b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образованию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 Москва,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31.01.23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05054" y="97241"/>
            <a:ext cx="6951040" cy="2659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Цифровое 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обновление 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образования: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на пути к смарт-школе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771305" y="4686367"/>
            <a:ext cx="6684160" cy="2303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Александр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Юрьевич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Уваров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кибернетики и образовательной информатики им. А.И. Берга ФИЦ ИУ РАН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образования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НИУ ВШЭ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почта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auvarov@mail.ru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6">
            <a:extLst>
              <a:ext uri="{FF2B5EF4-FFF2-40B4-BE49-F238E27FC236}">
                <a16:creationId xmlns:a16="http://schemas.microsoft.com/office/drawing/2014/main" id="{AAF26152-BA6A-AE7A-15CE-F104BD36CD4B}"/>
              </a:ext>
            </a:extLst>
          </p:cNvPr>
          <p:cNvSpPr/>
          <p:nvPr/>
        </p:nvSpPr>
        <p:spPr>
          <a:xfrm>
            <a:off x="4671270" y="3149144"/>
            <a:ext cx="6965795" cy="882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Спасибо за Ваше внимание!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рупповая работа на уроках в начальной школе. | Средняя общеобразовательная  школа №141">
            <a:extLst>
              <a:ext uri="{FF2B5EF4-FFF2-40B4-BE49-F238E27FC236}">
                <a16:creationId xmlns:a16="http://schemas.microsoft.com/office/drawing/2014/main" id="{9A1F5373-7CDC-2FF2-F543-985E5072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5" y="2930775"/>
            <a:ext cx="6525126" cy="36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54DBD-7457-CB7E-F132-3DBD517F5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6715" y="308399"/>
            <a:ext cx="6358689" cy="3508653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  <a:effectLst>
            <a:outerShdw dist="38100" dir="2700000" sx="100500" sy="1005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274320" tIns="274320" rIns="274320" bIns="274320" anchor="ctr" anchorCtr="0" upright="1">
            <a:spAutoFit/>
          </a:bodyPr>
          <a:lstStyle/>
          <a:p>
            <a:pPr indent="27051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«Нам недостает ясного, согласованного, вдохновляющего и вместе с тем реалистичного видения того, какой мы хотим видеть школу через 10–20 лет».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r"/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 Пейперт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B90E155-F695-4BDC-8D67-30D48979CF51}"/>
              </a:ext>
            </a:extLst>
          </p:cNvPr>
          <p:cNvSpPr txBox="1">
            <a:spLocks/>
          </p:cNvSpPr>
          <p:nvPr/>
        </p:nvSpPr>
        <p:spPr>
          <a:xfrm>
            <a:off x="4655126" y="-314012"/>
            <a:ext cx="7113201" cy="190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651" y="1476887"/>
            <a:ext cx="38994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для персонализировано-результативной системы обучения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пришло!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Calibri" panose="020F0502020204030204"/>
              </a:rPr>
              <a:t>май, 2010 года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6B4DF8-B63B-172B-ED59-FD23E9471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20124"/>
              </p:ext>
            </p:extLst>
          </p:nvPr>
        </p:nvGraphicFramePr>
        <p:xfrm>
          <a:off x="4037824" y="187055"/>
          <a:ext cx="8256753" cy="650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9159105" imgH="6415869" progId="AcroExch.Document.7">
                  <p:embed/>
                </p:oleObj>
              </mc:Choice>
              <mc:Fallback>
                <p:oleObj name="Acrobat Document" r:id="rId4" imgW="9159105" imgH="6415869" progId="AcroExch.Document.7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C6B4DF8-B63B-172B-ED59-FD23E9471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7824" y="187055"/>
                        <a:ext cx="8256753" cy="6504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22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2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FCD475-84FB-4601-A462-F18505DD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18" y="617090"/>
            <a:ext cx="7181258" cy="5353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1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Цифровое обновление образования </a:t>
            </a:r>
            <a:r>
              <a:rPr lang="ru-RU" sz="3100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начавшийся полвека назад </a:t>
            </a:r>
            <a:r>
              <a:rPr lang="ru-RU" sz="3100" b="1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100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нарастающих </a:t>
            </a:r>
            <a:r>
              <a:rPr lang="ru-RU" sz="3100" b="1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изменений</a:t>
            </a:r>
            <a:r>
              <a:rPr lang="ru-RU" sz="3100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работе системы образования / </a:t>
            </a:r>
            <a:r>
              <a:rPr lang="ru-RU" sz="31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3100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(образовательная среда, учебный процесс, управление образовательной организацией и системой), </a:t>
            </a:r>
            <a:br>
              <a:rPr lang="ru-RU" sz="3100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100" b="1" i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который разворачивается в развивающейся цифровой среде</a:t>
            </a:r>
            <a:endParaRPr lang="ru-RU" sz="2800" b="1" dirty="0"/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1AC8E26A-0582-418C-9D5E-B2EA8CE1F9F9}"/>
              </a:ext>
            </a:extLst>
          </p:cNvPr>
          <p:cNvSpPr txBox="1">
            <a:spLocks/>
          </p:cNvSpPr>
          <p:nvPr/>
        </p:nvSpPr>
        <p:spPr>
          <a:xfrm>
            <a:off x="151354" y="265642"/>
            <a:ext cx="4007444" cy="4695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Проект «Мониторинг цифровой трансформации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Calibri Light" panose="020F0302020204030204"/>
              </a:rPr>
              <a:t>школьного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образования»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36219815"/>
              </p:ext>
            </p:extLst>
          </p:nvPr>
        </p:nvGraphicFramePr>
        <p:xfrm>
          <a:off x="393700" y="5334001"/>
          <a:ext cx="117983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963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20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4" y="3588086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4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grpSp>
        <p:nvGrpSpPr>
          <p:cNvPr id="11" name="Группа 93">
            <a:extLst>
              <a:ext uri="{FF2B5EF4-FFF2-40B4-BE49-F238E27FC236}">
                <a16:creationId xmlns:a16="http://schemas.microsoft.com/office/drawing/2014/main" id="{F12AC8C3-8F3F-40A7-9821-9F89FD40349E}"/>
              </a:ext>
            </a:extLst>
          </p:cNvPr>
          <p:cNvGrpSpPr/>
          <p:nvPr/>
        </p:nvGrpSpPr>
        <p:grpSpPr>
          <a:xfrm>
            <a:off x="3299475" y="1791013"/>
            <a:ext cx="8347881" cy="4317242"/>
            <a:chOff x="194371" y="-153603"/>
            <a:chExt cx="5503695" cy="2299833"/>
          </a:xfrm>
        </p:grpSpPr>
        <p:grpSp>
          <p:nvGrpSpPr>
            <p:cNvPr id="13" name="Группа 94">
              <a:extLst>
                <a:ext uri="{FF2B5EF4-FFF2-40B4-BE49-F238E27FC236}">
                  <a16:creationId xmlns:a16="http://schemas.microsoft.com/office/drawing/2014/main" id="{6807006A-6E47-427C-ABB5-81E4FBB285DB}"/>
                </a:ext>
              </a:extLst>
            </p:cNvPr>
            <p:cNvGrpSpPr/>
            <p:nvPr/>
          </p:nvGrpSpPr>
          <p:grpSpPr>
            <a:xfrm>
              <a:off x="194371" y="3126"/>
              <a:ext cx="3364804" cy="1920061"/>
              <a:chOff x="0" y="0"/>
              <a:chExt cx="3397250" cy="1920875"/>
            </a:xfrm>
          </p:grpSpPr>
          <p:grpSp>
            <p:nvGrpSpPr>
              <p:cNvPr id="25" name="Группа 95">
                <a:extLst>
                  <a:ext uri="{FF2B5EF4-FFF2-40B4-BE49-F238E27FC236}">
                    <a16:creationId xmlns:a16="http://schemas.microsoft.com/office/drawing/2014/main" id="{504CADC1-C6E0-419C-A769-5C82D202CC77}"/>
                  </a:ext>
                </a:extLst>
              </p:cNvPr>
              <p:cNvGrpSpPr/>
              <p:nvPr/>
            </p:nvGrpSpPr>
            <p:grpSpPr>
              <a:xfrm>
                <a:off x="0" y="0"/>
                <a:ext cx="3397250" cy="1920875"/>
                <a:chOff x="0" y="0"/>
                <a:chExt cx="3309457" cy="1921079"/>
              </a:xfrm>
            </p:grpSpPr>
            <p:grpSp>
              <p:nvGrpSpPr>
                <p:cNvPr id="29" name="Группа 96">
                  <a:extLst>
                    <a:ext uri="{FF2B5EF4-FFF2-40B4-BE49-F238E27FC236}">
                      <a16:creationId xmlns:a16="http://schemas.microsoft.com/office/drawing/2014/main" id="{A5B5F840-7C56-46A5-83BD-297B7CB86FC8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309457" cy="1921079"/>
                  <a:chOff x="0" y="0"/>
                  <a:chExt cx="3309457" cy="1921079"/>
                </a:xfrm>
              </p:grpSpPr>
              <p:sp>
                <p:nvSpPr>
                  <p:cNvPr id="32" name="Овал 97">
                    <a:extLst>
                      <a:ext uri="{FF2B5EF4-FFF2-40B4-BE49-F238E27FC236}">
                        <a16:creationId xmlns:a16="http://schemas.microsoft.com/office/drawing/2014/main" id="{F0F3BDAC-EB5D-4DE3-9F86-1AF80BF8851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309457" cy="1921079"/>
                  </a:xfrm>
                  <a:prstGeom prst="ellipse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Надпись 2">
                    <a:extLst>
                      <a:ext uri="{FF2B5EF4-FFF2-40B4-BE49-F238E27FC236}">
                        <a16:creationId xmlns:a16="http://schemas.microsoft.com/office/drawing/2014/main" id="{625AE63B-EFA1-43DB-A2FA-F5E9D3A18D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506" y="104863"/>
                    <a:ext cx="1778253" cy="6203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Цифровая трансформация образования </a:t>
                    </a:r>
                    <a:b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(ЦТО)</a:t>
                    </a: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Овал 99">
                  <a:extLst>
                    <a:ext uri="{FF2B5EF4-FFF2-40B4-BE49-F238E27FC236}">
                      <a16:creationId xmlns:a16="http://schemas.microsoft.com/office/drawing/2014/main" id="{C71E380A-9265-4843-B100-37E30315851D}"/>
                    </a:ext>
                  </a:extLst>
                </p:cNvPr>
                <p:cNvSpPr/>
                <p:nvPr/>
              </p:nvSpPr>
              <p:spPr>
                <a:xfrm>
                  <a:off x="503120" y="675314"/>
                  <a:ext cx="2412501" cy="1186180"/>
                </a:xfrm>
                <a:prstGeom prst="ellipse">
                  <a:avLst/>
                </a:prstGeom>
                <a:solidFill>
                  <a:srgbClr val="A5A5A5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5B9BD5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Надпись 2">
                  <a:extLst>
                    <a:ext uri="{FF2B5EF4-FFF2-40B4-BE49-F238E27FC236}">
                      <a16:creationId xmlns:a16="http://schemas.microsoft.com/office/drawing/2014/main" id="{CF905F03-7B47-44A0-88DD-3BEDB1E792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292" y="882019"/>
                  <a:ext cx="1501140" cy="334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Информатизация образования</a:t>
                  </a: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Группа 102">
                <a:extLst>
                  <a:ext uri="{FF2B5EF4-FFF2-40B4-BE49-F238E27FC236}">
                    <a16:creationId xmlns:a16="http://schemas.microsoft.com/office/drawing/2014/main" id="{839315A1-0083-4A7E-8A4D-3CA3434F37AD}"/>
                  </a:ext>
                </a:extLst>
              </p:cNvPr>
              <p:cNvGrpSpPr/>
              <p:nvPr/>
            </p:nvGrpSpPr>
            <p:grpSpPr>
              <a:xfrm>
                <a:off x="1005271" y="1216128"/>
                <a:ext cx="1506987" cy="569595"/>
                <a:chOff x="143702" y="129898"/>
                <a:chExt cx="1866265" cy="570230"/>
              </a:xfrm>
            </p:grpSpPr>
            <p:sp>
              <p:nvSpPr>
                <p:cNvPr id="27" name="Овал 103">
                  <a:extLst>
                    <a:ext uri="{FF2B5EF4-FFF2-40B4-BE49-F238E27FC236}">
                      <a16:creationId xmlns:a16="http://schemas.microsoft.com/office/drawing/2014/main" id="{5FDAA1DF-783B-4A1F-B783-CD43680B4B4B}"/>
                    </a:ext>
                  </a:extLst>
                </p:cNvPr>
                <p:cNvSpPr/>
                <p:nvPr/>
              </p:nvSpPr>
              <p:spPr>
                <a:xfrm>
                  <a:off x="143702" y="129898"/>
                  <a:ext cx="1866265" cy="570230"/>
                </a:xfrm>
                <a:prstGeom prst="ellipse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5B9BD5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Надпись 2">
                  <a:extLst>
                    <a:ext uri="{FF2B5EF4-FFF2-40B4-BE49-F238E27FC236}">
                      <a16:creationId xmlns:a16="http://schemas.microsoft.com/office/drawing/2014/main" id="{8AF24875-1BA0-47EC-9798-F10547F10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72" y="263197"/>
                  <a:ext cx="1813644" cy="422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Компьютеризация образования</a:t>
                  </a: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" name="Группа 106">
              <a:extLst>
                <a:ext uri="{FF2B5EF4-FFF2-40B4-BE49-F238E27FC236}">
                  <a16:creationId xmlns:a16="http://schemas.microsoft.com/office/drawing/2014/main" id="{6692D2A0-4DD5-433A-8BAD-114863832E37}"/>
                </a:ext>
              </a:extLst>
            </p:cNvPr>
            <p:cNvGrpSpPr/>
            <p:nvPr/>
          </p:nvGrpSpPr>
          <p:grpSpPr>
            <a:xfrm>
              <a:off x="3310689" y="-153603"/>
              <a:ext cx="2387377" cy="2299833"/>
              <a:chOff x="-29413" y="-306058"/>
              <a:chExt cx="2387566" cy="2300268"/>
            </a:xfrm>
          </p:grpSpPr>
          <p:sp>
            <p:nvSpPr>
              <p:cNvPr id="19" name="Прямоугольная выноска 107">
                <a:extLst>
                  <a:ext uri="{FF2B5EF4-FFF2-40B4-BE49-F238E27FC236}">
                    <a16:creationId xmlns:a16="http://schemas.microsoft.com/office/drawing/2014/main" id="{2DE7845B-022A-4A9D-84A4-F641F7372441}"/>
                  </a:ext>
                </a:extLst>
              </p:cNvPr>
              <p:cNvSpPr/>
              <p:nvPr/>
            </p:nvSpPr>
            <p:spPr>
              <a:xfrm>
                <a:off x="-3809" y="1460446"/>
                <a:ext cx="2361962" cy="533764"/>
              </a:xfrm>
              <a:prstGeom prst="wedgeRectCallout">
                <a:avLst>
                  <a:gd name="adj1" fmla="val -80468"/>
                  <a:gd name="adj2" fmla="val -62530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Этап 1. Оснастим школу компьютерами для обучения компьютерной грамотности!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Прямоугольная выноска 108">
                <a:extLst>
                  <a:ext uri="{FF2B5EF4-FFF2-40B4-BE49-F238E27FC236}">
                    <a16:creationId xmlns:a16="http://schemas.microsoft.com/office/drawing/2014/main" id="{C621F83D-3AAD-480E-A044-34AB1285DB7D}"/>
                  </a:ext>
                </a:extLst>
              </p:cNvPr>
              <p:cNvSpPr/>
              <p:nvPr/>
            </p:nvSpPr>
            <p:spPr>
              <a:xfrm>
                <a:off x="-29413" y="859272"/>
                <a:ext cx="2387566" cy="429572"/>
              </a:xfrm>
              <a:prstGeom prst="wedgeRectCallout">
                <a:avLst>
                  <a:gd name="adj1" fmla="val -75663"/>
                  <a:gd name="adj2" fmla="val 19382"/>
                </a:avLst>
              </a:prstGeom>
              <a:solidFill>
                <a:srgbClr val="A5A5A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Этап 2. Применим ИКТ при изучении различных дисциплин!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3" name="Прямоугольная выноска 109">
                <a:extLst>
                  <a:ext uri="{FF2B5EF4-FFF2-40B4-BE49-F238E27FC236}">
                    <a16:creationId xmlns:a16="http://schemas.microsoft.com/office/drawing/2014/main" id="{D3D27BF5-FA18-4CA1-A323-92A5D15FA4D6}"/>
                  </a:ext>
                </a:extLst>
              </p:cNvPr>
              <p:cNvSpPr/>
              <p:nvPr/>
            </p:nvSpPr>
            <p:spPr>
              <a:xfrm>
                <a:off x="-29413" y="330132"/>
                <a:ext cx="2383756" cy="418067"/>
              </a:xfrm>
              <a:prstGeom prst="wedgeRectCallout">
                <a:avLst>
                  <a:gd name="adj1" fmla="val -77773"/>
                  <a:gd name="adj2" fmla="val 47474"/>
                </a:avLst>
              </a:prstGeom>
              <a:solidFill>
                <a:srgbClr val="A5A5A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Этап 3. Интегрируем ИКТ в учебный процесс!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4" name="Прямоугольная выноска 110">
                <a:extLst>
                  <a:ext uri="{FF2B5EF4-FFF2-40B4-BE49-F238E27FC236}">
                    <a16:creationId xmlns:a16="http://schemas.microsoft.com/office/drawing/2014/main" id="{4AF56E16-84A9-43F1-B065-57432BD329D4}"/>
                  </a:ext>
                </a:extLst>
              </p:cNvPr>
              <p:cNvSpPr/>
              <p:nvPr/>
            </p:nvSpPr>
            <p:spPr>
              <a:xfrm>
                <a:off x="-29413" y="-306058"/>
                <a:ext cx="2379524" cy="454660"/>
              </a:xfrm>
              <a:prstGeom prst="wedgeRectCallout">
                <a:avLst>
                  <a:gd name="adj1" fmla="val -76813"/>
                  <a:gd name="adj2" fmla="val 26808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Этап 4. Трансформируем работу школы!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" name="Прямоугольник 34"/>
          <p:cNvSpPr/>
          <p:nvPr/>
        </p:nvSpPr>
        <p:spPr>
          <a:xfrm>
            <a:off x="4373801" y="265850"/>
            <a:ext cx="7559801" cy="113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Традиционное представление 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этапах внедрения компьютеров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255D1FE-00C4-4BEC-BE0D-4FC884EDD5A1}"/>
              </a:ext>
            </a:extLst>
          </p:cNvPr>
          <p:cNvSpPr txBox="1">
            <a:spLocks/>
          </p:cNvSpPr>
          <p:nvPr/>
        </p:nvSpPr>
        <p:spPr>
          <a:xfrm>
            <a:off x="408994" y="228269"/>
            <a:ext cx="3316420" cy="2462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Волны цифрового обновления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образования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431" y="5504285"/>
            <a:ext cx="366754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94106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Уваров А.Ю. Пространство задач информатизации школы // Информатика. № 23. 2002. С. 2– 9.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6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84" y="-28028"/>
            <a:ext cx="11329054" cy="1030962"/>
          </a:xfrm>
        </p:spPr>
        <p:txBody>
          <a:bodyPr>
            <a:normAutofit/>
          </a:bodyPr>
          <a:lstStyle/>
          <a:p>
            <a:r>
              <a:rPr lang="ru-RU" dirty="0"/>
              <a:t>Ступени (этапы) цифрового обновления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1747" y="905951"/>
            <a:ext cx="10868505" cy="5719367"/>
            <a:chOff x="-23321" y="-584050"/>
            <a:chExt cx="12545567" cy="76384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-1" y="6166007"/>
              <a:ext cx="11995471" cy="888414"/>
              <a:chOff x="-1" y="6296684"/>
              <a:chExt cx="11995471" cy="1341009"/>
            </a:xfrm>
          </p:grpSpPr>
          <p:sp>
            <p:nvSpPr>
              <p:cNvPr id="31" name="Стрелка вправо 30"/>
              <p:cNvSpPr/>
              <p:nvPr/>
            </p:nvSpPr>
            <p:spPr>
              <a:xfrm>
                <a:off x="-1" y="6296684"/>
                <a:ext cx="11995471" cy="1341009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8"/>
              <p:cNvSpPr txBox="1"/>
              <p:nvPr/>
            </p:nvSpPr>
            <p:spPr>
              <a:xfrm>
                <a:off x="473233" y="6663657"/>
                <a:ext cx="11049000" cy="745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E7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Цифровое обновление образования в развивающейся цифровой среде 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" y="5185309"/>
              <a:ext cx="5117769" cy="916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1-я ступень: Компьютеризация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Нужны компьютеры (ЦТ) для решения рутинных задач и обучения цифровой грамотности!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40421" y="3866610"/>
              <a:ext cx="4282129" cy="11767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2-я ступень:  </a:t>
              </a:r>
              <a:b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Ранняя информатизация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Mincho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Применим ЦТ при изучении учебных дисциплин!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Mincho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372369" y="2562680"/>
              <a:ext cx="4114799" cy="11379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3-я ступень: </a:t>
              </a:r>
              <a:b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Поздняя информатизация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Внедрим ЦТ и интернет в образовательный процесс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34148" y="722345"/>
              <a:ext cx="4589696" cy="15971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4-я ступень: </a:t>
              </a:r>
              <a:b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Цифровая трансформация 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Mincho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Трансформируем школу, используя все доступные цифровые технологии, инструменты, учебно-методические материалы и сетевые сервисы!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Mincho"/>
                <a:cs typeface="+mn-cs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292869" y="5175071"/>
              <a:ext cx="6667232" cy="865104"/>
              <a:chOff x="5625269" y="5313971"/>
              <a:chExt cx="11033366" cy="1341009"/>
            </a:xfrm>
          </p:grpSpPr>
          <p:sp>
            <p:nvSpPr>
              <p:cNvPr id="29" name="Стрелка вправо 28"/>
              <p:cNvSpPr/>
              <p:nvPr/>
            </p:nvSpPr>
            <p:spPr>
              <a:xfrm>
                <a:off x="5625269" y="5313971"/>
                <a:ext cx="11033366" cy="1341009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16"/>
              <p:cNvSpPr txBox="1"/>
              <p:nvPr/>
            </p:nvSpPr>
            <p:spPr>
              <a:xfrm>
                <a:off x="7310400" y="5346551"/>
                <a:ext cx="8953924" cy="9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 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Технологическое обновление 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7111988" y="3840014"/>
              <a:ext cx="4763795" cy="918855"/>
              <a:chOff x="7805394" y="3817699"/>
              <a:chExt cx="10459388" cy="1684835"/>
            </a:xfrm>
          </p:grpSpPr>
          <p:sp>
            <p:nvSpPr>
              <p:cNvPr id="27" name="Стрелка вправо 26"/>
              <p:cNvSpPr/>
              <p:nvPr/>
            </p:nvSpPr>
            <p:spPr>
              <a:xfrm>
                <a:off x="7805394" y="3817699"/>
                <a:ext cx="10459388" cy="1684835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19"/>
              <p:cNvSpPr txBox="1"/>
              <p:nvPr/>
            </p:nvSpPr>
            <p:spPr>
              <a:xfrm>
                <a:off x="7806218" y="4249322"/>
                <a:ext cx="9535339" cy="909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Обновление учебных материалов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7625299" y="2670725"/>
              <a:ext cx="4250751" cy="934299"/>
              <a:chOff x="8549621" y="2468786"/>
              <a:chExt cx="10143638" cy="1648173"/>
            </a:xfrm>
          </p:grpSpPr>
          <p:sp>
            <p:nvSpPr>
              <p:cNvPr id="25" name="Стрелка вправо 24"/>
              <p:cNvSpPr/>
              <p:nvPr/>
            </p:nvSpPr>
            <p:spPr>
              <a:xfrm>
                <a:off x="8549621" y="2468786"/>
                <a:ext cx="10143638" cy="164817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2"/>
              <p:cNvSpPr txBox="1"/>
              <p:nvPr/>
            </p:nvSpPr>
            <p:spPr>
              <a:xfrm>
                <a:off x="8550575" y="2904112"/>
                <a:ext cx="9692502" cy="9701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Обновление учебной работы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9249709" y="700382"/>
              <a:ext cx="2861049" cy="1996541"/>
              <a:chOff x="9113743" y="728845"/>
              <a:chExt cx="12971127" cy="1928460"/>
            </a:xfrm>
          </p:grpSpPr>
          <p:sp>
            <p:nvSpPr>
              <p:cNvPr id="23" name="Стрелка вправо 22"/>
              <p:cNvSpPr/>
              <p:nvPr/>
            </p:nvSpPr>
            <p:spPr>
              <a:xfrm>
                <a:off x="9113743" y="728845"/>
                <a:ext cx="12971127" cy="192846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5"/>
              <p:cNvSpPr txBox="1"/>
              <p:nvPr/>
            </p:nvSpPr>
            <p:spPr>
              <a:xfrm>
                <a:off x="9113743" y="1306459"/>
                <a:ext cx="12131989" cy="9024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Обновление </a:t>
                </a:r>
                <a:b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системы бучения </a:t>
                </a:r>
                <a:b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воспитания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18" name="Прямоугольная выноска 17"/>
            <p:cNvSpPr/>
            <p:nvPr/>
          </p:nvSpPr>
          <p:spPr>
            <a:xfrm>
              <a:off x="-1" y="3810657"/>
              <a:ext cx="2488980" cy="1131532"/>
            </a:xfrm>
            <a:prstGeom prst="wedgeRectCallout">
              <a:avLst>
                <a:gd name="adj1" fmla="val 34506"/>
                <a:gd name="adj2" fmla="val 6742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Используют ЦТ для решения рутинных задач и обучения компьютерной грамотности</a:t>
              </a:r>
            </a:p>
          </p:txBody>
        </p:sp>
        <p:sp>
          <p:nvSpPr>
            <p:cNvPr id="19" name="Прямоугольная выноска 18"/>
            <p:cNvSpPr/>
            <p:nvPr/>
          </p:nvSpPr>
          <p:spPr>
            <a:xfrm>
              <a:off x="0" y="2352770"/>
              <a:ext cx="3137661" cy="1075580"/>
            </a:xfrm>
            <a:prstGeom prst="wedgeRectCallout">
              <a:avLst>
                <a:gd name="adj1" fmla="val 50889"/>
                <a:gd name="adj2" fmla="val 904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Учителя эпизодически используют цифровые инструменты и учебные материалы (тесты, презентации, тренажеры и др.)</a:t>
              </a:r>
            </a:p>
          </p:txBody>
        </p:sp>
        <p:sp>
          <p:nvSpPr>
            <p:cNvPr id="20" name="Прямоугольная выноска 19"/>
            <p:cNvSpPr/>
            <p:nvPr/>
          </p:nvSpPr>
          <p:spPr>
            <a:xfrm>
              <a:off x="-23321" y="706918"/>
              <a:ext cx="4088733" cy="1282338"/>
            </a:xfrm>
            <a:prstGeom prst="wedgeRectCallout">
              <a:avLst>
                <a:gd name="adj1" fmla="val 52660"/>
                <a:gd name="adj2" fmla="val 9351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rmAutofit/>
            </a:bodyPr>
            <a:lstStyle/>
            <a:p>
              <a:pPr marL="180975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Развитая цифровая среда используется для решения задач управления, обучения, доступа к учебным материалам и сервисам и т.п..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Прямоугольная выноска 20"/>
            <p:cNvSpPr/>
            <p:nvPr/>
          </p:nvSpPr>
          <p:spPr>
            <a:xfrm>
              <a:off x="-23321" y="-584050"/>
              <a:ext cx="4912690" cy="1017593"/>
            </a:xfrm>
            <a:prstGeom prst="wedgeRectCallout">
              <a:avLst>
                <a:gd name="adj1" fmla="val 64122"/>
                <a:gd name="adj2" fmla="val 7632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rmAutofit/>
            </a:bodyPr>
            <a:lstStyle/>
            <a:p>
              <a:pPr marL="180975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Учебная работа выходит за стены классных комнат, использование технологической модели 1:1, освоение персонализировано-результативной организации обучения</a:t>
              </a:r>
            </a:p>
          </p:txBody>
        </p:sp>
        <p:sp>
          <p:nvSpPr>
            <p:cNvPr id="22" name="TextBox 30"/>
            <p:cNvSpPr txBox="1"/>
            <p:nvPr/>
          </p:nvSpPr>
          <p:spPr>
            <a:xfrm>
              <a:off x="5858936" y="-584050"/>
              <a:ext cx="6663310" cy="1272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336153" y="1330702"/>
            <a:ext cx="606278" cy="52041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</a:rPr>
              <a:t>SMART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</a:rPr>
              <a:t>школа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154C734-7943-4F04-8689-C444701EEEFE}"/>
              </a:ext>
            </a:extLst>
          </p:cNvPr>
          <p:cNvSpPr txBox="1">
            <a:spLocks/>
          </p:cNvSpPr>
          <p:nvPr/>
        </p:nvSpPr>
        <p:spPr>
          <a:xfrm>
            <a:off x="126141" y="6442184"/>
            <a:ext cx="12164955" cy="47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Уваров А.Ю. Цифровая трансформация и сценарии развития школы. 2020.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5712364" y="807621"/>
            <a:ext cx="5772574" cy="95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движутся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по пути цифрового обновления разным темпом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и находятся на разных этапах  этого процесса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0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AFCD5-DB63-4D77-8AAF-C55E4B5B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88" y="568206"/>
            <a:ext cx="6659255" cy="48386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ru-RU" sz="4000" b="1" dirty="0">
                <a:latin typeface="+mn-lt"/>
              </a:rPr>
              <a:t>SMART </a:t>
            </a:r>
            <a:r>
              <a:rPr lang="en-US" altLang="ru-RU" sz="4000" b="1" dirty="0" err="1">
                <a:latin typeface="+mn-lt"/>
              </a:rPr>
              <a:t>обучение</a:t>
            </a:r>
            <a:r>
              <a:rPr lang="en-US" altLang="ru-RU" sz="4000" b="1" dirty="0">
                <a:latin typeface="+mn-lt"/>
              </a:rPr>
              <a:t> / </a:t>
            </a:r>
            <a:r>
              <a:rPr lang="en-US" altLang="ru-RU" sz="4000" b="1" dirty="0" err="1">
                <a:latin typeface="+mn-lt"/>
              </a:rPr>
              <a:t>образование</a:t>
            </a:r>
            <a:r>
              <a:rPr lang="en-US" altLang="ru-RU" sz="2800" b="1" dirty="0"/>
              <a:t/>
            </a:r>
            <a:br>
              <a:rPr lang="en-US" altLang="ru-RU" sz="2800" b="1" dirty="0"/>
            </a:br>
            <a:r>
              <a:rPr lang="en-US" altLang="ru-RU" sz="2800" b="1" dirty="0"/>
              <a:t/>
            </a:r>
            <a:br>
              <a:rPr lang="en-US" altLang="ru-RU" sz="2800" b="1" dirty="0"/>
            </a:br>
            <a:r>
              <a:rPr lang="en-US" altLang="ru-RU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ru-RU" sz="3100" b="1" dirty="0"/>
              <a:t>pecific 	- </a:t>
            </a:r>
            <a:r>
              <a:rPr lang="en-US" altLang="ru-RU" sz="3100" b="1" dirty="0" err="1"/>
              <a:t>хорошо</a:t>
            </a:r>
            <a:r>
              <a:rPr lang="en-US" altLang="ru-RU" sz="3100" b="1" dirty="0"/>
              <a:t> </a:t>
            </a:r>
            <a:r>
              <a:rPr lang="en-US" altLang="ru-RU" sz="3100" b="1" dirty="0" err="1"/>
              <a:t>определенное</a:t>
            </a:r>
            <a:r>
              <a:rPr lang="ru-RU" altLang="ru-RU" sz="3100" b="1" dirty="0"/>
              <a:t/>
            </a:r>
            <a:br>
              <a:rPr lang="ru-RU" altLang="ru-RU" sz="3100" b="1" dirty="0"/>
            </a:br>
            <a:r>
              <a:rPr lang="en-US" altLang="ru-RU" sz="3100" b="1" dirty="0"/>
              <a:t/>
            </a:r>
            <a:br>
              <a:rPr lang="en-US" altLang="ru-RU" sz="3100" b="1" dirty="0"/>
            </a:br>
            <a:r>
              <a:rPr lang="en-US" altLang="ru-RU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altLang="ru-RU" sz="3100" b="1" dirty="0"/>
              <a:t>easurable 	- </a:t>
            </a:r>
            <a:r>
              <a:rPr lang="en-US" altLang="ru-RU" sz="3100" b="1" dirty="0" err="1"/>
              <a:t>измеряемое</a:t>
            </a:r>
            <a:r>
              <a:rPr lang="en-US" altLang="ru-RU" sz="3100" b="1" dirty="0"/>
              <a:t/>
            </a:r>
            <a:br>
              <a:rPr lang="en-US" altLang="ru-RU" sz="3100" b="1" dirty="0"/>
            </a:br>
            <a:r>
              <a:rPr lang="ru-RU" altLang="ru-RU" sz="3100" b="1" dirty="0"/>
              <a:t/>
            </a:r>
            <a:br>
              <a:rPr lang="ru-RU" altLang="ru-RU" sz="3100" b="1" dirty="0"/>
            </a:br>
            <a:r>
              <a:rPr lang="en-US" altLang="ru-RU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3100" b="1" dirty="0"/>
              <a:t>chievable   - </a:t>
            </a:r>
            <a:r>
              <a:rPr lang="ru-RU" sz="3100" b="1" dirty="0"/>
              <a:t>реально </a:t>
            </a:r>
            <a:r>
              <a:rPr lang="en-US" sz="3100" b="1" dirty="0" err="1"/>
              <a:t>достижимое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en-US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3100" b="1" dirty="0"/>
              <a:t>elevant      	- </a:t>
            </a:r>
            <a:r>
              <a:rPr lang="en-US" sz="3100" b="1" dirty="0" err="1"/>
              <a:t>отвечающее</a:t>
            </a:r>
            <a:r>
              <a:rPr lang="en-US" sz="3100" b="1" dirty="0"/>
              <a:t> </a:t>
            </a:r>
            <a:r>
              <a:rPr lang="en-US" sz="3100" b="1" dirty="0" err="1"/>
              <a:t>сути</a:t>
            </a:r>
            <a:r>
              <a:rPr lang="en-US" sz="3100" b="1" dirty="0"/>
              <a:t> </a:t>
            </a:r>
            <a:r>
              <a:rPr lang="en-US" sz="3100" b="1" dirty="0" err="1"/>
              <a:t>дела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en-US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3100" b="1" dirty="0"/>
              <a:t>ime-bound 	- </a:t>
            </a:r>
            <a:r>
              <a:rPr lang="en-US" sz="3100" b="1" dirty="0" err="1"/>
              <a:t>сообразное</a:t>
            </a:r>
            <a:r>
              <a:rPr lang="en-US" sz="3100" b="1" dirty="0"/>
              <a:t> </a:t>
            </a:r>
            <a:r>
              <a:rPr lang="ru-RU" sz="3100" b="1" dirty="0"/>
              <a:t>п</a:t>
            </a:r>
            <a:r>
              <a:rPr lang="en-US" sz="3100" b="1" dirty="0"/>
              <a:t>о </a:t>
            </a:r>
            <a:r>
              <a:rPr lang="en-US" sz="3100" b="1" dirty="0" err="1"/>
              <a:t>врем</a:t>
            </a:r>
            <a:r>
              <a:rPr lang="ru-RU" sz="3100" b="1" dirty="0" err="1"/>
              <a:t>ени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227C8-BEDF-C211-6B52-ADA77EA5C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8" r="2878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0208835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E3948"/>
    </a:dk2>
    <a:lt2>
      <a:srgbClr val="E7E6E6"/>
    </a:lt2>
    <a:accent1>
      <a:srgbClr val="5A82CB"/>
    </a:accent1>
    <a:accent2>
      <a:srgbClr val="ED7D31"/>
    </a:accent2>
    <a:accent3>
      <a:srgbClr val="A3A3A3"/>
    </a:accent3>
    <a:accent4>
      <a:srgbClr val="CF9B00"/>
    </a:accent4>
    <a:accent5>
      <a:srgbClr val="5B9BD5"/>
    </a:accent5>
    <a:accent6>
      <a:srgbClr val="70AD47"/>
    </a:accent6>
    <a:hlink>
      <a:srgbClr val="D26012"/>
    </a:hlink>
    <a:folHlink>
      <a:srgbClr val="A9718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E3948"/>
    </a:dk2>
    <a:lt2>
      <a:srgbClr val="E7E6E6"/>
    </a:lt2>
    <a:accent1>
      <a:srgbClr val="5A82CB"/>
    </a:accent1>
    <a:accent2>
      <a:srgbClr val="ED7D31"/>
    </a:accent2>
    <a:accent3>
      <a:srgbClr val="A3A3A3"/>
    </a:accent3>
    <a:accent4>
      <a:srgbClr val="CF9B00"/>
    </a:accent4>
    <a:accent5>
      <a:srgbClr val="5B9BD5"/>
    </a:accent5>
    <a:accent6>
      <a:srgbClr val="70AD47"/>
    </a:accent6>
    <a:hlink>
      <a:srgbClr val="D26012"/>
    </a:hlink>
    <a:folHlink>
      <a:srgbClr val="A9718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898EC02E905A4CB5A2D66C137E0BAC" ma:contentTypeVersion="11" ma:contentTypeDescription="Создание документа." ma:contentTypeScope="" ma:versionID="5f7e34c2d983226267150edc3bc4939e">
  <xsd:schema xmlns:xsd="http://www.w3.org/2001/XMLSchema" xmlns:xs="http://www.w3.org/2001/XMLSchema" xmlns:p="http://schemas.microsoft.com/office/2006/metadata/properties" xmlns:ns3="bb59c268-bbbb-4ba6-a1ad-0db527a693f0" targetNamespace="http://schemas.microsoft.com/office/2006/metadata/properties" ma:root="true" ma:fieldsID="a2c53ee260bb804201beed4770326cad" ns3:_="">
    <xsd:import namespace="bb59c268-bbbb-4ba6-a1ad-0db527a693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9c268-bbbb-4ba6-a1ad-0db527a693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C9A97-C0EE-4D28-912A-A4D9FE8CA7FC}">
  <ds:schemaRefs>
    <ds:schemaRef ds:uri="http://schemas.microsoft.com/office/2006/documentManagement/types"/>
    <ds:schemaRef ds:uri="bb59c268-bbbb-4ba6-a1ad-0db527a693f0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6E5F78-A2BB-4D6A-AE47-E426F8FA0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9c268-bbbb-4ba6-a1ad-0db527a69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879437-8ED2-418D-B15F-85914BC1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1692</Words>
  <Application>Microsoft Office PowerPoint</Application>
  <PresentationFormat>Широкоэкранный</PresentationFormat>
  <Paragraphs>220</Paragraphs>
  <Slides>32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56" baseType="lpstr">
      <vt:lpstr>Aharoni</vt:lpstr>
      <vt:lpstr>Arial</vt:lpstr>
      <vt:lpstr>Arial</vt:lpstr>
      <vt:lpstr>Arial Black</vt:lpstr>
      <vt:lpstr>Calibri</vt:lpstr>
      <vt:lpstr>Calibri Light</vt:lpstr>
      <vt:lpstr>Cambria</vt:lpstr>
      <vt:lpstr>Consolas</vt:lpstr>
      <vt:lpstr>Courier New</vt:lpstr>
      <vt:lpstr>Helvetica</vt:lpstr>
      <vt:lpstr>Helvetica Light</vt:lpstr>
      <vt:lpstr>Microsoft Sans Serif</vt:lpstr>
      <vt:lpstr>MS Mincho</vt:lpstr>
      <vt:lpstr>Neue Haas Grotesk Text Pro</vt:lpstr>
      <vt:lpstr>Times New Roman</vt:lpstr>
      <vt:lpstr>Verdana</vt:lpstr>
      <vt:lpstr>Wingdings</vt:lpstr>
      <vt:lpstr>7_Тема Office</vt:lpstr>
      <vt:lpstr>Тема Office</vt:lpstr>
      <vt:lpstr>1_Office Theme</vt:lpstr>
      <vt:lpstr>3_Тема Office</vt:lpstr>
      <vt:lpstr>AccentBoxVTI</vt:lpstr>
      <vt:lpstr>Acrobat Document</vt:lpstr>
      <vt:lpstr>Picture</vt:lpstr>
      <vt:lpstr>Презентация PowerPoint</vt:lpstr>
      <vt:lpstr>Цифровое обновление образования</vt:lpstr>
      <vt:lpstr>Презентация PowerPoint</vt:lpstr>
      <vt:lpstr>Презентация PowerPoint</vt:lpstr>
      <vt:lpstr>Презентация PowerPoint</vt:lpstr>
      <vt:lpstr>Цифровое обновление образования – начавшийся полвека назад процесс нарастающих изменений в работе системы образования / школы (образовательная среда, учебный процесс, управление образовательной организацией и системой),  который разворачивается в развивающейся цифровой среде</vt:lpstr>
      <vt:lpstr>Презентация PowerPoint</vt:lpstr>
      <vt:lpstr>Ступени (этапы) цифрового обновления</vt:lpstr>
      <vt:lpstr>SMART обучение / образование  Specific  - хорошо определенное  Measurable  - измеряемое  Achievable   - реально достижимое  Relevant       - отвечающее сути дела  Time-bound  - сообразное по времени</vt:lpstr>
      <vt:lpstr>Главные черты трансформированной школы </vt:lpstr>
      <vt:lpstr>Школа №550 Санкт Петербурга </vt:lpstr>
      <vt:lpstr>Презентация PowerPoint</vt:lpstr>
      <vt:lpstr>Смарт-школа: изменение образовательной  среды (физической и социальной )</vt:lpstr>
      <vt:lpstr>Смарт-школа: умная цифровая образовательная среда</vt:lpstr>
      <vt:lpstr>Публикации</vt:lpstr>
      <vt:lpstr>Школа №550 Санкт Петербурга </vt:lpstr>
      <vt:lpstr>Школа №550 Санкт Петербурга </vt:lpstr>
      <vt:lpstr>Презентация PowerPoint</vt:lpstr>
      <vt:lpstr>Презентация PowerPoint</vt:lpstr>
      <vt:lpstr> Провал в результатах обучения </vt:lpstr>
      <vt:lpstr>Презентация PowerPoint</vt:lpstr>
      <vt:lpstr>Есть передовые концептуальные разработки</vt:lpstr>
      <vt:lpstr>Учащийся 10-го кл. московской школы №67 использует отечественный компьютер БК-0010 на занятии, которое ведет заслуженный учитель РФ А.А. Чеботарев (1991 г.)</vt:lpstr>
      <vt:lpstr>Программно-технический и методический комплекс формирование алгоритмического мышления у школьников (2022)</vt:lpstr>
      <vt:lpstr>Презентация PowerPoint</vt:lpstr>
      <vt:lpstr>Презентация PowerPoint</vt:lpstr>
      <vt:lpstr>Почему ростки позитивных изменений  в школе недостаточно разлечимы? </vt:lpstr>
      <vt:lpstr>Три группы теоретических (чистых) сценариев  развития школы </vt:lpstr>
      <vt:lpstr>Три группы  вариативных  сценариев цифрового  обновления школы (ЦОШ)</vt:lpstr>
      <vt:lpstr>Сегодня мы умеем отвечать на вопросы: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образования: на пути  к "идеальной школе"</dc:title>
  <dc:creator>WinUser</dc:creator>
  <cp:lastModifiedBy>Александр_Уваров</cp:lastModifiedBy>
  <cp:revision>122</cp:revision>
  <dcterms:created xsi:type="dcterms:W3CDTF">2022-03-24T06:35:52Z</dcterms:created>
  <dcterms:modified xsi:type="dcterms:W3CDTF">2023-02-02T19:13:07Z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0x01010050898EC02E905A4CB5A2D66C137E0BAC</vt:lpwstr>
  </property>
</Properties>
</file>