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89" r:id="rId4"/>
    <p:sldId id="259" r:id="rId5"/>
    <p:sldId id="290" r:id="rId6"/>
    <p:sldId id="260" r:id="rId7"/>
    <p:sldId id="291" r:id="rId8"/>
    <p:sldId id="261" r:id="rId9"/>
    <p:sldId id="293" r:id="rId10"/>
    <p:sldId id="294" r:id="rId11"/>
    <p:sldId id="297" r:id="rId12"/>
    <p:sldId id="281" r:id="rId13"/>
    <p:sldId id="283" r:id="rId14"/>
    <p:sldId id="263" r:id="rId15"/>
    <p:sldId id="295" r:id="rId16"/>
    <p:sldId id="296" r:id="rId17"/>
    <p:sldId id="284" r:id="rId18"/>
    <p:sldId id="298" r:id="rId19"/>
    <p:sldId id="299" r:id="rId20"/>
    <p:sldId id="300" r:id="rId21"/>
    <p:sldId id="272" r:id="rId22"/>
    <p:sldId id="301" r:id="rId23"/>
    <p:sldId id="302" r:id="rId24"/>
    <p:sldId id="303" r:id="rId25"/>
    <p:sldId id="270" r:id="rId26"/>
    <p:sldId id="305" r:id="rId27"/>
    <p:sldId id="307" r:id="rId28"/>
    <p:sldId id="306" r:id="rId29"/>
    <p:sldId id="308" r:id="rId30"/>
    <p:sldId id="309" r:id="rId3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1928AE-FCEA-4555-BDD1-0D3BE114B0D3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6E9514-F404-4427-AB94-498FE71CC0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882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6E9514-F404-4427-AB94-498FE71CC04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373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6E9514-F404-4427-AB94-498FE71CC041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963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6E9514-F404-4427-AB94-498FE71CC041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793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B20BD0-F888-ABF5-822E-67D1076650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15F175A-1665-D682-28DB-711A52F66A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03A42B-B915-2BC5-47FE-BBF493FAC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3FE-A6B1-4E5D-91BA-8CA59CEE770E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2A8EE1-A987-93E7-69C3-2292F535A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197ABC-FA16-37A0-1A62-60878E92B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D16E-AF49-4C69-B2F3-D37656F14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072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ECA481-113F-A823-5267-694D5C6C3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D98EA12-C333-67C1-AE30-D041158691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30C091-A9B6-CBA2-620F-BEDA6DEB4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3FE-A6B1-4E5D-91BA-8CA59CEE770E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D7BA4E-F56F-2E50-8F47-9E578E761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F1D4B9-3073-9003-290F-3374F97C3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D16E-AF49-4C69-B2F3-D37656F14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58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2C8EF5B-169D-48BB-1B08-B874A57A23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0CEDF87-5CF8-EEFA-9757-0DA78D862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0E15BF-B0AE-0B45-7AE6-514AE741F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3FE-A6B1-4E5D-91BA-8CA59CEE770E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45F7C9-AD48-4C98-2958-F4C0DA377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68A00F-6146-467D-7DE5-192E1A669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D16E-AF49-4C69-B2F3-D37656F14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834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522664-4415-0B6E-F53B-6790F7791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8070D9-D1B9-60A3-634B-0C09298E4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0DF56-B5C6-538D-3408-4F3DEC163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3FE-A6B1-4E5D-91BA-8CA59CEE770E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418B4E-E6AA-D888-C9CD-8947F3F46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55994D-15C7-7083-F532-593504243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D16E-AF49-4C69-B2F3-D37656F14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742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BEC43A-406A-3969-BDA1-2D0580506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C5B7984-6D83-3674-D821-08C5606F5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A9E9CF-CA27-D561-AEAC-66C079336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3FE-A6B1-4E5D-91BA-8CA59CEE770E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46AB8E-B851-5EB2-9090-CBC4E044F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AFB149-0D44-5426-B701-413FC3389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D16E-AF49-4C69-B2F3-D37656F14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421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7B52B8-EF53-7B02-39C9-4FEE4FBA7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53176E-3AFC-83A2-9CA7-FD68F672E1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6FB2398-D9EC-36DA-466F-C5F08F5762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F7BD41D-07E1-89CB-7ACF-58F90C910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3FE-A6B1-4E5D-91BA-8CA59CEE770E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FFECC43-FB95-8BE9-130D-58164526F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66E7E5-2A6B-24D9-6240-DB589BCCE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D16E-AF49-4C69-B2F3-D37656F14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55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2A61C7-E932-8344-75D3-9FDDEC92E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FB87CDC-1908-6995-BAF4-342ADF38B2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E83ACF7-7298-8E7B-D78C-2DCEB3EDBA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D16592F-452B-8C57-2593-6D43FCD2D8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7FC345A-2ECA-8099-BCA0-470FF5998E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F22734F-FD04-B5F1-9CDC-7D99AD1E4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3FE-A6B1-4E5D-91BA-8CA59CEE770E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5908241-C4E3-C6DD-BEDC-1E50149D5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0CFF055-0E0F-E3E3-4F8A-A883B0206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D16E-AF49-4C69-B2F3-D37656F14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730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5D8D9E-96EC-4885-0832-7C21FC630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296C216-CA5C-E878-79A1-BD6DA3F64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3FE-A6B1-4E5D-91BA-8CA59CEE770E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6E2E319-3FD5-F954-23C4-AE628A0A6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B334C9F-41F8-DD49-518A-6D0E6381F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D16E-AF49-4C69-B2F3-D37656F14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002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6E6A8A2-9B01-4C6C-1F41-2CDEACD3B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3FE-A6B1-4E5D-91BA-8CA59CEE770E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0834814-E5CF-5A9C-253C-BDED4D9F4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6DAB8F-70F6-D77E-F5AB-BEF8E8548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D16E-AF49-4C69-B2F3-D37656F14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316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38963C-6D43-1425-9CA6-26A53ACC3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8CD0E6-426F-D32E-322A-4B6D1E481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B688914-05E9-BFDF-E2CD-6E0FC08F0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F20E61B-7800-4F96-E8AB-50BD1BBFD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3FE-A6B1-4E5D-91BA-8CA59CEE770E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6D5AC6-4299-C548-BE8C-EA7A6CAEA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851C643-C906-4A51-9549-48B28E3F4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D16E-AF49-4C69-B2F3-D37656F14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609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87C756-3CA3-9244-809B-47F106A48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13120B6-06F9-C4D0-9BA1-218612824E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F2767A4-7F90-3B49-942F-93DF9B7952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949C65B-E8BC-FD92-B6A0-C435E70A8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3FE-A6B1-4E5D-91BA-8CA59CEE770E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D54F82F-A39F-FA8D-D6C6-6440B33F0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73C5440-5650-27E0-870C-DD5B61525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D16E-AF49-4C69-B2F3-D37656F14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826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74B7B6-656D-B817-1ED8-3FB6000ED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60012B6-290F-539D-1CC8-DCCDB85E5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03C96B-25E7-3AE9-1526-67CDD6ECF9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4F3FE-A6B1-4E5D-91BA-8CA59CEE770E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6E7484-CFDA-7ACF-C33E-50ECEC6F53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CBF45A-D29D-D79F-F5BC-56E3FF3E28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DD16E-AF49-4C69-B2F3-D37656F14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292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5" name="Rectangle 1034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27C19E-5266-0795-FDE5-A3C389C829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4716" y="739978"/>
            <a:ext cx="5334930" cy="3004145"/>
          </a:xfrm>
        </p:spPr>
        <p:txBody>
          <a:bodyPr>
            <a:normAutofit/>
          </a:bodyPr>
          <a:lstStyle/>
          <a:p>
            <a:r>
              <a:rPr lang="ru-RU" sz="3300" b="1" dirty="0">
                <a:latin typeface="Verdana" panose="020B0604030504040204" pitchFamily="34" charset="0"/>
                <a:ea typeface="Verdana" panose="020B0604030504040204" pitchFamily="34" charset="0"/>
              </a:rPr>
              <a:t>Профессиональное выгорание педагогов: роль мотивационных и организационных факторов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405028B-B16B-19F3-05EE-50B6C1C236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4715" y="4206454"/>
            <a:ext cx="5334931" cy="2189214"/>
          </a:xfrm>
        </p:spPr>
        <p:txBody>
          <a:bodyPr>
            <a:normAutofit/>
          </a:bodyPr>
          <a:lstStyle/>
          <a:p>
            <a:r>
              <a:rPr lang="ru-RU" sz="2000" i="1" dirty="0">
                <a:latin typeface="Verdana" panose="020B0604030504040204" pitchFamily="34" charset="0"/>
                <a:ea typeface="Verdana" panose="020B0604030504040204" pitchFamily="34" charset="0"/>
              </a:rPr>
              <a:t>Евгений</a:t>
            </a:r>
            <a:r>
              <a:rPr lang="en-US" sz="2000" i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2000" i="1" dirty="0">
                <a:latin typeface="Verdana" panose="020B0604030504040204" pitchFamily="34" charset="0"/>
                <a:ea typeface="Verdana" panose="020B0604030504040204" pitchFamily="34" charset="0"/>
              </a:rPr>
              <a:t>Осин, доцент департамента психологии НИУ ВШЭ и университета Парижа </a:t>
            </a:r>
            <a:r>
              <a:rPr lang="ru-RU" sz="2000" i="1" dirty="0" err="1">
                <a:latin typeface="Verdana" panose="020B0604030504040204" pitchFamily="34" charset="0"/>
                <a:ea typeface="Verdana" panose="020B0604030504040204" pitchFamily="34" charset="0"/>
              </a:rPr>
              <a:t>Нантерр</a:t>
            </a:r>
            <a:endParaRPr lang="ru-RU" sz="2000" i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2000" i="1" dirty="0">
                <a:latin typeface="Verdana" panose="020B0604030504040204" pitchFamily="34" charset="0"/>
                <a:ea typeface="Verdana" panose="020B0604030504040204" pitchFamily="34" charset="0"/>
              </a:rPr>
              <a:t>Инна Резванова, доцент кафедры управления Академии социального управления </a:t>
            </a:r>
          </a:p>
          <a:p>
            <a:endParaRPr lang="ru-RU" sz="2000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37" name="Freeform: Shape 1036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41" name="Freeform: Shape 1040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43" name="Freeform: Shape 1042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45" name="Freeform: Shape 1044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030" name="Picture 6" descr="Изображение выглядит как диаграмма&#10;&#10;Автоматически созданное описание">
            <a:extLst>
              <a:ext uri="{FF2B5EF4-FFF2-40B4-BE49-F238E27FC236}">
                <a16:creationId xmlns:a16="http://schemas.microsoft.com/office/drawing/2014/main" id="{A1E3F68B-DC96-E77D-5C75-FC3682A23B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7" r="36703"/>
          <a:stretch/>
        </p:blipFill>
        <p:spPr bwMode="auto">
          <a:xfrm>
            <a:off x="631840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7" name="Freeform: Shape 1046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309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D52C7-884E-4E29-0CB5-C09436892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8360"/>
            <a:ext cx="10515600" cy="55896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Согласно теории </a:t>
            </a:r>
            <a:r>
              <a:rPr lang="ru-RU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самодетерминации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,</a:t>
            </a:r>
            <a:r>
              <a:rPr lang="uk-UA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uk-UA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мотивация</a:t>
            </a:r>
            <a:r>
              <a:rPr lang="uk-UA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uk-UA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развивается</a:t>
            </a:r>
            <a:r>
              <a:rPr lang="uk-UA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uk-UA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под</a:t>
            </a:r>
            <a:r>
              <a:rPr lang="uk-UA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влиянием факторов среды и характера трудовой деятельности и приводит к развитию благополучия и неблагополучия в работе (</a:t>
            </a:r>
            <a:r>
              <a:rPr lang="fr-FR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Slemp</a:t>
            </a: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</a:rPr>
              <a:t>, Field, &amp; Cho, 2020)</a:t>
            </a:r>
            <a:r>
              <a:rPr lang="uk-UA" sz="2000" dirty="0"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 marL="0" indent="0">
              <a:buNone/>
            </a:pPr>
            <a:endParaRPr lang="uk-U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uk-U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uk-U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uk-U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uk-U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uk-U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uk-U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uk-U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uk-U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uk-UA" sz="2000" dirty="0">
                <a:latin typeface="Verdana" panose="020B0604030504040204" pitchFamily="34" charset="0"/>
                <a:ea typeface="Verdana" panose="020B0604030504040204" pitchFamily="34" charset="0"/>
              </a:rPr>
              <a:t>Но </a:t>
            </a:r>
            <a:r>
              <a:rPr lang="uk-UA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зависит</a:t>
            </a:r>
            <a:r>
              <a:rPr lang="uk-UA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uk-UA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ли</a:t>
            </a:r>
            <a:r>
              <a:rPr lang="uk-UA" sz="2000" dirty="0">
                <a:latin typeface="Verdana" panose="020B0604030504040204" pitchFamily="34" charset="0"/>
                <a:ea typeface="Verdana" panose="020B0604030504040204" pitchFamily="34" charset="0"/>
              </a:rPr>
              <a:t> вклад </a:t>
            </a:r>
            <a:r>
              <a:rPr lang="uk-UA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факторов</a:t>
            </a:r>
            <a:r>
              <a:rPr lang="uk-UA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uk-UA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среды</a:t>
            </a:r>
            <a:r>
              <a:rPr lang="uk-UA" sz="2000" dirty="0">
                <a:latin typeface="Verdana" panose="020B0604030504040204" pitchFamily="34" charset="0"/>
                <a:ea typeface="Verdana" panose="020B0604030504040204" pitchFamily="34" charset="0"/>
              </a:rPr>
              <a:t> от </a:t>
            </a:r>
            <a:r>
              <a:rPr lang="uk-UA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характера</a:t>
            </a:r>
            <a:r>
              <a:rPr lang="uk-UA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uk-UA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мотивации</a:t>
            </a:r>
            <a:r>
              <a:rPr lang="uk-UA" sz="2000" dirty="0"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  <a:endParaRPr lang="fr-FR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CA7D7D1-619F-9BE0-BE13-338521BA1574}"/>
              </a:ext>
            </a:extLst>
          </p:cNvPr>
          <p:cNvSpPr txBox="1">
            <a:spLocks/>
          </p:cNvSpPr>
          <p:nvPr/>
        </p:nvSpPr>
        <p:spPr>
          <a:xfrm>
            <a:off x="838200" y="274690"/>
            <a:ext cx="10515600" cy="7301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1970088" algn="l"/>
              </a:tabLst>
            </a:pPr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</a:rPr>
              <a:t>Мотивация и выгорание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E03752-BB71-B2C0-6F16-6446C49DF1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0052" y="2338704"/>
            <a:ext cx="9431895" cy="3157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295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CA7D7D1-619F-9BE0-BE13-338521BA1574}"/>
              </a:ext>
            </a:extLst>
          </p:cNvPr>
          <p:cNvSpPr txBox="1">
            <a:spLocks/>
          </p:cNvSpPr>
          <p:nvPr/>
        </p:nvSpPr>
        <p:spPr>
          <a:xfrm>
            <a:off x="838200" y="274690"/>
            <a:ext cx="10515600" cy="7301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1970088" algn="l"/>
              </a:tabLst>
            </a:pPr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</a:rPr>
              <a:t>Теоретическая модель исследования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592A684-F5F8-90FE-ACAA-4F57D97D05ED}"/>
              </a:ext>
            </a:extLst>
          </p:cNvPr>
          <p:cNvSpPr/>
          <p:nvPr/>
        </p:nvSpPr>
        <p:spPr>
          <a:xfrm>
            <a:off x="1063485" y="4502425"/>
            <a:ext cx="1967947" cy="14908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Требования работы</a:t>
            </a:r>
            <a:endParaRPr lang="fr-FR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75454A0-CE08-F1FC-8659-EF13CA4739CD}"/>
              </a:ext>
            </a:extLst>
          </p:cNvPr>
          <p:cNvSpPr/>
          <p:nvPr/>
        </p:nvSpPr>
        <p:spPr>
          <a:xfrm>
            <a:off x="1063484" y="1818862"/>
            <a:ext cx="1967947" cy="14908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Ресурсы работы</a:t>
            </a:r>
            <a:endParaRPr lang="fr-FR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ADB13E9-50DF-09B6-5268-D426C439D5F4}"/>
              </a:ext>
            </a:extLst>
          </p:cNvPr>
          <p:cNvSpPr/>
          <p:nvPr/>
        </p:nvSpPr>
        <p:spPr>
          <a:xfrm>
            <a:off x="4515675" y="3203715"/>
            <a:ext cx="1967947" cy="14908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Трудовая мотивация</a:t>
            </a:r>
            <a:endParaRPr lang="fr-FR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EFEA8B0-13A8-92B8-99BA-EFD2C116667C}"/>
              </a:ext>
            </a:extLst>
          </p:cNvPr>
          <p:cNvSpPr/>
          <p:nvPr/>
        </p:nvSpPr>
        <p:spPr>
          <a:xfrm>
            <a:off x="8345554" y="3203714"/>
            <a:ext cx="1967947" cy="14908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Выгорание</a:t>
            </a:r>
            <a:endParaRPr lang="fr-FR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0459426F-F8D0-F371-E696-5A8506EAB113}"/>
              </a:ext>
            </a:extLst>
          </p:cNvPr>
          <p:cNvSpPr/>
          <p:nvPr/>
        </p:nvSpPr>
        <p:spPr>
          <a:xfrm>
            <a:off x="6771859" y="3800061"/>
            <a:ext cx="1285458" cy="2981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6CAA3864-687D-DA6F-8E73-93283AF52E6C}"/>
              </a:ext>
            </a:extLst>
          </p:cNvPr>
          <p:cNvSpPr/>
          <p:nvPr/>
        </p:nvSpPr>
        <p:spPr>
          <a:xfrm rot="1126493">
            <a:off x="3130824" y="3054627"/>
            <a:ext cx="1285458" cy="2981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608DC99F-E965-E358-A23E-F3A863F32A32}"/>
              </a:ext>
            </a:extLst>
          </p:cNvPr>
          <p:cNvSpPr/>
          <p:nvPr/>
        </p:nvSpPr>
        <p:spPr>
          <a:xfrm rot="19974227">
            <a:off x="3147246" y="4545496"/>
            <a:ext cx="1285458" cy="2981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Arrow: Bent 12">
            <a:extLst>
              <a:ext uri="{FF2B5EF4-FFF2-40B4-BE49-F238E27FC236}">
                <a16:creationId xmlns:a16="http://schemas.microsoft.com/office/drawing/2014/main" id="{A2544C53-EC9E-0E6A-BEF2-70F8E7752223}"/>
              </a:ext>
            </a:extLst>
          </p:cNvPr>
          <p:cNvSpPr/>
          <p:nvPr/>
        </p:nvSpPr>
        <p:spPr>
          <a:xfrm rot="5400000">
            <a:off x="5949324" y="-394314"/>
            <a:ext cx="696033" cy="6294917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Arrow: Bent 13">
            <a:extLst>
              <a:ext uri="{FF2B5EF4-FFF2-40B4-BE49-F238E27FC236}">
                <a16:creationId xmlns:a16="http://schemas.microsoft.com/office/drawing/2014/main" id="{A357B75E-4DC4-93E3-E7E1-11B819457B76}"/>
              </a:ext>
            </a:extLst>
          </p:cNvPr>
          <p:cNvSpPr/>
          <p:nvPr/>
        </p:nvSpPr>
        <p:spPr>
          <a:xfrm rot="5400000" flipH="1">
            <a:off x="5949324" y="2102745"/>
            <a:ext cx="696034" cy="6294917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62CC9DD3-608C-6DE1-2A3F-820B23F0DF0C}"/>
              </a:ext>
            </a:extLst>
          </p:cNvPr>
          <p:cNvSpPr/>
          <p:nvPr/>
        </p:nvSpPr>
        <p:spPr>
          <a:xfrm rot="16200000">
            <a:off x="5210773" y="2730592"/>
            <a:ext cx="578203" cy="2654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2F6B9F60-B3C6-FEDF-DA2C-30823C0ADB7E}"/>
              </a:ext>
            </a:extLst>
          </p:cNvPr>
          <p:cNvSpPr/>
          <p:nvPr/>
        </p:nvSpPr>
        <p:spPr>
          <a:xfrm rot="5400000">
            <a:off x="5193749" y="4970520"/>
            <a:ext cx="612023" cy="2652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06327BF-A4EF-DC15-6CA1-843DB6E2F22C}"/>
              </a:ext>
            </a:extLst>
          </p:cNvPr>
          <p:cNvSpPr txBox="1"/>
          <p:nvPr/>
        </p:nvSpPr>
        <p:spPr>
          <a:xfrm>
            <a:off x="3507690" y="1202763"/>
            <a:ext cx="6212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Мотивация – одновременно медиатор и модератор вклада факторов среды в показатели выгорания: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7165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74AC74-864D-443E-A53C-B4771AB26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9244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Verdana" panose="020B0604030504040204" pitchFamily="34" charset="0"/>
                <a:ea typeface="Verdana" panose="020B0604030504040204" pitchFamily="34" charset="0"/>
              </a:rPr>
              <a:t>Цель: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23DFDA-4069-4114-84D8-108A00B27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4370"/>
            <a:ext cx="10515600" cy="4922593"/>
          </a:xfrm>
        </p:spPr>
        <p:txBody>
          <a:bodyPr/>
          <a:lstStyle/>
          <a:p>
            <a:r>
              <a:rPr lang="ru-RU" dirty="0"/>
              <a:t>изучение требований и ресурсов работы и профессиональной мотивации как предикторов эмоционального выгорания учителей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</a:rPr>
              <a:t>Исследовательские вопросы:</a:t>
            </a:r>
          </a:p>
          <a:p>
            <a:pPr marL="0" indent="0">
              <a:buNone/>
            </a:pPr>
            <a:endParaRPr lang="ru-RU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ru-RU" dirty="0"/>
              <a:t>какие предикторы больше связаны с эмоциональным выгоранием у педагогов?</a:t>
            </a:r>
          </a:p>
          <a:p>
            <a:pPr algn="just"/>
            <a:r>
              <a:rPr lang="ru-RU" dirty="0"/>
              <a:t>объясняет ли профессиональная мотивация связь между требованиями и ресурсами работы, с одной стороны, и эмоциональным выгоранием, с другой? </a:t>
            </a:r>
          </a:p>
          <a:p>
            <a:pPr marL="0" indent="0">
              <a:buNone/>
            </a:pPr>
            <a:endParaRPr lang="ru-RU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316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AB3EF0-1083-79E4-0718-3434A18F7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9759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</a:rPr>
              <a:t>Выборка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A11288-9406-12E3-4CAA-E44C0D824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5464"/>
            <a:ext cx="10515600" cy="504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Онлайн-опрос (1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ka.si)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 в 2019-2020 гг.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</a:rPr>
              <a:t>Участники: 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педагогические работники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(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612 человек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  <a:endParaRPr lang="ru-R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Педагоги ДОУ –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383 (63%)</a:t>
            </a:r>
            <a:endParaRPr lang="ru-R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Педагоги СОШ –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229 (37%)</a:t>
            </a:r>
          </a:p>
          <a:p>
            <a:pPr marL="0" indent="0">
              <a:buNone/>
            </a:pPr>
            <a:endParaRPr lang="ru-R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Средний 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</a:rPr>
              <a:t>возраст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 – 42 года</a:t>
            </a:r>
          </a:p>
          <a:p>
            <a:pPr marL="0" indent="0">
              <a:buNone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Средний 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</a:rPr>
              <a:t>стаж 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работы – 14 лет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ru-R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</a:rPr>
              <a:t>Регионы:</a:t>
            </a:r>
          </a:p>
          <a:p>
            <a:pPr marL="0" indent="0">
              <a:buNone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Московская область: 91%</a:t>
            </a:r>
          </a:p>
          <a:p>
            <a:pPr marL="0" indent="0">
              <a:buNone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СКФО – 5 %</a:t>
            </a:r>
          </a:p>
          <a:p>
            <a:pPr marL="0" indent="0">
              <a:buNone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Красноярск – 4 %</a:t>
            </a:r>
          </a:p>
        </p:txBody>
      </p:sp>
    </p:spTree>
    <p:extLst>
      <p:ext uri="{BB962C8B-B14F-4D97-AF65-F5344CB8AC3E}">
        <p14:creationId xmlns:p14="http://schemas.microsoft.com/office/powerpoint/2010/main" val="9202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7C87340-29ED-4B0E-BC79-5780045AF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5740"/>
            <a:ext cx="10515600" cy="5481224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Инструменты:</a:t>
            </a:r>
          </a:p>
          <a:p>
            <a:pPr algn="just"/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</a:rPr>
              <a:t>опросник ресурсов</a:t>
            </a:r>
            <a:r>
              <a:rPr lang="fr-FR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uk-UA" sz="1800" dirty="0">
                <a:latin typeface="Verdana" panose="020B0604030504040204" pitchFamily="34" charset="0"/>
                <a:ea typeface="Verdana" panose="020B0604030504040204" pitchFamily="34" charset="0"/>
              </a:rPr>
              <a:t>и </a:t>
            </a: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</a:rPr>
              <a:t>требований работы (Иванова Т.Ю., 2015)</a:t>
            </a:r>
          </a:p>
          <a:p>
            <a:pPr algn="just"/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</a:rPr>
              <a:t>опросник профессиональной мотивации (ОПМ-2) (Осин и др., 2017)</a:t>
            </a:r>
          </a:p>
          <a:p>
            <a:pPr algn="just"/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</a:rPr>
              <a:t>опросник выгорания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BAT</a:t>
            </a: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</a:rPr>
              <a:t> (</a:t>
            </a:r>
            <a:r>
              <a:rPr lang="fr-FR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Schaufeli</a:t>
            </a:r>
            <a:r>
              <a:rPr lang="fr-FR" sz="1800" dirty="0">
                <a:latin typeface="Verdana" panose="020B0604030504040204" pitchFamily="34" charset="0"/>
                <a:ea typeface="Verdana" panose="020B0604030504040204" pitchFamily="34" charset="0"/>
              </a:rPr>
              <a:t> et al., </a:t>
            </a: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</a:rPr>
              <a:t>русская версия Осин Е.Н., 2018)</a:t>
            </a:r>
          </a:p>
          <a:p>
            <a:pPr algn="just"/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</a:rPr>
              <a:t>опросник увлеченности работой </a:t>
            </a:r>
            <a:r>
              <a:rPr lang="fr-FR" sz="1800" dirty="0">
                <a:latin typeface="Verdana" panose="020B0604030504040204" pitchFamily="34" charset="0"/>
                <a:ea typeface="Verdana" panose="020B0604030504040204" pitchFamily="34" charset="0"/>
              </a:rPr>
              <a:t>UWES (</a:t>
            </a:r>
            <a:r>
              <a:rPr lang="fr-FR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Schaufeli</a:t>
            </a:r>
            <a:r>
              <a:rPr lang="fr-FR" sz="1800" dirty="0">
                <a:latin typeface="Verdana" panose="020B0604030504040204" pitchFamily="34" charset="0"/>
                <a:ea typeface="Verdana" panose="020B0604030504040204" pitchFamily="34" charset="0"/>
              </a:rPr>
              <a:t>, 2003; </a:t>
            </a:r>
            <a:r>
              <a:rPr lang="uk-UA" sz="1800" dirty="0">
                <a:latin typeface="Verdana" panose="020B0604030504040204" pitchFamily="34" charset="0"/>
                <a:ea typeface="Verdana" panose="020B0604030504040204" pitchFamily="34" charset="0"/>
              </a:rPr>
              <a:t>Кутузова)</a:t>
            </a:r>
          </a:p>
          <a:p>
            <a:pPr algn="just"/>
            <a:r>
              <a:rPr lang="uk-UA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опросник</a:t>
            </a:r>
            <a:r>
              <a:rPr lang="uk-UA" sz="1800" dirty="0">
                <a:latin typeface="Verdana" panose="020B0604030504040204" pitchFamily="34" charset="0"/>
                <a:ea typeface="Verdana" panose="020B0604030504040204" pitchFamily="34" charset="0"/>
              </a:rPr>
              <a:t> «Спектр </a:t>
            </a:r>
            <a:r>
              <a:rPr lang="uk-UA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психического</a:t>
            </a:r>
            <a:r>
              <a:rPr lang="uk-UA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uk-UA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здоровья</a:t>
            </a:r>
            <a:r>
              <a:rPr lang="uk-UA" sz="1800" dirty="0">
                <a:latin typeface="Verdana" panose="020B0604030504040204" pitchFamily="34" charset="0"/>
                <a:ea typeface="Verdana" panose="020B0604030504040204" pitchFamily="34" charset="0"/>
              </a:rPr>
              <a:t>» (</a:t>
            </a:r>
            <a:r>
              <a:rPr lang="fr-FR" sz="1800" dirty="0">
                <a:latin typeface="Verdana" panose="020B0604030504040204" pitchFamily="34" charset="0"/>
                <a:ea typeface="Verdana" panose="020B0604030504040204" pitchFamily="34" charset="0"/>
              </a:rPr>
              <a:t>Keyes, 2003; </a:t>
            </a: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</a:rPr>
              <a:t>Осин, Леонтьев, 2020)</a:t>
            </a:r>
            <a:endParaRPr lang="fr-FR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uk-UA" sz="1800" dirty="0">
                <a:latin typeface="Verdana" panose="020B0604030504040204" pitchFamily="34" charset="0"/>
                <a:ea typeface="Verdana" panose="020B0604030504040204" pitchFamily="34" charset="0"/>
              </a:rPr>
              <a:t>шкала </a:t>
            </a: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</a:rPr>
              <a:t>трудовой </a:t>
            </a:r>
            <a:r>
              <a:rPr lang="uk-UA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зависимости</a:t>
            </a:r>
            <a:r>
              <a:rPr lang="uk-UA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800" dirty="0">
                <a:latin typeface="Verdana" panose="020B0604030504040204" pitchFamily="34" charset="0"/>
                <a:ea typeface="Verdana" panose="020B0604030504040204" pitchFamily="34" charset="0"/>
              </a:rPr>
              <a:t>DUWAS (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Schaufeli et al., 2009; </a:t>
            </a:r>
            <a:r>
              <a:rPr lang="ru-RU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Ловаков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, 2015</a:t>
            </a: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pPr algn="just"/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</a:rPr>
              <a:t>шкалы отчуждения от работы и от себя (</a:t>
            </a:r>
            <a:r>
              <a:rPr lang="fr-FR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Maddi</a:t>
            </a:r>
            <a:r>
              <a:rPr lang="fr-FR" sz="18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fr-FR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Kobasa</a:t>
            </a:r>
            <a:r>
              <a:rPr lang="fr-FR" sz="1800" dirty="0">
                <a:latin typeface="Verdana" panose="020B0604030504040204" pitchFamily="34" charset="0"/>
                <a:ea typeface="Verdana" panose="020B0604030504040204" pitchFamily="34" charset="0"/>
              </a:rPr>
              <a:t>, Hoover, 1979; </a:t>
            </a: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</a:rPr>
              <a:t>Осин, 2007)</a:t>
            </a:r>
          </a:p>
          <a:p>
            <a:pPr algn="just"/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</a:rPr>
              <a:t>шкалы удовлетворенности работой и смысла работы</a:t>
            </a:r>
          </a:p>
          <a:p>
            <a:pPr marL="0" indent="0" algn="just">
              <a:buNone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</a:rPr>
              <a:t>Методы: </a:t>
            </a:r>
          </a:p>
          <a:p>
            <a:pPr marL="0" indent="0" algn="just">
              <a:buNone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множественный регрессионный анализ, </a:t>
            </a:r>
          </a:p>
          <a:p>
            <a:pPr marL="0" indent="0" algn="just">
              <a:buNone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структурное моделирование</a:t>
            </a:r>
          </a:p>
          <a:p>
            <a:pPr algn="just"/>
            <a:endParaRPr lang="ru-RU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2048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A291D-967D-1519-5B63-C13FECB40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Различия между группами</a:t>
            </a:r>
            <a:endParaRPr lang="fr-FR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A289D9-98EF-2F99-2D6C-EE785E393F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У педагогов СОШ </a:t>
            </a:r>
            <a:r>
              <a:rPr lang="fr-FR" dirty="0"/>
              <a:t>(N=</a:t>
            </a:r>
            <a:r>
              <a:rPr lang="ru-RU" dirty="0"/>
              <a:t>187</a:t>
            </a:r>
            <a:r>
              <a:rPr lang="fr-FR" dirty="0"/>
              <a:t>) </a:t>
            </a:r>
            <a:r>
              <a:rPr lang="ru-RU" dirty="0"/>
              <a:t>выше…</a:t>
            </a:r>
            <a:endParaRPr lang="fr-FR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8840FB5-954E-F2A6-36E9-815F770EEEE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Выгорание (.20*): дистанция от работы (.22**), проблемы с эмоциональным контролем (.27**)</a:t>
            </a:r>
          </a:p>
          <a:p>
            <a:r>
              <a:rPr lang="ru-RU" sz="1800" dirty="0" err="1"/>
              <a:t>Интроецированная</a:t>
            </a:r>
            <a:r>
              <a:rPr lang="ru-RU" sz="1800" dirty="0"/>
              <a:t> мотивация (.19*)</a:t>
            </a:r>
            <a:endParaRPr lang="fr-FR" sz="1800" dirty="0"/>
          </a:p>
          <a:p>
            <a:r>
              <a:rPr lang="uk-UA" sz="1800" dirty="0" err="1"/>
              <a:t>Трудовая</a:t>
            </a:r>
            <a:r>
              <a:rPr lang="uk-UA" sz="1800" dirty="0"/>
              <a:t> </a:t>
            </a:r>
            <a:r>
              <a:rPr lang="uk-UA" sz="1800" dirty="0" err="1"/>
              <a:t>зависимость</a:t>
            </a:r>
            <a:r>
              <a:rPr lang="ru-RU" sz="1800" dirty="0"/>
              <a:t>: навязчивость работы (</a:t>
            </a:r>
            <a:r>
              <a:rPr lang="fr-FR" sz="1800" dirty="0"/>
              <a:t>.50***)</a:t>
            </a:r>
            <a:r>
              <a:rPr lang="uk-UA" sz="1800" dirty="0"/>
              <a:t>, </a:t>
            </a:r>
            <a:r>
              <a:rPr lang="uk-UA" sz="1800" dirty="0" err="1"/>
              <a:t>чрезмерность</a:t>
            </a:r>
            <a:r>
              <a:rPr lang="uk-UA" sz="1800" dirty="0"/>
              <a:t> </a:t>
            </a:r>
            <a:r>
              <a:rPr lang="uk-UA" sz="1800" dirty="0" err="1"/>
              <a:t>работы</a:t>
            </a:r>
            <a:r>
              <a:rPr lang="uk-UA" sz="1800" dirty="0"/>
              <a:t> (.45***)</a:t>
            </a:r>
          </a:p>
          <a:p>
            <a:r>
              <a:rPr lang="uk-UA" sz="1800" dirty="0" err="1"/>
              <a:t>Нагрузка</a:t>
            </a:r>
            <a:r>
              <a:rPr lang="uk-UA" sz="1800" dirty="0"/>
              <a:t> </a:t>
            </a:r>
            <a:r>
              <a:rPr lang="uk-UA" sz="1800" dirty="0" err="1"/>
              <a:t>работой</a:t>
            </a:r>
            <a:r>
              <a:rPr lang="uk-UA" sz="1800" dirty="0"/>
              <a:t> (.29**)</a:t>
            </a:r>
          </a:p>
          <a:p>
            <a:r>
              <a:rPr lang="uk-UA" sz="1800" dirty="0" err="1"/>
              <a:t>Автономия</a:t>
            </a:r>
            <a:r>
              <a:rPr lang="uk-UA" sz="1800" dirty="0"/>
              <a:t> в </a:t>
            </a:r>
            <a:r>
              <a:rPr lang="uk-UA" sz="1800" dirty="0" err="1"/>
              <a:t>работе</a:t>
            </a:r>
            <a:r>
              <a:rPr lang="uk-UA" sz="1800" dirty="0"/>
              <a:t> (.25**)</a:t>
            </a:r>
          </a:p>
          <a:p>
            <a:r>
              <a:rPr lang="uk-UA" sz="1800" dirty="0" err="1"/>
              <a:t>Поддержка</a:t>
            </a:r>
            <a:r>
              <a:rPr lang="uk-UA" sz="1800" dirty="0"/>
              <a:t> </a:t>
            </a:r>
            <a:r>
              <a:rPr lang="uk-UA" sz="1800" dirty="0" err="1"/>
              <a:t>коллег</a:t>
            </a:r>
            <a:r>
              <a:rPr lang="uk-UA" sz="1800" dirty="0"/>
              <a:t> (.19*)</a:t>
            </a:r>
          </a:p>
          <a:p>
            <a:endParaRPr lang="uk-UA" sz="1800" dirty="0"/>
          </a:p>
          <a:p>
            <a:endParaRPr lang="uk-UA" sz="1800" dirty="0"/>
          </a:p>
          <a:p>
            <a:endParaRPr lang="ru-RU" sz="1800" dirty="0"/>
          </a:p>
          <a:p>
            <a:endParaRPr lang="ru-RU" sz="1800" dirty="0"/>
          </a:p>
          <a:p>
            <a:endParaRPr lang="fr-FR" sz="18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EFC7DB1-8A21-7E46-33EF-0C0269C2AD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У педагогов ДОУ </a:t>
            </a:r>
            <a:r>
              <a:rPr lang="fr-FR" dirty="0"/>
              <a:t>(N=</a:t>
            </a:r>
            <a:r>
              <a:rPr lang="ru-RU" dirty="0"/>
              <a:t>439</a:t>
            </a:r>
            <a:r>
              <a:rPr lang="fr-FR" dirty="0"/>
              <a:t>) </a:t>
            </a:r>
            <a:r>
              <a:rPr lang="ru-RU" dirty="0"/>
              <a:t>выше…</a:t>
            </a:r>
            <a:endParaRPr lang="fr-FR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F810DBE-0603-B713-0D85-64793A65414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Психологическое благополучие (</a:t>
            </a:r>
            <a:r>
              <a:rPr lang="fr-FR" sz="1800" dirty="0"/>
              <a:t>d = .32</a:t>
            </a:r>
            <a:r>
              <a:rPr lang="ru-RU" sz="1800" dirty="0"/>
              <a:t>***</a:t>
            </a:r>
            <a:r>
              <a:rPr lang="fr-FR" sz="1800" dirty="0"/>
              <a:t>)</a:t>
            </a:r>
          </a:p>
          <a:p>
            <a:r>
              <a:rPr lang="ru-RU" sz="1800" dirty="0"/>
              <a:t>Увлеченность работой (</a:t>
            </a:r>
            <a:r>
              <a:rPr lang="fr-FR" sz="1800" dirty="0"/>
              <a:t>.</a:t>
            </a:r>
            <a:r>
              <a:rPr lang="ru-RU" sz="1800" dirty="0"/>
              <a:t>19*)</a:t>
            </a:r>
          </a:p>
          <a:p>
            <a:r>
              <a:rPr lang="ru-RU" sz="1800" dirty="0"/>
              <a:t>Внутренняя мотивация (.18*)</a:t>
            </a:r>
          </a:p>
          <a:p>
            <a:r>
              <a:rPr lang="ru-RU" sz="1800" dirty="0"/>
              <a:t>Баланс работы и жизни (.32***)</a:t>
            </a:r>
          </a:p>
          <a:p>
            <a:r>
              <a:rPr lang="ru-RU" sz="1800" dirty="0"/>
              <a:t>Ясность роли (.20*)</a:t>
            </a:r>
          </a:p>
          <a:p>
            <a:endParaRPr lang="ru-RU" sz="1800" dirty="0"/>
          </a:p>
          <a:p>
            <a:endParaRPr lang="ru-RU" sz="1800" dirty="0"/>
          </a:p>
          <a:p>
            <a:pPr marL="0" indent="0">
              <a:buNone/>
            </a:pPr>
            <a:r>
              <a:rPr lang="ru-RU" sz="1800" dirty="0"/>
              <a:t>Большинство этих различий являются слабыми </a:t>
            </a:r>
            <a:br>
              <a:rPr lang="ru-RU" sz="1800" dirty="0"/>
            </a:br>
            <a:r>
              <a:rPr lang="ru-RU" sz="1800" dirty="0"/>
              <a:t>(</a:t>
            </a:r>
            <a:r>
              <a:rPr lang="fr-FR" sz="1800" dirty="0"/>
              <a:t>d &lt; .41)</a:t>
            </a:r>
          </a:p>
        </p:txBody>
      </p:sp>
    </p:spTree>
    <p:extLst>
      <p:ext uri="{BB962C8B-B14F-4D97-AF65-F5344CB8AC3E}">
        <p14:creationId xmlns:p14="http://schemas.microsoft.com/office/powerpoint/2010/main" val="29446296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ED50086-5E72-C7B9-5BD8-F41A8171E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Связи переменных</a:t>
            </a:r>
            <a:endParaRPr lang="fr-FR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10555EC-4A86-82E4-D30F-AA65E808F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206" y="1690688"/>
            <a:ext cx="10345594" cy="458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712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E6A6A5-BE1F-597D-D9D2-05AA10ABB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8840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</a:rPr>
              <a:t>Предикторы выгорания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BEDA98FB-2BB5-8F51-F92C-AA20A92811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6189216"/>
              </p:ext>
            </p:extLst>
          </p:nvPr>
        </p:nvGraphicFramePr>
        <p:xfrm>
          <a:off x="2060713" y="1384990"/>
          <a:ext cx="823925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1452">
                  <a:extLst>
                    <a:ext uri="{9D8B030D-6E8A-4147-A177-3AD203B41FA5}">
                      <a16:colId xmlns:a16="http://schemas.microsoft.com/office/drawing/2014/main" val="90849689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76274388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652130041"/>
                    </a:ext>
                  </a:extLst>
                </a:gridCol>
              </a:tblGrid>
              <a:tr h="296416">
                <a:tc>
                  <a:txBody>
                    <a:bodyPr/>
                    <a:lstStyle/>
                    <a:p>
                      <a:r>
                        <a:rPr lang="ru-RU" dirty="0"/>
                        <a:t>Предиктор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Модель 1 (</a:t>
                      </a:r>
                      <a:r>
                        <a:rPr lang="fr-FR" dirty="0"/>
                        <a:t>R2 = 0,3</a:t>
                      </a:r>
                      <a:r>
                        <a:rPr lang="ru-RU" dirty="0"/>
                        <a:t>6</a:t>
                      </a:r>
                      <a:r>
                        <a:rPr lang="fr-FR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Модель 2 (</a:t>
                      </a:r>
                      <a:r>
                        <a:rPr lang="fr-FR" dirty="0"/>
                        <a:t>R2 = 0,52)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185050"/>
                  </a:ext>
                </a:extLst>
              </a:tr>
              <a:tr h="296416">
                <a:tc>
                  <a:txBody>
                    <a:bodyPr/>
                    <a:lstStyle/>
                    <a:p>
                      <a:r>
                        <a:rPr lang="uk-UA" dirty="0" err="1"/>
                        <a:t>Рабочая</a:t>
                      </a:r>
                      <a:r>
                        <a:rPr lang="uk-UA" dirty="0"/>
                        <a:t> </a:t>
                      </a:r>
                      <a:r>
                        <a:rPr lang="uk-UA" dirty="0" err="1"/>
                        <a:t>нагрузка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/>
                        <a:t>0,12**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/>
                        <a:t>0,14***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8743050"/>
                  </a:ext>
                </a:extLst>
              </a:tr>
              <a:tr h="296416">
                <a:tc>
                  <a:txBody>
                    <a:bodyPr/>
                    <a:lstStyle/>
                    <a:p>
                      <a:r>
                        <a:rPr lang="uk-UA" dirty="0" err="1"/>
                        <a:t>Принятие</a:t>
                      </a:r>
                      <a:r>
                        <a:rPr lang="uk-UA" dirty="0"/>
                        <a:t> </a:t>
                      </a:r>
                      <a:r>
                        <a:rPr lang="uk-UA" dirty="0" err="1"/>
                        <a:t>решений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/>
                        <a:t>0,10*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/>
                        <a:t>0,10*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6981117"/>
                  </a:ext>
                </a:extLst>
              </a:tr>
              <a:tr h="296416">
                <a:tc>
                  <a:txBody>
                    <a:bodyPr/>
                    <a:lstStyle/>
                    <a:p>
                      <a:r>
                        <a:rPr lang="ru-RU" dirty="0"/>
                        <a:t>Сложность работы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0,10*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/>
                        <a:t>0,11**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371108"/>
                  </a:ext>
                </a:extLst>
              </a:tr>
              <a:tr h="296416">
                <a:tc>
                  <a:txBody>
                    <a:bodyPr/>
                    <a:lstStyle/>
                    <a:p>
                      <a:r>
                        <a:rPr lang="ru-RU" dirty="0"/>
                        <a:t>Ролевой конфликт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0,17***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/>
                        <a:t>0,09*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519824"/>
                  </a:ext>
                </a:extLst>
              </a:tr>
              <a:tr h="296416">
                <a:tc>
                  <a:txBody>
                    <a:bodyPr/>
                    <a:lstStyle/>
                    <a:p>
                      <a:r>
                        <a:rPr lang="ru-RU" dirty="0"/>
                        <a:t>Ясность роли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-0,18***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/>
                        <a:t>-0,08*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602899"/>
                  </a:ext>
                </a:extLst>
              </a:tr>
              <a:tr h="296416">
                <a:tc>
                  <a:txBody>
                    <a:bodyPr/>
                    <a:lstStyle/>
                    <a:p>
                      <a:r>
                        <a:rPr lang="ru-RU" dirty="0"/>
                        <a:t>Наличие обратной связи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-0,15**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-0,07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135268"/>
                  </a:ext>
                </a:extLst>
              </a:tr>
              <a:tr h="296416">
                <a:tc>
                  <a:txBody>
                    <a:bodyPr/>
                    <a:lstStyle/>
                    <a:p>
                      <a:r>
                        <a:rPr lang="ru-RU" dirty="0"/>
                        <a:t>Автономия в работе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-0,09**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-0,05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406157"/>
                  </a:ext>
                </a:extLst>
              </a:tr>
              <a:tr h="296416">
                <a:tc>
                  <a:txBody>
                    <a:bodyPr/>
                    <a:lstStyle/>
                    <a:p>
                      <a:r>
                        <a:rPr lang="ru-RU" dirty="0"/>
                        <a:t>Поддержка коллег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-0,08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-0,04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0357590"/>
                  </a:ext>
                </a:extLst>
              </a:tr>
              <a:tr h="296416">
                <a:tc>
                  <a:txBody>
                    <a:bodyPr/>
                    <a:lstStyle/>
                    <a:p>
                      <a:r>
                        <a:rPr lang="ru-RU" dirty="0"/>
                        <a:t>Поддержка руководителя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-0,06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-0,08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12394"/>
                  </a:ext>
                </a:extLst>
              </a:tr>
              <a:tr h="296416">
                <a:tc>
                  <a:txBody>
                    <a:bodyPr/>
                    <a:lstStyle/>
                    <a:p>
                      <a:r>
                        <a:rPr lang="uk-UA" dirty="0" err="1"/>
                        <a:t>Автономная</a:t>
                      </a:r>
                      <a:r>
                        <a:rPr lang="uk-UA" dirty="0"/>
                        <a:t> </a:t>
                      </a:r>
                      <a:r>
                        <a:rPr lang="uk-UA" dirty="0" err="1"/>
                        <a:t>мотивация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/>
                        <a:t>-0,29***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7654054"/>
                  </a:ext>
                </a:extLst>
              </a:tr>
              <a:tr h="296416">
                <a:tc>
                  <a:txBody>
                    <a:bodyPr/>
                    <a:lstStyle/>
                    <a:p>
                      <a:r>
                        <a:rPr lang="uk-UA" dirty="0" err="1"/>
                        <a:t>Контролируемая</a:t>
                      </a:r>
                      <a:r>
                        <a:rPr lang="uk-UA" dirty="0"/>
                        <a:t> </a:t>
                      </a:r>
                      <a:r>
                        <a:rPr lang="uk-UA" dirty="0" err="1"/>
                        <a:t>мотивация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/>
                        <a:t>0,26***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0974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11129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136F86A-4030-FE14-F89D-CB9B3D437C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452" y="1076049"/>
            <a:ext cx="8462562" cy="5416825"/>
          </a:xfrm>
          <a:prstGeom prst="rect">
            <a:avLst/>
          </a:prstGeom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D3F44F0A-7AC1-13E5-6E80-40188AAAD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8840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</a:rPr>
              <a:t>Структурная модель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D8B431-9397-7FB7-341F-BD69DDBB9D3A}"/>
              </a:ext>
            </a:extLst>
          </p:cNvPr>
          <p:cNvSpPr txBox="1"/>
          <p:nvPr/>
        </p:nvSpPr>
        <p:spPr>
          <a:xfrm>
            <a:off x="6231835" y="5288340"/>
            <a:ext cx="59601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Непрямые эффекты:</a:t>
            </a:r>
            <a:endParaRPr lang="fr-FR" sz="1600" dirty="0"/>
          </a:p>
          <a:p>
            <a:r>
              <a:rPr lang="uk-UA" sz="1600" dirty="0" err="1"/>
              <a:t>Требования</a:t>
            </a:r>
            <a:r>
              <a:rPr lang="uk-UA" sz="1600" dirty="0"/>
              <a:t> </a:t>
            </a:r>
            <a:r>
              <a:rPr lang="en-US" sz="1600" dirty="0"/>
              <a:t>-&gt; </a:t>
            </a:r>
            <a:r>
              <a:rPr lang="ru-RU" sz="1600" dirty="0"/>
              <a:t>Контр. мот. </a:t>
            </a:r>
            <a:r>
              <a:rPr lang="fr-FR" sz="1600" dirty="0"/>
              <a:t>-&gt; </a:t>
            </a:r>
            <a:r>
              <a:rPr lang="uk-UA" sz="1600" dirty="0"/>
              <a:t>В</a:t>
            </a:r>
            <a:r>
              <a:rPr lang="ru-RU" sz="1600" dirty="0" err="1"/>
              <a:t>ыгорание</a:t>
            </a:r>
            <a:r>
              <a:rPr lang="ru-RU" sz="1600" dirty="0"/>
              <a:t>: </a:t>
            </a:r>
            <a:r>
              <a:rPr lang="fr-FR" sz="1600" b="1" dirty="0"/>
              <a:t>.042 </a:t>
            </a:r>
            <a:r>
              <a:rPr lang="fr-FR" sz="1600" dirty="0"/>
              <a:t>[.005, .079]</a:t>
            </a:r>
          </a:p>
          <a:p>
            <a:r>
              <a:rPr lang="uk-UA" sz="1600" dirty="0" err="1"/>
              <a:t>Ресурсы</a:t>
            </a:r>
            <a:r>
              <a:rPr lang="uk-UA" sz="1600" dirty="0"/>
              <a:t> </a:t>
            </a:r>
            <a:r>
              <a:rPr lang="en-US" sz="1600" dirty="0"/>
              <a:t>-&gt; </a:t>
            </a:r>
            <a:r>
              <a:rPr lang="ru-RU" sz="1600" dirty="0" err="1"/>
              <a:t>Автон</a:t>
            </a:r>
            <a:r>
              <a:rPr lang="ru-RU" sz="1600" dirty="0"/>
              <a:t>. мот. </a:t>
            </a:r>
            <a:r>
              <a:rPr lang="fr-FR" sz="1600" dirty="0"/>
              <a:t>-&gt; </a:t>
            </a:r>
            <a:r>
              <a:rPr lang="uk-UA" sz="1600" dirty="0"/>
              <a:t>В</a:t>
            </a:r>
            <a:r>
              <a:rPr lang="ru-RU" sz="1600" dirty="0" err="1"/>
              <a:t>ыгорание</a:t>
            </a:r>
            <a:r>
              <a:rPr lang="ru-RU" sz="1600" dirty="0"/>
              <a:t>: </a:t>
            </a:r>
            <a:r>
              <a:rPr lang="ru-RU" sz="1600" b="1" dirty="0"/>
              <a:t>-</a:t>
            </a:r>
            <a:r>
              <a:rPr lang="fr-FR" sz="1600" b="1" dirty="0"/>
              <a:t>.</a:t>
            </a:r>
            <a:r>
              <a:rPr lang="ru-RU" sz="1600" b="1" dirty="0"/>
              <a:t>130</a:t>
            </a:r>
            <a:r>
              <a:rPr lang="fr-FR" sz="1600" b="1" dirty="0"/>
              <a:t> </a:t>
            </a:r>
            <a:r>
              <a:rPr lang="fr-FR" sz="1600" dirty="0"/>
              <a:t>[</a:t>
            </a:r>
            <a:r>
              <a:rPr lang="ru-RU" sz="1600" dirty="0"/>
              <a:t>-</a:t>
            </a:r>
            <a:r>
              <a:rPr lang="fr-FR" sz="1600" dirty="0"/>
              <a:t>.</a:t>
            </a:r>
            <a:r>
              <a:rPr lang="ru-RU" sz="1600" dirty="0"/>
              <a:t>18</a:t>
            </a:r>
            <a:r>
              <a:rPr lang="fr-FR" sz="1600" dirty="0"/>
              <a:t>5, </a:t>
            </a:r>
            <a:r>
              <a:rPr lang="ru-RU" sz="1600" dirty="0"/>
              <a:t>-</a:t>
            </a:r>
            <a:r>
              <a:rPr lang="fr-FR" sz="1600" dirty="0"/>
              <a:t>.07</a:t>
            </a:r>
            <a:r>
              <a:rPr lang="ru-RU" sz="1600" dirty="0"/>
              <a:t>5</a:t>
            </a:r>
            <a:r>
              <a:rPr lang="fr-FR" sz="1600" dirty="0"/>
              <a:t>]</a:t>
            </a:r>
          </a:p>
          <a:p>
            <a:r>
              <a:rPr lang="uk-UA" sz="1600" dirty="0" err="1"/>
              <a:t>Ресурсы</a:t>
            </a:r>
            <a:r>
              <a:rPr lang="uk-UA" sz="1600" dirty="0"/>
              <a:t> </a:t>
            </a:r>
            <a:r>
              <a:rPr lang="en-US" sz="1600" dirty="0"/>
              <a:t>-&gt; </a:t>
            </a:r>
            <a:r>
              <a:rPr lang="ru-RU" sz="1600" dirty="0"/>
              <a:t>Контр. мот. </a:t>
            </a:r>
            <a:r>
              <a:rPr lang="fr-FR" sz="1600" dirty="0"/>
              <a:t>-&gt; </a:t>
            </a:r>
            <a:r>
              <a:rPr lang="uk-UA" sz="1600" dirty="0"/>
              <a:t>В</a:t>
            </a:r>
            <a:r>
              <a:rPr lang="ru-RU" sz="1600" dirty="0" err="1"/>
              <a:t>ыгорание</a:t>
            </a:r>
            <a:r>
              <a:rPr lang="ru-RU" sz="1600" dirty="0"/>
              <a:t>: </a:t>
            </a:r>
            <a:r>
              <a:rPr lang="ru-RU" sz="1600" b="1" dirty="0"/>
              <a:t>-</a:t>
            </a:r>
            <a:r>
              <a:rPr lang="fr-FR" sz="1600" b="1" dirty="0"/>
              <a:t>.</a:t>
            </a:r>
            <a:r>
              <a:rPr lang="ru-RU" sz="1600" b="1" dirty="0"/>
              <a:t>073</a:t>
            </a:r>
            <a:r>
              <a:rPr lang="fr-FR" sz="1600" b="1" dirty="0"/>
              <a:t> </a:t>
            </a:r>
            <a:r>
              <a:rPr lang="fr-FR" sz="1600" dirty="0"/>
              <a:t>[</a:t>
            </a:r>
            <a:r>
              <a:rPr lang="ru-RU" sz="1600" dirty="0"/>
              <a:t>-</a:t>
            </a:r>
            <a:r>
              <a:rPr lang="fr-FR" sz="1600" dirty="0"/>
              <a:t>.</a:t>
            </a:r>
            <a:r>
              <a:rPr lang="ru-RU" sz="1600" dirty="0"/>
              <a:t>113</a:t>
            </a:r>
            <a:r>
              <a:rPr lang="fr-FR" sz="1600" dirty="0"/>
              <a:t>, </a:t>
            </a:r>
            <a:r>
              <a:rPr lang="ru-RU" sz="1600" dirty="0"/>
              <a:t>-</a:t>
            </a:r>
            <a:r>
              <a:rPr lang="fr-FR" sz="1600" dirty="0"/>
              <a:t>.0</a:t>
            </a:r>
            <a:r>
              <a:rPr lang="ru-RU" sz="1600" dirty="0"/>
              <a:t>33</a:t>
            </a:r>
            <a:r>
              <a:rPr lang="fr-FR" sz="1600" dirty="0"/>
              <a:t>]</a:t>
            </a:r>
          </a:p>
          <a:p>
            <a:endParaRPr lang="en-US" sz="1600" dirty="0"/>
          </a:p>
          <a:p>
            <a:r>
              <a:rPr lang="en-US" sz="1600" dirty="0"/>
              <a:t>X2(142)=580.25, CFI=.895, RMSEA=.071 [.065, .077], SRMR=.074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9468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0414E-D8E3-CD7D-3C6C-C60553CD4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2390"/>
            <a:ext cx="10515600" cy="5436705"/>
          </a:xfrm>
        </p:spPr>
        <p:txBody>
          <a:bodyPr/>
          <a:lstStyle/>
          <a:p>
            <a:r>
              <a:rPr lang="ru-RU" dirty="0"/>
              <a:t>Рабочие ресурсы предсказывают более высокий уровень автономной мотивации и более низкий – контролируемой.</a:t>
            </a:r>
          </a:p>
          <a:p>
            <a:r>
              <a:rPr lang="ru-RU" dirty="0"/>
              <a:t>Рабочие требования предсказывают более высокий уровень контролируемой мотивации.</a:t>
            </a:r>
          </a:p>
          <a:p>
            <a:r>
              <a:rPr lang="ru-RU" dirty="0"/>
              <a:t>Мотивация (в первую очередь, автономная) является медиатором эффектов ресурсов и требований работы на выгорание:</a:t>
            </a:r>
          </a:p>
          <a:p>
            <a:pPr lvl="1"/>
            <a:r>
              <a:rPr lang="ru-RU" dirty="0"/>
              <a:t>Непрямой эффект требований работы крайне слаб (0.04) по сравнению с прямым (0.43)</a:t>
            </a:r>
          </a:p>
          <a:p>
            <a:pPr lvl="1"/>
            <a:r>
              <a:rPr lang="ru-RU" dirty="0"/>
              <a:t>Непрямой эффект ресурсов работы (0.20) сопоставим по размеру с прямым эффектом (0.22).</a:t>
            </a:r>
          </a:p>
          <a:p>
            <a:r>
              <a:rPr lang="ru-RU" dirty="0"/>
              <a:t>Зависят ли эффекты ресурсов от характера мотивации?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9CEE1D1C-23A1-BB97-C9BC-8EBE5DE76E74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45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</a:rPr>
              <a:t>Структурная модель</a:t>
            </a:r>
          </a:p>
        </p:txBody>
      </p:sp>
    </p:spTree>
    <p:extLst>
      <p:ext uri="{BB962C8B-B14F-4D97-AF65-F5344CB8AC3E}">
        <p14:creationId xmlns:p14="http://schemas.microsoft.com/office/powerpoint/2010/main" val="2282676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155F9F-0BFA-B631-038B-DC790B375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0435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</a:rPr>
              <a:t>Почему?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3A9006-CCA5-2D8A-ED8D-DBBB18A8A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7011"/>
            <a:ext cx="10515600" cy="473000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</a:rPr>
              <a:t>Практическая необходимость 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(подверженность педагогов к выгоранию)</a:t>
            </a:r>
          </a:p>
          <a:p>
            <a:pPr marL="0" indent="0" algn="just">
              <a:buNone/>
            </a:pPr>
            <a:endParaRPr lang="ru-R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</a:rPr>
              <a:t>Исследовательский интерес 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появление новых подходов к исследованию выгорания, создание новых опросников, поиск предикторов)</a:t>
            </a:r>
          </a:p>
          <a:p>
            <a:pPr marL="0" indent="0" algn="just">
              <a:buNone/>
            </a:pPr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Привлечение внимания к проблеме 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(распространение новых подходов к исследованию  выгорания в секторе образования)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19293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C4A3383-1E37-4194-9D2B-683639B2E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5496"/>
            <a:ext cx="10515600" cy="5441467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</a:rPr>
              <a:t>Гипотеза: </a:t>
            </a:r>
          </a:p>
          <a:p>
            <a:pPr marL="0" lvl="0" indent="0" algn="just">
              <a:buNone/>
            </a:pPr>
            <a:endParaRPr lang="ru-RU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0" indent="0" algn="just">
              <a:buNone/>
            </a:pPr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</a:rPr>
              <a:t>Эффект ресурсов и требований работы на выгорание меняется в зависимости от выраженности автономной и контролируемой мотивации.</a:t>
            </a:r>
          </a:p>
          <a:p>
            <a:pPr marL="0" lvl="0" indent="0" algn="just">
              <a:buNone/>
            </a:pPr>
            <a:endParaRPr lang="ru-RU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0" indent="0" algn="just">
              <a:buNone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</a:rPr>
              <a:t>Вводим в модель взаимодействие латентных факторов:</a:t>
            </a:r>
          </a:p>
          <a:p>
            <a:pPr marL="0" lvl="0" indent="0" algn="just">
              <a:buNone/>
            </a:pPr>
            <a:endParaRPr lang="ru-RU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0" indent="0" algn="just">
              <a:buNone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</a:rPr>
              <a:t>	Автономная мотивация * Требования</a:t>
            </a:r>
          </a:p>
          <a:p>
            <a:pPr marL="0" lvl="0" indent="0" algn="just">
              <a:buNone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</a:rPr>
              <a:t>	Автономная мотивация * Ресурсы</a:t>
            </a:r>
          </a:p>
          <a:p>
            <a:pPr marL="0" lvl="0" indent="0" algn="just">
              <a:buNone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</a:rPr>
              <a:t>	Контролируемая мотивация * Требования</a:t>
            </a:r>
          </a:p>
          <a:p>
            <a:pPr marL="0" lvl="0" indent="0" algn="just">
              <a:buNone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</a:rPr>
              <a:t>	Контролируемая мотивация * Ресурсы</a:t>
            </a:r>
          </a:p>
          <a:p>
            <a:pPr lvl="0"/>
            <a:endParaRPr lang="ru-RU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1943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777F841-90D4-4E47-9E23-45FAA98784F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384094" y="-2"/>
            <a:ext cx="780790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C880A29-A71F-4B62-B956-24520477B68D}"/>
              </a:ext>
            </a:extLst>
          </p:cNvPr>
          <p:cNvSpPr/>
          <p:nvPr/>
        </p:nvSpPr>
        <p:spPr>
          <a:xfrm>
            <a:off x="1433900" y="5971397"/>
            <a:ext cx="94593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Связь </a:t>
            </a:r>
            <a:r>
              <a:rPr lang="ru-RU" sz="16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требований работы </a:t>
            </a:r>
            <a:r>
              <a:rPr lang="ru-RU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(Х) с выгоранием (У) при разных уровнях </a:t>
            </a:r>
            <a:r>
              <a:rPr lang="ru-RU" sz="16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автономной мотивации </a:t>
            </a:r>
            <a:r>
              <a:rPr lang="ru-RU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(</a:t>
            </a:r>
            <a:r>
              <a:rPr lang="ru-RU" sz="1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низком</a:t>
            </a:r>
            <a:r>
              <a:rPr lang="ru-RU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, </a:t>
            </a:r>
            <a:r>
              <a:rPr lang="ru-RU" sz="16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среднем</a:t>
            </a:r>
            <a:r>
              <a:rPr lang="ru-RU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 и </a:t>
            </a:r>
            <a:r>
              <a:rPr lang="ru-RU" sz="1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высоком</a:t>
            </a:r>
            <a:r>
              <a:rPr lang="ru-RU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)  </a:t>
            </a:r>
            <a:endParaRPr lang="ru-RU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D8DEEB7-2555-8E64-D2E5-D03CD3576789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8872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</a:rPr>
              <a:t>1) Связь требований работы с выгоранием при высоком уровне автономной мотивации ослабевает (-.17***)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53A7CF-E209-F72E-BED4-C284DFE44F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086" y="1302994"/>
            <a:ext cx="9563828" cy="4617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5778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777F841-90D4-4E47-9E23-45FAA98784F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384094" y="-2"/>
            <a:ext cx="780790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C880A29-A71F-4B62-B956-24520477B68D}"/>
              </a:ext>
            </a:extLst>
          </p:cNvPr>
          <p:cNvSpPr/>
          <p:nvPr/>
        </p:nvSpPr>
        <p:spPr>
          <a:xfrm>
            <a:off x="1433900" y="5971397"/>
            <a:ext cx="94593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Связь </a:t>
            </a:r>
            <a:r>
              <a:rPr lang="ru-RU" sz="16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ресурсов работы </a:t>
            </a:r>
            <a:r>
              <a:rPr lang="ru-RU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(Х) с выгоранием (У) при разных уровнях </a:t>
            </a:r>
            <a:r>
              <a:rPr lang="ru-RU" sz="16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автономной мотивации </a:t>
            </a:r>
            <a:r>
              <a:rPr lang="ru-RU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(</a:t>
            </a:r>
            <a:r>
              <a:rPr lang="ru-RU" sz="1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низком = -.29</a:t>
            </a:r>
            <a:r>
              <a:rPr lang="ru-RU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, </a:t>
            </a:r>
            <a:r>
              <a:rPr lang="ru-RU" sz="16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среднем = -.21</a:t>
            </a:r>
            <a:r>
              <a:rPr lang="ru-RU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 и </a:t>
            </a:r>
            <a:r>
              <a:rPr lang="ru-RU" sz="1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высоком = -.12</a:t>
            </a:r>
            <a:r>
              <a:rPr lang="ru-RU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)  </a:t>
            </a:r>
            <a:endParaRPr lang="ru-RU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D8DEEB7-2555-8E64-D2E5-D03CD3576789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8872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</a:rPr>
              <a:t>2) Связь ресурсов работы с выгоранием при высоком уровне автономной мотивации ослабевает (.11*)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D977C2-A49D-E89B-8F49-5BD42D102C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3858" y="1355500"/>
            <a:ext cx="9339470" cy="451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339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777F841-90D4-4E47-9E23-45FAA98784F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384094" y="-2"/>
            <a:ext cx="780790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C880A29-A71F-4B62-B956-24520477B68D}"/>
              </a:ext>
            </a:extLst>
          </p:cNvPr>
          <p:cNvSpPr/>
          <p:nvPr/>
        </p:nvSpPr>
        <p:spPr>
          <a:xfrm>
            <a:off x="1433900" y="5971397"/>
            <a:ext cx="94593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Связь </a:t>
            </a:r>
            <a:r>
              <a:rPr lang="ru-RU" sz="16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требований работы </a:t>
            </a:r>
            <a:r>
              <a:rPr lang="ru-RU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(Х) с выгоранием (У) при разных уровнях </a:t>
            </a:r>
            <a:r>
              <a:rPr lang="ru-RU" sz="16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контролируемой мотивации </a:t>
            </a:r>
            <a:r>
              <a:rPr lang="ru-RU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(</a:t>
            </a:r>
            <a:r>
              <a:rPr lang="ru-RU" sz="1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низком</a:t>
            </a:r>
            <a:r>
              <a:rPr lang="ru-RU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, </a:t>
            </a:r>
            <a:r>
              <a:rPr lang="ru-RU" sz="16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среднем</a:t>
            </a:r>
            <a:r>
              <a:rPr lang="ru-RU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 и </a:t>
            </a:r>
            <a:r>
              <a:rPr lang="ru-RU" sz="1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высоком</a:t>
            </a:r>
            <a:r>
              <a:rPr lang="ru-RU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)  </a:t>
            </a:r>
            <a:endParaRPr lang="ru-RU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D8DEEB7-2555-8E64-D2E5-D03CD3576789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8872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</a:rPr>
              <a:t>3) Связь требований работы с выгоранием при высоком уровне контролируемой мотивации возрастает (.23***)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418B452-BF56-3E2E-D52C-EE6A3B470D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3209" y="1351047"/>
            <a:ext cx="9240078" cy="452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2934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777F841-90D4-4E47-9E23-45FAA98784F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384094" y="-2"/>
            <a:ext cx="780790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C880A29-A71F-4B62-B956-24520477B68D}"/>
              </a:ext>
            </a:extLst>
          </p:cNvPr>
          <p:cNvSpPr/>
          <p:nvPr/>
        </p:nvSpPr>
        <p:spPr>
          <a:xfrm>
            <a:off x="1433900" y="5971397"/>
            <a:ext cx="94593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Связь </a:t>
            </a:r>
            <a:r>
              <a:rPr lang="ru-RU" sz="16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требований работы </a:t>
            </a:r>
            <a:r>
              <a:rPr lang="ru-RU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(Х) с выгоранием (У) при разных уровнях </a:t>
            </a:r>
            <a:r>
              <a:rPr lang="ru-RU" sz="16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контролируемой мотивации </a:t>
            </a:r>
            <a:r>
              <a:rPr lang="ru-RU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(</a:t>
            </a:r>
            <a:r>
              <a:rPr lang="ru-RU" sz="1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низком</a:t>
            </a:r>
            <a:r>
              <a:rPr lang="ru-RU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, </a:t>
            </a:r>
            <a:r>
              <a:rPr lang="ru-RU" sz="16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среднем</a:t>
            </a:r>
            <a:r>
              <a:rPr lang="ru-RU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 и </a:t>
            </a:r>
            <a:r>
              <a:rPr lang="ru-RU" sz="1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высоком</a:t>
            </a:r>
            <a:r>
              <a:rPr lang="ru-RU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)  </a:t>
            </a:r>
            <a:endParaRPr lang="ru-RU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D8DEEB7-2555-8E64-D2E5-D03CD3576789}"/>
              </a:ext>
            </a:extLst>
          </p:cNvPr>
          <p:cNvSpPr txBox="1">
            <a:spLocks/>
          </p:cNvSpPr>
          <p:nvPr/>
        </p:nvSpPr>
        <p:spPr>
          <a:xfrm>
            <a:off x="838200" y="268963"/>
            <a:ext cx="10515600" cy="8872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</a:rPr>
              <a:t>4) Связь ресурсов работы с выгоранием при высоком уровне контролируемой мотивации тоже возрастает (-.23***)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E579BF-A5CC-0BA0-67D3-1E52875FDC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221" y="1225742"/>
            <a:ext cx="9943558" cy="4815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3465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C4A3383-1E37-4194-9D2B-683639B2E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5496"/>
            <a:ext cx="10515600" cy="6122504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buNone/>
            </a:pPr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</a:rPr>
              <a:t>Вывод о связи латентных факторов:</a:t>
            </a:r>
          </a:p>
          <a:p>
            <a:pPr marL="0" lvl="0" indent="0" algn="just">
              <a:buNone/>
            </a:pPr>
            <a:endParaRPr lang="ru-RU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0" indent="0" algn="just">
              <a:buNone/>
            </a:pPr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</a:rPr>
              <a:t>Мотивация взаимодействует с ресурсами и требованиями работы в предсказании  выгорания:</a:t>
            </a:r>
          </a:p>
          <a:p>
            <a:pPr lvl="0"/>
            <a:endParaRPr lang="ru-RU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</a:rPr>
              <a:t>) автономная мотивация 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связана со 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</a:rPr>
              <a:t>снижением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 эффекта требований работы на выгорание;</a:t>
            </a:r>
          </a:p>
          <a:p>
            <a:pPr lvl="1"/>
            <a:endParaRPr lang="ru-R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</a:rPr>
              <a:t>) автономная мотивация 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связана со 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</a:rPr>
              <a:t>снижением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 эффекта </a:t>
            </a:r>
            <a:b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ресурсов работы на выгорание;</a:t>
            </a:r>
          </a:p>
          <a:p>
            <a:pPr lvl="1"/>
            <a:endParaRPr lang="ru-R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c)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</a:rPr>
              <a:t>контролируемая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</a:rPr>
              <a:t>мотивация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 связана с 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</a:rPr>
              <a:t>увеличением 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эффекта требований работы на выгорание;</a:t>
            </a:r>
          </a:p>
          <a:p>
            <a:pPr lvl="1"/>
            <a:endParaRPr lang="ru-R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d) 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</a:rPr>
              <a:t>контролируемая мотивация 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связана с 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</a:rPr>
              <a:t>увеличением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 эффекта ресурсов работы на выгорание.</a:t>
            </a:r>
          </a:p>
          <a:p>
            <a:pPr marL="457200" lvl="1" indent="0">
              <a:buNone/>
            </a:pPr>
            <a:endParaRPr lang="ru-R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ru-RU" sz="2200" dirty="0">
                <a:latin typeface="Verdana" panose="020B0604030504040204" pitchFamily="34" charset="0"/>
                <a:ea typeface="Verdana" panose="020B0604030504040204" pitchFamily="34" charset="0"/>
              </a:rPr>
              <a:t>Полностью симметричный результат мы получили для увлечённости работой: при автономной мотивации она слабее зависит от факторов среды, а при контролируемой – сильнее.</a:t>
            </a:r>
          </a:p>
        </p:txBody>
      </p:sp>
    </p:spTree>
    <p:extLst>
      <p:ext uri="{BB962C8B-B14F-4D97-AF65-F5344CB8AC3E}">
        <p14:creationId xmlns:p14="http://schemas.microsoft.com/office/powerpoint/2010/main" val="40408843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ECA6D-57E0-437C-1BAD-C45EDA880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Выводы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F9074-16A0-CA1F-1FA3-4685D3204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ru-RU" dirty="0"/>
              <a:t>Вклад ресурсов и требований работы в выгорание у преподавателей соответствует предыдущим исследованиям: наиболее важны ясность роли, наличие обратной связи, адекватная нагрузка.</a:t>
            </a:r>
          </a:p>
          <a:p>
            <a:r>
              <a:rPr lang="ru-RU" dirty="0"/>
              <a:t>Вклад рабочих ресурсов в выгорание в значительной степени объясняется тем, что они связаны с более высоким уровнем автономной мотивации и более низким – контролируемой.</a:t>
            </a:r>
          </a:p>
          <a:p>
            <a:r>
              <a:rPr lang="ru-RU" dirty="0"/>
              <a:t>Вклад рабочих требований в выгорание опосредован мотивацией лишь в небольшой степени (и только контролируемой).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66485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ECA6D-57E0-437C-1BAD-C45EDA880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Выводы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F9074-16A0-CA1F-1FA3-4685D3204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ru-RU" dirty="0"/>
              <a:t>Вклад рабочих ресурсов и требований в выгорание неодинаков при разном характере мотивации: </a:t>
            </a:r>
          </a:p>
          <a:p>
            <a:pPr lvl="1"/>
            <a:r>
              <a:rPr lang="ru-RU" dirty="0"/>
              <a:t>у преподавателей, которые работают из любви к работе, выгорание не только ниже, но и в меньшей степени зависит от наличия благоприятной среды в образовательном учреждении;</a:t>
            </a:r>
          </a:p>
          <a:p>
            <a:pPr lvl="1"/>
            <a:r>
              <a:rPr lang="ru-RU" dirty="0"/>
              <a:t>у преподавателей, которые работают из чувства долга или необходимости, выгорание не только выше, но и в большей степени зависит от характера внешней среды – высокого уровня ресурсов и низкого уровня требований.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1541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ECA6D-57E0-437C-1BAD-C45EDA880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Практические следствия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F9074-16A0-CA1F-1FA3-4685D3204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ru-RU" dirty="0"/>
              <a:t>Благополучие преподавателей на работе зависит как от факторов организационной среды, так и от личностных факторов – мотивации, которые стоит учитывать.</a:t>
            </a:r>
          </a:p>
          <a:p>
            <a:r>
              <a:rPr lang="ru-RU" dirty="0"/>
              <a:t>Похоже, что для формирования продуктивной (автономной) мотивации гораздо важнее создавать рабочие ресурсы, чем ограничивать рабочие требования.</a:t>
            </a:r>
          </a:p>
          <a:p>
            <a:r>
              <a:rPr lang="ru-RU" dirty="0"/>
              <a:t>Когда автономная мотивация сформировалась, сам по себе уровень ресурсов и требований уже не так важен.</a:t>
            </a:r>
          </a:p>
          <a:p>
            <a:r>
              <a:rPr lang="ru-RU" dirty="0"/>
              <a:t>Однако в неблагоприятной среде (отсутствие поддержки автономии и т.д.) автономная мотивация со временем может переходить в контролируемую.</a:t>
            </a:r>
          </a:p>
          <a:p>
            <a:endParaRPr lang="ru-RU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11290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095B8-EBAE-8C42-A7AF-80118DBBB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Перспективы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5BBFB-CDDE-F717-5B72-BB07D2480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ru-RU" dirty="0"/>
              <a:t>Необходимы лонгитюдные исследования динамики ресурсов и мотивации преподавателей.</a:t>
            </a:r>
          </a:p>
          <a:p>
            <a:r>
              <a:rPr lang="ru-RU" dirty="0"/>
              <a:t>Необходим и учёт вклада личностных ресурсов – оптимизма, жизнестойкости, </a:t>
            </a:r>
            <a:r>
              <a:rPr lang="ru-RU" dirty="0" err="1"/>
              <a:t>самоэффективности</a:t>
            </a:r>
            <a:r>
              <a:rPr lang="ru-RU" dirty="0"/>
              <a:t>, личностного потенциала:</a:t>
            </a:r>
          </a:p>
          <a:p>
            <a:pPr lvl="1"/>
            <a:r>
              <a:rPr lang="ru-RU" dirty="0"/>
              <a:t>личностные ресурсы и рабочие ресурсы компенсируют нехватку друг друга и помогают справляться с рабочими требованиями (теория сохранения ресурсов С. </a:t>
            </a:r>
            <a:r>
              <a:rPr lang="ru-RU" dirty="0" err="1"/>
              <a:t>Хобфолла</a:t>
            </a:r>
            <a:r>
              <a:rPr lang="ru-RU" dirty="0"/>
              <a:t>);</a:t>
            </a:r>
          </a:p>
          <a:p>
            <a:pPr lvl="1"/>
            <a:r>
              <a:rPr lang="ru-RU" dirty="0"/>
              <a:t>по отношению к личностным ресурсам мотивация также выступает медиатором и модератором (Иванова и др., 2017; </a:t>
            </a:r>
            <a:r>
              <a:rPr lang="fr-FR" dirty="0"/>
              <a:t>Osin et al., 2018).</a:t>
            </a:r>
          </a:p>
        </p:txBody>
      </p:sp>
    </p:spTree>
    <p:extLst>
      <p:ext uri="{BB962C8B-B14F-4D97-AF65-F5344CB8AC3E}">
        <p14:creationId xmlns:p14="http://schemas.microsoft.com/office/powerpoint/2010/main" val="3735824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D52C7-884E-4E29-0CB5-C09436892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8360"/>
            <a:ext cx="10515600" cy="55896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Выгорание, вероятно, существовало всегда, но обозначалось как «усталость», «неврастения» или смешивалось с депрессией.</a:t>
            </a:r>
          </a:p>
          <a:p>
            <a:pPr marL="0" indent="0">
              <a:buNone/>
            </a:pPr>
            <a:endParaRPr lang="ru-R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1970-е: Г. </a:t>
            </a:r>
            <a:r>
              <a:rPr lang="ru-RU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Фрейденбергер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 ввел термин «выгорание» в начале 1970-х, а К. </a:t>
            </a:r>
            <a:r>
              <a:rPr lang="ru-RU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Маслак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 на основе данных интервью предложила трёхкомпонентную модель выгорания и опросник </a:t>
            </a: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</a:rPr>
              <a:t>MBI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 marL="1435100" indent="-404813"/>
            <a:r>
              <a:rPr lang="uk-UA" sz="2000" b="1" dirty="0" err="1">
                <a:latin typeface="Verdana" panose="020B0604030504040204" pitchFamily="34" charset="0"/>
                <a:ea typeface="Verdana" panose="020B0604030504040204" pitchFamily="34" charset="0"/>
              </a:rPr>
              <a:t>Истощение</a:t>
            </a:r>
            <a:r>
              <a:rPr lang="uk-UA" sz="20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uk-UA" sz="2000" dirty="0">
                <a:latin typeface="Verdana" panose="020B0604030504040204" pitchFamily="34" charset="0"/>
                <a:ea typeface="Verdana" panose="020B0604030504040204" pitchFamily="34" charset="0"/>
              </a:rPr>
              <a:t>(нехватка 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энергии, слабость, усталость)</a:t>
            </a:r>
          </a:p>
          <a:p>
            <a:pPr marL="1435100" indent="-404813"/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</a:rPr>
              <a:t>Цинизм 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(деперсонализация, обесценивание, раздражительность)</a:t>
            </a:r>
          </a:p>
          <a:p>
            <a:pPr marL="1435100" indent="-404813"/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</a:rPr>
              <a:t>Неэффективность 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(снижение </a:t>
            </a:r>
            <a:r>
              <a:rPr lang="ru-RU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самоэффективности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, продуктивности, способности справляться с проблемами)</a:t>
            </a:r>
          </a:p>
          <a:p>
            <a:pPr marL="0" indent="0">
              <a:buNone/>
            </a:pPr>
            <a:endParaRPr lang="ru-R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Опросник К. </a:t>
            </a:r>
            <a:r>
              <a:rPr lang="ru-RU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Маслак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 стал наиболее распространенным инструментом в области исследований выгорания. Но он не отражает когнитивные симптомы выгорания (невнимательность и пр.) и имеет проблемы с факторной структурой, надежностью и валидностью.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CA7D7D1-619F-9BE0-BE13-338521BA1574}"/>
              </a:ext>
            </a:extLst>
          </p:cNvPr>
          <p:cNvSpPr txBox="1">
            <a:spLocks/>
          </p:cNvSpPr>
          <p:nvPr/>
        </p:nvSpPr>
        <p:spPr>
          <a:xfrm>
            <a:off x="838200" y="274690"/>
            <a:ext cx="10515600" cy="7301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1970088" algn="l"/>
              </a:tabLst>
            </a:pPr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</a:rPr>
              <a:t>Этапы исследований выгорания</a:t>
            </a:r>
          </a:p>
        </p:txBody>
      </p:sp>
    </p:spTree>
    <p:extLst>
      <p:ext uri="{BB962C8B-B14F-4D97-AF65-F5344CB8AC3E}">
        <p14:creationId xmlns:p14="http://schemas.microsoft.com/office/powerpoint/2010/main" val="42484189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095B8-EBAE-8C42-A7AF-80118DBBB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Перспективы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5BBFB-CDDE-F717-5B72-BB07D2480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ru-RU" dirty="0"/>
              <a:t>Проверка интервенций по развитию автономной мотивации у преподавателей через развитие рабочих ресурсов:</a:t>
            </a:r>
          </a:p>
          <a:p>
            <a:pPr lvl="1"/>
            <a:r>
              <a:rPr lang="ru-RU" b="1" dirty="0"/>
              <a:t>поддержка автономии</a:t>
            </a:r>
            <a:r>
              <a:rPr lang="ru-RU" dirty="0"/>
              <a:t>: наличие выбора, свободы для творчества, уменьшение доли рутинных задач, уважение к личности и мнению; </a:t>
            </a:r>
          </a:p>
          <a:p>
            <a:pPr lvl="1"/>
            <a:r>
              <a:rPr lang="ru-RU" b="1" dirty="0"/>
              <a:t>поддержка компетентности</a:t>
            </a:r>
            <a:r>
              <a:rPr lang="ru-RU" dirty="0"/>
              <a:t>: ясность роли, адекватная сложность задач, наличие подсказок и позитивной обратной связи, признания;</a:t>
            </a:r>
          </a:p>
          <a:p>
            <a:pPr lvl="1"/>
            <a:r>
              <a:rPr lang="ru-RU" b="1" dirty="0"/>
              <a:t>поддержка связанности</a:t>
            </a:r>
            <a:r>
              <a:rPr lang="ru-RU" dirty="0"/>
              <a:t>: позитивные отношения в коллективе, справедливость, забота друг о друге.</a:t>
            </a:r>
          </a:p>
          <a:p>
            <a:endParaRPr lang="ru-RU" dirty="0"/>
          </a:p>
          <a:p>
            <a:r>
              <a:rPr lang="ru-RU" dirty="0"/>
              <a:t>Проверка интервенций по развитию личностных ресурсов у преподавателей (</a:t>
            </a:r>
            <a:r>
              <a:rPr lang="uk-UA" dirty="0"/>
              <a:t>см. напр. </a:t>
            </a:r>
            <a:r>
              <a:rPr lang="en-US" dirty="0" err="1"/>
              <a:t>Boniwell</a:t>
            </a:r>
            <a:r>
              <a:rPr lang="en-US" dirty="0"/>
              <a:t> et al., 2023).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7736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0DEB0DC-E807-5EBA-97E7-FCDD791B1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4690"/>
            <a:ext cx="10515600" cy="730145"/>
          </a:xfrm>
        </p:spPr>
        <p:txBody>
          <a:bodyPr>
            <a:normAutofit/>
          </a:bodyPr>
          <a:lstStyle/>
          <a:p>
            <a:pPr>
              <a:tabLst>
                <a:tab pos="1970088" algn="l"/>
              </a:tabLst>
            </a:pPr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</a:rPr>
              <a:t>Новая модель выгорания В. </a:t>
            </a:r>
            <a:r>
              <a:rPr lang="ru-RU" sz="2400" b="1" dirty="0" err="1">
                <a:latin typeface="Verdana" panose="020B0604030504040204" pitchFamily="34" charset="0"/>
                <a:ea typeface="Verdana" panose="020B0604030504040204" pitchFamily="34" charset="0"/>
              </a:rPr>
              <a:t>Шауфели</a:t>
            </a:r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</a:rPr>
              <a:t> и коллег (2017)</a:t>
            </a:r>
          </a:p>
        </p:txBody>
      </p:sp>
      <p:pic>
        <p:nvPicPr>
          <p:cNvPr id="6" name="Объект 3">
            <a:extLst>
              <a:ext uri="{FF2B5EF4-FFF2-40B4-BE49-F238E27FC236}">
                <a16:creationId xmlns:a16="http://schemas.microsoft.com/office/drawing/2014/main" id="{1E4154A4-759E-D363-6AC7-BFE3DFDAA45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172" y="1359020"/>
            <a:ext cx="8935656" cy="46352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4310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D52C7-884E-4E29-0CB5-C09436892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8360"/>
            <a:ext cx="10515600" cy="55896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Развитие выгорания всегда связано с комбинацией факторов, в число которых входят:</a:t>
            </a:r>
          </a:p>
          <a:p>
            <a:pPr marL="0" indent="0">
              <a:buNone/>
            </a:pPr>
            <a:endParaRPr lang="ru-R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AutoNum type="arabicParenR"/>
            </a:pP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</a:rPr>
              <a:t>Особенности трудовой деятельности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: перегрузка, сложность, отсутствие контроля, неадекватное вознаграждение и т.д.</a:t>
            </a:r>
          </a:p>
          <a:p>
            <a:pPr marL="457200" indent="-457200">
              <a:buAutoNum type="arabicParenR"/>
            </a:pPr>
            <a:endParaRPr lang="ru-R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AutoNum type="arabicParenR"/>
            </a:pP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</a:rPr>
              <a:t>Особенности организационной среды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: негативная атмосфера в коллективе, отсутствие справедливости и т.д.</a:t>
            </a:r>
          </a:p>
          <a:p>
            <a:pPr marL="457200" indent="-457200">
              <a:buAutoNum type="arabicParenR"/>
            </a:pPr>
            <a:endParaRPr lang="ru-R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AutoNum type="arabicParenR"/>
            </a:pP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</a:rPr>
              <a:t>Личностные факторы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: низкий уровень личностных ресурсов (оптимизм, жизнестойкость, </a:t>
            </a:r>
            <a:r>
              <a:rPr lang="ru-RU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самоэффективность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), перфекционизм, </a:t>
            </a:r>
            <a:r>
              <a:rPr lang="ru-RU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нейротизм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 и др.</a:t>
            </a:r>
          </a:p>
          <a:p>
            <a:pPr marL="457200" indent="-457200">
              <a:buAutoNum type="arabicParenR"/>
            </a:pPr>
            <a:endParaRPr lang="ru-R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Современные модели разделяют условия работы на требования и ресурсы и включают личностные факторы.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CA7D7D1-619F-9BE0-BE13-338521BA1574}"/>
              </a:ext>
            </a:extLst>
          </p:cNvPr>
          <p:cNvSpPr txBox="1">
            <a:spLocks/>
          </p:cNvSpPr>
          <p:nvPr/>
        </p:nvSpPr>
        <p:spPr>
          <a:xfrm>
            <a:off x="838200" y="274690"/>
            <a:ext cx="10515600" cy="7301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1970088" algn="l"/>
              </a:tabLst>
            </a:pPr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</a:rPr>
              <a:t>Что мы знаем о развитии выгорания?</a:t>
            </a:r>
          </a:p>
        </p:txBody>
      </p:sp>
    </p:spTree>
    <p:extLst>
      <p:ext uri="{BB962C8B-B14F-4D97-AF65-F5344CB8AC3E}">
        <p14:creationId xmlns:p14="http://schemas.microsoft.com/office/powerpoint/2010/main" val="4168295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>
            <a:extLst>
              <a:ext uri="{FF2B5EF4-FFF2-40B4-BE49-F238E27FC236}">
                <a16:creationId xmlns:a16="http://schemas.microsoft.com/office/drawing/2014/main" id="{DFA83465-C3F0-B94A-995B-CAD4F2503B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403123"/>
            <a:ext cx="5157787" cy="1002889"/>
          </a:xfrm>
        </p:spPr>
        <p:txBody>
          <a:bodyPr>
            <a:normAutofit/>
          </a:bodyPr>
          <a:lstStyle/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Модель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Job Demands-Resources (JDR)</a:t>
            </a:r>
            <a:endParaRPr lang="ru-RU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77C4BD0D-31EF-98A9-14EF-297037EBEF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80122" y="248831"/>
            <a:ext cx="5183188" cy="6048986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</a:pPr>
            <a:r>
              <a:rPr lang="ru-RU" sz="1400" b="1" u="sng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Требования работы</a:t>
            </a:r>
            <a:r>
              <a:rPr lang="en-US" sz="1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(-)</a:t>
            </a:r>
            <a:r>
              <a:rPr lang="ru-RU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сложность работы,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необходимость принятия решений, 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перегрузка (даже нерегулярная),</a:t>
            </a:r>
            <a:endParaRPr lang="ru-RU" sz="1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недогрузка (скука, однообразие),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эмоциональная нагрузка,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ролевой конфликт, </a:t>
            </a:r>
          </a:p>
          <a:p>
            <a:pPr>
              <a:lnSpc>
                <a:spcPct val="107000"/>
              </a:lnSpc>
            </a:pPr>
            <a:r>
              <a:rPr lang="ru-RU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бюрократия (отчёты).</a:t>
            </a:r>
            <a:r>
              <a:rPr lang="ru-RU" sz="1400" b="1" u="sng" dirty="0">
                <a:solidFill>
                  <a:srgbClr val="0065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en-US" sz="1400" b="1" u="sng" dirty="0">
              <a:solidFill>
                <a:srgbClr val="00652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07000"/>
              </a:lnSpc>
            </a:pPr>
            <a:r>
              <a:rPr lang="ru-RU" sz="1400" b="1" u="sng" dirty="0">
                <a:solidFill>
                  <a:srgbClr val="0065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Ресурсы работы</a:t>
            </a:r>
            <a:r>
              <a:rPr lang="en-US" sz="1400" b="1" dirty="0">
                <a:solidFill>
                  <a:srgbClr val="0065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(+)</a:t>
            </a:r>
            <a:r>
              <a:rPr lang="ru-RU" sz="1400" b="1" dirty="0">
                <a:solidFill>
                  <a:srgbClr val="0065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  <a:endParaRPr lang="en-US" sz="1400" b="1" dirty="0">
              <a:solidFill>
                <a:srgbClr val="00652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65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автономия в деятельности,</a:t>
            </a:r>
            <a:endParaRPr lang="en-US" sz="1400" dirty="0">
              <a:solidFill>
                <a:srgbClr val="00652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65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возможности профессионального роста,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65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разнообразие задач,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65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хорошие отношения с коллегами, 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65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ясность роли, 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65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поддержка руководителя,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65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наличие обратной связи, 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65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ясные ценности,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65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доверие и справедливость в коллективе.</a:t>
            </a:r>
            <a:endParaRPr lang="ru-RU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9" name="Объект 4">
            <a:extLst>
              <a:ext uri="{FF2B5EF4-FFF2-40B4-BE49-F238E27FC236}">
                <a16:creationId xmlns:a16="http://schemas.microsoft.com/office/drawing/2014/main" id="{9A0D54D6-A622-9838-AE3D-1EBBFDE27B34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31" y="1570244"/>
            <a:ext cx="5888118" cy="441171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EF0E3EA-F970-8BE6-82ED-724540A08DF0}"/>
              </a:ext>
            </a:extLst>
          </p:cNvPr>
          <p:cNvSpPr txBox="1"/>
          <p:nvPr/>
        </p:nvSpPr>
        <p:spPr>
          <a:xfrm>
            <a:off x="747252" y="5981957"/>
            <a:ext cx="50046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(Bakker &amp; </a:t>
            </a:r>
            <a:r>
              <a:rPr lang="fr-FR" dirty="0" err="1"/>
              <a:t>Demerouti</a:t>
            </a:r>
            <a:r>
              <a:rPr lang="fr-FR" dirty="0"/>
              <a:t>, 2007; </a:t>
            </a:r>
            <a:br>
              <a:rPr lang="uk-UA" dirty="0"/>
            </a:br>
            <a:r>
              <a:rPr lang="uk-UA" dirty="0" err="1"/>
              <a:t>Шауфели</a:t>
            </a:r>
            <a:r>
              <a:rPr lang="uk-UA" dirty="0"/>
              <a:t>, </a:t>
            </a:r>
            <a:r>
              <a:rPr lang="uk-UA" dirty="0" err="1"/>
              <a:t>Дийкстра</a:t>
            </a:r>
            <a:r>
              <a:rPr lang="uk-UA" dirty="0"/>
              <a:t>, </a:t>
            </a:r>
            <a:r>
              <a:rPr lang="uk-UA" dirty="0" err="1"/>
              <a:t>Иванова</a:t>
            </a:r>
            <a:r>
              <a:rPr lang="uk-UA" dirty="0"/>
              <a:t>, 2015</a:t>
            </a:r>
            <a:r>
              <a:rPr lang="fr-F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87228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>
            <a:extLst>
              <a:ext uri="{FF2B5EF4-FFF2-40B4-BE49-F238E27FC236}">
                <a16:creationId xmlns:a16="http://schemas.microsoft.com/office/drawing/2014/main" id="{DFA83465-C3F0-B94A-995B-CAD4F2503B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403123"/>
            <a:ext cx="5157787" cy="1002889"/>
          </a:xfrm>
        </p:spPr>
        <p:txBody>
          <a:bodyPr>
            <a:normAutofit/>
          </a:bodyPr>
          <a:lstStyle/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Модель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Job Demands-Resources (JDR)</a:t>
            </a:r>
            <a:endParaRPr lang="ru-RU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77C4BD0D-31EF-98A9-14EF-297037EBEF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80122" y="248831"/>
            <a:ext cx="5183188" cy="6048986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</a:pPr>
            <a:r>
              <a:rPr lang="ru-RU" sz="1400" b="1" u="sng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Требования работы</a:t>
            </a:r>
            <a:r>
              <a:rPr lang="en-US" sz="1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(-)</a:t>
            </a:r>
            <a:r>
              <a:rPr lang="ru-RU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сложность работы,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необходимость принятия решений, 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перегрузка (даже нерегулярная),</a:t>
            </a:r>
            <a:endParaRPr lang="ru-RU" sz="1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недогрузка (скука, однообразие),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эмоциональная нагрузка,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ролевой конфликт, </a:t>
            </a:r>
          </a:p>
          <a:p>
            <a:pPr>
              <a:lnSpc>
                <a:spcPct val="107000"/>
              </a:lnSpc>
            </a:pPr>
            <a:r>
              <a:rPr lang="ru-RU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бюрократия (отчёты).</a:t>
            </a:r>
            <a:r>
              <a:rPr lang="ru-RU" sz="1400" b="1" u="sng" dirty="0">
                <a:solidFill>
                  <a:srgbClr val="0065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en-US" sz="1400" b="1" u="sng" dirty="0">
              <a:solidFill>
                <a:srgbClr val="00652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07000"/>
              </a:lnSpc>
            </a:pPr>
            <a:r>
              <a:rPr lang="ru-RU" sz="1400" b="1" u="sng" dirty="0">
                <a:solidFill>
                  <a:srgbClr val="0065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Ресурсы работы</a:t>
            </a:r>
            <a:r>
              <a:rPr lang="en-US" sz="1400" b="1" dirty="0">
                <a:solidFill>
                  <a:srgbClr val="0065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(+)</a:t>
            </a:r>
            <a:r>
              <a:rPr lang="ru-RU" sz="1400" b="1" dirty="0">
                <a:solidFill>
                  <a:srgbClr val="0065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  <a:endParaRPr lang="en-US" sz="1400" b="1" dirty="0">
              <a:solidFill>
                <a:srgbClr val="00652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65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автономия в деятельности,</a:t>
            </a:r>
            <a:endParaRPr lang="en-US" sz="1400" dirty="0">
              <a:solidFill>
                <a:srgbClr val="00652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65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возможности профессионального роста,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65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разнообразие задач,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65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хорошие отношения с коллегами, 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65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ясность роли, 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65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поддержка руководителя,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65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наличие обратной связи, 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65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ясные ценности,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65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доверие и справедливость в коллективе.</a:t>
            </a:r>
            <a:endParaRPr lang="ru-RU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9" name="Объект 4">
            <a:extLst>
              <a:ext uri="{FF2B5EF4-FFF2-40B4-BE49-F238E27FC236}">
                <a16:creationId xmlns:a16="http://schemas.microsoft.com/office/drawing/2014/main" id="{9A0D54D6-A622-9838-AE3D-1EBBFDE27B34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31" y="1570244"/>
            <a:ext cx="5888118" cy="441171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EF0E3EA-F970-8BE6-82ED-724540A08DF0}"/>
              </a:ext>
            </a:extLst>
          </p:cNvPr>
          <p:cNvSpPr txBox="1"/>
          <p:nvPr/>
        </p:nvSpPr>
        <p:spPr>
          <a:xfrm>
            <a:off x="747252" y="5981957"/>
            <a:ext cx="50046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(Bakker &amp; </a:t>
            </a:r>
            <a:r>
              <a:rPr lang="fr-FR" dirty="0" err="1"/>
              <a:t>Demerouti</a:t>
            </a:r>
            <a:r>
              <a:rPr lang="fr-FR" dirty="0"/>
              <a:t>, 2007; </a:t>
            </a:r>
            <a:br>
              <a:rPr lang="uk-UA" dirty="0"/>
            </a:br>
            <a:r>
              <a:rPr lang="uk-UA" dirty="0" err="1"/>
              <a:t>Шауфели</a:t>
            </a:r>
            <a:r>
              <a:rPr lang="uk-UA" dirty="0"/>
              <a:t>, </a:t>
            </a:r>
            <a:r>
              <a:rPr lang="uk-UA" dirty="0" err="1"/>
              <a:t>Дийкстра</a:t>
            </a:r>
            <a:r>
              <a:rPr lang="uk-UA" dirty="0"/>
              <a:t>, </a:t>
            </a:r>
            <a:r>
              <a:rPr lang="uk-UA" dirty="0" err="1"/>
              <a:t>Иванова</a:t>
            </a:r>
            <a:r>
              <a:rPr lang="uk-UA" dirty="0"/>
              <a:t>, 2015</a:t>
            </a:r>
            <a:r>
              <a:rPr lang="fr-FR" dirty="0"/>
              <a:t>)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1D3332D-74C4-AAC0-B8EA-A3B696368617}"/>
              </a:ext>
            </a:extLst>
          </p:cNvPr>
          <p:cNvSpPr/>
          <p:nvPr/>
        </p:nvSpPr>
        <p:spPr>
          <a:xfrm rot="16200000">
            <a:off x="800102" y="3452446"/>
            <a:ext cx="4184374" cy="87464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Трудовая мотивация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662459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DFC9F7-2F2D-E40B-9072-4C57FF182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6318"/>
            <a:ext cx="10515600" cy="784736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</a:rPr>
              <a:t>Теория </a:t>
            </a:r>
            <a:r>
              <a:rPr lang="ru-RU" sz="2400" b="1" dirty="0" err="1">
                <a:latin typeface="Verdana" panose="020B0604030504040204" pitchFamily="34" charset="0"/>
                <a:ea typeface="Verdana" panose="020B0604030504040204" pitchFamily="34" charset="0"/>
              </a:rPr>
              <a:t>самодетерминации</a:t>
            </a:r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  <a:b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</a:rPr>
              <a:t>модель мотивационного континуума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F82D1D2-F13E-9476-34BC-9C8F56677C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5283" y="1169958"/>
            <a:ext cx="9021434" cy="537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507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D52C7-884E-4E29-0CB5-C09436892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8360"/>
            <a:ext cx="10515600" cy="55896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Автономный характер мотивации обратно связан с уровнем выгорания у учителей (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Roth, 2014)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 marL="0" indent="0">
              <a:buNone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При этом качественные характеристики мотивации учителей (соотношение автономной и контролируемой) важнее, чем количественные (</a:t>
            </a: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</a:rPr>
              <a:t>Van den Berghe et al., 2014)</a:t>
            </a:r>
            <a:endParaRPr lang="ru-R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ru-R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По данным мета-анализа (</a:t>
            </a:r>
            <a:r>
              <a:rPr lang="fr-FR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Slemp</a:t>
            </a: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</a:rPr>
              <a:t>, Field, &amp; Cho, 2020)</a:t>
            </a:r>
            <a:r>
              <a:rPr lang="uk-UA" sz="2000" dirty="0">
                <a:latin typeface="Verdana" panose="020B0604030504040204" pitchFamily="34" charset="0"/>
                <a:ea typeface="Verdana" panose="020B0604030504040204" pitchFamily="34" charset="0"/>
              </a:rPr>
              <a:t>,</a:t>
            </a: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uk-UA" sz="2000" dirty="0">
                <a:latin typeface="Verdana" panose="020B0604030504040204" pitchFamily="34" charset="0"/>
                <a:ea typeface="Verdana" panose="020B0604030504040204" pitchFamily="34" charset="0"/>
              </a:rPr>
              <a:t>а</a:t>
            </a:r>
            <a:r>
              <a:rPr lang="ru-RU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втономная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 мотивация учителей прямо связана с:</a:t>
            </a:r>
          </a:p>
          <a:p>
            <a:pPr lvl="1"/>
            <a:r>
              <a:rPr lang="uk-UA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увлеченностью</a:t>
            </a:r>
            <a:r>
              <a:rPr lang="uk-UA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</a:rPr>
              <a:t>работой (</a:t>
            </a:r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</a:rPr>
              <a:t>r = </a:t>
            </a: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</a:rPr>
              <a:t>0,</a:t>
            </a:r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</a:rPr>
              <a:t>58), </a:t>
            </a:r>
            <a:endParaRPr lang="uk-UA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/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</a:rPr>
              <a:t>удовлетворенностью работой (</a:t>
            </a:r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</a:rPr>
              <a:t>r = </a:t>
            </a: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</a:rPr>
              <a:t>0,</a:t>
            </a:r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</a:rPr>
              <a:t>50), </a:t>
            </a:r>
            <a:endParaRPr lang="uk-UA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/>
            <a:r>
              <a:rPr lang="uk-UA" sz="1600" dirty="0">
                <a:latin typeface="Verdana" panose="020B0604030504040204" pitchFamily="34" charset="0"/>
                <a:ea typeface="Verdana" panose="020B0604030504040204" pitchFamily="34" charset="0"/>
              </a:rPr>
              <a:t>сам</a:t>
            </a:r>
            <a:r>
              <a:rPr lang="ru-RU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оэффективностью</a:t>
            </a: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</a:rPr>
              <a:t> учителя (</a:t>
            </a:r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</a:rPr>
              <a:t>r = </a:t>
            </a: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</a:rPr>
              <a:t>0,</a:t>
            </a:r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</a:rPr>
              <a:t>42), </a:t>
            </a:r>
            <a:endParaRPr lang="uk-UA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/>
            <a:r>
              <a:rPr lang="uk-UA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поддерживающим</a:t>
            </a:r>
            <a:r>
              <a:rPr lang="uk-UA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uk-UA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автономию</a:t>
            </a:r>
            <a:r>
              <a:rPr lang="uk-UA" sz="1600" dirty="0">
                <a:latin typeface="Verdana" panose="020B0604030504040204" pitchFamily="34" charset="0"/>
                <a:ea typeface="Verdana" panose="020B0604030504040204" pitchFamily="34" charset="0"/>
              </a:rPr>
              <a:t> стилем </a:t>
            </a: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</a:rPr>
              <a:t>преподавания (</a:t>
            </a:r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</a:rPr>
              <a:t>r = </a:t>
            </a: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</a:rPr>
              <a:t>0,</a:t>
            </a:r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</a:rPr>
              <a:t>25) </a:t>
            </a:r>
            <a:endParaRPr lang="uk-UA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uk-U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uk-UA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Автономная</a:t>
            </a:r>
            <a:r>
              <a:rPr lang="uk-UA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uk-UA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мотивация</a:t>
            </a:r>
            <a:r>
              <a:rPr lang="uk-UA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uk-UA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обратно</a:t>
            </a:r>
            <a:r>
              <a:rPr lang="uk-UA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uk-UA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связана</a:t>
            </a:r>
            <a:r>
              <a:rPr lang="uk-UA" sz="2000" dirty="0">
                <a:latin typeface="Verdana" panose="020B0604030504040204" pitchFamily="34" charset="0"/>
                <a:ea typeface="Verdana" panose="020B0604030504040204" pitchFamily="34" charset="0"/>
              </a:rPr>
              <a:t> с в</a:t>
            </a:r>
            <a:r>
              <a:rPr lang="ru-RU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ыгоранием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 (-0,40) и дистрессом (</a:t>
            </a: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</a:rPr>
              <a:t>-0,36)</a:t>
            </a:r>
            <a:r>
              <a:rPr lang="uk-UA" sz="2000" dirty="0">
                <a:latin typeface="Verdana" panose="020B0604030504040204" pitchFamily="34" charset="0"/>
                <a:ea typeface="Verdana" panose="020B0604030504040204" pitchFamily="34" charset="0"/>
              </a:rPr>
              <a:t>, а </a:t>
            </a:r>
            <a:r>
              <a:rPr lang="uk-UA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контролируемая</a:t>
            </a:r>
            <a:r>
              <a:rPr lang="uk-UA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uk-UA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мотивация</a:t>
            </a:r>
            <a:r>
              <a:rPr lang="uk-UA" sz="20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uk-UA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напротив</a:t>
            </a:r>
            <a:r>
              <a:rPr lang="uk-UA" sz="20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uk-UA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связана</a:t>
            </a:r>
            <a:r>
              <a:rPr lang="uk-UA" sz="2000" dirty="0">
                <a:latin typeface="Verdana" panose="020B0604030504040204" pitchFamily="34" charset="0"/>
                <a:ea typeface="Verdana" panose="020B0604030504040204" pitchFamily="34" charset="0"/>
              </a:rPr>
              <a:t> с ними прямо.</a:t>
            </a:r>
            <a:endParaRPr lang="fr-FR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CA7D7D1-619F-9BE0-BE13-338521BA1574}"/>
              </a:ext>
            </a:extLst>
          </p:cNvPr>
          <p:cNvSpPr txBox="1">
            <a:spLocks/>
          </p:cNvSpPr>
          <p:nvPr/>
        </p:nvSpPr>
        <p:spPr>
          <a:xfrm>
            <a:off x="838200" y="274690"/>
            <a:ext cx="10515600" cy="7301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1970088" algn="l"/>
              </a:tabLst>
            </a:pPr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</a:rPr>
              <a:t>Мотивация и выгорание</a:t>
            </a:r>
          </a:p>
        </p:txBody>
      </p:sp>
    </p:spTree>
    <p:extLst>
      <p:ext uri="{BB962C8B-B14F-4D97-AF65-F5344CB8AC3E}">
        <p14:creationId xmlns:p14="http://schemas.microsoft.com/office/powerpoint/2010/main" val="24388612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</TotalTime>
  <Words>2001</Words>
  <Application>Microsoft Office PowerPoint</Application>
  <PresentationFormat>Widescreen</PresentationFormat>
  <Paragraphs>262</Paragraphs>
  <Slides>30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Verdana</vt:lpstr>
      <vt:lpstr>Тема Office</vt:lpstr>
      <vt:lpstr>Профессиональное выгорание педагогов: роль мотивационных и организационных факторов</vt:lpstr>
      <vt:lpstr>Почему?</vt:lpstr>
      <vt:lpstr>PowerPoint Presentation</vt:lpstr>
      <vt:lpstr>Новая модель выгорания В. Шауфели и коллег (2017)</vt:lpstr>
      <vt:lpstr>PowerPoint Presentation</vt:lpstr>
      <vt:lpstr>PowerPoint Presentation</vt:lpstr>
      <vt:lpstr>PowerPoint Presentation</vt:lpstr>
      <vt:lpstr>Теория самодетерминации: модель мотивационного континуума</vt:lpstr>
      <vt:lpstr>PowerPoint Presentation</vt:lpstr>
      <vt:lpstr>PowerPoint Presentation</vt:lpstr>
      <vt:lpstr>PowerPoint Presentation</vt:lpstr>
      <vt:lpstr>Цель: </vt:lpstr>
      <vt:lpstr>Выборка</vt:lpstr>
      <vt:lpstr>PowerPoint Presentation</vt:lpstr>
      <vt:lpstr>Различия между группами</vt:lpstr>
      <vt:lpstr>Связи переменных</vt:lpstr>
      <vt:lpstr>Предикторы выгорания</vt:lpstr>
      <vt:lpstr>Структурная модель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Выводы</vt:lpstr>
      <vt:lpstr>Выводы</vt:lpstr>
      <vt:lpstr>Практические следствия</vt:lpstr>
      <vt:lpstr>Перспективы</vt:lpstr>
      <vt:lpstr>Перспективы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Профессиональное выгорание педагогов: роль мотивационных и организационных факторов</dc:title>
  <dc:creator>Инна Резванова</dc:creator>
  <cp:lastModifiedBy>Evgeny Osin</cp:lastModifiedBy>
  <cp:revision>108</cp:revision>
  <dcterms:created xsi:type="dcterms:W3CDTF">2023-03-20T10:16:23Z</dcterms:created>
  <dcterms:modified xsi:type="dcterms:W3CDTF">2023-03-21T08:23:09Z</dcterms:modified>
</cp:coreProperties>
</file>