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3" r:id="rId5"/>
    <p:sldId id="264" r:id="rId6"/>
    <p:sldId id="285" r:id="rId7"/>
    <p:sldId id="265" r:id="rId8"/>
    <p:sldId id="267" r:id="rId9"/>
    <p:sldId id="268" r:id="rId10"/>
    <p:sldId id="276" r:id="rId11"/>
    <p:sldId id="277" r:id="rId12"/>
    <p:sldId id="286" r:id="rId13"/>
    <p:sldId id="278" r:id="rId14"/>
    <p:sldId id="287" r:id="rId15"/>
    <p:sldId id="279" r:id="rId16"/>
    <p:sldId id="273" r:id="rId17"/>
    <p:sldId id="274" r:id="rId18"/>
    <p:sldId id="275" r:id="rId19"/>
    <p:sldId id="280" r:id="rId20"/>
    <p:sldId id="281" r:id="rId21"/>
    <p:sldId id="28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6A650BC-65BF-49AC-B6BF-6734CD812C60}"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288814-19E4-469D-AC8C-8EEC13C1BDF5}"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54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A650BC-65BF-49AC-B6BF-6734CD812C60}"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288814-19E4-469D-AC8C-8EEC13C1BDF5}" type="slidenum">
              <a:rPr lang="ru-RU" smtClean="0"/>
              <a:t>‹#›</a:t>
            </a:fld>
            <a:endParaRPr lang="ru-RU"/>
          </a:p>
        </p:txBody>
      </p:sp>
    </p:spTree>
    <p:extLst>
      <p:ext uri="{BB962C8B-B14F-4D97-AF65-F5344CB8AC3E}">
        <p14:creationId xmlns:p14="http://schemas.microsoft.com/office/powerpoint/2010/main" val="346949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A650BC-65BF-49AC-B6BF-6734CD812C60}"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288814-19E4-469D-AC8C-8EEC13C1BDF5}" type="slidenum">
              <a:rPr lang="ru-RU" smtClean="0"/>
              <a:t>‹#›</a:t>
            </a:fld>
            <a:endParaRPr lang="ru-RU"/>
          </a:p>
        </p:txBody>
      </p:sp>
    </p:spTree>
    <p:extLst>
      <p:ext uri="{BB962C8B-B14F-4D97-AF65-F5344CB8AC3E}">
        <p14:creationId xmlns:p14="http://schemas.microsoft.com/office/powerpoint/2010/main" val="130097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A650BC-65BF-49AC-B6BF-6734CD812C60}"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288814-19E4-469D-AC8C-8EEC13C1BDF5}" type="slidenum">
              <a:rPr lang="ru-RU" smtClean="0"/>
              <a:t>‹#›</a:t>
            </a:fld>
            <a:endParaRPr lang="ru-RU"/>
          </a:p>
        </p:txBody>
      </p:sp>
    </p:spTree>
    <p:extLst>
      <p:ext uri="{BB962C8B-B14F-4D97-AF65-F5344CB8AC3E}">
        <p14:creationId xmlns:p14="http://schemas.microsoft.com/office/powerpoint/2010/main" val="415989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A650BC-65BF-49AC-B6BF-6734CD812C60}" type="datetimeFigureOut">
              <a:rPr lang="ru-RU" smtClean="0"/>
              <a:t>30.03.2023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288814-19E4-469D-AC8C-8EEC13C1BDF5}"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7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6A650BC-65BF-49AC-B6BF-6734CD812C60}" type="datetimeFigureOut">
              <a:rPr lang="ru-RU" smtClean="0"/>
              <a:t>30.03.2023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288814-19E4-469D-AC8C-8EEC13C1BDF5}" type="slidenum">
              <a:rPr lang="ru-RU" smtClean="0"/>
              <a:t>‹#›</a:t>
            </a:fld>
            <a:endParaRPr lang="ru-RU"/>
          </a:p>
        </p:txBody>
      </p:sp>
    </p:spTree>
    <p:extLst>
      <p:ext uri="{BB962C8B-B14F-4D97-AF65-F5344CB8AC3E}">
        <p14:creationId xmlns:p14="http://schemas.microsoft.com/office/powerpoint/2010/main" val="372188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A650BC-65BF-49AC-B6BF-6734CD812C60}" type="datetimeFigureOut">
              <a:rPr lang="ru-RU" smtClean="0"/>
              <a:t>30.03.2023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288814-19E4-469D-AC8C-8EEC13C1BDF5}" type="slidenum">
              <a:rPr lang="ru-RU" smtClean="0"/>
              <a:t>‹#›</a:t>
            </a:fld>
            <a:endParaRPr lang="ru-RU"/>
          </a:p>
        </p:txBody>
      </p:sp>
    </p:spTree>
    <p:extLst>
      <p:ext uri="{BB962C8B-B14F-4D97-AF65-F5344CB8AC3E}">
        <p14:creationId xmlns:p14="http://schemas.microsoft.com/office/powerpoint/2010/main" val="333604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6A650BC-65BF-49AC-B6BF-6734CD812C60}" type="datetimeFigureOut">
              <a:rPr lang="ru-RU" smtClean="0"/>
              <a:t>30.03.2023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288814-19E4-469D-AC8C-8EEC13C1BDF5}" type="slidenum">
              <a:rPr lang="ru-RU" smtClean="0"/>
              <a:t>‹#›</a:t>
            </a:fld>
            <a:endParaRPr lang="ru-RU"/>
          </a:p>
        </p:txBody>
      </p:sp>
    </p:spTree>
    <p:extLst>
      <p:ext uri="{BB962C8B-B14F-4D97-AF65-F5344CB8AC3E}">
        <p14:creationId xmlns:p14="http://schemas.microsoft.com/office/powerpoint/2010/main" val="391620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A650BC-65BF-49AC-B6BF-6734CD812C60}" type="datetimeFigureOut">
              <a:rPr lang="ru-RU" smtClean="0"/>
              <a:t>30.03.2023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A5288814-19E4-469D-AC8C-8EEC13C1BDF5}" type="slidenum">
              <a:rPr lang="ru-RU" smtClean="0"/>
              <a:t>‹#›</a:t>
            </a:fld>
            <a:endParaRPr lang="ru-RU"/>
          </a:p>
        </p:txBody>
      </p:sp>
    </p:spTree>
    <p:extLst>
      <p:ext uri="{BB962C8B-B14F-4D97-AF65-F5344CB8AC3E}">
        <p14:creationId xmlns:p14="http://schemas.microsoft.com/office/powerpoint/2010/main" val="23247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6A650BC-65BF-49AC-B6BF-6734CD812C60}" type="datetimeFigureOut">
              <a:rPr lang="ru-RU" smtClean="0"/>
              <a:t>30.03.2023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288814-19E4-469D-AC8C-8EEC13C1BDF5}" type="slidenum">
              <a:rPr lang="ru-RU" smtClean="0"/>
              <a:t>‹#›</a:t>
            </a:fld>
            <a:endParaRPr lang="ru-RU"/>
          </a:p>
        </p:txBody>
      </p:sp>
    </p:spTree>
    <p:extLst>
      <p:ext uri="{BB962C8B-B14F-4D97-AF65-F5344CB8AC3E}">
        <p14:creationId xmlns:p14="http://schemas.microsoft.com/office/powerpoint/2010/main" val="63584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A650BC-65BF-49AC-B6BF-6734CD812C60}" type="datetimeFigureOut">
              <a:rPr lang="ru-RU" smtClean="0"/>
              <a:t>30.03.2023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288814-19E4-469D-AC8C-8EEC13C1BDF5}" type="slidenum">
              <a:rPr lang="ru-RU" smtClean="0"/>
              <a:t>‹#›</a:t>
            </a:fld>
            <a:endParaRPr lang="ru-RU"/>
          </a:p>
        </p:txBody>
      </p:sp>
    </p:spTree>
    <p:extLst>
      <p:ext uri="{BB962C8B-B14F-4D97-AF65-F5344CB8AC3E}">
        <p14:creationId xmlns:p14="http://schemas.microsoft.com/office/powerpoint/2010/main" val="212359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A650BC-65BF-49AC-B6BF-6734CD812C60}" type="datetimeFigureOut">
              <a:rPr lang="ru-RU" smtClean="0"/>
              <a:t>30.03.2023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5288814-19E4-469D-AC8C-8EEC13C1BDF5}"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562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dirty="0"/>
              <a:t>Режимы заботы и работы с подростками в спец. </a:t>
            </a:r>
            <a:r>
              <a:rPr lang="ru-RU" sz="5400"/>
              <a:t>учреждениях</a:t>
            </a:r>
            <a:r>
              <a:rPr lang="ru-RU" sz="5400" dirty="0"/>
              <a:t>: </a:t>
            </a:r>
            <a:r>
              <a:rPr lang="ru-RU" sz="6600" dirty="0">
                <a:solidFill>
                  <a:srgbClr val="FF0000"/>
                </a:solidFill>
              </a:rPr>
              <a:t>перевоспитать, нельзя наказывать? </a:t>
            </a:r>
          </a:p>
        </p:txBody>
      </p:sp>
      <p:sp>
        <p:nvSpPr>
          <p:cNvPr id="3" name="Подзаголовок 2"/>
          <p:cNvSpPr>
            <a:spLocks noGrp="1"/>
          </p:cNvSpPr>
          <p:nvPr>
            <p:ph type="subTitle" idx="1"/>
          </p:nvPr>
        </p:nvSpPr>
        <p:spPr/>
        <p:txBody>
          <a:bodyPr/>
          <a:lstStyle/>
          <a:p>
            <a:r>
              <a:rPr lang="ru-RU" b="1" dirty="0"/>
              <a:t>Лисовская Ирина, </a:t>
            </a:r>
            <a:r>
              <a:rPr lang="ru-RU" b="1" dirty="0" err="1"/>
              <a:t>к.соц</a:t>
            </a:r>
            <a:r>
              <a:rPr lang="ru-RU" b="1" dirty="0"/>
              <a:t>. н., научный сотрудник </a:t>
            </a:r>
          </a:p>
          <a:p>
            <a:r>
              <a:rPr lang="ru-RU" b="1" dirty="0"/>
              <a:t>ЦМИ НИУ ВШЭ – Санкт-Петербург </a:t>
            </a:r>
          </a:p>
        </p:txBody>
      </p:sp>
    </p:spTree>
    <p:extLst>
      <p:ext uri="{BB962C8B-B14F-4D97-AF65-F5344CB8AC3E}">
        <p14:creationId xmlns:p14="http://schemas.microsoft.com/office/powerpoint/2010/main" val="3780818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Учебно-воспитательное учреждение открытого типа (общеобразовательная школа) Вводные, институциональный дизайн:</a:t>
            </a:r>
          </a:p>
        </p:txBody>
      </p:sp>
      <p:sp>
        <p:nvSpPr>
          <p:cNvPr id="3" name="Объект 2"/>
          <p:cNvSpPr>
            <a:spLocks noGrp="1"/>
          </p:cNvSpPr>
          <p:nvPr>
            <p:ph idx="1"/>
          </p:nvPr>
        </p:nvSpPr>
        <p:spPr/>
        <p:txBody>
          <a:bodyPr/>
          <a:lstStyle/>
          <a:p>
            <a:pPr>
              <a:buFont typeface="Wingdings" panose="05000000000000000000" pitchFamily="2" charset="2"/>
              <a:buChar char="v"/>
            </a:pPr>
            <a:r>
              <a:rPr lang="ru-RU" dirty="0"/>
              <a:t>Презентабельный внешний вид, напоминает музей:</a:t>
            </a:r>
          </a:p>
          <a:p>
            <a:r>
              <a:rPr lang="ru-RU" sz="1600" dirty="0"/>
              <a:t>И, конечно, я думаю, что это от директора отчасти идет и сама школа, само это здание. Старинное, чистенькое все такое, историчное. Тоже, наверное, как-то действует, потому что ребята</a:t>
            </a:r>
            <a:r>
              <a:rPr lang="ru-RU" sz="1600" b="1" dirty="0"/>
              <a:t>, как только устраиваются в школу, они ходят как в музей там: снимают </a:t>
            </a:r>
            <a:r>
              <a:rPr lang="ru-RU" sz="1600" b="1" dirty="0" err="1"/>
              <a:t>селфи</a:t>
            </a:r>
            <a:r>
              <a:rPr lang="ru-RU" sz="1600" b="1" dirty="0"/>
              <a:t> на фоне гобелена там, на то-се, потом просят, нельзя ли привести там девушку, друзей показать в какой я школе учусь</a:t>
            </a:r>
            <a:r>
              <a:rPr lang="ru-RU" sz="1600" dirty="0"/>
              <a:t>. (воспитатель, 29 лет, жен.)</a:t>
            </a:r>
          </a:p>
          <a:p>
            <a:pPr>
              <a:buFont typeface="Wingdings" panose="05000000000000000000" pitchFamily="2" charset="2"/>
              <a:buChar char="v"/>
            </a:pPr>
            <a:r>
              <a:rPr lang="ru-RU" sz="1600" dirty="0"/>
              <a:t> нельзя свободно выходить за территорию (кроме тех, кто живет в городе)</a:t>
            </a:r>
          </a:p>
          <a:p>
            <a:pPr>
              <a:buFont typeface="Wingdings" panose="05000000000000000000" pitchFamily="2" charset="2"/>
              <a:buChar char="v"/>
            </a:pPr>
            <a:r>
              <a:rPr lang="ru-RU" sz="1600" dirty="0"/>
              <a:t>Очень жёсткий режим дня, расписанный буквально по минутам </a:t>
            </a:r>
          </a:p>
          <a:p>
            <a:pPr>
              <a:buFont typeface="Wingdings" panose="05000000000000000000" pitchFamily="2" charset="2"/>
              <a:buChar char="v"/>
            </a:pPr>
            <a:r>
              <a:rPr lang="ru-RU" sz="1600" dirty="0"/>
              <a:t>Высокий забор, КПП. </a:t>
            </a:r>
          </a:p>
          <a:p>
            <a:pPr>
              <a:buFont typeface="Wingdings" panose="05000000000000000000" pitchFamily="2" charset="2"/>
              <a:buChar char="v"/>
            </a:pPr>
            <a:r>
              <a:rPr lang="ru-RU" sz="1600" dirty="0"/>
              <a:t>Мастерские и секции, оснащенный современными тренажерами спортивный зал, небольшой теннисный корт </a:t>
            </a:r>
          </a:p>
          <a:p>
            <a:pPr>
              <a:buFont typeface="Wingdings" panose="05000000000000000000" pitchFamily="2" charset="2"/>
              <a:buChar char="v"/>
            </a:pPr>
            <a:r>
              <a:rPr lang="ru-RU" sz="1600" b="1" dirty="0"/>
              <a:t>Ежедневные экскурсии в город на автобусе, очень разнообразная экскурсионная программа в популярные среди молодежи места (речь о маза-парках, батутных клубах) </a:t>
            </a:r>
          </a:p>
          <a:p>
            <a:pPr marL="0" indent="0">
              <a:buNone/>
            </a:pPr>
            <a:endParaRPr lang="ru-RU" sz="1600" dirty="0"/>
          </a:p>
          <a:p>
            <a:pPr>
              <a:buFont typeface="Wingdings" panose="05000000000000000000" pitchFamily="2" charset="2"/>
              <a:buChar char="v"/>
            </a:pPr>
            <a:endParaRPr lang="ru-RU" sz="1600" dirty="0"/>
          </a:p>
          <a:p>
            <a:pPr>
              <a:buFont typeface="Wingdings" panose="05000000000000000000" pitchFamily="2" charset="2"/>
              <a:buChar char="v"/>
            </a:pPr>
            <a:endParaRPr lang="ru-RU" sz="1600" dirty="0"/>
          </a:p>
          <a:p>
            <a:endParaRPr lang="ru-RU" sz="1600" dirty="0"/>
          </a:p>
        </p:txBody>
      </p:sp>
    </p:spTree>
    <p:extLst>
      <p:ext uri="{BB962C8B-B14F-4D97-AF65-F5344CB8AC3E}">
        <p14:creationId xmlns:p14="http://schemas.microsoft.com/office/powerpoint/2010/main" val="337052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Режим </a:t>
            </a:r>
            <a:r>
              <a:rPr lang="ru-RU" dirty="0" err="1"/>
              <a:t>гиперопеки</a:t>
            </a:r>
            <a:r>
              <a:rPr lang="ru-RU" dirty="0"/>
              <a:t> и контроля</a:t>
            </a:r>
          </a:p>
        </p:txBody>
      </p:sp>
      <p:sp>
        <p:nvSpPr>
          <p:cNvPr id="3" name="Объект 2"/>
          <p:cNvSpPr>
            <a:spLocks noGrp="1"/>
          </p:cNvSpPr>
          <p:nvPr>
            <p:ph idx="1"/>
          </p:nvPr>
        </p:nvSpPr>
        <p:spPr/>
        <p:txBody>
          <a:bodyPr>
            <a:normAutofit fontScale="55000" lnSpcReduction="20000"/>
          </a:bodyPr>
          <a:lstStyle/>
          <a:p>
            <a:endParaRPr lang="ru-RU" sz="2400" dirty="0"/>
          </a:p>
          <a:p>
            <a:r>
              <a:rPr lang="ru-RU" sz="3400" dirty="0"/>
              <a:t>Работники стремятся проконтролировать все стороны жизни своих подопечных, максимально организуют их время и досуг. Взаимоотношения не способствуют проявлению инициатив внутри коллектива сверстников. Контролируются как формальные процессы (обучение, дисциплина), так и неформальные стороны жизни группы подростков.</a:t>
            </a:r>
            <a:endParaRPr lang="ru-RU" sz="2900" dirty="0"/>
          </a:p>
          <a:p>
            <a:r>
              <a:rPr lang="ru-RU" sz="3200" i="1" dirty="0"/>
              <a:t>Ну это рай, да, как бы, тут подбирают специальных учителей для учеников, чтобы не было никакой жесткости. Тута даже никаких домашних заданий не задают, чтобы не напрягать учеников, тут всё есть…&lt;…&gt; Тут говорят при пересдаче «пожалуйста» подойди, пересдай, а там если не придешь, всё двойку в четверти и будет нафиг со школы и всё. (ученик 8 класса СУВУ, 14 лет)</a:t>
            </a:r>
          </a:p>
          <a:p>
            <a:r>
              <a:rPr lang="ru-RU" sz="3200" i="1" dirty="0"/>
              <a:t>Простым языком. И бывают тихие прогульщики. Я их люблю немножко меньше, потому что с ними надо намного больше возни, чтобы их извлечь и заставить ходить в </a:t>
            </a:r>
            <a:r>
              <a:rPr lang="ru-RU" sz="3200" i="1" dirty="0" err="1"/>
              <a:t>шко-лу</a:t>
            </a:r>
            <a:r>
              <a:rPr lang="ru-RU" sz="3200" i="1" dirty="0"/>
              <a:t>. Приятнее хулиганы, которые, зато, каждый день здесь. Вот бывают прогульщики, да, такие тихие сони просто, которых надо будить там, со всеми в семье разыскивать, бабушек-  дедушек,  мам,  пап  уговаривать  ребенка    все-таки  разбудить  и  </a:t>
            </a:r>
            <a:r>
              <a:rPr lang="ru-RU" sz="3200" i="1" dirty="0" err="1"/>
              <a:t>выпинать</a:t>
            </a:r>
            <a:r>
              <a:rPr lang="ru-RU" sz="3200" i="1" dirty="0"/>
              <a:t>.  Вот. Бывают такие товарищи. (воспитатель СУВУ, 29 лет) </a:t>
            </a:r>
            <a:endParaRPr lang="ru-RU" dirty="0"/>
          </a:p>
          <a:p>
            <a:pPr marL="0" indent="0">
              <a:buNone/>
            </a:pPr>
            <a:endParaRPr lang="ru-RU" dirty="0"/>
          </a:p>
        </p:txBody>
      </p:sp>
    </p:spTree>
    <p:extLst>
      <p:ext uri="{BB962C8B-B14F-4D97-AF65-F5344CB8AC3E}">
        <p14:creationId xmlns:p14="http://schemas.microsoft.com/office/powerpoint/2010/main" val="170257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BD0F0F-0486-0387-22EA-03E91A55E299}"/>
              </a:ext>
            </a:extLst>
          </p:cNvPr>
          <p:cNvSpPr>
            <a:spLocks noGrp="1"/>
          </p:cNvSpPr>
          <p:nvPr>
            <p:ph type="title"/>
          </p:nvPr>
        </p:nvSpPr>
        <p:spPr/>
        <p:txBody>
          <a:bodyPr/>
          <a:lstStyle/>
          <a:p>
            <a:r>
              <a:rPr lang="ru-RU" dirty="0"/>
              <a:t>Педагогические «уловки»</a:t>
            </a:r>
          </a:p>
        </p:txBody>
      </p:sp>
      <p:sp>
        <p:nvSpPr>
          <p:cNvPr id="3" name="Объект 2">
            <a:extLst>
              <a:ext uri="{FF2B5EF4-FFF2-40B4-BE49-F238E27FC236}">
                <a16:creationId xmlns:a16="http://schemas.microsoft.com/office/drawing/2014/main" id="{D1C7208D-5CF3-6F9C-98F5-4A476665E2AD}"/>
              </a:ext>
            </a:extLst>
          </p:cNvPr>
          <p:cNvSpPr>
            <a:spLocks noGrp="1"/>
          </p:cNvSpPr>
          <p:nvPr>
            <p:ph idx="1"/>
          </p:nvPr>
        </p:nvSpPr>
        <p:spPr/>
        <p:txBody>
          <a:bodyPr>
            <a:normAutofit/>
          </a:bodyPr>
          <a:lstStyle/>
          <a:p>
            <a:pPr>
              <a:buFont typeface="Wingdings" panose="05000000000000000000" pitchFamily="2" charset="2"/>
              <a:buChar char="v"/>
            </a:pPr>
            <a:r>
              <a:rPr lang="ru-RU" dirty="0"/>
              <a:t>Очень смягченный тон в общении с подопечными:</a:t>
            </a:r>
          </a:p>
          <a:p>
            <a:r>
              <a:rPr lang="ru-RU" dirty="0"/>
              <a:t>Сначала услышала за углом разговор учительницы и подростка. Мальчишка лет 15, одет приятно, но на лице вид «потрепанный жизнью». </a:t>
            </a:r>
            <a:r>
              <a:rPr lang="ru-RU" b="1" dirty="0"/>
              <a:t>Заикается, причем говорил он достаточно повышенным тоном с учительницей, а та мягко пыталась ему объяснить, разговаривая, как с маленьким бушующим ребеночком (почти как психиатр с пациентом). Он все повторял: «Я не обязан посещать эти кружки! В своей прежней школе я до двух учился, а потом сваливал!», </a:t>
            </a:r>
            <a:r>
              <a:rPr lang="ru-RU" dirty="0"/>
              <a:t>«Я не буду ходить туда! Это не обязательно», «почему я должен туда ходить! </a:t>
            </a:r>
            <a:r>
              <a:rPr lang="ru-RU" dirty="0" err="1"/>
              <a:t>Слесарка</a:t>
            </a:r>
            <a:r>
              <a:rPr lang="ru-RU" dirty="0"/>
              <a:t> мне не интересна!». Учительница переспрашивала: «тогда автокласс». Ответ: «Автокласс тоже! Там я до двух сидел и сваливал! Я не хочу, мне не интересно!». (из дневника наблюдения, 2017 год) </a:t>
            </a:r>
          </a:p>
          <a:p>
            <a:pPr>
              <a:buFont typeface="Wingdings" panose="05000000000000000000" pitchFamily="2" charset="2"/>
              <a:buChar char="v"/>
            </a:pPr>
            <a:r>
              <a:rPr lang="ru-RU" dirty="0"/>
              <a:t>«хаотичная» экскурсионная программа, нет попытки увлечь чем-то или познакомить с городом (у многих есть проблемы ориентации в городе)</a:t>
            </a:r>
          </a:p>
        </p:txBody>
      </p:sp>
    </p:spTree>
    <p:extLst>
      <p:ext uri="{BB962C8B-B14F-4D97-AF65-F5344CB8AC3E}">
        <p14:creationId xmlns:p14="http://schemas.microsoft.com/office/powerpoint/2010/main" val="100489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Сценарий подчинения режиму</a:t>
            </a:r>
          </a:p>
        </p:txBody>
      </p:sp>
      <p:sp>
        <p:nvSpPr>
          <p:cNvPr id="3" name="Объект 2"/>
          <p:cNvSpPr>
            <a:spLocks noGrp="1"/>
          </p:cNvSpPr>
          <p:nvPr>
            <p:ph idx="1"/>
          </p:nvPr>
        </p:nvSpPr>
        <p:spPr/>
        <p:txBody>
          <a:bodyPr>
            <a:normAutofit fontScale="77500" lnSpcReduction="20000"/>
          </a:bodyPr>
          <a:lstStyle/>
          <a:p>
            <a:r>
              <a:rPr lang="ru-RU" sz="2600" dirty="0"/>
              <a:t>Поглощение подростка режимом учреждения, формальное и неформальное включение в практики и повседневность организации. Подросток исполняет требуемые от него нормативы, практически не проявляет инициатив:</a:t>
            </a:r>
          </a:p>
          <a:p>
            <a:r>
              <a:rPr lang="ru-RU" sz="2300" i="1" dirty="0"/>
              <a:t>Не то, что секция, просто вообще, как бы план, чтобы такого не было, что все по разным местам бегают или еще че-</a:t>
            </a:r>
            <a:r>
              <a:rPr lang="ru-RU" sz="2300" i="1" dirty="0" err="1"/>
              <a:t>нибудь</a:t>
            </a:r>
            <a:r>
              <a:rPr lang="ru-RU" sz="2300" i="1" dirty="0"/>
              <a:t>, а чтоб все вместе были, как бы общались между собой, т.е. В шесть вот гулять выходим, допустим, во дворе. Либо футбол, либо еще че-</a:t>
            </a:r>
            <a:r>
              <a:rPr lang="ru-RU" sz="2300" i="1" dirty="0" err="1"/>
              <a:t>нибудь</a:t>
            </a:r>
            <a:r>
              <a:rPr lang="ru-RU" sz="2300" i="1" dirty="0"/>
              <a:t> ребята играют. Вот, ну кто как. Вот. Бывает тоже ну вот играли в мафию, человек 12 где-то </a:t>
            </a:r>
            <a:r>
              <a:rPr lang="ru-RU" sz="2300" i="1" dirty="0" err="1"/>
              <a:t>насобиралось</a:t>
            </a:r>
            <a:r>
              <a:rPr lang="ru-RU" sz="2300" i="1" dirty="0"/>
              <a:t>, че еще, тоже в спортзал ходили. Вот, потом там Александру Владимировичу спецкор (Василий, 16 лет, воспитанник СУВУ в федеральном городе)</a:t>
            </a:r>
            <a:endParaRPr lang="ru-RU" i="1" dirty="0"/>
          </a:p>
          <a:p>
            <a:r>
              <a:rPr lang="ru-RU" sz="2600" dirty="0"/>
              <a:t> На выходе из учреждения после режимного и учебного дня сбрасывает роль «подчиняющегося режиму» и включается в практики «дворовых» компаний</a:t>
            </a:r>
            <a:r>
              <a:rPr lang="ru-RU" sz="2300" dirty="0"/>
              <a:t>. </a:t>
            </a:r>
          </a:p>
          <a:p>
            <a:r>
              <a:rPr lang="ru-RU" sz="2600" i="1" dirty="0"/>
              <a:t>Мы сидим только в своем районе – мы в другие не ходим, не хотим соваться, потому что у нас как раз какая-то потасовка то, что 200 на 200, произошла из-за того, то, что мы пришли в другой район, немножечко посидели где-то пол часа и нам потом уже написали то, что мы заняли чужую точку. В итоге нам забили вот эту стрелу. (Аркадий, 15 лет, воспитанник СУВУ)</a:t>
            </a:r>
          </a:p>
          <a:p>
            <a:endParaRPr lang="ru-RU" dirty="0"/>
          </a:p>
        </p:txBody>
      </p:sp>
    </p:spTree>
    <p:extLst>
      <p:ext uri="{BB962C8B-B14F-4D97-AF65-F5344CB8AC3E}">
        <p14:creationId xmlns:p14="http://schemas.microsoft.com/office/powerpoint/2010/main" val="124612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41BE8-7903-4588-1323-DDDD1C2D805B}"/>
              </a:ext>
            </a:extLst>
          </p:cNvPr>
          <p:cNvSpPr>
            <a:spLocks noGrp="1"/>
          </p:cNvSpPr>
          <p:nvPr>
            <p:ph type="title"/>
          </p:nvPr>
        </p:nvSpPr>
        <p:spPr/>
        <p:txBody>
          <a:bodyPr>
            <a:noAutofit/>
          </a:bodyPr>
          <a:lstStyle/>
          <a:p>
            <a:br>
              <a:rPr lang="ru-RU" sz="4000" dirty="0"/>
            </a:br>
            <a:br>
              <a:rPr lang="ru-RU" sz="4000" dirty="0"/>
            </a:br>
            <a:r>
              <a:rPr lang="ru-RU" sz="3600" dirty="0"/>
              <a:t>Школа VII вида</a:t>
            </a:r>
            <a:br>
              <a:rPr lang="ru-RU" sz="4000" dirty="0"/>
            </a:br>
            <a:r>
              <a:rPr lang="ru-RU" sz="4000" dirty="0"/>
              <a:t>Вводные и институциональный дизайн</a:t>
            </a:r>
            <a:endParaRPr lang="ru-RU" sz="4400" dirty="0"/>
          </a:p>
        </p:txBody>
      </p:sp>
      <p:sp>
        <p:nvSpPr>
          <p:cNvPr id="3" name="Объект 2">
            <a:extLst>
              <a:ext uri="{FF2B5EF4-FFF2-40B4-BE49-F238E27FC236}">
                <a16:creationId xmlns:a16="http://schemas.microsoft.com/office/drawing/2014/main" id="{1EBCE576-3F34-43E3-52C5-A4574259E9E4}"/>
              </a:ext>
            </a:extLst>
          </p:cNvPr>
          <p:cNvSpPr>
            <a:spLocks noGrp="1"/>
          </p:cNvSpPr>
          <p:nvPr>
            <p:ph idx="1"/>
          </p:nvPr>
        </p:nvSpPr>
        <p:spPr/>
        <p:txBody>
          <a:bodyPr>
            <a:normAutofit fontScale="77500" lnSpcReduction="20000"/>
          </a:bodyPr>
          <a:lstStyle/>
          <a:p>
            <a:pPr>
              <a:buFont typeface="Wingdings" panose="05000000000000000000" pitchFamily="2" charset="2"/>
              <a:buChar char="v"/>
            </a:pPr>
            <a:r>
              <a:rPr lang="ru-RU" dirty="0"/>
              <a:t>Школу основали в нулевых годах путем смены статуса с общеобразовательной на коррекционную, педагоги остались прежние (фактически без </a:t>
            </a:r>
            <a:r>
              <a:rPr lang="ru-RU" dirty="0" err="1"/>
              <a:t>спец.образования</a:t>
            </a:r>
            <a:r>
              <a:rPr lang="ru-RU" dirty="0"/>
              <a:t>) </a:t>
            </a:r>
          </a:p>
          <a:p>
            <a:pPr rtl="0"/>
            <a:r>
              <a:rPr lang="ru-RU" dirty="0">
                <a:effectLst/>
                <a:cs typeface="Times New Roman" panose="02020603050405020304" pitchFamily="18" charset="0"/>
              </a:rPr>
              <a:t>Ну, это был период адаптации не только вот, да, детей</a:t>
            </a:r>
            <a:r>
              <a:rPr lang="ru-RU" b="1" dirty="0">
                <a:effectLst/>
                <a:cs typeface="Times New Roman" panose="02020603050405020304" pitchFamily="18" charset="0"/>
              </a:rPr>
              <a:t>. Педагоги тоже очень болезненно переходили, то есть первый год, я помню, был очень тяжелый</a:t>
            </a:r>
            <a:r>
              <a:rPr lang="ru-RU" dirty="0">
                <a:effectLst/>
                <a:cs typeface="Times New Roman" panose="02020603050405020304" pitchFamily="18" charset="0"/>
              </a:rPr>
              <a:t>. </a:t>
            </a:r>
            <a:r>
              <a:rPr lang="en-US" dirty="0">
                <a:effectLst/>
                <a:cs typeface="Times New Roman" panose="02020603050405020304" pitchFamily="18" charset="0"/>
              </a:rPr>
              <a:t>&lt;…&gt;</a:t>
            </a:r>
            <a:r>
              <a:rPr lang="ru-RU" dirty="0">
                <a:effectLst/>
                <a:cs typeface="Times New Roman" panose="02020603050405020304" pitchFamily="18" charset="0"/>
              </a:rPr>
              <a:t>То </a:t>
            </a:r>
            <a:r>
              <a:rPr lang="ru-RU" dirty="0">
                <a:cs typeface="Times New Roman" panose="02020603050405020304" pitchFamily="18" charset="0"/>
              </a:rPr>
              <a:t>есть, когда вот привели из всех школ, так сказать, ненужных, выбросили, когда они там сидели действительно на последних партах, когда на них никто внимания не обращал и потом вот эта вся дикая масса влилась, все из разных школ, пришли же и </a:t>
            </a:r>
            <a:r>
              <a:rPr lang="ru-RU" dirty="0" err="1">
                <a:cs typeface="Times New Roman" panose="02020603050405020304" pitchFamily="18" charset="0"/>
              </a:rPr>
              <a:t>девятиклассникики</a:t>
            </a:r>
            <a:r>
              <a:rPr lang="ru-RU" dirty="0">
                <a:cs typeface="Times New Roman" panose="02020603050405020304" pitchFamily="18" charset="0"/>
              </a:rPr>
              <a:t> и восьмиклассники, ну все параллели пришли и вот такие очень сложные. Было так тяжело, я помню у нас состоялся педсовет, на котором вообще все просто там высказали свою боль, говорит, мы в жизни не видели вот эту такую массу диких детей, откуда их понабрали, да как вообще с ними работать?» (завуч в школе </a:t>
            </a:r>
            <a:r>
              <a:rPr lang="en-US" dirty="0">
                <a:cs typeface="Times New Roman" panose="02020603050405020304" pitchFamily="18" charset="0"/>
              </a:rPr>
              <a:t>VII </a:t>
            </a:r>
            <a:r>
              <a:rPr lang="ru-RU" dirty="0">
                <a:cs typeface="Times New Roman" panose="02020603050405020304" pitchFamily="18" charset="0"/>
              </a:rPr>
              <a:t>вида)</a:t>
            </a:r>
            <a:endParaRPr lang="en-US" dirty="0">
              <a:cs typeface="Times New Roman" panose="02020603050405020304" pitchFamily="18" charset="0"/>
            </a:endParaRPr>
          </a:p>
          <a:p>
            <a:pPr rtl="0">
              <a:buFont typeface="Wingdings" panose="05000000000000000000" pitchFamily="2" charset="2"/>
              <a:buChar char="v"/>
            </a:pPr>
            <a:r>
              <a:rPr lang="ru-RU" dirty="0">
                <a:cs typeface="Times New Roman" panose="02020603050405020304" pitchFamily="18" charset="0"/>
              </a:rPr>
              <a:t>Репутация в городе «Школа дураков». Производство стигмы. </a:t>
            </a:r>
          </a:p>
          <a:p>
            <a:pPr rtl="0">
              <a:buFont typeface="Wingdings" panose="05000000000000000000" pitchFamily="2" charset="2"/>
              <a:buChar char="v"/>
            </a:pPr>
            <a:r>
              <a:rPr lang="ru-RU" dirty="0">
                <a:cs typeface="Times New Roman" panose="02020603050405020304" pitchFamily="18" charset="0"/>
              </a:rPr>
              <a:t>Много детей, не имеющих проблем с освоением программ, но которых «удобно» обучать в коррекционной школе из-за выгодных условий продленного дня </a:t>
            </a:r>
          </a:p>
          <a:p>
            <a:pPr rtl="0">
              <a:buFont typeface="Wingdings" panose="05000000000000000000" pitchFamily="2" charset="2"/>
              <a:buChar char="v"/>
            </a:pPr>
            <a:r>
              <a:rPr lang="ru-RU" dirty="0">
                <a:cs typeface="Times New Roman" panose="02020603050405020304" pitchFamily="18" charset="0"/>
              </a:rPr>
              <a:t>Находится на окраине города, в 10 метрах большая овраг, свалка  и частный сектор </a:t>
            </a:r>
          </a:p>
          <a:p>
            <a:pPr rtl="0">
              <a:buFont typeface="Wingdings" panose="05000000000000000000" pitchFamily="2" charset="2"/>
              <a:buChar char="v"/>
            </a:pPr>
            <a:r>
              <a:rPr lang="ru-RU" dirty="0">
                <a:cs typeface="Times New Roman" panose="02020603050405020304" pitchFamily="18" charset="0"/>
              </a:rPr>
              <a:t>Инфраструктура развита, есть даже дорогостоящее оборудование в виде специальных комнат релаксации, комнаты логопедов и пр. </a:t>
            </a:r>
          </a:p>
          <a:p>
            <a:pPr rtl="0">
              <a:buFont typeface="Wingdings" panose="05000000000000000000" pitchFamily="2" charset="2"/>
              <a:buChar char="v"/>
            </a:pPr>
            <a:r>
              <a:rPr lang="ru-RU" dirty="0">
                <a:cs typeface="Times New Roman" panose="02020603050405020304" pitchFamily="18" charset="0"/>
              </a:rPr>
              <a:t>9 классов, как правило, дальше выпускники идут учиться в местное училище </a:t>
            </a:r>
          </a:p>
          <a:p>
            <a:pPr marL="0" indent="0">
              <a:buNone/>
            </a:pPr>
            <a:endParaRPr lang="ru-RU" dirty="0"/>
          </a:p>
        </p:txBody>
      </p:sp>
    </p:spTree>
    <p:extLst>
      <p:ext uri="{BB962C8B-B14F-4D97-AF65-F5344CB8AC3E}">
        <p14:creationId xmlns:p14="http://schemas.microsoft.com/office/powerpoint/2010/main" val="78881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Режим формального контроля и опеки </a:t>
            </a:r>
          </a:p>
        </p:txBody>
      </p:sp>
      <p:sp>
        <p:nvSpPr>
          <p:cNvPr id="3" name="Объект 2"/>
          <p:cNvSpPr>
            <a:spLocks noGrp="1"/>
          </p:cNvSpPr>
          <p:nvPr>
            <p:ph idx="1"/>
          </p:nvPr>
        </p:nvSpPr>
        <p:spPr>
          <a:xfrm>
            <a:off x="225082" y="1845734"/>
            <a:ext cx="11563643" cy="4484728"/>
          </a:xfrm>
        </p:spPr>
        <p:txBody>
          <a:bodyPr>
            <a:noAutofit/>
          </a:bodyPr>
          <a:lstStyle/>
          <a:p>
            <a:pPr>
              <a:buFont typeface="Wingdings" panose="05000000000000000000" pitchFamily="2" charset="2"/>
              <a:buChar char="v"/>
            </a:pPr>
            <a:r>
              <a:rPr lang="ru-RU" sz="1800" dirty="0"/>
              <a:t>Работники исполняют роль «формального надзирателя», они контролируют только процессы, связанные с образованием, поддержанием дисциплины. «Взрослые» используют допустимые уставом санкции, а также насилие и навешивание ярлыков</a:t>
            </a:r>
          </a:p>
          <a:p>
            <a:pPr marL="0" indent="0">
              <a:buNone/>
            </a:pPr>
            <a:r>
              <a:rPr lang="ru-RU" sz="1600" i="1" dirty="0"/>
              <a:t>И, конечно, они там и срывают уроки и у нас конфликты. У нас очень часто милиция… в школе, потому что мы вынуждены прибегать вот. У нас нет никаких рычагов воздействия,  то есть мы их даже тряхануть не можем! </a:t>
            </a:r>
            <a:r>
              <a:rPr lang="ru-RU" sz="1600" b="1" i="1" dirty="0"/>
              <a:t>Порой бывает такие случаи, что они и оскорбляют в лицо, и унижают, матерят, потому что в основном женский персонал работает. Очень сложно. Прибегаем к полиции, приезжают, увозят. </a:t>
            </a:r>
            <a:r>
              <a:rPr lang="ru-RU" sz="1600" i="1" dirty="0"/>
              <a:t>(завуч в школе VII вида)</a:t>
            </a:r>
          </a:p>
          <a:p>
            <a:pPr marL="0" indent="0">
              <a:buNone/>
            </a:pPr>
            <a:r>
              <a:rPr lang="ru-RU" sz="1600" b="0" i="0" dirty="0" err="1">
                <a:effectLst/>
                <a:latin typeface="Arial" panose="020B0604020202020204" pitchFamily="34" charset="0"/>
              </a:rPr>
              <a:t>Инт</a:t>
            </a:r>
            <a:r>
              <a:rPr lang="ru-RU" sz="1600" b="0" i="0" dirty="0">
                <a:effectLst/>
                <a:latin typeface="Arial" panose="020B0604020202020204" pitchFamily="34" charset="0"/>
              </a:rPr>
              <a:t>.: Не нравится русский и литература, я так </a:t>
            </a:r>
            <a:r>
              <a:rPr lang="ru-RU" sz="1600" b="0" i="0" dirty="0" err="1">
                <a:effectLst/>
                <a:latin typeface="Arial" panose="020B0604020202020204" pitchFamily="34" charset="0"/>
              </a:rPr>
              <a:t>понимаю?Инф</a:t>
            </a:r>
            <a:r>
              <a:rPr lang="ru-RU" sz="1600" b="0" i="0" dirty="0">
                <a:effectLst/>
                <a:latin typeface="Arial" panose="020B0604020202020204" pitchFamily="34" charset="0"/>
              </a:rPr>
              <a:t>.: Ну, когда в вас ножницы полетели, что бы вы сказали? (Максим, 14 лет, ученик школы VII вида)</a:t>
            </a:r>
          </a:p>
          <a:p>
            <a:pPr marL="0" indent="0">
              <a:buNone/>
            </a:pPr>
            <a:r>
              <a:rPr lang="ru-RU" sz="1600" dirty="0"/>
              <a:t>Ну, просто у меня телефон лежал спокойно, я просто ему чехол разрисовывал, хотя я все сделал. Она подошла короче … я </a:t>
            </a:r>
            <a:r>
              <a:rPr lang="ru-RU" sz="1600" dirty="0" err="1"/>
              <a:t>жевачку</a:t>
            </a:r>
            <a:r>
              <a:rPr lang="ru-RU" sz="1600" dirty="0"/>
              <a:t>… ну я как бы </a:t>
            </a:r>
            <a:r>
              <a:rPr lang="ru-RU" sz="1600" dirty="0" err="1"/>
              <a:t>жевачку</a:t>
            </a:r>
            <a:r>
              <a:rPr lang="ru-RU" sz="1600" dirty="0"/>
              <a:t> хотел как бы проглотить… И все я… Три раза пожевал, пожевал и выплюнул. Сразу она короче подошла… учитель короче … тряпка у нее. И. Прям с тряпкой? А. С тряпкой. Чуть было меня ей не накормила. Я отвернулся короче. Телефон лежит – она забрала его. (Артем, 15 лет, ученик школы </a:t>
            </a:r>
            <a:r>
              <a:rPr lang="en-US" sz="1600" dirty="0"/>
              <a:t>VII </a:t>
            </a:r>
            <a:r>
              <a:rPr lang="ru-RU" sz="1600" dirty="0"/>
              <a:t>вида)</a:t>
            </a:r>
          </a:p>
          <a:p>
            <a:pPr marL="0" indent="0">
              <a:buNone/>
            </a:pPr>
            <a:r>
              <a:rPr lang="ru-RU" sz="1600" dirty="0"/>
              <a:t>И. Лишнее  </a:t>
            </a:r>
            <a:r>
              <a:rPr lang="en-US" sz="1600" dirty="0"/>
              <a:t>[</a:t>
            </a:r>
            <a:r>
              <a:rPr lang="ru-RU" sz="1600" dirty="0"/>
              <a:t>говорит на уроке, прим.</a:t>
            </a:r>
            <a:r>
              <a:rPr lang="en-US" sz="1600" dirty="0"/>
              <a:t>]</a:t>
            </a:r>
            <a:r>
              <a:rPr lang="ru-RU" sz="1600" dirty="0"/>
              <a:t> я имею в виду, что она позволяет себе в адрес учеников, что тебе прям не нравится? </a:t>
            </a:r>
          </a:p>
          <a:p>
            <a:pPr marL="0" indent="0">
              <a:buNone/>
            </a:pPr>
            <a:r>
              <a:rPr lang="ru-RU" sz="1600" dirty="0"/>
              <a:t>А. Ну, она меня бесит. «</a:t>
            </a:r>
            <a:r>
              <a:rPr lang="ru-RU" sz="1600" dirty="0" err="1"/>
              <a:t>Недородыши</a:t>
            </a:r>
            <a:r>
              <a:rPr lang="ru-RU" sz="1600" dirty="0"/>
              <a:t>». Вот еще. Одно слово скажу: «с*</a:t>
            </a:r>
            <a:r>
              <a:rPr lang="ru-RU" sz="1600" dirty="0" err="1"/>
              <a:t>ки</a:t>
            </a:r>
            <a:r>
              <a:rPr lang="ru-RU" sz="1600" dirty="0"/>
              <a:t>» (Арина, 14 лет, ученица школы </a:t>
            </a:r>
            <a:r>
              <a:rPr lang="en-US" sz="1600" dirty="0"/>
              <a:t>VII </a:t>
            </a:r>
            <a:r>
              <a:rPr lang="ru-RU" sz="1600" dirty="0"/>
              <a:t>вида)</a:t>
            </a:r>
            <a:endParaRPr lang="ru-RU" sz="1600" i="1" dirty="0"/>
          </a:p>
        </p:txBody>
      </p:sp>
    </p:spTree>
    <p:extLst>
      <p:ext uri="{BB962C8B-B14F-4D97-AF65-F5344CB8AC3E}">
        <p14:creationId xmlns:p14="http://schemas.microsoft.com/office/powerpoint/2010/main" val="43656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Сценарий изоляции</a:t>
            </a:r>
          </a:p>
        </p:txBody>
      </p:sp>
      <p:sp>
        <p:nvSpPr>
          <p:cNvPr id="3" name="Объект 2"/>
          <p:cNvSpPr>
            <a:spLocks noGrp="1"/>
          </p:cNvSpPr>
          <p:nvPr>
            <p:ph idx="1"/>
          </p:nvPr>
        </p:nvSpPr>
        <p:spPr/>
        <p:txBody>
          <a:bodyPr>
            <a:normAutofit lnSpcReduction="10000"/>
          </a:bodyPr>
          <a:lstStyle/>
          <a:p>
            <a:r>
              <a:rPr lang="ru-RU" sz="2400" dirty="0"/>
              <a:t>Сценарий характеризуется ситуациями </a:t>
            </a:r>
            <a:r>
              <a:rPr lang="ru-RU" sz="2400" dirty="0" err="1"/>
              <a:t>эксклюзии</a:t>
            </a:r>
            <a:r>
              <a:rPr lang="ru-RU" sz="2400" dirty="0"/>
              <a:t>, с которыми сталкивается подросток, что приводит к разрушению контактов как внутри организации, так и за ее пределами. </a:t>
            </a:r>
          </a:p>
          <a:p>
            <a:r>
              <a:rPr lang="ru-RU" dirty="0"/>
              <a:t>Информант. Меня это не касается. Я редко появляюсь в школе. Не </a:t>
            </a:r>
            <a:r>
              <a:rPr lang="ru-RU" dirty="0" err="1"/>
              <a:t>охото</a:t>
            </a:r>
            <a:r>
              <a:rPr lang="ru-RU" dirty="0"/>
              <a:t> учится. &lt;…&gt; Да нет, просто бывает припугивают спецшколой. </a:t>
            </a:r>
          </a:p>
          <a:p>
            <a:r>
              <a:rPr lang="ru-RU" dirty="0"/>
              <a:t>Интервьюер. Спецшколой – это какой спецшколой? </a:t>
            </a:r>
          </a:p>
          <a:p>
            <a:r>
              <a:rPr lang="ru-RU" dirty="0"/>
              <a:t>Информант. Спец… короче типа тюрьмы. </a:t>
            </a:r>
          </a:p>
          <a:p>
            <a:r>
              <a:rPr lang="ru-RU" dirty="0"/>
              <a:t>Интервьюер. Ого. Почему так? Почему именно припугивают, за то что не посещаешь? </a:t>
            </a:r>
          </a:p>
          <a:p>
            <a:r>
              <a:rPr lang="ru-RU" dirty="0"/>
              <a:t>Информант. Да. </a:t>
            </a:r>
            <a:r>
              <a:rPr lang="ru-RU" b="1" dirty="0"/>
              <a:t>Но я сказала, отправляйте хоть куда. </a:t>
            </a:r>
          </a:p>
          <a:p>
            <a:r>
              <a:rPr lang="ru-RU" dirty="0"/>
              <a:t>(Маша, 13 лет, ученица школы VII вида в малом городе)</a:t>
            </a:r>
          </a:p>
          <a:p>
            <a:endParaRPr lang="ru-RU" dirty="0"/>
          </a:p>
        </p:txBody>
      </p:sp>
    </p:spTree>
    <p:extLst>
      <p:ext uri="{BB962C8B-B14F-4D97-AF65-F5344CB8AC3E}">
        <p14:creationId xmlns:p14="http://schemas.microsoft.com/office/powerpoint/2010/main" val="2539065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100" dirty="0"/>
              <a:t>Некоммерческая организация, предоставляющая социально-культурные услуги: Вводные и институциональный дизайн</a:t>
            </a:r>
            <a:endParaRPr lang="ru-RU" dirty="0"/>
          </a:p>
        </p:txBody>
      </p:sp>
      <p:sp>
        <p:nvSpPr>
          <p:cNvPr id="3" name="Объект 2"/>
          <p:cNvSpPr>
            <a:spLocks noGrp="1"/>
          </p:cNvSpPr>
          <p:nvPr>
            <p:ph idx="1"/>
          </p:nvPr>
        </p:nvSpPr>
        <p:spPr>
          <a:xfrm>
            <a:off x="1097280" y="2012787"/>
            <a:ext cx="10438228" cy="4023360"/>
          </a:xfrm>
        </p:spPr>
        <p:txBody>
          <a:bodyPr>
            <a:normAutofit/>
          </a:bodyPr>
          <a:lstStyle/>
          <a:p>
            <a:pPr>
              <a:buFont typeface="Wingdings" panose="05000000000000000000" pitchFamily="2" charset="2"/>
              <a:buChar char="v"/>
            </a:pPr>
            <a:r>
              <a:rPr lang="ru-RU" dirty="0"/>
              <a:t>Институциональный дизайн:</a:t>
            </a:r>
          </a:p>
          <a:p>
            <a:pPr>
              <a:buFont typeface="Wingdings" panose="05000000000000000000" pitchFamily="2" charset="2"/>
              <a:buChar char="v"/>
            </a:pPr>
            <a:r>
              <a:rPr lang="ru-RU" dirty="0"/>
              <a:t>Размещены в центре города</a:t>
            </a:r>
          </a:p>
          <a:p>
            <a:pPr>
              <a:buFont typeface="Wingdings" panose="05000000000000000000" pitchFamily="2" charset="2"/>
              <a:buChar char="v"/>
            </a:pPr>
            <a:r>
              <a:rPr lang="ru-RU" dirty="0"/>
              <a:t> Яркое оформление, «вау-эффект»</a:t>
            </a:r>
          </a:p>
          <a:p>
            <a:pPr>
              <a:buFont typeface="Wingdings" panose="05000000000000000000" pitchFamily="2" charset="2"/>
              <a:buChar char="v"/>
            </a:pPr>
            <a:r>
              <a:rPr lang="ru-RU" dirty="0"/>
              <a:t>Сценические программы сочетаются с социальной работой</a:t>
            </a:r>
          </a:p>
          <a:p>
            <a:pPr>
              <a:buFont typeface="Wingdings" panose="05000000000000000000" pitchFamily="2" charset="2"/>
              <a:buChar char="v"/>
            </a:pPr>
            <a:r>
              <a:rPr lang="ru-RU" dirty="0"/>
              <a:t>Сцена и мероприятия с привлечением зрителей (с продажей билетов), представления в городе</a:t>
            </a:r>
          </a:p>
          <a:p>
            <a:pPr>
              <a:buFont typeface="Wingdings" panose="05000000000000000000" pitchFamily="2" charset="2"/>
              <a:buChar char="v"/>
            </a:pPr>
            <a:r>
              <a:rPr lang="ru-RU" dirty="0"/>
              <a:t>Рекрутинг в коррекционных школах</a:t>
            </a:r>
          </a:p>
          <a:p>
            <a:pPr>
              <a:buFont typeface="Wingdings" panose="05000000000000000000" pitchFamily="2" charset="2"/>
              <a:buChar char="v"/>
            </a:pPr>
            <a:r>
              <a:rPr lang="ru-RU" dirty="0"/>
              <a:t>Внутри создается собственная молодежная сцена</a:t>
            </a:r>
          </a:p>
          <a:p>
            <a:pPr>
              <a:buFont typeface="Wingdings" panose="05000000000000000000" pitchFamily="2" charset="2"/>
              <a:buChar char="v"/>
            </a:pPr>
            <a:endParaRPr lang="ru-RU" dirty="0"/>
          </a:p>
          <a:p>
            <a:endParaRPr lang="ru-RU" dirty="0"/>
          </a:p>
        </p:txBody>
      </p:sp>
    </p:spTree>
    <p:extLst>
      <p:ext uri="{BB962C8B-B14F-4D97-AF65-F5344CB8AC3E}">
        <p14:creationId xmlns:p14="http://schemas.microsoft.com/office/powerpoint/2010/main" val="375395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Режим наставничества</a:t>
            </a:r>
          </a:p>
        </p:txBody>
      </p:sp>
      <p:sp>
        <p:nvSpPr>
          <p:cNvPr id="3" name="Объект 2"/>
          <p:cNvSpPr>
            <a:spLocks noGrp="1"/>
          </p:cNvSpPr>
          <p:nvPr>
            <p:ph idx="1"/>
          </p:nvPr>
        </p:nvSpPr>
        <p:spPr/>
        <p:txBody>
          <a:bodyPr>
            <a:normAutofit fontScale="92500" lnSpcReduction="10000"/>
          </a:bodyPr>
          <a:lstStyle/>
          <a:p>
            <a:r>
              <a:rPr lang="ru-RU" sz="2400" dirty="0"/>
              <a:t>«Взрослые» (работники) и старшие члены организации (подростки) поровну выполняют контроль и заботу в отношении «младших» членов коллектива организации. Присутствуют практики «научения» определенному мастерству или идее (определяется уклоном организации), передаваемые от «старших» к «младшим»</a:t>
            </a:r>
          </a:p>
          <a:p>
            <a:r>
              <a:rPr lang="ru-RU" sz="2400" i="1" dirty="0"/>
              <a:t>Все время стараюсь брать пример с нашего главного тренера Алексея. Мне кажется, что это святое святых вообще, мне кажется, что такого нигде не встретишь вообще, мне кажется, что это один на миллион вообще. Он говорит такие вещи, он знает на все ответы всегда. И он если его спросить о чем-то всегда тебе объяснит, что да как он тебе даст жизненный совет, он тебе поможет если надо. Он мне за это время много чем помог. </a:t>
            </a:r>
          </a:p>
          <a:p>
            <a:r>
              <a:rPr lang="ru-RU" sz="2400" dirty="0"/>
              <a:t>(Иван, 15 лет)</a:t>
            </a:r>
          </a:p>
          <a:p>
            <a:endParaRPr lang="ru-RU" dirty="0"/>
          </a:p>
        </p:txBody>
      </p:sp>
    </p:spTree>
    <p:extLst>
      <p:ext uri="{BB962C8B-B14F-4D97-AF65-F5344CB8AC3E}">
        <p14:creationId xmlns:p14="http://schemas.microsoft.com/office/powerpoint/2010/main" val="162038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Сценарий слияния</a:t>
            </a:r>
          </a:p>
        </p:txBody>
      </p:sp>
      <p:sp>
        <p:nvSpPr>
          <p:cNvPr id="3" name="Объект 2"/>
          <p:cNvSpPr>
            <a:spLocks noGrp="1"/>
          </p:cNvSpPr>
          <p:nvPr>
            <p:ph idx="1"/>
          </p:nvPr>
        </p:nvSpPr>
        <p:spPr>
          <a:xfrm>
            <a:off x="1097279" y="1845733"/>
            <a:ext cx="10649243" cy="4231509"/>
          </a:xfrm>
        </p:spPr>
        <p:txBody>
          <a:bodyPr>
            <a:normAutofit fontScale="92500" lnSpcReduction="20000"/>
          </a:bodyPr>
          <a:lstStyle/>
          <a:p>
            <a:r>
              <a:rPr lang="ru-RU" sz="1800" dirty="0"/>
              <a:t>абсолютная включенность подростка в практики организации, идентификация себя с ней или же с культурной направленностью (уклоном) организации. Внутри конструируется молодежная сцена. Путь подростка в данном сценарии связан с постоянным преодолением себя на различных этапах адаптации в организации. Высокие фильтры входа. </a:t>
            </a:r>
          </a:p>
          <a:p>
            <a:r>
              <a:rPr lang="ru-RU" sz="2400" i="1" dirty="0"/>
              <a:t>Для меня это… это уже как дом. И каждый день я сюда прихожу для меня это уже полное счастье. Мне кажется, что я здесь уже… для меня за мои 15 лет — это как полжизни, я не знаю. Хоть я здесь мало и нахожусь, но мне кажется, что я здесь много провел времени. И я уже здесь все понял, что да как. Что делается, что да как… новое общество, компания. Ну и все другое. </a:t>
            </a:r>
            <a:r>
              <a:rPr lang="ru-RU" sz="1800" dirty="0"/>
              <a:t>(Иван, 15 лет)</a:t>
            </a:r>
            <a:endParaRPr lang="en-US" sz="1800" dirty="0"/>
          </a:p>
          <a:p>
            <a:r>
              <a:rPr lang="ru-RU" sz="1800" dirty="0"/>
              <a:t>Дихотомия Свои\Чужие:</a:t>
            </a:r>
          </a:p>
          <a:p>
            <a:r>
              <a:rPr lang="ru-RU" sz="1800" b="0" i="0" dirty="0">
                <a:effectLst/>
                <a:latin typeface="Arial" panose="020B0604020202020204" pitchFamily="34" charset="0"/>
              </a:rPr>
              <a:t>Ну, они [одноклассники, учителя и пр.] такие, знаете, «типичные чуваки». </a:t>
            </a:r>
            <a:r>
              <a:rPr lang="en-US" sz="1800" b="0" i="0" dirty="0">
                <a:effectLst/>
                <a:latin typeface="Arial" panose="020B0604020202020204" pitchFamily="34" charset="0"/>
              </a:rPr>
              <a:t>&lt;…&gt; </a:t>
            </a:r>
            <a:r>
              <a:rPr lang="ru-RU" sz="1800" b="0" i="0" dirty="0">
                <a:effectLst/>
                <a:latin typeface="Arial" panose="020B0604020202020204" pitchFamily="34" charset="0"/>
              </a:rPr>
              <a:t>И когда я уезжаю на всякие гастроли и мне сказали, что моя </a:t>
            </a:r>
            <a:r>
              <a:rPr lang="ru-RU" sz="1800" b="0" i="0" dirty="0" err="1">
                <a:effectLst/>
                <a:latin typeface="Arial" panose="020B0604020202020204" pitchFamily="34" charset="0"/>
              </a:rPr>
              <a:t>класснуха</a:t>
            </a:r>
            <a:r>
              <a:rPr lang="ru-RU" sz="1800" b="0" i="0" dirty="0">
                <a:effectLst/>
                <a:latin typeface="Arial" panose="020B0604020202020204" pitchFamily="34" charset="0"/>
              </a:rPr>
              <a:t>, она очень ругалась, потом сказала, что у меня не жизнь, а малина. И меня до сих пор с этого вынашивает. Ну, мне смешно... просто смешно. &lt;...&gt; Просто я понимаю, что людей засовывают в квадрат и им говорят делать так, и они делают так. У них нет собственного мнения, и это отстой. &lt;...&gt; Иногда я чувствую, что меня защемляют, иногда я чувствую, что могу творить. Ну, мы же иногда делаем сами номера помимо. Просто хотим и делаем. (Дмитрий, 15 лет)</a:t>
            </a:r>
            <a:endParaRPr lang="ru-RU" sz="1800" dirty="0"/>
          </a:p>
        </p:txBody>
      </p:sp>
    </p:spTree>
    <p:extLst>
      <p:ext uri="{BB962C8B-B14F-4D97-AF65-F5344CB8AC3E}">
        <p14:creationId xmlns:p14="http://schemas.microsoft.com/office/powerpoint/2010/main" val="167686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такое «Спец. Учреждение»</a:t>
            </a:r>
          </a:p>
        </p:txBody>
      </p:sp>
      <p:sp>
        <p:nvSpPr>
          <p:cNvPr id="3" name="Объект 2"/>
          <p:cNvSpPr>
            <a:spLocks noGrp="1"/>
          </p:cNvSpPr>
          <p:nvPr>
            <p:ph idx="1"/>
          </p:nvPr>
        </p:nvSpPr>
        <p:spPr/>
        <p:txBody>
          <a:bodyPr>
            <a:normAutofit fontScale="85000" lnSpcReduction="20000"/>
          </a:bodyPr>
          <a:lstStyle/>
          <a:p>
            <a:r>
              <a:rPr lang="ru-RU" dirty="0"/>
              <a:t>Специальное учебно-воспитательное учреждение открытого типа:</a:t>
            </a:r>
          </a:p>
          <a:p>
            <a:pPr>
              <a:buFont typeface="Wingdings" panose="05000000000000000000" pitchFamily="2" charset="2"/>
              <a:buChar char="v"/>
            </a:pPr>
            <a:r>
              <a:rPr lang="ru-RU" dirty="0"/>
              <a:t>Учебное заведение, в которое попадают дети и подростки по рекомендации Комитета по делам несовершеннолетних и защите их прав.  (школы, училища) </a:t>
            </a:r>
          </a:p>
          <a:p>
            <a:pPr>
              <a:buFont typeface="Wingdings" panose="05000000000000000000" pitchFamily="2" charset="2"/>
              <a:buChar char="v"/>
            </a:pPr>
            <a:r>
              <a:rPr lang="ru-RU" dirty="0"/>
              <a:t> Реализует программы среднего общего образования (9 классов)</a:t>
            </a:r>
          </a:p>
          <a:p>
            <a:pPr>
              <a:buFont typeface="Wingdings" panose="05000000000000000000" pitchFamily="2" charset="2"/>
              <a:buChar char="v"/>
            </a:pPr>
            <a:r>
              <a:rPr lang="ru-RU" dirty="0"/>
              <a:t>Проводит программы реабилитации, </a:t>
            </a:r>
            <a:r>
              <a:rPr lang="ru-RU" dirty="0" err="1"/>
              <a:t>ресоциализации</a:t>
            </a:r>
            <a:r>
              <a:rPr lang="ru-RU" dirty="0"/>
              <a:t> и реализует особый педагогический подход в отношении учеников</a:t>
            </a:r>
          </a:p>
          <a:p>
            <a:pPr>
              <a:buFont typeface="Wingdings" panose="05000000000000000000" pitchFamily="2" charset="2"/>
              <a:buChar char="v"/>
            </a:pPr>
            <a:r>
              <a:rPr lang="ru-RU" dirty="0"/>
              <a:t>Данная форма не изолирует учеников, но имеет общежитие для учеников, приехавших из из другого поселения</a:t>
            </a:r>
          </a:p>
          <a:p>
            <a:pPr>
              <a:buFont typeface="Wingdings" panose="05000000000000000000" pitchFamily="2" charset="2"/>
              <a:buChar char="v"/>
            </a:pPr>
            <a:r>
              <a:rPr lang="ru-RU" dirty="0"/>
              <a:t>До 2019 года – 21 , на текущий момент осталось 14. Ликвидированы или изменены на «закрытый тип»</a:t>
            </a:r>
          </a:p>
          <a:p>
            <a:pPr>
              <a:buFont typeface="Wingdings" panose="05000000000000000000" pitchFamily="2" charset="2"/>
              <a:buChar char="v"/>
            </a:pPr>
            <a:r>
              <a:rPr lang="ru-RU" dirty="0"/>
              <a:t>Работают с подростками, отчисленными из общеобразовательных школ и не обучавшихся нигде более полугода; имеющими приводы в полицию, а также находящимися в конфликте с законом; освободившимися до совершеннолетия из «закрытых» учреждений, имеющих судимости и т.д. </a:t>
            </a:r>
          </a:p>
          <a:p>
            <a:pPr>
              <a:buFont typeface="Wingdings" panose="05000000000000000000" pitchFamily="2" charset="2"/>
              <a:buChar char="v"/>
            </a:pPr>
            <a:r>
              <a:rPr lang="ru-RU" dirty="0"/>
              <a:t>Проблема: критерии перевода в </a:t>
            </a:r>
            <a:r>
              <a:rPr lang="ru-RU" dirty="0" err="1"/>
              <a:t>спец.учреждения</a:t>
            </a:r>
            <a:r>
              <a:rPr lang="ru-RU" dirty="0"/>
              <a:t> выглядят очень размыто </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380925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Сценарий беглеца:</a:t>
            </a:r>
          </a:p>
        </p:txBody>
      </p:sp>
      <p:sp>
        <p:nvSpPr>
          <p:cNvPr id="3" name="Объект 2"/>
          <p:cNvSpPr>
            <a:spLocks noGrp="1"/>
          </p:cNvSpPr>
          <p:nvPr>
            <p:ph idx="1"/>
          </p:nvPr>
        </p:nvSpPr>
        <p:spPr/>
        <p:txBody>
          <a:bodyPr/>
          <a:lstStyle/>
          <a:p>
            <a:r>
              <a:rPr lang="ru-RU" sz="2400" dirty="0"/>
              <a:t>Столкновение подростка с фильтрами входа в сообщество сверстников в организации, ситуации ухода/возвращения на разных этапах погружения</a:t>
            </a:r>
            <a:endParaRPr lang="ru-RU" dirty="0"/>
          </a:p>
          <a:p>
            <a:r>
              <a:rPr lang="ru-RU" dirty="0"/>
              <a:t>К. </a:t>
            </a:r>
            <a:r>
              <a:rPr lang="en-US" dirty="0"/>
              <a:t>[</a:t>
            </a:r>
            <a:r>
              <a:rPr lang="ru-RU" dirty="0"/>
              <a:t>НКО</a:t>
            </a:r>
            <a:r>
              <a:rPr lang="en-US" dirty="0"/>
              <a:t>]</a:t>
            </a:r>
            <a:r>
              <a:rPr lang="ru-RU" dirty="0"/>
              <a:t> нравится, но, по-моему, я пока что еще не готов полностью отдаться </a:t>
            </a:r>
            <a:r>
              <a:rPr lang="en-US" dirty="0"/>
              <a:t>[</a:t>
            </a:r>
            <a:r>
              <a:rPr lang="ru-RU" dirty="0"/>
              <a:t>НКО</a:t>
            </a:r>
            <a:r>
              <a:rPr lang="en-US" dirty="0"/>
              <a:t>]</a:t>
            </a:r>
            <a:r>
              <a:rPr lang="ru-RU" dirty="0"/>
              <a:t>.</a:t>
            </a:r>
          </a:p>
          <a:p>
            <a:r>
              <a:rPr lang="ru-RU" dirty="0"/>
              <a:t>И. А почему ты так считаешь?</a:t>
            </a:r>
          </a:p>
          <a:p>
            <a:r>
              <a:rPr lang="ru-RU" dirty="0"/>
              <a:t>К. Ну, так, личные страхи.</a:t>
            </a:r>
          </a:p>
          <a:p>
            <a:r>
              <a:rPr lang="ru-RU" dirty="0"/>
              <a:t>И. Личные страхи… А если не секрет, с чем они связаны?</a:t>
            </a:r>
          </a:p>
          <a:p>
            <a:r>
              <a:rPr lang="ru-RU" dirty="0"/>
              <a:t>К. Ну… Я боюсь провалиться, если честно, сильно.</a:t>
            </a:r>
          </a:p>
          <a:p>
            <a:r>
              <a:rPr lang="ru-RU" dirty="0"/>
              <a:t>(Костя, 13 лет) </a:t>
            </a:r>
          </a:p>
          <a:p>
            <a:endParaRPr lang="ru-RU" dirty="0"/>
          </a:p>
        </p:txBody>
      </p:sp>
    </p:spTree>
    <p:extLst>
      <p:ext uri="{BB962C8B-B14F-4D97-AF65-F5344CB8AC3E}">
        <p14:creationId xmlns:p14="http://schemas.microsoft.com/office/powerpoint/2010/main" val="297629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1F74A1-8760-E041-C65A-CE1DC910E857}"/>
              </a:ext>
            </a:extLst>
          </p:cNvPr>
          <p:cNvSpPr>
            <a:spLocks noGrp="1"/>
          </p:cNvSpPr>
          <p:nvPr>
            <p:ph type="title"/>
          </p:nvPr>
        </p:nvSpPr>
        <p:spPr/>
        <p:txBody>
          <a:bodyPr/>
          <a:lstStyle/>
          <a:p>
            <a:r>
              <a:rPr lang="ru-RU" dirty="0"/>
              <a:t>Выводы. Про практики, которые работают, но не всегда реальные… </a:t>
            </a:r>
          </a:p>
        </p:txBody>
      </p:sp>
      <p:sp>
        <p:nvSpPr>
          <p:cNvPr id="3" name="Объект 2">
            <a:extLst>
              <a:ext uri="{FF2B5EF4-FFF2-40B4-BE49-F238E27FC236}">
                <a16:creationId xmlns:a16="http://schemas.microsoft.com/office/drawing/2014/main" id="{F6649FC9-01FC-07DD-C5C0-B84C453C45FB}"/>
              </a:ext>
            </a:extLst>
          </p:cNvPr>
          <p:cNvSpPr>
            <a:spLocks noGrp="1"/>
          </p:cNvSpPr>
          <p:nvPr>
            <p:ph idx="1"/>
          </p:nvPr>
        </p:nvSpPr>
        <p:spPr/>
        <p:txBody>
          <a:bodyPr/>
          <a:lstStyle/>
          <a:p>
            <a:r>
              <a:rPr lang="ru-RU" dirty="0"/>
              <a:t>Демократичный контроль или наставничество</a:t>
            </a:r>
          </a:p>
          <a:p>
            <a:r>
              <a:rPr lang="ru-RU" dirty="0"/>
              <a:t>Свободные часы в режиме дня </a:t>
            </a:r>
          </a:p>
          <a:p>
            <a:r>
              <a:rPr lang="ru-RU" dirty="0"/>
              <a:t>Слово подростку: свобода самовыражения и проявления инициатив </a:t>
            </a:r>
          </a:p>
          <a:p>
            <a:r>
              <a:rPr lang="ru-RU" dirty="0"/>
              <a:t>Кадровая политика: очень тщательное обучение персонала</a:t>
            </a:r>
          </a:p>
          <a:p>
            <a:r>
              <a:rPr lang="ru-RU" dirty="0"/>
              <a:t>Финансовое благополучие учреждения (оснащение)</a:t>
            </a:r>
          </a:p>
          <a:p>
            <a:r>
              <a:rPr lang="ru-RU" dirty="0"/>
              <a:t>Молодежное оформление: создание вау-эффекта  </a:t>
            </a:r>
          </a:p>
          <a:p>
            <a:r>
              <a:rPr lang="ru-RU" dirty="0"/>
              <a:t>Продуманные экскурсионные программы : важна длительность и конкретный уклон </a:t>
            </a:r>
          </a:p>
          <a:p>
            <a:r>
              <a:rPr lang="ru-RU" dirty="0" err="1"/>
              <a:t>Деконструирование</a:t>
            </a:r>
            <a:r>
              <a:rPr lang="ru-RU" dirty="0"/>
              <a:t> стигмы «трудного\девиантного» подростка внутри учреждения, и попытка их сглаживания за его пределами </a:t>
            </a:r>
          </a:p>
        </p:txBody>
      </p:sp>
    </p:spTree>
    <p:extLst>
      <p:ext uri="{BB962C8B-B14F-4D97-AF65-F5344CB8AC3E}">
        <p14:creationId xmlns:p14="http://schemas.microsoft.com/office/powerpoint/2010/main" val="422607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a:t>Методология: </a:t>
            </a:r>
          </a:p>
        </p:txBody>
      </p:sp>
      <p:sp>
        <p:nvSpPr>
          <p:cNvPr id="7" name="Объект 6"/>
          <p:cNvSpPr>
            <a:spLocks noGrp="1"/>
          </p:cNvSpPr>
          <p:nvPr>
            <p:ph idx="1"/>
          </p:nvPr>
        </p:nvSpPr>
        <p:spPr/>
        <p:txBody>
          <a:bodyPr/>
          <a:lstStyle/>
          <a:p>
            <a:pPr>
              <a:buFont typeface="Wingdings" panose="05000000000000000000" pitchFamily="2" charset="2"/>
              <a:buChar char="v"/>
            </a:pPr>
            <a:endParaRPr lang="ru-RU" dirty="0"/>
          </a:p>
          <a:p>
            <a:pPr>
              <a:buFont typeface="Wingdings" panose="05000000000000000000" pitchFamily="2" charset="2"/>
              <a:buChar char="v"/>
            </a:pPr>
            <a:r>
              <a:rPr lang="ru-RU" dirty="0"/>
              <a:t>полуструктурированные с элементами биографического интервью с воспитанниками специальных учреждений (n=29). Возраст информантов (13 - 17 лет); </a:t>
            </a:r>
          </a:p>
          <a:p>
            <a:pPr>
              <a:buFont typeface="Wingdings" panose="05000000000000000000" pitchFamily="2" charset="2"/>
              <a:buChar char="v"/>
            </a:pPr>
            <a:r>
              <a:rPr lang="ru-RU" dirty="0"/>
              <a:t>экспертные интервью с педагогами и работниками учреждений (n=11);</a:t>
            </a:r>
          </a:p>
          <a:p>
            <a:pPr>
              <a:buFont typeface="Wingdings" panose="05000000000000000000" pitchFamily="2" charset="2"/>
              <a:buChar char="v"/>
            </a:pPr>
            <a:r>
              <a:rPr lang="ru-RU" dirty="0"/>
              <a:t>включенное наблюдение.</a:t>
            </a:r>
          </a:p>
          <a:p>
            <a:pPr>
              <a:buFont typeface="Wingdings" panose="05000000000000000000" pitchFamily="2" charset="2"/>
              <a:buChar char="v"/>
            </a:pPr>
            <a:r>
              <a:rPr lang="ru-RU" dirty="0"/>
              <a:t>Кейс-</a:t>
            </a:r>
            <a:r>
              <a:rPr lang="ru-RU" dirty="0" err="1"/>
              <a:t>стади</a:t>
            </a:r>
            <a:r>
              <a:rPr lang="ru-RU" dirty="0"/>
              <a:t>: 2 специальных учебно-воспитательных учреждения открытого типа  (школа и училище), 1 школа </a:t>
            </a:r>
            <a:r>
              <a:rPr lang="en-US" dirty="0"/>
              <a:t>VII </a:t>
            </a:r>
            <a:r>
              <a:rPr lang="ru-RU" dirty="0"/>
              <a:t>вида, культурно-досуговая организация (НКО) </a:t>
            </a:r>
          </a:p>
          <a:p>
            <a:pPr>
              <a:buFont typeface="Wingdings" panose="05000000000000000000" pitchFamily="2" charset="2"/>
              <a:buChar char="v"/>
            </a:pPr>
            <a:r>
              <a:rPr lang="ru-RU" dirty="0"/>
              <a:t>3 города: город-миллионник, город с населением 600 тыс. чел., город с населением 30 тыс. человек. </a:t>
            </a:r>
          </a:p>
        </p:txBody>
      </p:sp>
    </p:spTree>
    <p:extLst>
      <p:ext uri="{BB962C8B-B14F-4D97-AF65-F5344CB8AC3E}">
        <p14:creationId xmlns:p14="http://schemas.microsoft.com/office/powerpoint/2010/main" val="122949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Учебно-воспитательное учреждение открытого типа (профессиональное училище): </a:t>
            </a:r>
            <a:br>
              <a:rPr lang="ru-RU" sz="3600" dirty="0"/>
            </a:br>
            <a:r>
              <a:rPr lang="ru-RU" sz="3600" dirty="0"/>
              <a:t>вводные и институциональный дизайн</a:t>
            </a:r>
          </a:p>
        </p:txBody>
      </p:sp>
      <p:sp>
        <p:nvSpPr>
          <p:cNvPr id="3" name="Объект 2"/>
          <p:cNvSpPr>
            <a:spLocks noGrp="1"/>
          </p:cNvSpPr>
          <p:nvPr>
            <p:ph idx="1"/>
          </p:nvPr>
        </p:nvSpPr>
        <p:spPr/>
        <p:txBody>
          <a:bodyPr>
            <a:normAutofit fontScale="92500"/>
          </a:bodyPr>
          <a:lstStyle/>
          <a:p>
            <a:pPr>
              <a:buFont typeface="Wingdings" panose="05000000000000000000" pitchFamily="2" charset="2"/>
              <a:buChar char="v"/>
            </a:pPr>
            <a:r>
              <a:rPr lang="ru-RU" dirty="0"/>
              <a:t>Учреждение находится далеко за пределами города глубоко в агломерации, проблемы добраться до центральных районов. У района «проблемная» репутация. </a:t>
            </a:r>
          </a:p>
          <a:p>
            <a:pPr>
              <a:buFont typeface="Wingdings" panose="05000000000000000000" pitchFamily="2" charset="2"/>
              <a:buChar char="v"/>
            </a:pPr>
            <a:r>
              <a:rPr lang="ru-RU" dirty="0"/>
              <a:t>Подростки проживают в общежитии</a:t>
            </a:r>
          </a:p>
          <a:p>
            <a:pPr>
              <a:buFont typeface="Wingdings" panose="05000000000000000000" pitchFamily="2" charset="2"/>
              <a:buChar char="v"/>
            </a:pPr>
            <a:r>
              <a:rPr lang="ru-RU" dirty="0"/>
              <a:t> Экскурсии и организация досуга воспитанников «в городе» требовали большого </a:t>
            </a:r>
            <a:r>
              <a:rPr lang="ru-RU" dirty="0" err="1"/>
              <a:t>медиаторства</a:t>
            </a:r>
            <a:r>
              <a:rPr lang="ru-RU" dirty="0"/>
              <a:t> педагогов. Всё «по связям» – личным контактам педагогов, включая практику. </a:t>
            </a:r>
          </a:p>
          <a:p>
            <a:pPr>
              <a:buFont typeface="Wingdings" panose="05000000000000000000" pitchFamily="2" charset="2"/>
              <a:buChar char="v"/>
            </a:pPr>
            <a:r>
              <a:rPr lang="ru-RU" dirty="0"/>
              <a:t>Обучают по 4 специальностям, спортивные секции, футбольное поле, курилка, проф. секции в производственном цехе</a:t>
            </a:r>
          </a:p>
          <a:p>
            <a:pPr marL="0" indent="0">
              <a:buNone/>
            </a:pPr>
            <a:r>
              <a:rPr lang="ru-RU" dirty="0"/>
              <a:t>«Вот сейчас по лицензии мы можем любую профессию, но под любую профессию дидактический материал надо, пособие надо. Вот, допустим, вот сейчас… Хорошо, что опять же мы с воинской частью договорились – они нам отдают </a:t>
            </a:r>
            <a:r>
              <a:rPr lang="ru-RU" dirty="0" err="1"/>
              <a:t>автокласс</a:t>
            </a:r>
            <a:r>
              <a:rPr lang="ru-RU" dirty="0"/>
              <a:t>. Мы потом проедем по свалкам, наберем двигателей, опять же будем просить-кланяться вот так вот. И мы попробуем открыть «слесарь по ремонту автомобилей», что интересно детям. Вот и все.» (завуч, жен.)</a:t>
            </a:r>
          </a:p>
        </p:txBody>
      </p:sp>
    </p:spTree>
    <p:extLst>
      <p:ext uri="{BB962C8B-B14F-4D97-AF65-F5344CB8AC3E}">
        <p14:creationId xmlns:p14="http://schemas.microsoft.com/office/powerpoint/2010/main" val="72763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Режим демократичного контроля и опеки</a:t>
            </a:r>
          </a:p>
        </p:txBody>
      </p:sp>
      <p:sp>
        <p:nvSpPr>
          <p:cNvPr id="3" name="Объект 2"/>
          <p:cNvSpPr>
            <a:spLocks noGrp="1"/>
          </p:cNvSpPr>
          <p:nvPr>
            <p:ph idx="1"/>
          </p:nvPr>
        </p:nvSpPr>
        <p:spPr/>
        <p:txBody>
          <a:bodyPr>
            <a:normAutofit fontScale="92500" lnSpcReduction="10000"/>
          </a:bodyPr>
          <a:lstStyle/>
          <a:p>
            <a:pPr marL="0" indent="0">
              <a:buNone/>
            </a:pPr>
            <a:r>
              <a:rPr lang="ru-RU" dirty="0"/>
              <a:t>политика «дозволения»: свободный выход за территорию; ненавязчивый, но контроль, попытки деконструировать стигму «девиантный подросток»</a:t>
            </a:r>
          </a:p>
          <a:p>
            <a:pPr marL="0" indent="0">
              <a:buNone/>
            </a:pPr>
            <a:r>
              <a:rPr lang="ru-RU" dirty="0"/>
              <a:t>Подростки наделяются правом участия в жизни организации (управление, создание собственных иерархий), свободой на самоопределение своего досуга. В организации предусмотрен лояльный режим дня, подросткам предоставляется достаточное количество свободы на самоопределение и восполнение своих потребностей. </a:t>
            </a:r>
          </a:p>
          <a:p>
            <a:r>
              <a:rPr lang="ru-RU" i="1" dirty="0"/>
              <a:t>Поэтому мы первое время разрешаем перейти из группы в группу, с профессии в профессию, из комнаты в комнату. </a:t>
            </a:r>
            <a:r>
              <a:rPr lang="ru-RU" b="1" i="1" dirty="0"/>
              <a:t>Разрешаем. Давить нельзя. А зачем давить?</a:t>
            </a:r>
            <a:r>
              <a:rPr lang="ru-RU" i="1" dirty="0"/>
              <a:t> Он может вот пришел, написал слесарем, да, с месяц ..</a:t>
            </a:r>
            <a:r>
              <a:rPr lang="ru-RU" i="1" dirty="0" err="1"/>
              <a:t>эээ</a:t>
            </a:r>
            <a:r>
              <a:rPr lang="ru-RU" i="1" dirty="0"/>
              <a:t>…там две недели отработал слесарем, он понимает, что не мое. </a:t>
            </a:r>
            <a:r>
              <a:rPr lang="ru-RU" b="1" i="1" dirty="0"/>
              <a:t>Если будем давить, то он вообще уйдет – раз. Это его право, потому что у нас открытое училище. </a:t>
            </a:r>
            <a:r>
              <a:rPr lang="ru-RU" i="1" dirty="0"/>
              <a:t>(завуч в СУВУ проф. училище, 51 год, ж.)</a:t>
            </a:r>
          </a:p>
          <a:p>
            <a:r>
              <a:rPr lang="ru-RU" dirty="0"/>
              <a:t>К сожалению, все эти подростки, понимают… </a:t>
            </a:r>
            <a:r>
              <a:rPr lang="ru-RU" b="1" dirty="0"/>
              <a:t>на улице они понимали силу. А здесь нужно, чтобы смогли понять убеждения</a:t>
            </a:r>
            <a:r>
              <a:rPr lang="ru-RU" dirty="0"/>
              <a:t>. (Завуч по УВР, жен., 52 года)</a:t>
            </a:r>
          </a:p>
          <a:p>
            <a:endParaRPr lang="ru-RU" dirty="0"/>
          </a:p>
          <a:p>
            <a:endParaRPr lang="ru-RU" i="1" dirty="0"/>
          </a:p>
          <a:p>
            <a:endParaRPr lang="ru-RU" i="1" dirty="0"/>
          </a:p>
          <a:p>
            <a:endParaRPr lang="ru-RU" dirty="0"/>
          </a:p>
        </p:txBody>
      </p:sp>
    </p:spTree>
    <p:extLst>
      <p:ext uri="{BB962C8B-B14F-4D97-AF65-F5344CB8AC3E}">
        <p14:creationId xmlns:p14="http://schemas.microsoft.com/office/powerpoint/2010/main" val="264493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E1A2A8-E321-D9F6-C365-AD1FD591FD76}"/>
              </a:ext>
            </a:extLst>
          </p:cNvPr>
          <p:cNvSpPr>
            <a:spLocks noGrp="1"/>
          </p:cNvSpPr>
          <p:nvPr>
            <p:ph type="title"/>
          </p:nvPr>
        </p:nvSpPr>
        <p:spPr>
          <a:xfrm>
            <a:off x="1097280" y="286603"/>
            <a:ext cx="10058400" cy="702303"/>
          </a:xfrm>
        </p:spPr>
        <p:txBody>
          <a:bodyPr>
            <a:normAutofit fontScale="90000"/>
          </a:bodyPr>
          <a:lstStyle/>
          <a:p>
            <a:r>
              <a:rPr lang="ru-RU" dirty="0"/>
              <a:t>Педагогические уловки</a:t>
            </a:r>
          </a:p>
        </p:txBody>
      </p:sp>
      <p:sp>
        <p:nvSpPr>
          <p:cNvPr id="3" name="Объект 2">
            <a:extLst>
              <a:ext uri="{FF2B5EF4-FFF2-40B4-BE49-F238E27FC236}">
                <a16:creationId xmlns:a16="http://schemas.microsoft.com/office/drawing/2014/main" id="{88F982FF-FF66-F452-70F9-322690A76C0C}"/>
              </a:ext>
            </a:extLst>
          </p:cNvPr>
          <p:cNvSpPr>
            <a:spLocks noGrp="1"/>
          </p:cNvSpPr>
          <p:nvPr>
            <p:ph idx="1"/>
          </p:nvPr>
        </p:nvSpPr>
        <p:spPr>
          <a:xfrm>
            <a:off x="1066800" y="1790765"/>
            <a:ext cx="10058400" cy="4023360"/>
          </a:xfrm>
        </p:spPr>
        <p:txBody>
          <a:bodyPr/>
          <a:lstStyle/>
          <a:p>
            <a:r>
              <a:rPr lang="ru-RU" b="0" i="0" dirty="0">
                <a:effectLst/>
                <a:latin typeface="Arial" panose="020B0604020202020204" pitchFamily="34" charset="0"/>
              </a:rPr>
              <a:t>Мы одно время пытались всех заставить — было такое, впрочем, но потом стали делать так: </a:t>
            </a:r>
            <a:r>
              <a:rPr lang="ru-RU" b="1" i="0" dirty="0">
                <a:effectLst/>
                <a:latin typeface="Arial" panose="020B0604020202020204" pitchFamily="34" charset="0"/>
              </a:rPr>
              <a:t>должны на экскурсию — листочек повесим, ручку повесим. Кто хочет на экскурсию. Вот, а потом оказывается чаще всего, чем то, что «все едут на экскурсию!», да, и вот этот листочек. И оказалось: больше едут, когда вот на листочке он у нас сам записался. </a:t>
            </a:r>
            <a:r>
              <a:rPr lang="ru-RU" b="0" i="0" dirty="0">
                <a:effectLst/>
                <a:latin typeface="Arial" panose="020B0604020202020204" pitchFamily="34" charset="0"/>
              </a:rPr>
              <a:t>Вот, и поэтому точно так же и мероприятие. Вот будет мероприятие, вы придете? И начинается... Мероприятие начнется — их может быть десять человек... Потом начинается заглядывание: «Вот че это там? Ой, а че это там?». Так глядишь, и уже раз — и половина уже там. </a:t>
            </a:r>
            <a:r>
              <a:rPr lang="ru-RU" b="1" i="0" dirty="0">
                <a:effectLst/>
                <a:latin typeface="Arial" panose="020B0604020202020204" pitchFamily="34" charset="0"/>
              </a:rPr>
              <a:t>Поэтому мы стараемся что-то там более конкурсное, более такое... в общем, нравоучения засунуть в досуговую обертку. </a:t>
            </a:r>
            <a:r>
              <a:rPr lang="ru-RU" b="0" i="0" dirty="0">
                <a:effectLst/>
                <a:latin typeface="Arial" panose="020B0604020202020204" pitchFamily="34" charset="0"/>
              </a:rPr>
              <a:t>(Женщина, 51 год, завуч в специальном </a:t>
            </a:r>
            <a:r>
              <a:rPr lang="ru-RU" b="0" i="0" dirty="0" err="1">
                <a:effectLst/>
                <a:latin typeface="Arial" panose="020B0604020202020204" pitchFamily="34" charset="0"/>
              </a:rPr>
              <a:t>учебно­</a:t>
            </a:r>
            <a:r>
              <a:rPr lang="ru-RU" b="0" i="0" dirty="0">
                <a:effectLst/>
                <a:latin typeface="Arial" panose="020B0604020202020204" pitchFamily="34" charset="0"/>
              </a:rPr>
              <a:t> воспитательном учреждении — проф. училище</a:t>
            </a:r>
            <a:endParaRPr lang="ru-RU" dirty="0"/>
          </a:p>
        </p:txBody>
      </p:sp>
    </p:spTree>
    <p:extLst>
      <p:ext uri="{BB962C8B-B14F-4D97-AF65-F5344CB8AC3E}">
        <p14:creationId xmlns:p14="http://schemas.microsoft.com/office/powerpoint/2010/main" val="228969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96" y="117318"/>
            <a:ext cx="4645181" cy="616918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0992" y="186923"/>
            <a:ext cx="4893208" cy="6099577"/>
          </a:xfrm>
          <a:prstGeom prst="rect">
            <a:avLst/>
          </a:prstGeom>
        </p:spPr>
      </p:pic>
    </p:spTree>
    <p:extLst>
      <p:ext uri="{BB962C8B-B14F-4D97-AF65-F5344CB8AC3E}">
        <p14:creationId xmlns:p14="http://schemas.microsoft.com/office/powerpoint/2010/main" val="256817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541" y="186076"/>
            <a:ext cx="8763143" cy="6135594"/>
          </a:xfrm>
          <a:prstGeom prst="rect">
            <a:avLst/>
          </a:prstGeom>
        </p:spPr>
      </p:pic>
    </p:spTree>
    <p:extLst>
      <p:ext uri="{BB962C8B-B14F-4D97-AF65-F5344CB8AC3E}">
        <p14:creationId xmlns:p14="http://schemas.microsoft.com/office/powerpoint/2010/main" val="204896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Сценарий выхода за рамки</a:t>
            </a:r>
          </a:p>
        </p:txBody>
      </p:sp>
      <p:sp>
        <p:nvSpPr>
          <p:cNvPr id="6" name="Объект 5"/>
          <p:cNvSpPr>
            <a:spLocks noGrp="1"/>
          </p:cNvSpPr>
          <p:nvPr>
            <p:ph idx="1"/>
          </p:nvPr>
        </p:nvSpPr>
        <p:spPr/>
        <p:txBody>
          <a:bodyPr>
            <a:normAutofit/>
          </a:bodyPr>
          <a:lstStyle/>
          <a:p>
            <a:r>
              <a:rPr lang="ru-RU" sz="2100" dirty="0">
                <a:solidFill>
                  <a:srgbClr val="FF0000"/>
                </a:solidFill>
              </a:rPr>
              <a:t>Преодоление различных ограничений и барьеров стигмы, интеграция в производственные сообщества и молодежные организации  или комьюнити в городе. Внутри организации возникают взаимоотношения соседства, формируются свои традиции, иерархии. </a:t>
            </a:r>
          </a:p>
          <a:p>
            <a:r>
              <a:rPr lang="ru-RU" i="1" dirty="0"/>
              <a:t>Этот мальчик пришел к нам с коррекционной школы, нам удалось…. Нам удалось по нашему желанию …он пролежал у нас в психиатрической нашей больнице, ему провели соответствующие тесты, выяснили, что мальчик с высоким IQ , хотя закончил коррекционную школу. В результате ВКК, как там врачебной комиссией было это снято .. </a:t>
            </a:r>
            <a:r>
              <a:rPr lang="en-US" i="1" dirty="0"/>
              <a:t>&lt;…&gt; </a:t>
            </a:r>
            <a:r>
              <a:rPr lang="ru-RU" i="1" dirty="0"/>
              <a:t>Вот он поступил к нам ..в наш 9 класс, сдал экзамены как полагается, написал контрольные за курс обучения, которые он не проходил с разрешения управления образования, естественно все законно абсолютно, закончил 9 классов – поступил в индустриально-экономический, закончил его, он считался лучшим учащимся и сейчас он в железнодорожной академии </a:t>
            </a:r>
            <a:r>
              <a:rPr lang="ru-RU" dirty="0"/>
              <a:t>(завуч, жен.)</a:t>
            </a:r>
          </a:p>
          <a:p>
            <a:endParaRPr lang="ru-RU" dirty="0"/>
          </a:p>
          <a:p>
            <a:pPr marL="0" indent="0">
              <a:buNone/>
            </a:pPr>
            <a:endParaRPr lang="ru-RU" dirty="0"/>
          </a:p>
          <a:p>
            <a:endParaRPr lang="ru-RU" dirty="0"/>
          </a:p>
        </p:txBody>
      </p:sp>
    </p:spTree>
    <p:extLst>
      <p:ext uri="{BB962C8B-B14F-4D97-AF65-F5344CB8AC3E}">
        <p14:creationId xmlns:p14="http://schemas.microsoft.com/office/powerpoint/2010/main" val="1826488956"/>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280</TotalTime>
  <Words>3130</Words>
  <Application>Microsoft Office PowerPoint</Application>
  <PresentationFormat>Широкоэкранный</PresentationFormat>
  <Paragraphs>119</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Wingdings</vt:lpstr>
      <vt:lpstr>Ретро</vt:lpstr>
      <vt:lpstr>Режимы заботы и работы с подростками в спец. учреждениях: перевоспитать, нельзя наказывать? </vt:lpstr>
      <vt:lpstr>Что такое «Спец. Учреждение»</vt:lpstr>
      <vt:lpstr>Методология: </vt:lpstr>
      <vt:lpstr>Учебно-воспитательное учреждение открытого типа (профессиональное училище):  вводные и институциональный дизайн</vt:lpstr>
      <vt:lpstr>Режим демократичного контроля и опеки</vt:lpstr>
      <vt:lpstr>Педагогические уловки</vt:lpstr>
      <vt:lpstr>Презентация PowerPoint</vt:lpstr>
      <vt:lpstr>Презентация PowerPoint</vt:lpstr>
      <vt:lpstr>Сценарий выхода за рамки</vt:lpstr>
      <vt:lpstr>Учебно-воспитательное учреждение открытого типа (общеобразовательная школа) Вводные, институциональный дизайн:</vt:lpstr>
      <vt:lpstr>Режим гиперопеки и контроля</vt:lpstr>
      <vt:lpstr>Педагогические «уловки»</vt:lpstr>
      <vt:lpstr>Сценарий подчинения режиму</vt:lpstr>
      <vt:lpstr>  Школа VII вида Вводные и институциональный дизайн</vt:lpstr>
      <vt:lpstr>Режим формального контроля и опеки </vt:lpstr>
      <vt:lpstr>Сценарий изоляции</vt:lpstr>
      <vt:lpstr>Некоммерческая организация, предоставляющая социально-культурные услуги: Вводные и институциональный дизайн</vt:lpstr>
      <vt:lpstr>Режим наставничества</vt:lpstr>
      <vt:lpstr>Сценарий слияния</vt:lpstr>
      <vt:lpstr>Сценарий беглеца:</vt:lpstr>
      <vt:lpstr>Выводы. Про практики, которые работают, но не всегда реальные… </vt:lpstr>
    </vt:vector>
  </TitlesOfParts>
  <Company>НИУ ВШЭ СПб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«Трудные» подростки в спец. Учреждениях: перевоспитать, нельзя наказывать?</dc:title>
  <dc:creator>user</dc:creator>
  <cp:lastModifiedBy>Лисовская Ирина</cp:lastModifiedBy>
  <cp:revision>19</cp:revision>
  <dcterms:created xsi:type="dcterms:W3CDTF">2019-05-24T14:28:40Z</dcterms:created>
  <dcterms:modified xsi:type="dcterms:W3CDTF">2023-03-30T14:17:03Z</dcterms:modified>
</cp:coreProperties>
</file>