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9" r:id="rId6"/>
    <p:sldId id="270" r:id="rId7"/>
    <p:sldId id="271" r:id="rId8"/>
    <p:sldId id="273" r:id="rId9"/>
    <p:sldId id="275" r:id="rId10"/>
    <p:sldId id="27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F8"/>
    <a:srgbClr val="0A37BF"/>
    <a:srgbClr val="18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/>
    <p:restoredTop sz="97332"/>
  </p:normalViewPr>
  <p:slideViewPr>
    <p:cSldViewPr snapToGrid="0" snapToObjects="1">
      <p:cViewPr varScale="1">
        <p:scale>
          <a:sx n="64" d="100"/>
          <a:sy n="64" d="100"/>
        </p:scale>
        <p:origin x="81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29" y="4070317"/>
            <a:ext cx="2557936" cy="214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5213" y="4070317"/>
            <a:ext cx="2557934" cy="214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76519" y="4070317"/>
            <a:ext cx="2557935" cy="21456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1-4612-4230-7_8" TargetMode="External"/><Relationship Id="rId2" Type="http://schemas.openxmlformats.org/officeDocument/2006/relationships/hyperlink" Target="https://doi.org/10.1007/BF02294143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emf"/><Relationship Id="rId5" Type="http://schemas.openxmlformats.org/officeDocument/2006/relationships/hyperlink" Target="https://doi.org/10.3389/fpsyg.2023.1112463" TargetMode="External"/><Relationship Id="rId4" Type="http://schemas.openxmlformats.org/officeDocument/2006/relationships/hyperlink" Target="https://doi.org/10.1111/j.1745-3984.1980.tb00825.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1" y="1443832"/>
            <a:ext cx="635004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Современные психометрические методы для измерения образовательного прогресса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229993"/>
            <a:ext cx="694848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Тарасов Сергей Владимирович </a:t>
            </a:r>
            <a:endParaRPr lang="en-US" sz="2400" dirty="0"/>
          </a:p>
          <a:p>
            <a:r>
              <a:rPr lang="ru-RU" sz="2400" dirty="0"/>
              <a:t>аспирант, сотрудник Центра </a:t>
            </a:r>
            <a:r>
              <a:rPr lang="ru-RU" sz="2400" dirty="0" err="1"/>
              <a:t>психометрики</a:t>
            </a:r>
            <a:r>
              <a:rPr lang="ru-RU" sz="2400" dirty="0"/>
              <a:t> и измерений в образовании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Москва, 2023</a:t>
            </a:r>
          </a:p>
        </p:txBody>
      </p:sp>
      <p:sp>
        <p:nvSpPr>
          <p:cNvPr id="4" name="Текст 34">
            <a:extLst>
              <a:ext uri="{FF2B5EF4-FFF2-40B4-BE49-F238E27FC236}">
                <a16:creationId xmlns:a16="http://schemas.microsoft.com/office/drawing/2014/main" id="{B2CAB48E-D350-BF04-3382-456730FC2F8E}"/>
              </a:ext>
            </a:extLst>
          </p:cNvPr>
          <p:cNvSpPr txBox="1">
            <a:spLocks/>
          </p:cNvSpPr>
          <p:nvPr/>
        </p:nvSpPr>
        <p:spPr>
          <a:xfrm>
            <a:off x="4093369" y="752377"/>
            <a:ext cx="6350041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XXIV</a:t>
            </a:r>
            <a:r>
              <a:rPr lang="ru-RU" sz="1600" dirty="0"/>
              <a:t> Ясинская (Апрельская) международная научная конференция по проблемам развития экономики 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Источники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0"/>
            <a:ext cx="10548938" cy="5276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ru-RU" dirty="0" err="1"/>
              <a:t>Саляхутдинова</a:t>
            </a:r>
            <a:r>
              <a:rPr lang="ru-RU" dirty="0"/>
              <a:t>, Д. Р., </a:t>
            </a:r>
            <a:r>
              <a:rPr lang="ru-RU" dirty="0" err="1"/>
              <a:t>Федерякин</a:t>
            </a:r>
            <a:r>
              <a:rPr lang="ru-RU" dirty="0"/>
              <a:t>, Д. А. (2022). Способы связывания шкал для измерения образовательного прогресса в разных парадигмах анализа данных образовательного тестирования. Отечественная и зарубежная педагогика, 1(3), 98-111. </a:t>
            </a:r>
            <a:r>
              <a:rPr lang="ru-RU" dirty="0" err="1"/>
              <a:t>doi</a:t>
            </a:r>
            <a:r>
              <a:rPr lang="ru-RU" dirty="0"/>
              <a:t>: 10.24412/2224–0772–2022–84–98–111</a:t>
            </a:r>
          </a:p>
          <a:p>
            <a:pPr marL="342900" indent="-342900" algn="just">
              <a:buAutoNum type="arabicPeriod"/>
            </a:pPr>
            <a:r>
              <a:rPr lang="en-US" dirty="0"/>
              <a:t>Andersen, E. B. (1985). Estimating latent correlations between repeated </a:t>
            </a:r>
            <a:r>
              <a:rPr lang="en-US" dirty="0" err="1"/>
              <a:t>testings.Psychometrika</a:t>
            </a:r>
            <a:r>
              <a:rPr lang="en-US" dirty="0"/>
              <a:t>, 50, 3–16. </a:t>
            </a:r>
            <a:r>
              <a:rPr lang="en-US" dirty="0">
                <a:hlinkClick r:id="rId2"/>
              </a:rPr>
              <a:t>https://doi.org/10.1007/BF02294143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/>
              <a:t>Fischer, G.H. (1995). The Linear Logistic Test Model. In: Fischer, G.H., </a:t>
            </a:r>
            <a:r>
              <a:rPr lang="en-US" dirty="0" err="1"/>
              <a:t>Molenaar</a:t>
            </a:r>
            <a:r>
              <a:rPr lang="en-US" dirty="0"/>
              <a:t>, I.W. (eds) Rasch Models. Springer, New York, NY. </a:t>
            </a:r>
            <a:r>
              <a:rPr lang="en-US" dirty="0">
                <a:hlinkClick r:id="rId3"/>
              </a:rPr>
              <a:t>https://doi.org/10.1007/978-1-4612-4230-7_8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 err="1"/>
              <a:t>Loyd</a:t>
            </a:r>
            <a:r>
              <a:rPr lang="en-US" dirty="0"/>
              <a:t>, B. H., &amp; Hoover, H. D. (1980). Vertical equating using the Rasch model. Journal of Educational Measurement, 179-193. </a:t>
            </a:r>
            <a:r>
              <a:rPr lang="en-US" dirty="0">
                <a:hlinkClick r:id="rId4"/>
              </a:rPr>
              <a:t>https://doi.org/10.1111/j.1745-3984.1980.tb00825.x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/>
              <a:t>Sun, Y., Ye, S., Inoue, S., &amp; Sun, Y. (2014). Alternating Recursive Method for Q-matrix Learning. Educational Data Mining.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/>
              <a:t>Yu X, Zhan P and Chen Q (2023) Don’t worry about the anchor-item setting in longitudinal learning diagnostic assessments. Front. Psychol. 14:1112463. </a:t>
            </a:r>
            <a:r>
              <a:rPr lang="en-US" dirty="0">
                <a:hlinkClick r:id="rId5"/>
              </a:rPr>
              <a:t>https://doi.org/10.3389/fpsyg.2023.1112463</a:t>
            </a: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9AD1C-EB43-8547-AD53-61283D3268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EABF5-C12A-5C43-9A83-6AC2660D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06" y="1040506"/>
            <a:ext cx="2216331" cy="2216331"/>
          </a:xfrm>
          <a:prstGeom prst="rect">
            <a:avLst/>
          </a:prstGeom>
        </p:spPr>
      </p:pic>
      <p:sp>
        <p:nvSpPr>
          <p:cNvPr id="4" name="Текст 34">
            <a:extLst>
              <a:ext uri="{FF2B5EF4-FFF2-40B4-BE49-F238E27FC236}">
                <a16:creationId xmlns:a16="http://schemas.microsoft.com/office/drawing/2014/main" id="{89D14FF8-B31F-CE40-8E14-8131FFFB7554}"/>
              </a:ext>
            </a:extLst>
          </p:cNvPr>
          <p:cNvSpPr txBox="1">
            <a:spLocks/>
          </p:cNvSpPr>
          <p:nvPr/>
        </p:nvSpPr>
        <p:spPr>
          <a:xfrm>
            <a:off x="4987834" y="392249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svtarasov@hse.ru</a:t>
            </a:r>
            <a:endParaRPr lang="ru-RU" sz="1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3BC0A66-E253-83C5-B935-25DB2AD2F7C6}"/>
              </a:ext>
            </a:extLst>
          </p:cNvPr>
          <p:cNvSpPr txBox="1">
            <a:spLocks/>
          </p:cNvSpPr>
          <p:nvPr/>
        </p:nvSpPr>
        <p:spPr>
          <a:xfrm>
            <a:off x="4570161" y="3340526"/>
            <a:ext cx="4352457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37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Введение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0"/>
            <a:ext cx="10548939" cy="4092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ru-RU" dirty="0"/>
              <a:t>Измерение образовательного прогресса считается одним из основных способов доказательного развития образования. </a:t>
            </a:r>
          </a:p>
          <a:p>
            <a:pPr marL="0" indent="0" algn="just"/>
            <a:r>
              <a:rPr lang="ru-RU" dirty="0"/>
              <a:t>Однако достижение условий, необходимых для того, чтобы доказательно говорить об измерении образовательного прогресса, является нетривиальной методологической задачей. В ответ на эту потребность образовательного сообщества методологи предложили значительное количество разнообразных методов и подходов для измерения прогресса [</a:t>
            </a:r>
            <a:r>
              <a:rPr lang="ru-RU" dirty="0" err="1"/>
              <a:t>Саляхутдинова</a:t>
            </a:r>
            <a:r>
              <a:rPr lang="ru-RU" dirty="0"/>
              <a:t>, </a:t>
            </a:r>
            <a:r>
              <a:rPr lang="ru-RU" dirty="0" err="1"/>
              <a:t>Федерякин</a:t>
            </a:r>
            <a:r>
              <a:rPr lang="ru-RU" dirty="0"/>
              <a:t>, 2022]. </a:t>
            </a:r>
            <a:endParaRPr lang="en-US" dirty="0"/>
          </a:p>
          <a:p>
            <a:pPr algn="just"/>
            <a:r>
              <a:rPr lang="ru-RU" dirty="0"/>
              <a:t>Необходимые условия для измерения прогресса:</a:t>
            </a:r>
          </a:p>
          <a:p>
            <a:pPr algn="just"/>
            <a:r>
              <a:rPr lang="ru-RU" dirty="0"/>
              <a:t>●	наличие нескольких (минимум двух) замеров одной и той же способности на какой-то временной дистанции; </a:t>
            </a:r>
          </a:p>
          <a:p>
            <a:pPr algn="just"/>
            <a:r>
              <a:rPr lang="ru-RU" dirty="0"/>
              <a:t>●	наличие якорных заданий между разными тестами; </a:t>
            </a:r>
          </a:p>
          <a:p>
            <a:pPr algn="just"/>
            <a:r>
              <a:rPr lang="ru-RU" dirty="0"/>
              <a:t>●	применение специальных методов психометрического моделирования для обеспечения единства интерпретации тестовых баллов </a:t>
            </a:r>
            <a:r>
              <a:rPr lang="en-US" dirty="0"/>
              <a:t>[</a:t>
            </a:r>
            <a:r>
              <a:rPr lang="en-US" dirty="0" err="1"/>
              <a:t>Loyd</a:t>
            </a:r>
            <a:r>
              <a:rPr lang="en-US" dirty="0"/>
              <a:t>, Hoover, 1980]</a:t>
            </a:r>
            <a:r>
              <a:rPr lang="ru-RU" dirty="0"/>
              <a:t>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18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Измерения прогресса: якорные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25" y="1374350"/>
                <a:ext cx="6749636" cy="445660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dirty="0"/>
                  <a:t>Одной из первых моделей для измерения лонгитюдных изменений является модель, предложенная Андерсеном [Andersen, 1985]. Математически она является многомерным расширением модели Раша на случай с якорными заданиями между замерами:</a:t>
                </a:r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𝑝𝑖𝑡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𝑒𝑥𝑝</m:t>
                            </m:r>
                          </m:e>
                        </m:box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𝑒𝑥𝑝</m:t>
                            </m:r>
                          </m:e>
                        </m:box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/>
                  <a:t>, </a:t>
                </a:r>
                <a:r>
                  <a:rPr lang="ru-RU" dirty="0"/>
                  <a:t>где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𝑝𝑖𝑡</m:t>
                        </m:r>
                      </m:sub>
                    </m:sSub>
                  </m:oMath>
                </a14:m>
                <a:r>
                  <a:rPr lang="ru-RU" dirty="0"/>
                  <a:t> – это ответ респондента </a:t>
                </a:r>
                <a:r>
                  <a:rPr lang="ru-RU" i="1" dirty="0"/>
                  <a:t>p</a:t>
                </a:r>
                <a:r>
                  <a:rPr lang="ru-RU" dirty="0"/>
                  <a:t> на задание </a:t>
                </a:r>
                <a:r>
                  <a:rPr lang="ru-RU" i="1" dirty="0"/>
                  <a:t>i</a:t>
                </a:r>
                <a:r>
                  <a:rPr lang="ru-RU" dirty="0"/>
                  <a:t> в момент замера </a:t>
                </a:r>
                <a:r>
                  <a:rPr lang="ru-RU" i="1" dirty="0"/>
                  <a:t>t</a:t>
                </a:r>
                <a:r>
                  <a:rPr lang="ru-RU" dirty="0"/>
                  <a:t>∈(1,2,…,T),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𝑝𝑡</m:t>
                        </m:r>
                      </m:sub>
                    </m:sSub>
                  </m:oMath>
                </a14:m>
                <a:r>
                  <a:rPr lang="ru-RU" dirty="0"/>
                  <a:t> – это оценка латентной способность респондента </a:t>
                </a:r>
                <a:r>
                  <a:rPr lang="ru-RU" i="1" dirty="0"/>
                  <a:t>p</a:t>
                </a:r>
                <a:r>
                  <a:rPr lang="ru-RU" dirty="0"/>
                  <a:t> в момент замера </a:t>
                </a:r>
                <a:r>
                  <a:rPr lang="ru-RU" i="1" dirty="0"/>
                  <a:t>t</a:t>
                </a:r>
                <a:r>
                  <a:rPr lang="ru-RU" dirty="0"/>
                  <a:t> на </a:t>
                </a:r>
                <a:r>
                  <a:rPr lang="ru-RU" dirty="0" err="1"/>
                  <a:t>логит</a:t>
                </a:r>
                <a:r>
                  <a:rPr lang="ru-RU" dirty="0"/>
                  <a:t>-шкале,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оценка латентной трудности задания </a:t>
                </a:r>
                <a:r>
                  <a:rPr lang="ru-RU" i="1" dirty="0"/>
                  <a:t>i</a:t>
                </a:r>
                <a:r>
                  <a:rPr lang="ru-RU" dirty="0"/>
                  <a:t> на </a:t>
                </a:r>
                <a:r>
                  <a:rPr lang="ru-RU" dirty="0" err="1"/>
                  <a:t>логит</a:t>
                </a:r>
                <a:r>
                  <a:rPr lang="ru-RU" dirty="0"/>
                  <a:t>-шкале.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1374350"/>
                <a:ext cx="6749636" cy="4456605"/>
              </a:xfrm>
              <a:prstGeom prst="rect">
                <a:avLst/>
              </a:prstGeom>
              <a:blipFill>
                <a:blip r:embed="rId2"/>
                <a:stretch>
                  <a:fillRect l="-813" t="-1230" r="-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37279C9B-BE0E-26DB-D05C-4393E8F6C29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878416" y="1445351"/>
            <a:ext cx="3770245" cy="3782631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F5F31-1E4D-1004-3A17-BA78F407C177}"/>
              </a:ext>
            </a:extLst>
          </p:cNvPr>
          <p:cNvSpPr txBox="1"/>
          <p:nvPr/>
        </p:nvSpPr>
        <p:spPr>
          <a:xfrm>
            <a:off x="7878416" y="5370537"/>
            <a:ext cx="3529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путевой диаграммы модели Андерсена</a:t>
            </a:r>
          </a:p>
        </p:txBody>
      </p:sp>
    </p:spTree>
    <p:extLst>
      <p:ext uri="{BB962C8B-B14F-4D97-AF65-F5344CB8AC3E}">
        <p14:creationId xmlns:p14="http://schemas.microsoft.com/office/powerpoint/2010/main" val="171616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120757"/>
            <a:ext cx="10548938" cy="7250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Когнитивные операции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24" y="1036893"/>
                <a:ext cx="7829689" cy="371330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/>
                <a:r>
                  <a:rPr lang="ru-RU" dirty="0"/>
                  <a:t>Для работы с когнитивными операциями используется одна из самых влиятельных моделей современной теории тестирования – </a:t>
                </a:r>
                <a:r>
                  <a:rPr lang="ru-RU" dirty="0" err="1"/>
                  <a:t>Linear</a:t>
                </a:r>
                <a:r>
                  <a:rPr lang="ru-RU" dirty="0"/>
                  <a:t> </a:t>
                </a:r>
                <a:r>
                  <a:rPr lang="ru-RU" dirty="0" err="1"/>
                  <a:t>Logistic</a:t>
                </a:r>
                <a:r>
                  <a:rPr lang="ru-RU" dirty="0"/>
                  <a:t> Test Model (LLTM) [</a:t>
                </a:r>
                <a:r>
                  <a:rPr lang="ru-RU" dirty="0" err="1"/>
                  <a:t>Fischer</a:t>
                </a:r>
                <a:r>
                  <a:rPr lang="ru-RU" dirty="0"/>
                  <a:t>, 1995]: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𝑝𝑖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ru-RU" sz="2000" dirty="0"/>
                  <a:t>,</a:t>
                </a:r>
                <a:r>
                  <a:rPr lang="ru-RU" dirty="0"/>
                  <a:t> где </a:t>
                </a:r>
                <a:endParaRPr lang="ru-RU" i="1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ru-RU" dirty="0"/>
                  <a:t> – это ответ респондента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/>
                  <a:t> на задание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/>
                  <a:t> – это оценка латентной способности респондента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/>
                  <a:t> на </a:t>
                </a:r>
                <a:r>
                  <a:rPr lang="ru-RU" dirty="0" err="1"/>
                  <a:t>логит</a:t>
                </a:r>
                <a:r>
                  <a:rPr lang="ru-RU" dirty="0"/>
                  <a:t>-шкале,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/>
                  <a:t> – трудность когнитивной операции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1, 2, …,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ru-RU" dirty="0"/>
                  <a:t> на </a:t>
                </a:r>
                <a:r>
                  <a:rPr lang="ru-RU" dirty="0" err="1"/>
                  <a:t>логит</a:t>
                </a:r>
                <a:r>
                  <a:rPr lang="ru-RU" dirty="0"/>
                  <a:t>-шкале,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ru-RU" dirty="0"/>
                  <a:t> – элемент Q-матрицы из строки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 и столбца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, обозначающий, необходима ли когнитивная операция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 для решения задания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Пример когнитивной карты теста (Q-матрицы):</a:t>
                </a:r>
              </a:p>
              <a:p>
                <a:endParaRPr lang="ru-RU" dirty="0"/>
              </a:p>
              <a:p>
                <a:endParaRPr lang="ru-RU" sz="2000" dirty="0"/>
              </a:p>
              <a:p>
                <a:endParaRPr lang="ru-RU" sz="2000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4" y="1036893"/>
                <a:ext cx="7829689" cy="3713303"/>
              </a:xfrm>
              <a:prstGeom prst="rect">
                <a:avLst/>
              </a:prstGeom>
              <a:blipFill>
                <a:blip r:embed="rId2"/>
                <a:stretch>
                  <a:fillRect l="-701" t="-1478" r="-623" b="-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6" y="891094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776794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E12F965-9B3B-8FEB-42EF-E9EFBA1E5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48498"/>
              </p:ext>
            </p:extLst>
          </p:nvPr>
        </p:nvGraphicFramePr>
        <p:xfrm>
          <a:off x="548132" y="4750197"/>
          <a:ext cx="5938808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702">
                  <a:extLst>
                    <a:ext uri="{9D8B030D-6E8A-4147-A177-3AD203B41FA5}">
                      <a16:colId xmlns:a16="http://schemas.microsoft.com/office/drawing/2014/main" val="3119774311"/>
                    </a:ext>
                  </a:extLst>
                </a:gridCol>
                <a:gridCol w="1101305">
                  <a:extLst>
                    <a:ext uri="{9D8B030D-6E8A-4147-A177-3AD203B41FA5}">
                      <a16:colId xmlns:a16="http://schemas.microsoft.com/office/drawing/2014/main" val="1167615247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val="4014809394"/>
                    </a:ext>
                  </a:extLst>
                </a:gridCol>
                <a:gridCol w="2153479">
                  <a:extLst>
                    <a:ext uri="{9D8B030D-6E8A-4147-A177-3AD203B41FA5}">
                      <a16:colId xmlns:a16="http://schemas.microsoft.com/office/drawing/2014/main" val="316425412"/>
                    </a:ext>
                  </a:extLst>
                </a:gridCol>
              </a:tblGrid>
              <a:tr h="354131">
                <a:tc rowSpan="2"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indent="0" algn="l"/>
                      <a:r>
                        <a:rPr lang="ru-RU" sz="1600" dirty="0">
                          <a:effectLst/>
                        </a:rPr>
                        <a:t>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Когнитивные операции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221629"/>
                  </a:ext>
                </a:extLst>
              </a:tr>
              <a:tr h="2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Сложение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Умножение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Порядок действий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44730361"/>
                  </a:ext>
                </a:extLst>
              </a:tr>
              <a:tr h="167853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2 + 3 * 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95765291"/>
                  </a:ext>
                </a:extLst>
              </a:tr>
              <a:tr h="194578"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4 * 2 + 1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58940951"/>
                  </a:ext>
                </a:extLst>
              </a:tr>
              <a:tr h="354131"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 2 + 3 + 5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548010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4FC230-E28E-C9AE-283D-FE0074CAA8D9}"/>
              </a:ext>
            </a:extLst>
          </p:cNvPr>
          <p:cNvSpPr txBox="1"/>
          <p:nvPr/>
        </p:nvSpPr>
        <p:spPr>
          <a:xfrm>
            <a:off x="8039944" y="5354132"/>
            <a:ext cx="3988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 путевой диаграммы модели LLTM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C2F16-4C3C-4537-210E-E8DC51870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21" y="1302796"/>
            <a:ext cx="3313150" cy="39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Измерения прогресса: когнитивные операции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25" y="1374351"/>
                <a:ext cx="11224078" cy="385363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/>
                  <a:t>При подстановки уравнения из модели </a:t>
                </a:r>
                <a:r>
                  <a:rPr lang="en-US" dirty="0"/>
                  <a:t>LLTM </a:t>
                </a:r>
                <a:r>
                  <a:rPr lang="ru-RU" dirty="0"/>
                  <a:t>в модель Андерсона получается: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𝑝𝑖𝑡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𝑒𝑥𝑝</m:t>
                            </m:r>
                          </m:e>
                        </m:box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1+</m:t>
                        </m:r>
                        <m:box>
                          <m:box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𝑒𝑥𝑝</m:t>
                            </m:r>
                          </m:e>
                        </m:box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dirty="0"/>
                  <a:t>, где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𝑝𝑖𝑡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– это ответ респондента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на задание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в замер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𝑝𝑡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– это оценка латентной способности респондента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в замер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на </a:t>
                </a:r>
                <a:r>
                  <a:rPr lang="ru-RU" dirty="0" err="1">
                    <a:effectLst/>
                    <a:ea typeface="Times New Roman" panose="02020603050405020304" pitchFamily="18" charset="0"/>
                  </a:rPr>
                  <a:t>логит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-шкале,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– трудность когнитивной операции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на </a:t>
                </a:r>
                <a:r>
                  <a:rPr lang="ru-RU" dirty="0" err="1">
                    <a:effectLst/>
                    <a:ea typeface="Times New Roman" panose="02020603050405020304" pitchFamily="18" charset="0"/>
                  </a:rPr>
                  <a:t>логит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-шкале,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– элемент Q-матрицы из строки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и столбца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83EAFC2D-E835-694C-ACEC-E7DA58148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1374351"/>
                <a:ext cx="11224078" cy="3853632"/>
              </a:xfrm>
              <a:prstGeom prst="rect">
                <a:avLst/>
              </a:prstGeom>
              <a:blipFill>
                <a:blip r:embed="rId2"/>
                <a:stretch>
                  <a:fillRect l="-489" t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41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исследования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1"/>
            <a:ext cx="10548938" cy="3853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u="sng" dirty="0"/>
              <a:t>Целью исследования</a:t>
            </a:r>
            <a:r>
              <a:rPr lang="ru-RU" dirty="0"/>
              <a:t> являлось измерение прогресса по математике в 8-9 классах.</a:t>
            </a:r>
          </a:p>
          <a:p>
            <a:pPr algn="just"/>
            <a:r>
              <a:rPr lang="ru-RU" u="sng" dirty="0"/>
              <a:t>Инструмент</a:t>
            </a:r>
            <a:r>
              <a:rPr lang="ru-RU" dirty="0"/>
              <a:t>: мониторинг индивидуального образовательного прогресса учащихся средней школы, разработанный в Центре </a:t>
            </a:r>
            <a:r>
              <a:rPr lang="ru-RU" dirty="0" err="1"/>
              <a:t>психометрики</a:t>
            </a:r>
            <a:r>
              <a:rPr lang="ru-RU" dirty="0"/>
              <a:t> и измерений в образовании Института образования НИУ «Высшая школа экономики», 4 замера и 3 уникальных теста.</a:t>
            </a:r>
          </a:p>
          <a:p>
            <a:pPr algn="just"/>
            <a:r>
              <a:rPr lang="ru-RU" u="sng" dirty="0"/>
              <a:t>Выборка</a:t>
            </a:r>
            <a:r>
              <a:rPr lang="ru-RU" dirty="0"/>
              <a:t>: 472 учеников одного из регионов России, которые принимали участие хотя бы в одном из четырех замеров мониторинга.</a:t>
            </a:r>
          </a:p>
          <a:p>
            <a:pPr algn="just"/>
            <a:r>
              <a:rPr lang="ru-RU" u="sng" dirty="0"/>
              <a:t>Когнитивные операции</a:t>
            </a:r>
            <a:r>
              <a:rPr lang="ru-RU" dirty="0"/>
              <a:t>: всего в заданиях представлено 12 различных когнитивных операций (например, “Навыки выполнения вычислений с целыми числами” и “Навыки работы с координатной плоскостью”), причем в первом тесте их количество равно 8, во втором - 11, а третий включает все 12.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0"/>
            <a:ext cx="3551583" cy="49341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dirty="0"/>
              <a:t>Сравнение результатов, полученных в двух подходах к моделированию прогресса:</a:t>
            </a:r>
          </a:p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/>
            <a:r>
              <a:rPr lang="ru-RU" dirty="0"/>
              <a:t>Однако, корреляции способностей учеников из одного и того же замера, полученных в разных моделях, выше 0,99.</a:t>
            </a:r>
          </a:p>
          <a:p>
            <a:pPr marL="0" indent="0"/>
            <a:r>
              <a:rPr lang="ru-RU" dirty="0"/>
              <a:t>Корреляция трудностей заданий из разных моделей равна 0,56.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89FA2-20A9-72F0-6574-34047082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08" y="1630017"/>
            <a:ext cx="8177073" cy="4678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4011FC-02E4-5B1A-763E-CD130AD2B22B}"/>
              </a:ext>
            </a:extLst>
          </p:cNvPr>
          <p:cNvSpPr txBox="1"/>
          <p:nvPr/>
        </p:nvSpPr>
        <p:spPr>
          <a:xfrm>
            <a:off x="10433640" y="4535485"/>
            <a:ext cx="15902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Навыки представления и считывания информации из текстового описания</a:t>
            </a:r>
            <a:r>
              <a:rPr lang="ru-RU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3C1AC-4562-859C-9262-447C2877707D}"/>
              </a:ext>
            </a:extLst>
          </p:cNvPr>
          <p:cNvSpPr txBox="1"/>
          <p:nvPr/>
        </p:nvSpPr>
        <p:spPr>
          <a:xfrm>
            <a:off x="10433640" y="2009688"/>
            <a:ext cx="1484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Навыки решения систем уравнений</a:t>
            </a:r>
            <a:r>
              <a:rPr lang="ru-RU" sz="1200" dirty="0"/>
              <a:t>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28DFB7F-CBD0-E6D7-0B02-98F3D4D1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61059"/>
              </p:ext>
            </p:extLst>
          </p:nvPr>
        </p:nvGraphicFramePr>
        <p:xfrm>
          <a:off x="479425" y="2268796"/>
          <a:ext cx="3469723" cy="178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954">
                  <a:extLst>
                    <a:ext uri="{9D8B030D-6E8A-4147-A177-3AD203B41FA5}">
                      <a16:colId xmlns:a16="http://schemas.microsoft.com/office/drawing/2014/main" val="376220560"/>
                    </a:ext>
                  </a:extLst>
                </a:gridCol>
                <a:gridCol w="1119477">
                  <a:extLst>
                    <a:ext uri="{9D8B030D-6E8A-4147-A177-3AD203B41FA5}">
                      <a16:colId xmlns:a16="http://schemas.microsoft.com/office/drawing/2014/main" val="1206947200"/>
                    </a:ext>
                  </a:extLst>
                </a:gridCol>
                <a:gridCol w="1093292">
                  <a:extLst>
                    <a:ext uri="{9D8B030D-6E8A-4147-A177-3AD203B41FA5}">
                      <a16:colId xmlns:a16="http://schemas.microsoft.com/office/drawing/2014/main" val="1497843847"/>
                    </a:ext>
                  </a:extLst>
                </a:gridCol>
              </a:tblGrid>
              <a:tr h="512017"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Средняя способность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Раш-Андерсен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LLTM-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Андерсен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4179809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Замер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49773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Замер 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>
                          <a:effectLst/>
                          <a:latin typeface="+mn-lt"/>
                        </a:rPr>
                        <a:t>0,218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2747154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>
                          <a:effectLst/>
                          <a:latin typeface="+mn-lt"/>
                        </a:rPr>
                        <a:t>Замер 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>
                          <a:effectLst/>
                          <a:latin typeface="+mn-lt"/>
                        </a:rPr>
                        <a:t>-0,221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-0,031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89262995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>
                          <a:effectLst/>
                          <a:latin typeface="+mn-lt"/>
                        </a:rPr>
                        <a:t>Замер 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-0,272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0023232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95D9DCB7-3690-98CE-BF64-33D2A0708776}"/>
              </a:ext>
            </a:extLst>
          </p:cNvPr>
          <p:cNvSpPr/>
          <p:nvPr/>
        </p:nvSpPr>
        <p:spPr>
          <a:xfrm>
            <a:off x="10433640" y="4193812"/>
            <a:ext cx="240986" cy="165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82034EA-54D5-0CED-8E72-1BDB467CF4ED}"/>
              </a:ext>
            </a:extLst>
          </p:cNvPr>
          <p:cNvSpPr/>
          <p:nvPr/>
        </p:nvSpPr>
        <p:spPr>
          <a:xfrm>
            <a:off x="10433640" y="2877020"/>
            <a:ext cx="240986" cy="165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C9AB028-9EF2-6643-9BE1-C561BD5C31F2}"/>
              </a:ext>
            </a:extLst>
          </p:cNvPr>
          <p:cNvCxnSpPr>
            <a:cxnSpLocks/>
            <a:stCxn id="4" idx="2"/>
            <a:endCxn id="7" idx="7"/>
          </p:cNvCxnSpPr>
          <p:nvPr/>
        </p:nvCxnSpPr>
        <p:spPr>
          <a:xfrm flipH="1">
            <a:off x="10639334" y="2471353"/>
            <a:ext cx="536428" cy="42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AAAD91-CA9C-71EB-76DB-0D665A851EBE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10674626" y="4276728"/>
            <a:ext cx="554144" cy="24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B2C3CF-0DBA-5F4F-451C-E963DBAAD436}"/>
              </a:ext>
            </a:extLst>
          </p:cNvPr>
          <p:cNvSpPr txBox="1"/>
          <p:nvPr/>
        </p:nvSpPr>
        <p:spPr>
          <a:xfrm>
            <a:off x="4263886" y="6155076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Карта ученики-задания из модели </a:t>
            </a:r>
            <a:r>
              <a:rPr lang="en-US" dirty="0"/>
              <a:t>LLTM</a:t>
            </a:r>
            <a:r>
              <a:rPr lang="ru-RU" dirty="0"/>
              <a:t>-Андерсон</a:t>
            </a:r>
          </a:p>
        </p:txBody>
      </p:sp>
    </p:spTree>
    <p:extLst>
      <p:ext uri="{BB962C8B-B14F-4D97-AF65-F5344CB8AC3E}">
        <p14:creationId xmlns:p14="http://schemas.microsoft.com/office/powerpoint/2010/main" val="35367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1"/>
            <a:ext cx="10548939" cy="3853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dirty="0"/>
              <a:t>Также модель LLTM-Андерсена позволяет отслеживать прогресс каждого ученика во времени индивидуально. </a:t>
            </a:r>
          </a:p>
          <a:p>
            <a:pPr marL="0" indent="0"/>
            <a:r>
              <a:rPr lang="ru-RU" dirty="0"/>
              <a:t>Траектории изменения способности 20 случайно выбранных учеников, которые участвовали во всех замерах: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image3.png">
            <a:extLst>
              <a:ext uri="{FF2B5EF4-FFF2-40B4-BE49-F238E27FC236}">
                <a16:creationId xmlns:a16="http://schemas.microsoft.com/office/drawing/2014/main" id="{A1C9A3F5-BAAC-F921-1040-9FF9A6FC6F6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8497" y="2668301"/>
            <a:ext cx="7134445" cy="31957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2975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374350"/>
            <a:ext cx="10548938" cy="5276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 algn="just"/>
            <a:r>
              <a:rPr lang="ru-RU" dirty="0"/>
              <a:t>Использование когнитивных операций является новым и перспективным подходом для измерения прогресса. Для этой цели были применены специальные психометрические методы современной теории тестирования, а именно модель LLTM, совмещенная с моделью Андерсена для моделирования повторяющихся замеров.</a:t>
            </a:r>
          </a:p>
          <a:p>
            <a:pPr marL="0" indent="228600" algn="just"/>
            <a:r>
              <a:rPr lang="ru-RU" dirty="0"/>
              <a:t>Аргументы в пользу LLTM, а не классической Раш-модели, в основном являются интерпретационными, а не статистическими. </a:t>
            </a:r>
          </a:p>
          <a:p>
            <a:pPr marL="0" indent="228600" algn="just"/>
            <a:r>
              <a:rPr lang="ru-RU" dirty="0"/>
              <a:t>Кроме этого, в модели LLTM-Андерсена  в отличие от модели Раш-Андерсена наличие якорных заданий между замерами является необязательным условием [</a:t>
            </a:r>
            <a:r>
              <a:rPr lang="ru-RU" dirty="0" err="1"/>
              <a:t>Yu</a:t>
            </a:r>
            <a:r>
              <a:rPr lang="ru-RU" dirty="0"/>
              <a:t>, </a:t>
            </a:r>
            <a:r>
              <a:rPr lang="ru-RU" dirty="0" err="1"/>
              <a:t>Zhan</a:t>
            </a:r>
            <a:r>
              <a:rPr lang="ru-RU" dirty="0"/>
              <a:t>, </a:t>
            </a:r>
            <a:r>
              <a:rPr lang="ru-RU" dirty="0" err="1"/>
              <a:t>Chen</a:t>
            </a:r>
            <a:r>
              <a:rPr lang="ru-RU" dirty="0"/>
              <a:t>, 2023].</a:t>
            </a:r>
          </a:p>
          <a:p>
            <a:pPr marL="0" indent="228600" algn="just"/>
            <a:r>
              <a:rPr lang="ru-RU" dirty="0"/>
              <a:t>Качество результатов в LLTM очень сильно определяется качеством использованной Q-матрицы, что дополнительно актуализирует исследования по валидизации или автоматическому составлению Q-матрицы [Sun,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2014].</a:t>
            </a:r>
          </a:p>
          <a:p>
            <a:pPr marL="0" indent="228600" algn="just"/>
            <a:r>
              <a:rPr lang="ru-RU" dirty="0"/>
              <a:t>Одним из главных ограничений предложенного подхода является использование порогов (трудностей когнитивных операций) для выводов о респондентах. Пороги, которые являются побочным продуктом данной методологии, являются исключительно диагностическими и предназначенными для принятия решений в тестирования с низкими ставками.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80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1089</Words>
  <Application>Microsoft Office PowerPoint</Application>
  <PresentationFormat>Широкоэкранный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horologiarium@gmail.com</cp:lastModifiedBy>
  <cp:revision>97</cp:revision>
  <dcterms:created xsi:type="dcterms:W3CDTF">2020-12-02T07:47:35Z</dcterms:created>
  <dcterms:modified xsi:type="dcterms:W3CDTF">2023-04-14T15:14:06Z</dcterms:modified>
</cp:coreProperties>
</file>